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323" r:id="rId3"/>
    <p:sldId id="881" r:id="rId4"/>
    <p:sldId id="897" r:id="rId5"/>
    <p:sldId id="907" r:id="rId6"/>
    <p:sldId id="895" r:id="rId7"/>
    <p:sldId id="899" r:id="rId8"/>
    <p:sldId id="882" r:id="rId9"/>
    <p:sldId id="889" r:id="rId10"/>
    <p:sldId id="890" r:id="rId11"/>
    <p:sldId id="809" r:id="rId12"/>
    <p:sldId id="913" r:id="rId13"/>
    <p:sldId id="893" r:id="rId14"/>
    <p:sldId id="894" r:id="rId15"/>
    <p:sldId id="914" r:id="rId16"/>
    <p:sldId id="915" r:id="rId17"/>
    <p:sldId id="771" r:id="rId18"/>
  </p:sldIdLst>
  <p:sldSz cx="9144000" cy="6858000" type="screen4x3"/>
  <p:notesSz cx="7019925" cy="9305925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E00"/>
    <a:srgbClr val="003366"/>
    <a:srgbClr val="89623B"/>
    <a:srgbClr val="808080"/>
    <a:srgbClr val="646464"/>
    <a:srgbClr val="D9B200"/>
    <a:srgbClr val="E4D3C2"/>
    <a:srgbClr val="F1F1F1"/>
    <a:srgbClr val="B4B4B4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88596" autoAdjust="0"/>
  </p:normalViewPr>
  <p:slideViewPr>
    <p:cSldViewPr>
      <p:cViewPr>
        <p:scale>
          <a:sx n="60" d="100"/>
          <a:sy n="60" d="100"/>
        </p:scale>
        <p:origin x="-133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58"/>
    </p:cViewPr>
  </p:sorterViewPr>
  <p:notesViewPr>
    <p:cSldViewPr>
      <p:cViewPr varScale="1">
        <p:scale>
          <a:sx n="53" d="100"/>
          <a:sy n="53" d="100"/>
        </p:scale>
        <p:origin x="-1764" y="-90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9"/>
            <a:ext cx="56165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0" tIns="46641" rIns="93280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979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588" indent="179388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60363" indent="190500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723900" indent="177800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81088" indent="176213" algn="l" rtl="0" eaLnBrk="0" fontAlgn="base" hangingPunct="0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8" name="Picture 6" descr="Imag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7634" b="4580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0" y="1600200"/>
            <a:ext cx="9144000" cy="2286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708025" y="0"/>
            <a:ext cx="1577975" cy="533400"/>
          </a:xfrm>
          <a:prstGeom prst="rect">
            <a:avLst/>
          </a:prstGeom>
          <a:gradFill rotWithShape="1">
            <a:gsLst>
              <a:gs pos="20000">
                <a:srgbClr val="89623B">
                  <a:alpha val="7500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 userDrawn="1"/>
        </p:nvSpPr>
        <p:spPr bwMode="auto">
          <a:xfrm>
            <a:off x="708025" y="1600200"/>
            <a:ext cx="1577975" cy="5257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40000">
                <a:srgbClr val="89623B">
                  <a:alpha val="7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  <a:defRPr/>
            </a:pPr>
            <a:endParaRPr lang="en-US" sz="1100" dirty="0">
              <a:latin typeface="Times New Roman" pitchFamily="18" charset="0"/>
            </a:endParaRPr>
          </a:p>
        </p:txBody>
      </p:sp>
      <p:sp>
        <p:nvSpPr>
          <p:cNvPr id="13" name="Rectangle 4" descr="Text Box: State of Georgia                 &#10;Comprehensive Annual Financial Report"/>
          <p:cNvSpPr>
            <a:spLocks noChangeArrowheads="1"/>
          </p:cNvSpPr>
          <p:nvPr userDrawn="1"/>
        </p:nvSpPr>
        <p:spPr bwMode="auto">
          <a:xfrm>
            <a:off x="1752600" y="5284788"/>
            <a:ext cx="6858000" cy="1116012"/>
          </a:xfrm>
          <a:prstGeom prst="rect">
            <a:avLst/>
          </a:prstGeom>
          <a:solidFill>
            <a:srgbClr val="003366"/>
          </a:solidFill>
          <a:ln w="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lIns="182880" rIns="182880" anchor="ctr"/>
          <a:lstStyle/>
          <a:p>
            <a:pPr defTabSz="914400">
              <a:defRPr/>
            </a:pPr>
            <a:r>
              <a:rPr lang="en-US" sz="3600" b="1" i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CFO Meeting</a:t>
            </a:r>
          </a:p>
          <a:p>
            <a:pPr defTabSz="914400">
              <a:defRPr/>
            </a:pPr>
            <a:r>
              <a:rPr lang="en-US" sz="1600" b="1" i="1" baseline="0" dirty="0" smtClean="0">
                <a:solidFill>
                  <a:srgbClr val="D9B200"/>
                </a:solidFill>
                <a:latin typeface="Arial" pitchFamily="34" charset="0"/>
                <a:cs typeface="Arial" pitchFamily="34" charset="0"/>
              </a:rPr>
              <a:t>May 7, 2013</a:t>
            </a:r>
            <a:endParaRPr lang="en-US" sz="1600" b="1" i="1" dirty="0">
              <a:solidFill>
                <a:srgbClr val="D9B2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62000" y="589442"/>
            <a:ext cx="2819400" cy="90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rgia-state-capital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0000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4800600"/>
            <a:ext cx="9144000" cy="609600"/>
          </a:xfrm>
          <a:prstGeom prst="rect">
            <a:avLst/>
          </a:prstGeom>
          <a:solidFill>
            <a:srgbClr val="89623B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5410200"/>
            <a:ext cx="9144000" cy="152400"/>
          </a:xfrm>
          <a:prstGeom prst="rect">
            <a:avLst/>
          </a:prstGeom>
          <a:solidFill>
            <a:srgbClr val="D9B200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876800"/>
            <a:ext cx="7239000" cy="533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>
              <a:defRPr sz="28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09575"/>
          </a:xfrm>
        </p:spPr>
        <p:txBody>
          <a:bodyPr/>
          <a:lstStyle>
            <a:lvl1pPr algn="l">
              <a:defRPr>
                <a:solidFill>
                  <a:srgbClr val="8962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71587"/>
            <a:ext cx="8234362" cy="4519613"/>
          </a:xfrm>
          <a:prstGeom prst="rect">
            <a:avLst/>
          </a:prstGeom>
        </p:spPr>
        <p:txBody>
          <a:bodyPr/>
          <a:lstStyle>
            <a:lvl1pPr>
              <a:buClr>
                <a:srgbClr val="89623B"/>
              </a:buClr>
              <a:defRPr sz="2400" b="1">
                <a:solidFill>
                  <a:srgbClr val="003366"/>
                </a:solidFill>
              </a:defRPr>
            </a:lvl1pPr>
            <a:lvl2pPr>
              <a:buClr>
                <a:srgbClr val="89623B"/>
              </a:buClr>
              <a:buFont typeface="Wingdings" pitchFamily="2" charset="2"/>
              <a:buChar char="§"/>
              <a:defRPr sz="2200" u="sng">
                <a:solidFill>
                  <a:srgbClr val="646464"/>
                </a:solidFill>
              </a:defRPr>
            </a:lvl2pPr>
            <a:lvl3pPr>
              <a:buClr>
                <a:srgbClr val="89623B"/>
              </a:buClr>
              <a:buFont typeface="Wingdings" pitchFamily="2" charset="2"/>
              <a:buChar char="ü"/>
              <a:defRPr sz="2000" i="1">
                <a:solidFill>
                  <a:srgbClr val="646464"/>
                </a:solidFill>
              </a:defRPr>
            </a:lvl3pPr>
            <a:lvl4pPr>
              <a:buClr>
                <a:srgbClr val="89623B"/>
              </a:buClr>
              <a:buFont typeface="Wingdings" pitchFamily="2" charset="2"/>
              <a:buChar char="ü"/>
              <a:defRPr sz="1800" i="1">
                <a:solidFill>
                  <a:srgbClr val="646464"/>
                </a:solidFill>
              </a:defRPr>
            </a:lvl4pPr>
            <a:lvl5pPr>
              <a:buClr>
                <a:srgbClr val="89623B"/>
              </a:buClr>
              <a:buFont typeface="Wingdings" pitchFamily="2" charset="2"/>
              <a:buChar char="ü"/>
              <a:defRPr i="1"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50800" cmpd="sng">
            <a:solidFill>
              <a:srgbClr val="89623B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962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50800" cmpd="sng">
            <a:solidFill>
              <a:srgbClr val="89623B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3700"/>
            <a:ext cx="838200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621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209801"/>
            <a:ext cx="5754687" cy="68579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>
                <a:solidFill>
                  <a:srgbClr val="89623B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7987" b="32931"/>
          <a:stretch>
            <a:fillRect/>
          </a:stretch>
        </p:blipFill>
        <p:spPr bwMode="auto">
          <a:xfrm>
            <a:off x="533400" y="4038600"/>
            <a:ext cx="8077200" cy="209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rgia-state-capital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481" t="10000" r="3750"/>
          <a:stretch>
            <a:fillRect/>
          </a:stretch>
        </p:blipFill>
        <p:spPr>
          <a:xfrm>
            <a:off x="0" y="-7620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715000"/>
            <a:ext cx="9144000" cy="609600"/>
          </a:xfrm>
          <a:prstGeom prst="rect">
            <a:avLst/>
          </a:prstGeom>
          <a:solidFill>
            <a:srgbClr val="003366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9" tIns="45714" rIns="91429" bIns="45714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7239000" cy="5334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algn="l">
              <a:defRPr sz="28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6273225"/>
            <a:ext cx="9144000" cy="584775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20000"/>
                  <a:lumOff val="80000"/>
                </a:schemeClr>
              </a:gs>
              <a:gs pos="60000">
                <a:srgbClr val="89623B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153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64325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200" b="1" dirty="0">
                <a:solidFill>
                  <a:srgbClr val="89623B"/>
                </a:solidFill>
                <a:latin typeface="+mn-lt"/>
                <a:cs typeface="Arial" charset="0"/>
              </a:rPr>
              <a:t>Page</a:t>
            </a:r>
            <a:r>
              <a:rPr lang="en-US" sz="1100" b="1" dirty="0">
                <a:solidFill>
                  <a:srgbClr val="89623B"/>
                </a:solidFill>
                <a:latin typeface="+mn-lt"/>
                <a:cs typeface="Arial" charset="0"/>
              </a:rPr>
              <a:t> </a:t>
            </a:r>
            <a:fld id="{DA44A128-6BB2-4E7E-9F6D-38B435CC2F60}" type="slidenum">
              <a:rPr lang="en-US" sz="1100" b="1">
                <a:solidFill>
                  <a:srgbClr val="89623B"/>
                </a:solidFill>
                <a:latin typeface="+mn-lt"/>
                <a:cs typeface="Arial" charset="0"/>
              </a:rPr>
              <a:pPr>
                <a:defRPr/>
              </a:pPr>
              <a:t>‹#›</a:t>
            </a:fld>
            <a:endParaRPr lang="en-US" sz="1100" b="1" dirty="0">
              <a:solidFill>
                <a:srgbClr val="89623B"/>
              </a:solidFill>
              <a:latin typeface="+mn-lt"/>
              <a:cs typeface="Arial" charset="0"/>
            </a:endParaRPr>
          </a:p>
        </p:txBody>
      </p:sp>
      <p:pic>
        <p:nvPicPr>
          <p:cNvPr id="17" name="Picture 3" descr="SAO_Logo_Flattened_4150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04800"/>
            <a:ext cx="188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5" r:id="rId2"/>
    <p:sldLayoutId id="2147483796" r:id="rId3"/>
    <p:sldLayoutId id="2147483798" r:id="rId4"/>
    <p:sldLayoutId id="2147483803" r:id="rId5"/>
    <p:sldLayoutId id="2147483804" r:id="rId6"/>
    <p:sldLayoutId id="214748380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F7F7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F7F7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F7F7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7F7F7F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Arial" charset="0"/>
        <a:buChar char="►"/>
        <a:defRPr sz="2400" b="1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600" i="1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600" i="1">
          <a:solidFill>
            <a:srgbClr val="646464"/>
          </a:solidFill>
          <a:latin typeface="+mn-lt"/>
        </a:defRPr>
      </a:lvl5pPr>
      <a:lvl6pPr marL="22574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ao.georgia.gov/vendor-management-related-policie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Reporting Update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Year End Forms</a:t>
            </a:r>
          </a:p>
          <a:p>
            <a:pPr lvl="1"/>
            <a:r>
              <a:rPr lang="en-US" dirty="0" smtClean="0"/>
              <a:t>New Forms available by May 15th</a:t>
            </a:r>
          </a:p>
          <a:p>
            <a:pPr lvl="2"/>
            <a:r>
              <a:rPr lang="en-US" dirty="0" smtClean="0"/>
              <a:t>Service Concession Arrangements</a:t>
            </a:r>
          </a:p>
          <a:p>
            <a:pPr lvl="2"/>
            <a:r>
              <a:rPr lang="en-US" dirty="0" smtClean="0"/>
              <a:t>Subsequent Events</a:t>
            </a:r>
          </a:p>
          <a:p>
            <a:pPr lvl="2"/>
            <a:r>
              <a:rPr lang="en-US" dirty="0" smtClean="0"/>
              <a:t>Minor changes being made to other forms so please use the updated forms</a:t>
            </a:r>
          </a:p>
          <a:p>
            <a:pPr marL="360363" lvl="2" indent="-360363">
              <a:buFont typeface="Arial" charset="0"/>
              <a:buChar char="►"/>
            </a:pPr>
            <a:r>
              <a:rPr lang="en-US" sz="2400" b="1" i="0" dirty="0" smtClean="0">
                <a:solidFill>
                  <a:srgbClr val="003366"/>
                </a:solidFill>
                <a:ea typeface="+mn-ea"/>
                <a:cs typeface="+mn-cs"/>
              </a:rPr>
              <a:t>Governance – SAO reviewing agency TBs in May</a:t>
            </a:r>
          </a:p>
          <a:p>
            <a:pPr marL="360363" lvl="2" indent="-360363">
              <a:buNone/>
            </a:pPr>
            <a:endParaRPr lang="en-US" sz="2400" b="1" i="0" dirty="0" smtClean="0">
              <a:solidFill>
                <a:srgbClr val="003366"/>
              </a:solidFill>
              <a:ea typeface="+mn-ea"/>
              <a:cs typeface="+mn-cs"/>
            </a:endParaRPr>
          </a:p>
          <a:p>
            <a:pPr marL="360363" lvl="2" indent="-360363">
              <a:buFont typeface="Arial" charset="0"/>
              <a:buChar char="►"/>
            </a:pPr>
            <a:r>
              <a:rPr lang="en-US" sz="2400" b="1" i="0" dirty="0" smtClean="0">
                <a:solidFill>
                  <a:srgbClr val="003366"/>
                </a:solidFill>
                <a:ea typeface="+mn-ea"/>
                <a:cs typeface="+mn-cs"/>
              </a:rPr>
              <a:t>Confirmation of Funds and Funding Source mappings will be sent to agencies in early June</a:t>
            </a:r>
          </a:p>
          <a:p>
            <a:pPr marL="360363" lvl="2" indent="-360363">
              <a:buFont typeface="Arial" charset="0"/>
              <a:buChar char="►"/>
            </a:pPr>
            <a:endParaRPr lang="en-US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Partnership Meetings</a:t>
            </a:r>
          </a:p>
          <a:p>
            <a:pPr lvl="1"/>
            <a:r>
              <a:rPr lang="en-US" u="none" dirty="0" smtClean="0"/>
              <a:t>Thank you for your participation!</a:t>
            </a:r>
          </a:p>
          <a:p>
            <a:pPr lvl="2"/>
            <a:r>
              <a:rPr lang="en-US" dirty="0" smtClean="0"/>
              <a:t>Q&amp;A on common questions coming soon</a:t>
            </a:r>
          </a:p>
          <a:p>
            <a:pPr lvl="2"/>
            <a:r>
              <a:rPr lang="en-US" dirty="0" smtClean="0"/>
              <a:t>Agency specific questions will be addressed by partner</a:t>
            </a:r>
          </a:p>
          <a:p>
            <a:pPr lvl="2"/>
            <a:endParaRPr lang="en-US" dirty="0" smtClean="0"/>
          </a:p>
          <a:p>
            <a:pPr lvl="1"/>
            <a:r>
              <a:rPr lang="en-US" sz="2400" dirty="0" smtClean="0"/>
              <a:t>Upcoming CPE</a:t>
            </a:r>
          </a:p>
          <a:p>
            <a:pPr lvl="2"/>
            <a:r>
              <a:rPr lang="en-US" dirty="0" smtClean="0"/>
              <a:t>NASACT Webcast - “GASB Review: 2013” July 10</a:t>
            </a:r>
            <a:r>
              <a:rPr lang="en-US" baseline="30000" dirty="0" smtClean="0"/>
              <a:t>th</a:t>
            </a:r>
            <a:r>
              <a:rPr lang="en-US" dirty="0" smtClean="0"/>
              <a:t> 2 - 4PM 1514C</a:t>
            </a:r>
          </a:p>
          <a:p>
            <a:pPr lvl="2"/>
            <a:r>
              <a:rPr lang="en-US" dirty="0" smtClean="0"/>
              <a:t>Quarterly CPE Videos – July 11</a:t>
            </a:r>
            <a:r>
              <a:rPr lang="en-US" baseline="30000" dirty="0" smtClean="0"/>
              <a:t>th</a:t>
            </a:r>
            <a:r>
              <a:rPr lang="en-US" dirty="0" smtClean="0"/>
              <a:t>  1-5 PM 1514C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Reporting Update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Accounting Policy</a:t>
            </a:r>
          </a:p>
          <a:p>
            <a:pPr lvl="1"/>
            <a:r>
              <a:rPr lang="en-US" sz="2400" dirty="0" smtClean="0"/>
              <a:t>Updated policies</a:t>
            </a:r>
          </a:p>
          <a:p>
            <a:pPr lvl="2"/>
            <a:r>
              <a:rPr lang="en-US" b="1" i="0" dirty="0" smtClean="0"/>
              <a:t>Updated policy on approval of State funds policy effective for FY2013</a:t>
            </a:r>
          </a:p>
          <a:p>
            <a:pPr lvl="2"/>
            <a:r>
              <a:rPr lang="en-US" b="1" i="0" dirty="0" smtClean="0"/>
              <a:t>Vendor Adjustment policy</a:t>
            </a:r>
          </a:p>
          <a:p>
            <a:pPr lvl="2"/>
            <a:endParaRPr lang="en-US" b="1" i="0" dirty="0" smtClean="0"/>
          </a:p>
          <a:p>
            <a:pPr lvl="1"/>
            <a:r>
              <a:rPr lang="en-US" sz="2400" dirty="0" smtClean="0"/>
              <a:t>May/June policies for 30 day comment </a:t>
            </a:r>
          </a:p>
          <a:p>
            <a:pPr lvl="2"/>
            <a:r>
              <a:rPr lang="en-US" dirty="0" smtClean="0"/>
              <a:t>Leases</a:t>
            </a:r>
          </a:p>
          <a:p>
            <a:pPr lvl="2"/>
            <a:r>
              <a:rPr lang="en-US" dirty="0" smtClean="0"/>
              <a:t>Claims, Judgments and Contingencies</a:t>
            </a:r>
          </a:p>
          <a:p>
            <a:pPr lvl="2"/>
            <a:r>
              <a:rPr lang="en-US" dirty="0" smtClean="0"/>
              <a:t>Elements of Financial Statements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Communications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200" b="0" dirty="0" smtClean="0"/>
          </a:p>
          <a:p>
            <a:pPr lvl="0"/>
            <a:r>
              <a:rPr lang="en-US" sz="2200" b="0" dirty="0" smtClean="0"/>
              <a:t>Revised Joint OPB/SAO Carry-Over of State Funds Policy</a:t>
            </a:r>
          </a:p>
          <a:p>
            <a:pPr lvl="0"/>
            <a:r>
              <a:rPr lang="en-US" sz="2200" b="0" dirty="0" smtClean="0"/>
              <a:t>Single Audit Report</a:t>
            </a:r>
          </a:p>
          <a:p>
            <a:pPr lvl="0"/>
            <a:r>
              <a:rPr lang="en-US" sz="2200" b="0" dirty="0" smtClean="0"/>
              <a:t>Budget Tree Request Process and Deadline</a:t>
            </a:r>
          </a:p>
          <a:p>
            <a:pPr lvl="0"/>
            <a:r>
              <a:rPr lang="en-US" sz="2200" b="0" dirty="0" smtClean="0"/>
              <a:t>Budget Period 2014 (BP) Setup</a:t>
            </a:r>
          </a:p>
          <a:p>
            <a:pPr lvl="0"/>
            <a:r>
              <a:rPr lang="en-US" sz="2200" b="0" dirty="0" smtClean="0"/>
              <a:t>TeamWorks Financials 9.1 Upgrade 4/18 – 4/23</a:t>
            </a:r>
          </a:p>
          <a:p>
            <a:pPr lvl="0"/>
            <a:r>
              <a:rPr lang="en-US" sz="2200" b="0" dirty="0" smtClean="0"/>
              <a:t>TeamWorks Financials 9.1 Upgrade Reminder</a:t>
            </a:r>
          </a:p>
          <a:p>
            <a:pPr lvl="0"/>
            <a:r>
              <a:rPr lang="en-US" sz="2200" b="0" dirty="0" smtClean="0"/>
              <a:t>TeamWorks Financials Upgrade &amp; Impact to HCM</a:t>
            </a:r>
          </a:p>
          <a:p>
            <a:pPr lvl="0"/>
            <a:r>
              <a:rPr lang="en-US" sz="2200" b="0" dirty="0" smtClean="0"/>
              <a:t>TeamWorks Financials 9.1 Upgrade is LIVE</a:t>
            </a:r>
          </a:p>
          <a:p>
            <a:pPr lvl="0"/>
            <a:r>
              <a:rPr lang="en-US" sz="2200" b="0" dirty="0" smtClean="0"/>
              <a:t>9.1 TW Financials - Instructions to customize the display of the Chartfields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C:\Documents and Settings\askelton\Local Settings\Temporary Internet Files\Content.IE5\A8X5F7S1\MPj04331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400800" cy="48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Welcome and Introductions</a:t>
            </a:r>
          </a:p>
          <a:p>
            <a:pPr lvl="0"/>
            <a:r>
              <a:rPr lang="en-US" dirty="0" smtClean="0"/>
              <a:t>TeamWorks</a:t>
            </a:r>
          </a:p>
          <a:p>
            <a:pPr lvl="0"/>
            <a:r>
              <a:rPr lang="en-US" dirty="0" smtClean="0"/>
              <a:t>Travel</a:t>
            </a:r>
          </a:p>
          <a:p>
            <a:pPr lvl="0"/>
            <a:r>
              <a:rPr lang="en-US" dirty="0" smtClean="0"/>
              <a:t>Paperless AP </a:t>
            </a:r>
          </a:p>
          <a:p>
            <a:r>
              <a:rPr lang="en-US" dirty="0" smtClean="0"/>
              <a:t>Financial Reporting</a:t>
            </a:r>
          </a:p>
          <a:p>
            <a:r>
              <a:rPr lang="en-US" dirty="0" smtClean="0"/>
              <a:t>Communications</a:t>
            </a:r>
          </a:p>
          <a:p>
            <a:pPr lvl="0"/>
            <a:r>
              <a:rPr lang="en-US" dirty="0" smtClean="0"/>
              <a:t>Questions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teamWorks UPdate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TeamWorks</a:t>
            </a:r>
            <a:r>
              <a:rPr lang="en-US" dirty="0" smtClean="0"/>
              <a:t> Update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914401"/>
            <a:ext cx="8078787" cy="53340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b="1" u="none" dirty="0" smtClean="0">
                <a:solidFill>
                  <a:srgbClr val="003366"/>
                </a:solidFill>
              </a:rPr>
              <a:t>Financials Upgrade (Valerie and David)</a:t>
            </a:r>
          </a:p>
          <a:p>
            <a:pPr lvl="1"/>
            <a:r>
              <a:rPr lang="en-US" b="1" u="none" dirty="0" smtClean="0">
                <a:solidFill>
                  <a:srgbClr val="003366"/>
                </a:solidFill>
              </a:rPr>
              <a:t>FY13 Year End Dates/ Question on FY14 Distribution (Valerie)</a:t>
            </a:r>
          </a:p>
          <a:p>
            <a:pPr lvl="1"/>
            <a:r>
              <a:rPr lang="en-US" b="1" u="none" dirty="0" smtClean="0">
                <a:solidFill>
                  <a:srgbClr val="003366"/>
                </a:solidFill>
              </a:rPr>
              <a:t>GTA/ </a:t>
            </a:r>
            <a:r>
              <a:rPr lang="en-US" b="1" u="none" dirty="0" err="1" smtClean="0">
                <a:solidFill>
                  <a:srgbClr val="003366"/>
                </a:solidFill>
              </a:rPr>
              <a:t>TeamWorks</a:t>
            </a:r>
            <a:r>
              <a:rPr lang="en-US" b="1" u="none" dirty="0" smtClean="0">
                <a:solidFill>
                  <a:srgbClr val="003366"/>
                </a:solidFill>
              </a:rPr>
              <a:t> Web Policy (Jill)</a:t>
            </a:r>
          </a:p>
          <a:p>
            <a:pPr lvl="1"/>
            <a:r>
              <a:rPr lang="en-US" b="1" u="none" dirty="0" smtClean="0">
                <a:solidFill>
                  <a:srgbClr val="003366"/>
                </a:solidFill>
              </a:rPr>
              <a:t>Service Level Objective (Jill)</a:t>
            </a:r>
          </a:p>
          <a:p>
            <a:pPr lvl="1"/>
            <a:r>
              <a:rPr lang="en-US" b="1" u="none" dirty="0" smtClean="0">
                <a:solidFill>
                  <a:srgbClr val="003366"/>
                </a:solidFill>
              </a:rPr>
              <a:t>SPRC Reminders/ Updates (Melody)</a:t>
            </a:r>
          </a:p>
          <a:p>
            <a:pPr lvl="1"/>
            <a:r>
              <a:rPr lang="en-US" b="1" u="none" dirty="0" smtClean="0">
                <a:solidFill>
                  <a:srgbClr val="003366"/>
                </a:solidFill>
              </a:rPr>
              <a:t>Enterprise Application Policy (Melody)</a:t>
            </a:r>
          </a:p>
          <a:p>
            <a:pPr lvl="1"/>
            <a:endParaRPr lang="en-US" b="1" u="none" dirty="0" smtClean="0">
              <a:solidFill>
                <a:srgbClr val="003366"/>
              </a:solidFill>
            </a:endParaRPr>
          </a:p>
          <a:p>
            <a:pPr lvl="1"/>
            <a:endParaRPr lang="en-US" b="1" u="none" dirty="0" smtClean="0">
              <a:solidFill>
                <a:srgbClr val="003366"/>
              </a:solidFill>
            </a:endParaRPr>
          </a:p>
          <a:p>
            <a:pPr lvl="1"/>
            <a:endParaRPr lang="en-US" b="1" u="none" dirty="0" smtClean="0">
              <a:solidFill>
                <a:srgbClr val="003366"/>
              </a:solidFill>
            </a:endParaRPr>
          </a:p>
          <a:p>
            <a:pPr lvl="1"/>
            <a:endParaRPr lang="en-US" b="1" u="none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Travel Initiative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Travel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Policy and Travel Advance Policy (OPB)  </a:t>
            </a:r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Both will be issued in May; Effective July 1</a:t>
            </a:r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Summary of major changes </a:t>
            </a:r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Software changes being made in TTE to be consistent on July 1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err="1" smtClean="0"/>
              <a:t>TeamWorks</a:t>
            </a:r>
            <a:r>
              <a:rPr lang="en-US" dirty="0" smtClean="0"/>
              <a:t> Travel &amp; Expense </a:t>
            </a:r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Agency Rollouts - Wave 3-5 Updates</a:t>
            </a:r>
          </a:p>
          <a:p>
            <a:pPr>
              <a:buFont typeface="Wingdings" pitchFamily="2" charset="2"/>
              <a:buChar char="Ø"/>
            </a:pPr>
            <a:r>
              <a:rPr lang="en-US" b="0" dirty="0" smtClean="0"/>
              <a:t>Unscheduled agencies have been tentatively assigned</a:t>
            </a:r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pPr>
              <a:buFont typeface="Wingdings" pitchFamily="2" charset="2"/>
              <a:buChar char="Ø"/>
            </a:pPr>
            <a:endParaRPr lang="en-US" b="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Paperless A/P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Paperless 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we doing on the overall ACH percentage ?</a:t>
            </a:r>
          </a:p>
          <a:p>
            <a:pPr lvl="2"/>
            <a:r>
              <a:rPr lang="en-US" dirty="0" smtClean="0">
                <a:solidFill>
                  <a:srgbClr val="870E00"/>
                </a:solidFill>
              </a:rPr>
              <a:t>36%</a:t>
            </a:r>
            <a:r>
              <a:rPr lang="en-US" dirty="0" smtClean="0"/>
              <a:t> of Payments were ACH for FY2012</a:t>
            </a:r>
          </a:p>
          <a:p>
            <a:pPr lvl="2"/>
            <a:r>
              <a:rPr lang="en-US" dirty="0" smtClean="0">
                <a:solidFill>
                  <a:srgbClr val="870E00"/>
                </a:solidFill>
              </a:rPr>
              <a:t>44%</a:t>
            </a:r>
            <a:r>
              <a:rPr lang="en-US" dirty="0" smtClean="0"/>
              <a:t> of 2013 Payments are ACH through March 31</a:t>
            </a:r>
          </a:p>
          <a:p>
            <a:pPr lvl="3"/>
            <a:r>
              <a:rPr lang="en-US" dirty="0" smtClean="0"/>
              <a:t>Minimal growth in ACH payments since October</a:t>
            </a:r>
          </a:p>
          <a:p>
            <a:pPr lvl="2"/>
            <a:r>
              <a:rPr lang="en-US" dirty="0" smtClean="0"/>
              <a:t> During FY2013</a:t>
            </a:r>
            <a:r>
              <a:rPr lang="en-US" smtClean="0"/>
              <a:t>, </a:t>
            </a:r>
            <a:r>
              <a:rPr lang="en-US" smtClean="0">
                <a:solidFill>
                  <a:srgbClr val="870E00"/>
                </a:solidFill>
              </a:rPr>
              <a:t>30%</a:t>
            </a:r>
            <a:r>
              <a:rPr lang="en-US" smtClean="0"/>
              <a:t> </a:t>
            </a:r>
            <a:r>
              <a:rPr lang="en-US" dirty="0" smtClean="0"/>
              <a:t>of payments weren’t paid ACH to vendors  who are ACH Primary or certified to accept ACH</a:t>
            </a:r>
          </a:p>
          <a:p>
            <a:r>
              <a:rPr lang="en-US" dirty="0" smtClean="0"/>
              <a:t>Next Steps?</a:t>
            </a:r>
          </a:p>
          <a:p>
            <a:pPr lvl="2"/>
            <a:r>
              <a:rPr lang="en-US" dirty="0" smtClean="0"/>
              <a:t>Meeting with AP managers/vendor liaisons </a:t>
            </a:r>
          </a:p>
          <a:p>
            <a:pPr lvl="3"/>
            <a:r>
              <a:rPr lang="en-US" dirty="0" smtClean="0"/>
              <a:t>Electronic payments, payment policy, ACH primary vendors, etc</a:t>
            </a:r>
          </a:p>
          <a:p>
            <a:pPr lvl="2"/>
            <a:r>
              <a:rPr lang="en-US" dirty="0" smtClean="0"/>
              <a:t>Reports to be given to each agency listing payments to vendors that could have been made ACH</a:t>
            </a:r>
          </a:p>
          <a:p>
            <a:pPr lvl="2"/>
            <a:r>
              <a:rPr lang="en-US" dirty="0" smtClean="0"/>
              <a:t>Adding WIR and E-Payable to monthly reporting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Paperless 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Policy </a:t>
            </a:r>
          </a:p>
          <a:p>
            <a:pPr lvl="1"/>
            <a:r>
              <a:rPr lang="en-US" dirty="0" smtClean="0">
                <a:hlinkClick r:id="rId2"/>
              </a:rPr>
              <a:t>sao.georgia.gov » Systems » Financials » Vendor Payment Management » Vendor Management Related Policies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Payment Method Policy</a:t>
            </a:r>
          </a:p>
          <a:p>
            <a:pPr lvl="2"/>
            <a:r>
              <a:rPr lang="en-US" dirty="0" smtClean="0"/>
              <a:t>Vendor Payments</a:t>
            </a:r>
          </a:p>
          <a:p>
            <a:pPr lvl="3"/>
            <a:r>
              <a:rPr lang="en-US" dirty="0" smtClean="0"/>
              <a:t>Greater than 5k = ACH</a:t>
            </a:r>
          </a:p>
          <a:p>
            <a:pPr lvl="3"/>
            <a:r>
              <a:rPr lang="en-US" dirty="0" smtClean="0"/>
              <a:t>Less than 5k = E-Payables or P-Card </a:t>
            </a:r>
          </a:p>
          <a:p>
            <a:pPr lvl="2"/>
            <a:r>
              <a:rPr lang="en-US" dirty="0" smtClean="0"/>
              <a:t>Employee Reimbursement Payments</a:t>
            </a:r>
          </a:p>
          <a:p>
            <a:pPr lvl="3"/>
            <a:r>
              <a:rPr lang="en-US" dirty="0" smtClean="0"/>
              <a:t>Self Service page in HCM</a:t>
            </a:r>
          </a:p>
          <a:p>
            <a:pPr lvl="3"/>
            <a:r>
              <a:rPr lang="en-US" dirty="0" smtClean="0"/>
              <a:t>ACH (Following the Payroll exception process)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23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881&quot;/&gt;&lt;/object&gt;&lt;object type=&quot;3&quot; unique_id=&quot;10006&quot;&gt;&lt;property id=&quot;20148&quot; value=&quot;5&quot;/&gt;&lt;property id=&quot;20300&quot; value=&quot;Slide 3 - &amp;quot;teamWorks UPdate&amp;quot;&quot;/&gt;&lt;property id=&quot;20307&quot; value=&quot;897&quot;/&gt;&lt;/object&gt;&lt;object type=&quot;3&quot; unique_id=&quot;10007&quot;&gt;&lt;property id=&quot;20148&quot; value=&quot;5&quot;/&gt;&lt;property id=&quot;20300&quot; value=&quot;Slide 4 - &amp;quot;TeamWorks Update&amp;amp;#x09;&amp;quot;&quot;/&gt;&lt;property id=&quot;20307&quot; value=&quot;907&quot;/&gt;&lt;/object&gt;&lt;object type=&quot;3&quot; unique_id=&quot;10008&quot;&gt;&lt;property id=&quot;20148&quot; value=&quot;5&quot;/&gt;&lt;property id=&quot;20300&quot; value=&quot;Slide 5 - &amp;quot;State Travel Initiative&amp;quot;&quot;/&gt;&lt;property id=&quot;20307&quot; value=&quot;895&quot;/&gt;&lt;/object&gt;&lt;object type=&quot;3&quot; unique_id=&quot;10009&quot;&gt;&lt;property id=&quot;20148&quot; value=&quot;5&quot;/&gt;&lt;property id=&quot;20300&quot; value=&quot;Slide 6 - &amp;quot;State Travel Initiative&amp;quot;&quot;/&gt;&lt;property id=&quot;20307&quot; value=&quot;899&quot;/&gt;&lt;/object&gt;&lt;object type=&quot;3&quot; unique_id=&quot;10010&quot;&gt;&lt;property id=&quot;20148&quot; value=&quot;5&quot;/&gt;&lt;property id=&quot;20300&quot; value=&quot;Slide 7 - &amp;quot;Paperless A/P&amp;quot;&quot;/&gt;&lt;property id=&quot;20307&quot; value=&quot;882&quot;/&gt;&lt;/object&gt;&lt;object type=&quot;3&quot; unique_id=&quot;10011&quot;&gt;&lt;property id=&quot;20148&quot; value=&quot;5&quot;/&gt;&lt;property id=&quot;20300&quot; value=&quot;Slide 8 - &amp;quot;Paperless AP&amp;quot;&quot;/&gt;&lt;property id=&quot;20307&quot; value=&quot;889&quot;/&gt;&lt;/object&gt;&lt;object type=&quot;3&quot; unique_id=&quot;10012&quot;&gt;&lt;property id=&quot;20148&quot; value=&quot;5&quot;/&gt;&lt;property id=&quot;20300&quot; value=&quot;Slide 9 - &amp;quot;Paperless AP&amp;quot;&quot;/&gt;&lt;property id=&quot;20307&quot; value=&quot;890&quot;/&gt;&lt;/object&gt;&lt;object type=&quot;3&quot; unique_id=&quot;10013&quot;&gt;&lt;property id=&quot;20148&quot; value=&quot;5&quot;/&gt;&lt;property id=&quot;20300&quot; value=&quot;Slide 10 - &amp;quot;Financial Reporting Update&amp;quot;&quot;/&gt;&lt;property id=&quot;20307&quot; value=&quot;809&quot;/&gt;&lt;/object&gt;&lt;object type=&quot;3&quot; unique_id=&quot;10014&quot;&gt;&lt;property id=&quot;20148&quot; value=&quot;5&quot;/&gt;&lt;property id=&quot;20300&quot; value=&quot;Slide 11 - &amp;quot;Financial Reporting Update&amp;quot;&quot;/&gt;&lt;property id=&quot;20307&quot; value=&quot;913&quot;/&gt;&lt;/object&gt;&lt;object type=&quot;3&quot; unique_id=&quot;10015&quot;&gt;&lt;property id=&quot;20148&quot; value=&quot;5&quot;/&gt;&lt;property id=&quot;20300&quot; value=&quot;Slide 12 - &amp;quot;Financial Reporting Update&amp;quot;&quot;/&gt;&lt;property id=&quot;20307&quot; value=&quot;893&quot;/&gt;&lt;/object&gt;&lt;object type=&quot;3&quot; unique_id=&quot;10016&quot;&gt;&lt;property id=&quot;20148&quot; value=&quot;5&quot;/&gt;&lt;property id=&quot;20300&quot; value=&quot;Slide 13 - &amp;quot;Financial Reporting Update&amp;quot;&quot;/&gt;&lt;property id=&quot;20307&quot; value=&quot;894&quot;/&gt;&lt;/object&gt;&lt;object type=&quot;3&quot; unique_id=&quot;10017&quot;&gt;&lt;property id=&quot;20148&quot; value=&quot;5&quot;/&gt;&lt;property id=&quot;20300&quot; value=&quot;Slide 14 - &amp;quot;Communications&amp;quot;&quot;/&gt;&lt;property id=&quot;20307&quot; value=&quot;914&quot;/&gt;&lt;/object&gt;&lt;object type=&quot;3&quot; unique_id=&quot;10018&quot;&gt;&lt;property id=&quot;20148&quot; value=&quot;5&quot;/&gt;&lt;property id=&quot;20300&quot; value=&quot;Slide 15 - &amp;quot;Recent Communications&amp;quot;&quot;/&gt;&lt;property id=&quot;20307&quot; value=&quot;915&quot;/&gt;&lt;/object&gt;&lt;object type=&quot;3&quot; unique_id=&quot;10019&quot;&gt;&lt;property id=&quot;20148&quot; value=&quot;5&quot;/&gt;&lt;property id=&quot;20300&quot; value=&quot;Slide 16&quot;/&gt;&lt;property id=&quot;20307&quot; value=&quot;7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O_Custom1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A60E00"/>
      </a:accent1>
      <a:accent2>
        <a:srgbClr val="D9B2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_Handou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59552</TotalTime>
  <Words>438</Words>
  <Application>Microsoft Office PowerPoint</Application>
  <PresentationFormat>On-screen Show (4:3)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Wingdings</vt:lpstr>
      <vt:lpstr>Calibri</vt:lpstr>
      <vt:lpstr>Times New Roman</vt:lpstr>
      <vt:lpstr>Custom Design</vt:lpstr>
      <vt:lpstr>SAO_Custom1</vt:lpstr>
      <vt:lpstr>PowerPoint Presentation</vt:lpstr>
      <vt:lpstr>Agenda</vt:lpstr>
      <vt:lpstr>teamWorks UPdate</vt:lpstr>
      <vt:lpstr>TeamWorks Update </vt:lpstr>
      <vt:lpstr>State Travel Initiative</vt:lpstr>
      <vt:lpstr>State Travel Initiative</vt:lpstr>
      <vt:lpstr>Paperless A/P</vt:lpstr>
      <vt:lpstr>Paperless AP</vt:lpstr>
      <vt:lpstr>Paperless AP</vt:lpstr>
      <vt:lpstr>Financial Reporting Update</vt:lpstr>
      <vt:lpstr>Financial Reporting Update</vt:lpstr>
      <vt:lpstr>Financial Reporting Update</vt:lpstr>
      <vt:lpstr>Financial Reporting Update</vt:lpstr>
      <vt:lpstr>Communications</vt:lpstr>
      <vt:lpstr>Recent Communications</vt:lpstr>
      <vt:lpstr>PowerPoint Presentation</vt:lpstr>
    </vt:vector>
  </TitlesOfParts>
  <Company>SAO State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30 point) second line title</dc:title>
  <dc:creator>saotest</dc:creator>
  <cp:lastModifiedBy>Covington, Mario</cp:lastModifiedBy>
  <cp:revision>4612</cp:revision>
  <dcterms:created xsi:type="dcterms:W3CDTF">2009-03-20T12:51:55Z</dcterms:created>
  <dcterms:modified xsi:type="dcterms:W3CDTF">2013-05-13T19:00:32Z</dcterms:modified>
</cp:coreProperties>
</file>