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Lst>
  <p:notesMasterIdLst>
    <p:notesMasterId r:id="rId38"/>
  </p:notesMasterIdLst>
  <p:sldIdLst>
    <p:sldId id="257" r:id="rId3"/>
    <p:sldId id="258" r:id="rId4"/>
    <p:sldId id="642" r:id="rId5"/>
    <p:sldId id="643" r:id="rId6"/>
    <p:sldId id="2105" r:id="rId7"/>
    <p:sldId id="644" r:id="rId8"/>
    <p:sldId id="2065" r:id="rId9"/>
    <p:sldId id="2058" r:id="rId10"/>
    <p:sldId id="2054" r:id="rId11"/>
    <p:sldId id="2061" r:id="rId12"/>
    <p:sldId id="2056" r:id="rId13"/>
    <p:sldId id="647" r:id="rId14"/>
    <p:sldId id="646" r:id="rId15"/>
    <p:sldId id="278" r:id="rId16"/>
    <p:sldId id="266" r:id="rId17"/>
    <p:sldId id="267" r:id="rId18"/>
    <p:sldId id="2044" r:id="rId19"/>
    <p:sldId id="268" r:id="rId20"/>
    <p:sldId id="645" r:id="rId21"/>
    <p:sldId id="636" r:id="rId22"/>
    <p:sldId id="637" r:id="rId23"/>
    <p:sldId id="638" r:id="rId24"/>
    <p:sldId id="2103" r:id="rId25"/>
    <p:sldId id="2104" r:id="rId26"/>
    <p:sldId id="2100" r:id="rId27"/>
    <p:sldId id="2102" r:id="rId28"/>
    <p:sldId id="2101" r:id="rId29"/>
    <p:sldId id="2000" r:id="rId30"/>
    <p:sldId id="2072" r:id="rId31"/>
    <p:sldId id="2074" r:id="rId32"/>
    <p:sldId id="2090" r:id="rId33"/>
    <p:sldId id="2097" r:id="rId34"/>
    <p:sldId id="2106" r:id="rId35"/>
    <p:sldId id="2107" r:id="rId36"/>
    <p:sldId id="2098"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00"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9AD1F-66BA-4188-8BF0-65B37281C3F6}" type="doc">
      <dgm:prSet loTypeId="urn:microsoft.com/office/officeart/2005/8/layout/process4" loCatId="process" qsTypeId="urn:microsoft.com/office/officeart/2005/8/quickstyle/3d1" qsCatId="3D" csTypeId="urn:microsoft.com/office/officeart/2005/8/colors/accent4_2" csCatId="accent4" phldr="1"/>
      <dgm:spPr/>
      <dgm:t>
        <a:bodyPr/>
        <a:lstStyle/>
        <a:p>
          <a:endParaRPr lang="en-US"/>
        </a:p>
      </dgm:t>
    </dgm:pt>
    <dgm:pt modelId="{8D6B26BF-BCA0-4479-9C7D-C8D43C4ABA39}">
      <dgm:prSet phldrT="[Text]" custT="1"/>
      <dgm:spPr/>
      <dgm:t>
        <a:bodyPr/>
        <a:lstStyle/>
        <a:p>
          <a:r>
            <a:rPr lang="en-US" sz="2000" dirty="0"/>
            <a:t>Does the agreement involve the use of software or capital assets or both?</a:t>
          </a:r>
        </a:p>
      </dgm:t>
    </dgm:pt>
    <dgm:pt modelId="{FE60CEA8-A8CE-4589-B794-C6917FDD8EBC}" type="parTrans" cxnId="{71700D74-EA3B-4984-9992-98FA97B5EDE2}">
      <dgm:prSet/>
      <dgm:spPr/>
      <dgm:t>
        <a:bodyPr/>
        <a:lstStyle/>
        <a:p>
          <a:endParaRPr lang="en-US"/>
        </a:p>
      </dgm:t>
    </dgm:pt>
    <dgm:pt modelId="{78AAABAB-1AC7-4529-92A1-625BDF99FEA6}" type="sibTrans" cxnId="{71700D74-EA3B-4984-9992-98FA97B5EDE2}">
      <dgm:prSet/>
      <dgm:spPr/>
      <dgm:t>
        <a:bodyPr/>
        <a:lstStyle/>
        <a:p>
          <a:endParaRPr lang="en-US"/>
        </a:p>
      </dgm:t>
    </dgm:pt>
    <dgm:pt modelId="{C1CC1BDB-B411-4C70-B616-1C4E1A279F9F}">
      <dgm:prSet phldrT="[Text]"/>
      <dgm:spPr/>
      <dgm:t>
        <a:bodyPr/>
        <a:lstStyle/>
        <a:p>
          <a:r>
            <a:rPr lang="en-US" dirty="0"/>
            <a:t>If software significant component -  GASB 96	</a:t>
          </a:r>
        </a:p>
      </dgm:t>
    </dgm:pt>
    <dgm:pt modelId="{35CBF850-1854-4622-918F-1058759FC66F}" type="parTrans" cxnId="{CF81594A-9FB5-4D84-9499-4E5263314CC0}">
      <dgm:prSet/>
      <dgm:spPr/>
      <dgm:t>
        <a:bodyPr/>
        <a:lstStyle/>
        <a:p>
          <a:endParaRPr lang="en-US"/>
        </a:p>
      </dgm:t>
    </dgm:pt>
    <dgm:pt modelId="{2D2CC7FF-0430-4348-B89E-C00CCA5931AC}" type="sibTrans" cxnId="{CF81594A-9FB5-4D84-9499-4E5263314CC0}">
      <dgm:prSet/>
      <dgm:spPr/>
      <dgm:t>
        <a:bodyPr/>
        <a:lstStyle/>
        <a:p>
          <a:endParaRPr lang="en-US"/>
        </a:p>
      </dgm:t>
    </dgm:pt>
    <dgm:pt modelId="{2A25B665-6791-4B25-B2D8-4566EA2B4FFD}">
      <dgm:prSet phldrT="[Text]"/>
      <dgm:spPr/>
      <dgm:t>
        <a:bodyPr/>
        <a:lstStyle/>
        <a:p>
          <a:r>
            <a:rPr lang="en-US" dirty="0"/>
            <a:t>If software insignificant - GASB 87</a:t>
          </a:r>
        </a:p>
      </dgm:t>
    </dgm:pt>
    <dgm:pt modelId="{DED59731-3E45-4379-88AF-754800FC4E68}" type="parTrans" cxnId="{C8E42029-BE61-45AB-AE3E-E59537AAE187}">
      <dgm:prSet/>
      <dgm:spPr/>
      <dgm:t>
        <a:bodyPr/>
        <a:lstStyle/>
        <a:p>
          <a:endParaRPr lang="en-US"/>
        </a:p>
      </dgm:t>
    </dgm:pt>
    <dgm:pt modelId="{315D6CFA-62C8-4DE0-8A09-2C3E74FF11A7}" type="sibTrans" cxnId="{C8E42029-BE61-45AB-AE3E-E59537AAE187}">
      <dgm:prSet/>
      <dgm:spPr/>
      <dgm:t>
        <a:bodyPr/>
        <a:lstStyle/>
        <a:p>
          <a:endParaRPr lang="en-US"/>
        </a:p>
      </dgm:t>
    </dgm:pt>
    <dgm:pt modelId="{F4DB617F-761E-4B9F-8225-370A4F70DD70}">
      <dgm:prSet phldrT="[Text]" custT="1"/>
      <dgm:spPr/>
      <dgm:t>
        <a:bodyPr/>
        <a:lstStyle/>
        <a:p>
          <a:r>
            <a:rPr lang="en-US" sz="2000" dirty="0"/>
            <a:t>Are you purchasing or subscribing the software?</a:t>
          </a:r>
        </a:p>
      </dgm:t>
    </dgm:pt>
    <dgm:pt modelId="{0CA646CD-DD04-4335-BA39-E80FDFE63BCB}" type="parTrans" cxnId="{567827FD-5120-40D9-B382-D247A0E49219}">
      <dgm:prSet/>
      <dgm:spPr/>
      <dgm:t>
        <a:bodyPr/>
        <a:lstStyle/>
        <a:p>
          <a:endParaRPr lang="en-US"/>
        </a:p>
      </dgm:t>
    </dgm:pt>
    <dgm:pt modelId="{9AEE64CB-263B-4B95-9846-677E81D16A71}" type="sibTrans" cxnId="{567827FD-5120-40D9-B382-D247A0E49219}">
      <dgm:prSet/>
      <dgm:spPr/>
      <dgm:t>
        <a:bodyPr/>
        <a:lstStyle/>
        <a:p>
          <a:endParaRPr lang="en-US"/>
        </a:p>
      </dgm:t>
    </dgm:pt>
    <dgm:pt modelId="{5E421C04-67ED-4F01-964D-0AC533282B34}">
      <dgm:prSet phldrT="[Text]"/>
      <dgm:spPr/>
      <dgm:t>
        <a:bodyPr/>
        <a:lstStyle/>
        <a:p>
          <a:r>
            <a:rPr lang="en-US" dirty="0"/>
            <a:t>Subscription software - GASB 96</a:t>
          </a:r>
        </a:p>
      </dgm:t>
    </dgm:pt>
    <dgm:pt modelId="{494F84CF-650B-44C1-9C81-73355D481269}" type="parTrans" cxnId="{C10603B5-588B-4656-8B64-9A920D2D1721}">
      <dgm:prSet/>
      <dgm:spPr/>
      <dgm:t>
        <a:bodyPr/>
        <a:lstStyle/>
        <a:p>
          <a:endParaRPr lang="en-US"/>
        </a:p>
      </dgm:t>
    </dgm:pt>
    <dgm:pt modelId="{EAE266C8-05AB-4E03-9E22-0E590BBA8A59}" type="sibTrans" cxnId="{C10603B5-588B-4656-8B64-9A920D2D1721}">
      <dgm:prSet/>
      <dgm:spPr/>
      <dgm:t>
        <a:bodyPr/>
        <a:lstStyle/>
        <a:p>
          <a:endParaRPr lang="en-US"/>
        </a:p>
      </dgm:t>
    </dgm:pt>
    <dgm:pt modelId="{9A55E235-1424-4481-A1DE-4F8261429BFD}">
      <dgm:prSet phldrT="[Text]"/>
      <dgm:spPr/>
      <dgm:t>
        <a:bodyPr/>
        <a:lstStyle/>
        <a:p>
          <a:r>
            <a:rPr lang="en-US" dirty="0"/>
            <a:t>Purchased software – capital asset</a:t>
          </a:r>
        </a:p>
      </dgm:t>
    </dgm:pt>
    <dgm:pt modelId="{0E13B962-B666-44DD-85DB-E4DD8779E83D}" type="parTrans" cxnId="{52E5194F-52E8-4BAE-B962-2529AD83746D}">
      <dgm:prSet/>
      <dgm:spPr/>
      <dgm:t>
        <a:bodyPr/>
        <a:lstStyle/>
        <a:p>
          <a:endParaRPr lang="en-US"/>
        </a:p>
      </dgm:t>
    </dgm:pt>
    <dgm:pt modelId="{CA666A03-E60E-4C0A-9F52-4F83F8A9468E}" type="sibTrans" cxnId="{52E5194F-52E8-4BAE-B962-2529AD83746D}">
      <dgm:prSet/>
      <dgm:spPr/>
      <dgm:t>
        <a:bodyPr/>
        <a:lstStyle/>
        <a:p>
          <a:endParaRPr lang="en-US"/>
        </a:p>
      </dgm:t>
    </dgm:pt>
    <dgm:pt modelId="{33E9C1B3-C4B0-4BAF-AE1F-BFE108260629}">
      <dgm:prSet phldrT="[Text]" custT="1"/>
      <dgm:spPr/>
      <dgm:t>
        <a:bodyPr/>
        <a:lstStyle/>
        <a:p>
          <a:r>
            <a:rPr lang="en-US" sz="2000" dirty="0"/>
            <a:t>Is agreement in perpetuity, 12 months or less including renewals, or 12 months or greater including renewals?</a:t>
          </a:r>
        </a:p>
      </dgm:t>
    </dgm:pt>
    <dgm:pt modelId="{B7934843-3086-41B3-8717-44AD97ED4ECA}" type="parTrans" cxnId="{FF62CBD8-120F-45F5-94CE-0E3EDD331172}">
      <dgm:prSet/>
      <dgm:spPr/>
      <dgm:t>
        <a:bodyPr/>
        <a:lstStyle/>
        <a:p>
          <a:endParaRPr lang="en-US"/>
        </a:p>
      </dgm:t>
    </dgm:pt>
    <dgm:pt modelId="{63B2B044-E8C8-4269-B315-A4F902EFCA6B}" type="sibTrans" cxnId="{FF62CBD8-120F-45F5-94CE-0E3EDD331172}">
      <dgm:prSet/>
      <dgm:spPr/>
      <dgm:t>
        <a:bodyPr/>
        <a:lstStyle/>
        <a:p>
          <a:endParaRPr lang="en-US"/>
        </a:p>
      </dgm:t>
    </dgm:pt>
    <dgm:pt modelId="{4CF2ACB7-9D5C-4714-B641-7564099E8065}">
      <dgm:prSet phldrT="[Text]"/>
      <dgm:spPr/>
      <dgm:t>
        <a:bodyPr/>
        <a:lstStyle/>
        <a:p>
          <a:r>
            <a:rPr lang="en-US" dirty="0"/>
            <a:t>12 months or greater - GASB 96</a:t>
          </a:r>
        </a:p>
      </dgm:t>
    </dgm:pt>
    <dgm:pt modelId="{54CFC107-73FC-430A-BC8A-AAF30071616C}" type="parTrans" cxnId="{E2B19351-FAFB-4824-88E3-5DD3354D90AD}">
      <dgm:prSet/>
      <dgm:spPr/>
      <dgm:t>
        <a:bodyPr/>
        <a:lstStyle/>
        <a:p>
          <a:endParaRPr lang="en-US"/>
        </a:p>
      </dgm:t>
    </dgm:pt>
    <dgm:pt modelId="{2ED6ADB2-C30A-4595-9625-F2C9D131E7E5}" type="sibTrans" cxnId="{E2B19351-FAFB-4824-88E3-5DD3354D90AD}">
      <dgm:prSet/>
      <dgm:spPr/>
      <dgm:t>
        <a:bodyPr/>
        <a:lstStyle/>
        <a:p>
          <a:endParaRPr lang="en-US"/>
        </a:p>
      </dgm:t>
    </dgm:pt>
    <dgm:pt modelId="{0368858A-FED9-4DC6-9435-EFD6DAA7D537}">
      <dgm:prSet phldrT="[Text]"/>
      <dgm:spPr/>
      <dgm:t>
        <a:bodyPr/>
        <a:lstStyle/>
        <a:p>
          <a:r>
            <a:rPr lang="en-US" dirty="0"/>
            <a:t>Perpetual agreements and short term – GASB 96 does not apply</a:t>
          </a:r>
        </a:p>
      </dgm:t>
    </dgm:pt>
    <dgm:pt modelId="{FCA90305-1202-4589-B51C-6F4545904425}" type="parTrans" cxnId="{3CDA0A6C-D36E-4D3B-95E5-9204CB74848B}">
      <dgm:prSet/>
      <dgm:spPr/>
      <dgm:t>
        <a:bodyPr/>
        <a:lstStyle/>
        <a:p>
          <a:endParaRPr lang="en-US"/>
        </a:p>
      </dgm:t>
    </dgm:pt>
    <dgm:pt modelId="{ADFE25CF-24BB-41C9-A143-6E7C6CF14706}" type="sibTrans" cxnId="{3CDA0A6C-D36E-4D3B-95E5-9204CB74848B}">
      <dgm:prSet/>
      <dgm:spPr/>
      <dgm:t>
        <a:bodyPr/>
        <a:lstStyle/>
        <a:p>
          <a:endParaRPr lang="en-US"/>
        </a:p>
      </dgm:t>
    </dgm:pt>
    <dgm:pt modelId="{A2B74525-3392-41C6-8C63-5741EA9D5AB7}" type="pres">
      <dgm:prSet presAssocID="{EBD9AD1F-66BA-4188-8BF0-65B37281C3F6}" presName="Name0" presStyleCnt="0">
        <dgm:presLayoutVars>
          <dgm:dir/>
          <dgm:animLvl val="lvl"/>
          <dgm:resizeHandles val="exact"/>
        </dgm:presLayoutVars>
      </dgm:prSet>
      <dgm:spPr/>
    </dgm:pt>
    <dgm:pt modelId="{E3F9D4A0-6B01-4965-9B04-6FBC847EB4DE}" type="pres">
      <dgm:prSet presAssocID="{33E9C1B3-C4B0-4BAF-AE1F-BFE108260629}" presName="boxAndChildren" presStyleCnt="0"/>
      <dgm:spPr/>
    </dgm:pt>
    <dgm:pt modelId="{F9210658-98A1-4BEA-AF22-7CC4B5E53844}" type="pres">
      <dgm:prSet presAssocID="{33E9C1B3-C4B0-4BAF-AE1F-BFE108260629}" presName="parentTextBox" presStyleLbl="node1" presStyleIdx="0" presStyleCnt="3"/>
      <dgm:spPr/>
    </dgm:pt>
    <dgm:pt modelId="{4EB3F7D3-A04C-4036-91F6-5065A76EA282}" type="pres">
      <dgm:prSet presAssocID="{33E9C1B3-C4B0-4BAF-AE1F-BFE108260629}" presName="entireBox" presStyleLbl="node1" presStyleIdx="0" presStyleCnt="3"/>
      <dgm:spPr/>
    </dgm:pt>
    <dgm:pt modelId="{6B1E0691-7703-4304-821B-A8BA1A69340A}" type="pres">
      <dgm:prSet presAssocID="{33E9C1B3-C4B0-4BAF-AE1F-BFE108260629}" presName="descendantBox" presStyleCnt="0"/>
      <dgm:spPr/>
    </dgm:pt>
    <dgm:pt modelId="{2D89E52F-57AC-424A-A92A-C0DF2FB6B8F5}" type="pres">
      <dgm:prSet presAssocID="{4CF2ACB7-9D5C-4714-B641-7564099E8065}" presName="childTextBox" presStyleLbl="fgAccFollowNode1" presStyleIdx="0" presStyleCnt="6">
        <dgm:presLayoutVars>
          <dgm:bulletEnabled val="1"/>
        </dgm:presLayoutVars>
      </dgm:prSet>
      <dgm:spPr/>
    </dgm:pt>
    <dgm:pt modelId="{3D753504-60B8-4EA4-8113-10940A8045C8}" type="pres">
      <dgm:prSet presAssocID="{0368858A-FED9-4DC6-9435-EFD6DAA7D537}" presName="childTextBox" presStyleLbl="fgAccFollowNode1" presStyleIdx="1" presStyleCnt="6">
        <dgm:presLayoutVars>
          <dgm:bulletEnabled val="1"/>
        </dgm:presLayoutVars>
      </dgm:prSet>
      <dgm:spPr/>
    </dgm:pt>
    <dgm:pt modelId="{9E9CD38C-DE4B-4DBB-81D9-F8E6A8F82E51}" type="pres">
      <dgm:prSet presAssocID="{9AEE64CB-263B-4B95-9846-677E81D16A71}" presName="sp" presStyleCnt="0"/>
      <dgm:spPr/>
    </dgm:pt>
    <dgm:pt modelId="{90809E68-DA11-4CF7-A8D6-7F396C849DF4}" type="pres">
      <dgm:prSet presAssocID="{F4DB617F-761E-4B9F-8225-370A4F70DD70}" presName="arrowAndChildren" presStyleCnt="0"/>
      <dgm:spPr/>
    </dgm:pt>
    <dgm:pt modelId="{D4C82BD5-630A-446D-A8B1-592AE82DDC49}" type="pres">
      <dgm:prSet presAssocID="{F4DB617F-761E-4B9F-8225-370A4F70DD70}" presName="parentTextArrow" presStyleLbl="node1" presStyleIdx="0" presStyleCnt="3"/>
      <dgm:spPr/>
    </dgm:pt>
    <dgm:pt modelId="{D20D88D7-AA46-4B90-AEEC-3DE12D4CB649}" type="pres">
      <dgm:prSet presAssocID="{F4DB617F-761E-4B9F-8225-370A4F70DD70}" presName="arrow" presStyleLbl="node1" presStyleIdx="1" presStyleCnt="3"/>
      <dgm:spPr/>
    </dgm:pt>
    <dgm:pt modelId="{E2108CCA-D2B3-416B-9108-163F74C2C2E4}" type="pres">
      <dgm:prSet presAssocID="{F4DB617F-761E-4B9F-8225-370A4F70DD70}" presName="descendantArrow" presStyleCnt="0"/>
      <dgm:spPr/>
    </dgm:pt>
    <dgm:pt modelId="{9C5CB187-8B5F-48DA-A8D2-D5F0F3A72CBC}" type="pres">
      <dgm:prSet presAssocID="{5E421C04-67ED-4F01-964D-0AC533282B34}" presName="childTextArrow" presStyleLbl="fgAccFollowNode1" presStyleIdx="2" presStyleCnt="6">
        <dgm:presLayoutVars>
          <dgm:bulletEnabled val="1"/>
        </dgm:presLayoutVars>
      </dgm:prSet>
      <dgm:spPr/>
    </dgm:pt>
    <dgm:pt modelId="{260077B4-7867-438C-B1B6-D8CCADDBCAA2}" type="pres">
      <dgm:prSet presAssocID="{9A55E235-1424-4481-A1DE-4F8261429BFD}" presName="childTextArrow" presStyleLbl="fgAccFollowNode1" presStyleIdx="3" presStyleCnt="6">
        <dgm:presLayoutVars>
          <dgm:bulletEnabled val="1"/>
        </dgm:presLayoutVars>
      </dgm:prSet>
      <dgm:spPr/>
    </dgm:pt>
    <dgm:pt modelId="{7BC69401-1FEA-4331-9DFA-433C154233F5}" type="pres">
      <dgm:prSet presAssocID="{78AAABAB-1AC7-4529-92A1-625BDF99FEA6}" presName="sp" presStyleCnt="0"/>
      <dgm:spPr/>
    </dgm:pt>
    <dgm:pt modelId="{17942ABB-6DEA-4806-B03A-F4C8162193D1}" type="pres">
      <dgm:prSet presAssocID="{8D6B26BF-BCA0-4479-9C7D-C8D43C4ABA39}" presName="arrowAndChildren" presStyleCnt="0"/>
      <dgm:spPr/>
    </dgm:pt>
    <dgm:pt modelId="{3A31C72A-31CC-4EFE-A5BF-CF80A6A5E685}" type="pres">
      <dgm:prSet presAssocID="{8D6B26BF-BCA0-4479-9C7D-C8D43C4ABA39}" presName="parentTextArrow" presStyleLbl="node1" presStyleIdx="1" presStyleCnt="3"/>
      <dgm:spPr/>
    </dgm:pt>
    <dgm:pt modelId="{42319824-AA10-4F4E-8545-34C0E9E9A101}" type="pres">
      <dgm:prSet presAssocID="{8D6B26BF-BCA0-4479-9C7D-C8D43C4ABA39}" presName="arrow" presStyleLbl="node1" presStyleIdx="2" presStyleCnt="3" custLinFactNeighborY="-1070"/>
      <dgm:spPr/>
    </dgm:pt>
    <dgm:pt modelId="{846CA8DD-0349-470B-B48E-05ADCE735DCD}" type="pres">
      <dgm:prSet presAssocID="{8D6B26BF-BCA0-4479-9C7D-C8D43C4ABA39}" presName="descendantArrow" presStyleCnt="0"/>
      <dgm:spPr/>
    </dgm:pt>
    <dgm:pt modelId="{45CECF65-1118-40CC-8802-63D3D6BEABE6}" type="pres">
      <dgm:prSet presAssocID="{C1CC1BDB-B411-4C70-B616-1C4E1A279F9F}" presName="childTextArrow" presStyleLbl="fgAccFollowNode1" presStyleIdx="4" presStyleCnt="6">
        <dgm:presLayoutVars>
          <dgm:bulletEnabled val="1"/>
        </dgm:presLayoutVars>
      </dgm:prSet>
      <dgm:spPr/>
    </dgm:pt>
    <dgm:pt modelId="{7E183514-79BB-445B-B45D-D9DA2E281A9B}" type="pres">
      <dgm:prSet presAssocID="{2A25B665-6791-4B25-B2D8-4566EA2B4FFD}" presName="childTextArrow" presStyleLbl="fgAccFollowNode1" presStyleIdx="5" presStyleCnt="6">
        <dgm:presLayoutVars>
          <dgm:bulletEnabled val="1"/>
        </dgm:presLayoutVars>
      </dgm:prSet>
      <dgm:spPr/>
    </dgm:pt>
  </dgm:ptLst>
  <dgm:cxnLst>
    <dgm:cxn modelId="{4CC8D20F-3D35-4913-B2B3-CAEAADABD841}" type="presOf" srcId="{5E421C04-67ED-4F01-964D-0AC533282B34}" destId="{9C5CB187-8B5F-48DA-A8D2-D5F0F3A72CBC}" srcOrd="0" destOrd="0" presId="urn:microsoft.com/office/officeart/2005/8/layout/process4"/>
    <dgm:cxn modelId="{C8E42029-BE61-45AB-AE3E-E59537AAE187}" srcId="{8D6B26BF-BCA0-4479-9C7D-C8D43C4ABA39}" destId="{2A25B665-6791-4B25-B2D8-4566EA2B4FFD}" srcOrd="1" destOrd="0" parTransId="{DED59731-3E45-4379-88AF-754800FC4E68}" sibTransId="{315D6CFA-62C8-4DE0-8A09-2C3E74FF11A7}"/>
    <dgm:cxn modelId="{E294F73C-20DC-4EAA-B51C-5D7DD02AE53D}" type="presOf" srcId="{C1CC1BDB-B411-4C70-B616-1C4E1A279F9F}" destId="{45CECF65-1118-40CC-8802-63D3D6BEABE6}" srcOrd="0" destOrd="0" presId="urn:microsoft.com/office/officeart/2005/8/layout/process4"/>
    <dgm:cxn modelId="{CF81594A-9FB5-4D84-9499-4E5263314CC0}" srcId="{8D6B26BF-BCA0-4479-9C7D-C8D43C4ABA39}" destId="{C1CC1BDB-B411-4C70-B616-1C4E1A279F9F}" srcOrd="0" destOrd="0" parTransId="{35CBF850-1854-4622-918F-1058759FC66F}" sibTransId="{2D2CC7FF-0430-4348-B89E-C00CCA5931AC}"/>
    <dgm:cxn modelId="{3CDA0A6C-D36E-4D3B-95E5-9204CB74848B}" srcId="{33E9C1B3-C4B0-4BAF-AE1F-BFE108260629}" destId="{0368858A-FED9-4DC6-9435-EFD6DAA7D537}" srcOrd="1" destOrd="0" parTransId="{FCA90305-1202-4589-B51C-6F4545904425}" sibTransId="{ADFE25CF-24BB-41C9-A143-6E7C6CF14706}"/>
    <dgm:cxn modelId="{52E5194F-52E8-4BAE-B962-2529AD83746D}" srcId="{F4DB617F-761E-4B9F-8225-370A4F70DD70}" destId="{9A55E235-1424-4481-A1DE-4F8261429BFD}" srcOrd="1" destOrd="0" parTransId="{0E13B962-B666-44DD-85DB-E4DD8779E83D}" sibTransId="{CA666A03-E60E-4C0A-9F52-4F83F8A9468E}"/>
    <dgm:cxn modelId="{E2B19351-FAFB-4824-88E3-5DD3354D90AD}" srcId="{33E9C1B3-C4B0-4BAF-AE1F-BFE108260629}" destId="{4CF2ACB7-9D5C-4714-B641-7564099E8065}" srcOrd="0" destOrd="0" parTransId="{54CFC107-73FC-430A-BC8A-AAF30071616C}" sibTransId="{2ED6ADB2-C30A-4595-9625-F2C9D131E7E5}"/>
    <dgm:cxn modelId="{71700D74-EA3B-4984-9992-98FA97B5EDE2}" srcId="{EBD9AD1F-66BA-4188-8BF0-65B37281C3F6}" destId="{8D6B26BF-BCA0-4479-9C7D-C8D43C4ABA39}" srcOrd="0" destOrd="0" parTransId="{FE60CEA8-A8CE-4589-B794-C6917FDD8EBC}" sibTransId="{78AAABAB-1AC7-4529-92A1-625BDF99FEA6}"/>
    <dgm:cxn modelId="{32F8D677-EC4A-45B2-B533-EAA68AAFFE0C}" type="presOf" srcId="{9A55E235-1424-4481-A1DE-4F8261429BFD}" destId="{260077B4-7867-438C-B1B6-D8CCADDBCAA2}" srcOrd="0" destOrd="0" presId="urn:microsoft.com/office/officeart/2005/8/layout/process4"/>
    <dgm:cxn modelId="{560A4279-8ED3-4685-97A0-261A18DD5560}" type="presOf" srcId="{2A25B665-6791-4B25-B2D8-4566EA2B4FFD}" destId="{7E183514-79BB-445B-B45D-D9DA2E281A9B}" srcOrd="0" destOrd="0" presId="urn:microsoft.com/office/officeart/2005/8/layout/process4"/>
    <dgm:cxn modelId="{30453084-F002-4BCF-BBBF-D8F765C0FF23}" type="presOf" srcId="{33E9C1B3-C4B0-4BAF-AE1F-BFE108260629}" destId="{F9210658-98A1-4BEA-AF22-7CC4B5E53844}" srcOrd="0" destOrd="0" presId="urn:microsoft.com/office/officeart/2005/8/layout/process4"/>
    <dgm:cxn modelId="{D045A49A-D099-4986-98EA-89338FAAEC3B}" type="presOf" srcId="{EBD9AD1F-66BA-4188-8BF0-65B37281C3F6}" destId="{A2B74525-3392-41C6-8C63-5741EA9D5AB7}" srcOrd="0" destOrd="0" presId="urn:microsoft.com/office/officeart/2005/8/layout/process4"/>
    <dgm:cxn modelId="{C10603B5-588B-4656-8B64-9A920D2D1721}" srcId="{F4DB617F-761E-4B9F-8225-370A4F70DD70}" destId="{5E421C04-67ED-4F01-964D-0AC533282B34}" srcOrd="0" destOrd="0" parTransId="{494F84CF-650B-44C1-9C81-73355D481269}" sibTransId="{EAE266C8-05AB-4E03-9E22-0E590BBA8A59}"/>
    <dgm:cxn modelId="{B7D826BC-E418-47BC-8FF1-7F44F5B1DD82}" type="presOf" srcId="{0368858A-FED9-4DC6-9435-EFD6DAA7D537}" destId="{3D753504-60B8-4EA4-8113-10940A8045C8}" srcOrd="0" destOrd="0" presId="urn:microsoft.com/office/officeart/2005/8/layout/process4"/>
    <dgm:cxn modelId="{97E4D0CD-2AFD-41BF-9F47-32CF357DCFEE}" type="presOf" srcId="{8D6B26BF-BCA0-4479-9C7D-C8D43C4ABA39}" destId="{42319824-AA10-4F4E-8545-34C0E9E9A101}" srcOrd="1" destOrd="0" presId="urn:microsoft.com/office/officeart/2005/8/layout/process4"/>
    <dgm:cxn modelId="{828229D7-0A11-42E7-A7C2-F80AE69F2BE8}" type="presOf" srcId="{F4DB617F-761E-4B9F-8225-370A4F70DD70}" destId="{D4C82BD5-630A-446D-A8B1-592AE82DDC49}" srcOrd="0" destOrd="0" presId="urn:microsoft.com/office/officeart/2005/8/layout/process4"/>
    <dgm:cxn modelId="{AF0345D7-4575-4DA5-AC2E-7AE432EF6FCF}" type="presOf" srcId="{4CF2ACB7-9D5C-4714-B641-7564099E8065}" destId="{2D89E52F-57AC-424A-A92A-C0DF2FB6B8F5}" srcOrd="0" destOrd="0" presId="urn:microsoft.com/office/officeart/2005/8/layout/process4"/>
    <dgm:cxn modelId="{FF62CBD8-120F-45F5-94CE-0E3EDD331172}" srcId="{EBD9AD1F-66BA-4188-8BF0-65B37281C3F6}" destId="{33E9C1B3-C4B0-4BAF-AE1F-BFE108260629}" srcOrd="2" destOrd="0" parTransId="{B7934843-3086-41B3-8717-44AD97ED4ECA}" sibTransId="{63B2B044-E8C8-4269-B315-A4F902EFCA6B}"/>
    <dgm:cxn modelId="{D89444DA-DB5E-446F-B53D-B20B5FF5254C}" type="presOf" srcId="{F4DB617F-761E-4B9F-8225-370A4F70DD70}" destId="{D20D88D7-AA46-4B90-AEEC-3DE12D4CB649}" srcOrd="1" destOrd="0" presId="urn:microsoft.com/office/officeart/2005/8/layout/process4"/>
    <dgm:cxn modelId="{BE5FF8E5-A6F2-4C15-8891-6840AF5FF741}" type="presOf" srcId="{33E9C1B3-C4B0-4BAF-AE1F-BFE108260629}" destId="{4EB3F7D3-A04C-4036-91F6-5065A76EA282}" srcOrd="1" destOrd="0" presId="urn:microsoft.com/office/officeart/2005/8/layout/process4"/>
    <dgm:cxn modelId="{8357E9E7-0AF5-446A-A656-0E634E7BC929}" type="presOf" srcId="{8D6B26BF-BCA0-4479-9C7D-C8D43C4ABA39}" destId="{3A31C72A-31CC-4EFE-A5BF-CF80A6A5E685}" srcOrd="0" destOrd="0" presId="urn:microsoft.com/office/officeart/2005/8/layout/process4"/>
    <dgm:cxn modelId="{567827FD-5120-40D9-B382-D247A0E49219}" srcId="{EBD9AD1F-66BA-4188-8BF0-65B37281C3F6}" destId="{F4DB617F-761E-4B9F-8225-370A4F70DD70}" srcOrd="1" destOrd="0" parTransId="{0CA646CD-DD04-4335-BA39-E80FDFE63BCB}" sibTransId="{9AEE64CB-263B-4B95-9846-677E81D16A71}"/>
    <dgm:cxn modelId="{7F4AB1E2-139D-48D2-870C-39FA40478BFE}" type="presParOf" srcId="{A2B74525-3392-41C6-8C63-5741EA9D5AB7}" destId="{E3F9D4A0-6B01-4965-9B04-6FBC847EB4DE}" srcOrd="0" destOrd="0" presId="urn:microsoft.com/office/officeart/2005/8/layout/process4"/>
    <dgm:cxn modelId="{CA63061D-0335-41CF-9C6E-C520339DFFE7}" type="presParOf" srcId="{E3F9D4A0-6B01-4965-9B04-6FBC847EB4DE}" destId="{F9210658-98A1-4BEA-AF22-7CC4B5E53844}" srcOrd="0" destOrd="0" presId="urn:microsoft.com/office/officeart/2005/8/layout/process4"/>
    <dgm:cxn modelId="{E0F9217F-FD94-4179-85A8-A153FE1C8CDE}" type="presParOf" srcId="{E3F9D4A0-6B01-4965-9B04-6FBC847EB4DE}" destId="{4EB3F7D3-A04C-4036-91F6-5065A76EA282}" srcOrd="1" destOrd="0" presId="urn:microsoft.com/office/officeart/2005/8/layout/process4"/>
    <dgm:cxn modelId="{7A8EF24A-68CF-438A-94E2-84ED0F912334}" type="presParOf" srcId="{E3F9D4A0-6B01-4965-9B04-6FBC847EB4DE}" destId="{6B1E0691-7703-4304-821B-A8BA1A69340A}" srcOrd="2" destOrd="0" presId="urn:microsoft.com/office/officeart/2005/8/layout/process4"/>
    <dgm:cxn modelId="{4117974C-8B30-4948-AD59-E0EF7E7F50BC}" type="presParOf" srcId="{6B1E0691-7703-4304-821B-A8BA1A69340A}" destId="{2D89E52F-57AC-424A-A92A-C0DF2FB6B8F5}" srcOrd="0" destOrd="0" presId="urn:microsoft.com/office/officeart/2005/8/layout/process4"/>
    <dgm:cxn modelId="{7D5E11FE-9781-4628-9A5F-52C0ACBEEB3B}" type="presParOf" srcId="{6B1E0691-7703-4304-821B-A8BA1A69340A}" destId="{3D753504-60B8-4EA4-8113-10940A8045C8}" srcOrd="1" destOrd="0" presId="urn:microsoft.com/office/officeart/2005/8/layout/process4"/>
    <dgm:cxn modelId="{23691ABE-8ACF-472F-A56B-262B4F682EAF}" type="presParOf" srcId="{A2B74525-3392-41C6-8C63-5741EA9D5AB7}" destId="{9E9CD38C-DE4B-4DBB-81D9-F8E6A8F82E51}" srcOrd="1" destOrd="0" presId="urn:microsoft.com/office/officeart/2005/8/layout/process4"/>
    <dgm:cxn modelId="{35466EC0-09AF-4F17-8622-6E037EF57AB5}" type="presParOf" srcId="{A2B74525-3392-41C6-8C63-5741EA9D5AB7}" destId="{90809E68-DA11-4CF7-A8D6-7F396C849DF4}" srcOrd="2" destOrd="0" presId="urn:microsoft.com/office/officeart/2005/8/layout/process4"/>
    <dgm:cxn modelId="{AB903109-3BCE-417F-ACE0-F8665AC9B37A}" type="presParOf" srcId="{90809E68-DA11-4CF7-A8D6-7F396C849DF4}" destId="{D4C82BD5-630A-446D-A8B1-592AE82DDC49}" srcOrd="0" destOrd="0" presId="urn:microsoft.com/office/officeart/2005/8/layout/process4"/>
    <dgm:cxn modelId="{28D5F853-E66E-4824-A945-39BE72B115D0}" type="presParOf" srcId="{90809E68-DA11-4CF7-A8D6-7F396C849DF4}" destId="{D20D88D7-AA46-4B90-AEEC-3DE12D4CB649}" srcOrd="1" destOrd="0" presId="urn:microsoft.com/office/officeart/2005/8/layout/process4"/>
    <dgm:cxn modelId="{0DC0B9D2-60A5-44C1-AC14-75E3552194D6}" type="presParOf" srcId="{90809E68-DA11-4CF7-A8D6-7F396C849DF4}" destId="{E2108CCA-D2B3-416B-9108-163F74C2C2E4}" srcOrd="2" destOrd="0" presId="urn:microsoft.com/office/officeart/2005/8/layout/process4"/>
    <dgm:cxn modelId="{A168801F-E8BF-422D-91A6-BFF8D8BFF0CF}" type="presParOf" srcId="{E2108CCA-D2B3-416B-9108-163F74C2C2E4}" destId="{9C5CB187-8B5F-48DA-A8D2-D5F0F3A72CBC}" srcOrd="0" destOrd="0" presId="urn:microsoft.com/office/officeart/2005/8/layout/process4"/>
    <dgm:cxn modelId="{38294EA8-FF95-4D40-8B7B-5A9B98256C84}" type="presParOf" srcId="{E2108CCA-D2B3-416B-9108-163F74C2C2E4}" destId="{260077B4-7867-438C-B1B6-D8CCADDBCAA2}" srcOrd="1" destOrd="0" presId="urn:microsoft.com/office/officeart/2005/8/layout/process4"/>
    <dgm:cxn modelId="{9762D6F2-CE51-4706-9C3C-C62522C8F164}" type="presParOf" srcId="{A2B74525-3392-41C6-8C63-5741EA9D5AB7}" destId="{7BC69401-1FEA-4331-9DFA-433C154233F5}" srcOrd="3" destOrd="0" presId="urn:microsoft.com/office/officeart/2005/8/layout/process4"/>
    <dgm:cxn modelId="{C77F91B5-E10A-4D3C-8C80-B44B487302F7}" type="presParOf" srcId="{A2B74525-3392-41C6-8C63-5741EA9D5AB7}" destId="{17942ABB-6DEA-4806-B03A-F4C8162193D1}" srcOrd="4" destOrd="0" presId="urn:microsoft.com/office/officeart/2005/8/layout/process4"/>
    <dgm:cxn modelId="{72CC7851-49AB-47EB-B87C-1217354154E0}" type="presParOf" srcId="{17942ABB-6DEA-4806-B03A-F4C8162193D1}" destId="{3A31C72A-31CC-4EFE-A5BF-CF80A6A5E685}" srcOrd="0" destOrd="0" presId="urn:microsoft.com/office/officeart/2005/8/layout/process4"/>
    <dgm:cxn modelId="{C9B3C672-8A7D-4F4F-978E-CDC26D085B0B}" type="presParOf" srcId="{17942ABB-6DEA-4806-B03A-F4C8162193D1}" destId="{42319824-AA10-4F4E-8545-34C0E9E9A101}" srcOrd="1" destOrd="0" presId="urn:microsoft.com/office/officeart/2005/8/layout/process4"/>
    <dgm:cxn modelId="{E13C1A95-610A-4846-B7DF-BCB73503C366}" type="presParOf" srcId="{17942ABB-6DEA-4806-B03A-F4C8162193D1}" destId="{846CA8DD-0349-470B-B48E-05ADCE735DCD}" srcOrd="2" destOrd="0" presId="urn:microsoft.com/office/officeart/2005/8/layout/process4"/>
    <dgm:cxn modelId="{86009970-A85C-4AE2-ADE9-EFEB1D340CBA}" type="presParOf" srcId="{846CA8DD-0349-470B-B48E-05ADCE735DCD}" destId="{45CECF65-1118-40CC-8802-63D3D6BEABE6}" srcOrd="0" destOrd="0" presId="urn:microsoft.com/office/officeart/2005/8/layout/process4"/>
    <dgm:cxn modelId="{23544406-1C75-4DDB-8203-B38EA5502298}" type="presParOf" srcId="{846CA8DD-0349-470B-B48E-05ADCE735DCD}" destId="{7E183514-79BB-445B-B45D-D9DA2E281A9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3F7D3-A04C-4036-91F6-5065A76EA282}">
      <dsp:nvSpPr>
        <dsp:cNvPr id="0" name=""/>
        <dsp:cNvSpPr/>
      </dsp:nvSpPr>
      <dsp:spPr>
        <a:xfrm>
          <a:off x="0" y="3406931"/>
          <a:ext cx="10988675" cy="11182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Is agreement in perpetuity, 12 months or less including renewals, or 12 months or greater including renewals?</a:t>
          </a:r>
        </a:p>
      </dsp:txBody>
      <dsp:txXfrm>
        <a:off x="0" y="3406931"/>
        <a:ext cx="10988675" cy="603844"/>
      </dsp:txXfrm>
    </dsp:sp>
    <dsp:sp modelId="{2D89E52F-57AC-424A-A92A-C0DF2FB6B8F5}">
      <dsp:nvSpPr>
        <dsp:cNvPr id="0" name=""/>
        <dsp:cNvSpPr/>
      </dsp:nvSpPr>
      <dsp:spPr>
        <a:xfrm>
          <a:off x="0" y="3988411"/>
          <a:ext cx="5494337" cy="514386"/>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12 months or greater - GASB 96</a:t>
          </a:r>
        </a:p>
      </dsp:txBody>
      <dsp:txXfrm>
        <a:off x="0" y="3988411"/>
        <a:ext cx="5494337" cy="514386"/>
      </dsp:txXfrm>
    </dsp:sp>
    <dsp:sp modelId="{3D753504-60B8-4EA4-8113-10940A8045C8}">
      <dsp:nvSpPr>
        <dsp:cNvPr id="0" name=""/>
        <dsp:cNvSpPr/>
      </dsp:nvSpPr>
      <dsp:spPr>
        <a:xfrm>
          <a:off x="5494337" y="3988411"/>
          <a:ext cx="5494337" cy="514386"/>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Perpetual agreements and short term – GASB 96 does not apply</a:t>
          </a:r>
        </a:p>
      </dsp:txBody>
      <dsp:txXfrm>
        <a:off x="5494337" y="3988411"/>
        <a:ext cx="5494337" cy="514386"/>
      </dsp:txXfrm>
    </dsp:sp>
    <dsp:sp modelId="{D20D88D7-AA46-4B90-AEEC-3DE12D4CB649}">
      <dsp:nvSpPr>
        <dsp:cNvPr id="0" name=""/>
        <dsp:cNvSpPr/>
      </dsp:nvSpPr>
      <dsp:spPr>
        <a:xfrm rot="10800000">
          <a:off x="0" y="1703865"/>
          <a:ext cx="10988675" cy="1719839"/>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Are you purchasing or subscribing the software?</a:t>
          </a:r>
        </a:p>
      </dsp:txBody>
      <dsp:txXfrm rot="-10800000">
        <a:off x="0" y="1703865"/>
        <a:ext cx="10988675" cy="603663"/>
      </dsp:txXfrm>
    </dsp:sp>
    <dsp:sp modelId="{9C5CB187-8B5F-48DA-A8D2-D5F0F3A72CBC}">
      <dsp:nvSpPr>
        <dsp:cNvPr id="0" name=""/>
        <dsp:cNvSpPr/>
      </dsp:nvSpPr>
      <dsp:spPr>
        <a:xfrm>
          <a:off x="0" y="2307529"/>
          <a:ext cx="5494337" cy="514231"/>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Subscription software - GASB 96</a:t>
          </a:r>
        </a:p>
      </dsp:txBody>
      <dsp:txXfrm>
        <a:off x="0" y="2307529"/>
        <a:ext cx="5494337" cy="514231"/>
      </dsp:txXfrm>
    </dsp:sp>
    <dsp:sp modelId="{260077B4-7867-438C-B1B6-D8CCADDBCAA2}">
      <dsp:nvSpPr>
        <dsp:cNvPr id="0" name=""/>
        <dsp:cNvSpPr/>
      </dsp:nvSpPr>
      <dsp:spPr>
        <a:xfrm>
          <a:off x="5494337" y="2307529"/>
          <a:ext cx="5494337" cy="514231"/>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Purchased software – capital asset</a:t>
          </a:r>
        </a:p>
      </dsp:txBody>
      <dsp:txXfrm>
        <a:off x="5494337" y="2307529"/>
        <a:ext cx="5494337" cy="514231"/>
      </dsp:txXfrm>
    </dsp:sp>
    <dsp:sp modelId="{42319824-AA10-4F4E-8545-34C0E9E9A101}">
      <dsp:nvSpPr>
        <dsp:cNvPr id="0" name=""/>
        <dsp:cNvSpPr/>
      </dsp:nvSpPr>
      <dsp:spPr>
        <a:xfrm rot="10800000">
          <a:off x="0" y="0"/>
          <a:ext cx="10988675" cy="1719839"/>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Does the agreement involve the use of software or capital assets or both?</a:t>
          </a:r>
        </a:p>
      </dsp:txBody>
      <dsp:txXfrm rot="-10800000">
        <a:off x="0" y="0"/>
        <a:ext cx="10988675" cy="603663"/>
      </dsp:txXfrm>
    </dsp:sp>
    <dsp:sp modelId="{45CECF65-1118-40CC-8802-63D3D6BEABE6}">
      <dsp:nvSpPr>
        <dsp:cNvPr id="0" name=""/>
        <dsp:cNvSpPr/>
      </dsp:nvSpPr>
      <dsp:spPr>
        <a:xfrm>
          <a:off x="0" y="604463"/>
          <a:ext cx="5494337" cy="514231"/>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If software significant component -  GASB 96	</a:t>
          </a:r>
        </a:p>
      </dsp:txBody>
      <dsp:txXfrm>
        <a:off x="0" y="604463"/>
        <a:ext cx="5494337" cy="514231"/>
      </dsp:txXfrm>
    </dsp:sp>
    <dsp:sp modelId="{7E183514-79BB-445B-B45D-D9DA2E281A9B}">
      <dsp:nvSpPr>
        <dsp:cNvPr id="0" name=""/>
        <dsp:cNvSpPr/>
      </dsp:nvSpPr>
      <dsp:spPr>
        <a:xfrm>
          <a:off x="5494337" y="604463"/>
          <a:ext cx="5494337" cy="514231"/>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If software insignificant - GASB 87</a:t>
          </a:r>
        </a:p>
      </dsp:txBody>
      <dsp:txXfrm>
        <a:off x="5494337" y="604463"/>
        <a:ext cx="5494337" cy="514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1157CA6-E1F6-417D-8710-7FB4D0E409EE}" type="datetimeFigureOut">
              <a:rPr lang="en-US" smtClean="0"/>
              <a:t>4/14/2023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F284759-A14F-48BA-B525-03A7C8BDD89A}" type="slidenum">
              <a:rPr lang="en-US" smtClean="0"/>
              <a:t>‹#›</a:t>
            </a:fld>
            <a:endParaRPr lang="en-US"/>
          </a:p>
        </p:txBody>
      </p:sp>
    </p:spTree>
    <p:extLst>
      <p:ext uri="{BB962C8B-B14F-4D97-AF65-F5344CB8AC3E}">
        <p14:creationId xmlns:p14="http://schemas.microsoft.com/office/powerpoint/2010/main" val="24932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84759-A14F-48BA-B525-03A7C8BDD89A}" type="slidenum">
              <a:rPr lang="en-US" smtClean="0"/>
              <a:t>3</a:t>
            </a:fld>
            <a:endParaRPr lang="en-US"/>
          </a:p>
        </p:txBody>
      </p:sp>
    </p:spTree>
    <p:extLst>
      <p:ext uri="{BB962C8B-B14F-4D97-AF65-F5344CB8AC3E}">
        <p14:creationId xmlns:p14="http://schemas.microsoft.com/office/powerpoint/2010/main" val="313004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 payments – change in contingencies</a:t>
            </a:r>
          </a:p>
          <a:p>
            <a:endParaRPr lang="en-US" dirty="0"/>
          </a:p>
          <a:p>
            <a:r>
              <a:rPr lang="en-US" dirty="0"/>
              <a:t>If the subscription term has been reassessed due to the government’s decision to either exercise an option to extend or an option to termination the SBITA contract (almost if there has been an event, the cause the contract to be extended or terminated; the YOU will need to recalculation the subscription liability to determine if the change in the subscription liability is significant enough to trigger a remeasurement of the subscription liability – remember remeasuring the subscription liability will cause the </a:t>
            </a:r>
            <a:r>
              <a:rPr lang="en-US" dirty="0" err="1"/>
              <a:t>subscripton</a:t>
            </a:r>
            <a:r>
              <a:rPr lang="en-US" dirty="0"/>
              <a:t> asset to be remeasured.</a:t>
            </a:r>
          </a:p>
        </p:txBody>
      </p:sp>
      <p:sp>
        <p:nvSpPr>
          <p:cNvPr id="4" name="Slide Number Placeholder 3"/>
          <p:cNvSpPr>
            <a:spLocks noGrp="1"/>
          </p:cNvSpPr>
          <p:nvPr>
            <p:ph type="sldNum" sz="quarter" idx="5"/>
          </p:nvPr>
        </p:nvSpPr>
        <p:spPr/>
        <p:txBody>
          <a:bodyPr/>
          <a:lstStyle/>
          <a:p>
            <a:fld id="{8858E327-3886-4DA0-B1FC-845546EE9A4A}" type="slidenum">
              <a:rPr lang="en-US" smtClean="0"/>
              <a:t>18</a:t>
            </a:fld>
            <a:endParaRPr lang="en-US" dirty="0"/>
          </a:p>
        </p:txBody>
      </p:sp>
    </p:spTree>
    <p:extLst>
      <p:ext uri="{BB962C8B-B14F-4D97-AF65-F5344CB8AC3E}">
        <p14:creationId xmlns:p14="http://schemas.microsoft.com/office/powerpoint/2010/main" val="143662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20</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5234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21</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6846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22</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2729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23</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54918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24</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3381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Commitments under SBITAs before the commencement of the subscription term.</a:t>
            </a:r>
          </a:p>
          <a:p>
            <a:endParaRPr lang="en-US" dirty="0"/>
          </a:p>
          <a:p>
            <a:pPr algn="l"/>
            <a:r>
              <a:rPr lang="en-US" sz="1800" b="0" i="0" u="none" strike="noStrike" baseline="0" dirty="0">
                <a:latin typeface="Helvetica" panose="020B0604020202020204" pitchFamily="34" charset="0"/>
              </a:rPr>
              <a:t>The GASB Board decided not to require disclosures related to residual value guarantees or purchase options because they are irrelevant to SBITAs. The GASB Board also decided not to require a government to disclose the amounts of the subscription assets by major classes of underlying assets, separately from other capital assets. For example, the amount of the subscription asset associated with the underlying tangible capital asset is not required to be separate from the amount of the subscription asset associated with the underlying IT software. The GASB Board believes such disclosure is not essential to users</a:t>
            </a:r>
            <a:r>
              <a:rPr lang="en-US" sz="1800" b="0" i="0" u="none" strike="noStrike" baseline="0" dirty="0">
                <a:latin typeface="Times-Roman"/>
              </a:rPr>
              <a:t>’ </a:t>
            </a:r>
            <a:r>
              <a:rPr lang="en-US" sz="1800" b="0" i="0" u="none" strike="noStrike" baseline="0" dirty="0">
                <a:latin typeface="Helvetica" panose="020B0604020202020204" pitchFamily="34" charset="0"/>
              </a:rPr>
              <a:t>understanding of the subscription asset. The GASB Board believes that the requirement to disclose the total amount of the subscription assets and the related accumulated amortization, separately from other capital assets, is sufficient information for users of financial statements. </a:t>
            </a:r>
            <a:endParaRPr lang="en-US" dirty="0"/>
          </a:p>
        </p:txBody>
      </p:sp>
      <p:sp>
        <p:nvSpPr>
          <p:cNvPr id="4" name="Slide Number Placeholder 3"/>
          <p:cNvSpPr>
            <a:spLocks noGrp="1"/>
          </p:cNvSpPr>
          <p:nvPr>
            <p:ph type="sldNum" sz="quarter" idx="5"/>
          </p:nvPr>
        </p:nvSpPr>
        <p:spPr/>
        <p:txBody>
          <a:bodyPr/>
          <a:lstStyle/>
          <a:p>
            <a:fld id="{8858E327-3886-4DA0-B1FC-845546EE9A4A}" type="slidenum">
              <a:rPr lang="en-US" smtClean="0"/>
              <a:t>28</a:t>
            </a:fld>
            <a:endParaRPr lang="en-US" dirty="0"/>
          </a:p>
        </p:txBody>
      </p:sp>
    </p:spTree>
    <p:extLst>
      <p:ext uri="{BB962C8B-B14F-4D97-AF65-F5344CB8AC3E}">
        <p14:creationId xmlns:p14="http://schemas.microsoft.com/office/powerpoint/2010/main" val="244283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84759-A14F-48BA-B525-03A7C8BDD89A}" type="slidenum">
              <a:rPr lang="en-US" smtClean="0"/>
              <a:t>29</a:t>
            </a:fld>
            <a:endParaRPr lang="en-US"/>
          </a:p>
        </p:txBody>
      </p:sp>
    </p:spTree>
    <p:extLst>
      <p:ext uri="{BB962C8B-B14F-4D97-AF65-F5344CB8AC3E}">
        <p14:creationId xmlns:p14="http://schemas.microsoft.com/office/powerpoint/2010/main" val="104711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84759-A14F-48BA-B525-03A7C8BDD89A}" type="slidenum">
              <a:rPr lang="en-US" smtClean="0"/>
              <a:t>4</a:t>
            </a:fld>
            <a:endParaRPr lang="en-US"/>
          </a:p>
        </p:txBody>
      </p:sp>
    </p:spTree>
    <p:extLst>
      <p:ext uri="{BB962C8B-B14F-4D97-AF65-F5344CB8AC3E}">
        <p14:creationId xmlns:p14="http://schemas.microsoft.com/office/powerpoint/2010/main" val="89188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84759-A14F-48BA-B525-03A7C8BDD89A}" type="slidenum">
              <a:rPr lang="en-US" smtClean="0"/>
              <a:t>5</a:t>
            </a:fld>
            <a:endParaRPr lang="en-US"/>
          </a:p>
        </p:txBody>
      </p:sp>
    </p:spTree>
    <p:extLst>
      <p:ext uri="{BB962C8B-B14F-4D97-AF65-F5344CB8AC3E}">
        <p14:creationId xmlns:p14="http://schemas.microsoft.com/office/powerpoint/2010/main" val="98199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As if State was Lessor of SBITA</a:t>
            </a:r>
          </a:p>
        </p:txBody>
      </p:sp>
      <p:sp>
        <p:nvSpPr>
          <p:cNvPr id="4" name="Slide Number Placeholder 3"/>
          <p:cNvSpPr>
            <a:spLocks noGrp="1"/>
          </p:cNvSpPr>
          <p:nvPr>
            <p:ph type="sldNum" sz="quarter" idx="5"/>
          </p:nvPr>
        </p:nvSpPr>
        <p:spPr/>
        <p:txBody>
          <a:bodyPr/>
          <a:lstStyle/>
          <a:p>
            <a:fld id="{9F284759-A14F-48BA-B525-03A7C8BDD89A}" type="slidenum">
              <a:rPr lang="en-US" smtClean="0"/>
              <a:t>6</a:t>
            </a:fld>
            <a:endParaRPr lang="en-US"/>
          </a:p>
        </p:txBody>
      </p:sp>
    </p:spTree>
    <p:extLst>
      <p:ext uri="{BB962C8B-B14F-4D97-AF65-F5344CB8AC3E}">
        <p14:creationId xmlns:p14="http://schemas.microsoft.com/office/powerpoint/2010/main" val="124901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11111"/>
                </a:solidFill>
                <a:effectLst/>
                <a:latin typeface="+mn-lt"/>
              </a:rPr>
              <a:t>SaaS - a software license that allows the user to access an application over the internet instead of downloading software or maintaining hardware to run the application. </a:t>
            </a:r>
          </a:p>
        </p:txBody>
      </p:sp>
      <p:sp>
        <p:nvSpPr>
          <p:cNvPr id="4" name="Slide Number Placeholder 3"/>
          <p:cNvSpPr>
            <a:spLocks noGrp="1"/>
          </p:cNvSpPr>
          <p:nvPr>
            <p:ph type="sldNum" sz="quarter" idx="5"/>
          </p:nvPr>
        </p:nvSpPr>
        <p:spPr/>
        <p:txBody>
          <a:bodyPr/>
          <a:lstStyle/>
          <a:p>
            <a:fld id="{8858E327-3886-4DA0-B1FC-845546EE9A4A}" type="slidenum">
              <a:rPr lang="en-US" smtClean="0"/>
              <a:t>9</a:t>
            </a:fld>
            <a:endParaRPr lang="en-US" dirty="0"/>
          </a:p>
        </p:txBody>
      </p:sp>
    </p:spTree>
    <p:extLst>
      <p:ext uri="{BB962C8B-B14F-4D97-AF65-F5344CB8AC3E}">
        <p14:creationId xmlns:p14="http://schemas.microsoft.com/office/powerpoint/2010/main" val="21843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mn-lt"/>
              </a:rPr>
              <a:t>IaaS – allows a customer to remotely access the SBITA vendor’s network, server, and other fundamental computing tools to process, store, and operating customer’s data.  IaaS provides IT infrastructure to end-users via the internet and is commonly associated with serverless computing.</a:t>
            </a:r>
          </a:p>
          <a:p>
            <a:endParaRPr lang="en-US" dirty="0"/>
          </a:p>
        </p:txBody>
      </p:sp>
      <p:sp>
        <p:nvSpPr>
          <p:cNvPr id="4" name="Slide Number Placeholder 3"/>
          <p:cNvSpPr>
            <a:spLocks noGrp="1"/>
          </p:cNvSpPr>
          <p:nvPr>
            <p:ph type="sldNum" sz="quarter" idx="5"/>
          </p:nvPr>
        </p:nvSpPr>
        <p:spPr/>
        <p:txBody>
          <a:bodyPr/>
          <a:lstStyle/>
          <a:p>
            <a:fld id="{8858E327-3886-4DA0-B1FC-845546EE9A4A}" type="slidenum">
              <a:rPr lang="en-US" smtClean="0"/>
              <a:t>10</a:t>
            </a:fld>
            <a:endParaRPr lang="en-US" dirty="0"/>
          </a:p>
        </p:txBody>
      </p:sp>
    </p:spTree>
    <p:extLst>
      <p:ext uri="{BB962C8B-B14F-4D97-AF65-F5344CB8AC3E}">
        <p14:creationId xmlns:p14="http://schemas.microsoft.com/office/powerpoint/2010/main" val="35788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latin typeface="+mn-lt"/>
              </a:rPr>
              <a:t>PaaS – allows a customer to use a SBITA vendor’s tools or coding language (software) to create application that will run on the SBITA vendor’s cloud infrastructure.</a:t>
            </a:r>
          </a:p>
        </p:txBody>
      </p:sp>
      <p:sp>
        <p:nvSpPr>
          <p:cNvPr id="4" name="Slide Number Placeholder 3"/>
          <p:cNvSpPr>
            <a:spLocks noGrp="1"/>
          </p:cNvSpPr>
          <p:nvPr>
            <p:ph type="sldNum" sz="quarter" idx="5"/>
          </p:nvPr>
        </p:nvSpPr>
        <p:spPr/>
        <p:txBody>
          <a:bodyPr/>
          <a:lstStyle/>
          <a:p>
            <a:fld id="{8858E327-3886-4DA0-B1FC-845546EE9A4A}" type="slidenum">
              <a:rPr lang="en-US" smtClean="0"/>
              <a:t>11</a:t>
            </a:fld>
            <a:endParaRPr lang="en-US" dirty="0"/>
          </a:p>
        </p:txBody>
      </p:sp>
    </p:spTree>
    <p:extLst>
      <p:ext uri="{BB962C8B-B14F-4D97-AF65-F5344CB8AC3E}">
        <p14:creationId xmlns:p14="http://schemas.microsoft.com/office/powerpoint/2010/main" val="330575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that can affect the lessee’s intent to exercise options to extend or terminate the lease.</a:t>
            </a:r>
          </a:p>
        </p:txBody>
      </p:sp>
      <p:sp>
        <p:nvSpPr>
          <p:cNvPr id="4" name="Slide Number Placeholder 3"/>
          <p:cNvSpPr>
            <a:spLocks noGrp="1"/>
          </p:cNvSpPr>
          <p:nvPr>
            <p:ph type="sldNum" sz="quarter" idx="5"/>
          </p:nvPr>
        </p:nvSpPr>
        <p:spPr/>
        <p:txBody>
          <a:bodyPr/>
          <a:lstStyle/>
          <a:p>
            <a:fld id="{8858E327-3886-4DA0-B1FC-845546EE9A4A}" type="slidenum">
              <a:rPr lang="en-US" smtClean="0"/>
              <a:t>14</a:t>
            </a:fld>
            <a:endParaRPr lang="en-US" dirty="0"/>
          </a:p>
        </p:txBody>
      </p:sp>
    </p:spTree>
    <p:extLst>
      <p:ext uri="{BB962C8B-B14F-4D97-AF65-F5344CB8AC3E}">
        <p14:creationId xmlns:p14="http://schemas.microsoft.com/office/powerpoint/2010/main" val="17912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5"/>
          </p:nvPr>
        </p:nvSpPr>
        <p:spPr/>
        <p:txBody>
          <a:bodyPr/>
          <a:lstStyle/>
          <a:p>
            <a:fld id="{8858E327-3886-4DA0-B1FC-845546EE9A4A}" type="slidenum">
              <a:rPr lang="en-US" smtClean="0"/>
              <a:t>17</a:t>
            </a:fld>
            <a:endParaRPr lang="en-US" dirty="0"/>
          </a:p>
        </p:txBody>
      </p:sp>
    </p:spTree>
    <p:extLst>
      <p:ext uri="{BB962C8B-B14F-4D97-AF65-F5344CB8AC3E}">
        <p14:creationId xmlns:p14="http://schemas.microsoft.com/office/powerpoint/2010/main" val="2398896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6152-476E-CE4E-B1D4-DFE38C945F57}"/>
              </a:ext>
            </a:extLst>
          </p:cNvPr>
          <p:cNvSpPr>
            <a:spLocks noGrp="1"/>
          </p:cNvSpPr>
          <p:nvPr>
            <p:ph type="ctrTitle"/>
          </p:nvPr>
        </p:nvSpPr>
        <p:spPr>
          <a:xfrm>
            <a:off x="364503" y="4179844"/>
            <a:ext cx="11462996" cy="894123"/>
          </a:xfrm>
        </p:spPr>
        <p:txBody>
          <a:bodyPr anchor="b"/>
          <a:lstStyle>
            <a:lvl1pPr algn="ctr">
              <a:defRPr sz="6000" b="1">
                <a:solidFill>
                  <a:schemeClr val="accent1"/>
                </a:solidFill>
                <a:latin typeface="Bell MT" panose="02020503060305020303"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11858ED-9539-EC49-AE19-232FAFE84E89}"/>
              </a:ext>
            </a:extLst>
          </p:cNvPr>
          <p:cNvSpPr>
            <a:spLocks noGrp="1"/>
          </p:cNvSpPr>
          <p:nvPr>
            <p:ph type="subTitle" idx="1"/>
          </p:nvPr>
        </p:nvSpPr>
        <p:spPr>
          <a:xfrm>
            <a:off x="364501" y="5073967"/>
            <a:ext cx="11462995" cy="365125"/>
          </a:xfrm>
        </p:spPr>
        <p:txBody>
          <a:bodyPr/>
          <a:lstStyle>
            <a:lvl1pPr marL="0" indent="0" algn="ctr">
              <a:buNone/>
              <a:defRPr sz="2400">
                <a:latin typeface="Bell MT" panose="02020503060305020303" pitchFamily="18"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B637A79-DCBF-514F-AA80-7F7D67D05193}"/>
              </a:ext>
            </a:extLst>
          </p:cNvPr>
          <p:cNvSpPr>
            <a:spLocks noGrp="1"/>
          </p:cNvSpPr>
          <p:nvPr>
            <p:ph type="body" sz="quarter" idx="10" hasCustomPrompt="1"/>
          </p:nvPr>
        </p:nvSpPr>
        <p:spPr>
          <a:xfrm>
            <a:off x="365125" y="5661025"/>
            <a:ext cx="11461750" cy="315913"/>
          </a:xfrm>
        </p:spPr>
        <p:txBody>
          <a:bodyPr>
            <a:noAutofit/>
          </a:bodyPr>
          <a:lstStyle>
            <a:lvl1pPr marL="0" indent="0" algn="ctr">
              <a:buNone/>
              <a:defRPr sz="1800" i="1">
                <a:latin typeface="Bell MT" panose="02020503060305020303" pitchFamily="18" charset="77"/>
              </a:defRPr>
            </a:lvl1pPr>
            <a:lvl2pPr marL="457200" indent="0" algn="ctr">
              <a:buNone/>
              <a:defRPr sz="1800" i="1">
                <a:latin typeface="Bell MT" panose="02020503060305020303" pitchFamily="18" charset="77"/>
              </a:defRPr>
            </a:lvl2pPr>
            <a:lvl3pPr marL="914400" indent="0" algn="ctr">
              <a:buNone/>
              <a:defRPr sz="1800" i="1">
                <a:latin typeface="Bell MT" panose="02020503060305020303" pitchFamily="18" charset="77"/>
              </a:defRPr>
            </a:lvl3pPr>
            <a:lvl4pPr marL="1371600" indent="0" algn="ctr">
              <a:buNone/>
              <a:defRPr sz="1800" i="1">
                <a:latin typeface="Bell MT" panose="02020503060305020303" pitchFamily="18" charset="77"/>
              </a:defRPr>
            </a:lvl4pPr>
            <a:lvl5pPr marL="1828800" indent="0" algn="ctr">
              <a:buNone/>
              <a:defRPr sz="1800" i="1">
                <a:latin typeface="Bell MT" panose="02020503060305020303" pitchFamily="18" charset="77"/>
              </a:defRPr>
            </a:lvl5pPr>
          </a:lstStyle>
          <a:p>
            <a:pPr lvl="0"/>
            <a:r>
              <a:rPr lang="en-US" dirty="0"/>
              <a:t>Click to add Presenter Name, Title</a:t>
            </a:r>
          </a:p>
        </p:txBody>
      </p:sp>
    </p:spTree>
    <p:extLst>
      <p:ext uri="{BB962C8B-B14F-4D97-AF65-F5344CB8AC3E}">
        <p14:creationId xmlns:p14="http://schemas.microsoft.com/office/powerpoint/2010/main" val="80361179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1320-D520-D442-9E32-61F28ED05B6B}"/>
              </a:ext>
            </a:extLst>
          </p:cNvPr>
          <p:cNvSpPr>
            <a:spLocks noGrp="1"/>
          </p:cNvSpPr>
          <p:nvPr>
            <p:ph idx="1"/>
          </p:nvPr>
        </p:nvSpPr>
        <p:spPr>
          <a:xfrm>
            <a:off x="598515" y="1550362"/>
            <a:ext cx="10989425" cy="4626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5DE0001-695C-DE4E-A83F-F80602A406F4}"/>
              </a:ext>
            </a:extLst>
          </p:cNvPr>
          <p:cNvSpPr/>
          <p:nvPr/>
        </p:nvSpPr>
        <p:spPr>
          <a:xfrm>
            <a:off x="0" y="293615"/>
            <a:ext cx="1921079" cy="159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itle 1">
            <a:extLst>
              <a:ext uri="{FF2B5EF4-FFF2-40B4-BE49-F238E27FC236}">
                <a16:creationId xmlns:a16="http://schemas.microsoft.com/office/drawing/2014/main" id="{36BC83AE-E833-7A4E-B0F7-BF6EC5A20B77}"/>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28F30D9B-56F4-0D11-0708-21056A17B3BA}"/>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36684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93D1-B413-E44E-9385-125005A54B79}"/>
              </a:ext>
            </a:extLst>
          </p:cNvPr>
          <p:cNvSpPr>
            <a:spLocks noGrp="1"/>
          </p:cNvSpPr>
          <p:nvPr>
            <p:ph sz="half" idx="1"/>
          </p:nvPr>
        </p:nvSpPr>
        <p:spPr>
          <a:xfrm>
            <a:off x="598516" y="1550362"/>
            <a:ext cx="5421284" cy="4626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F216C-C4E9-9048-A35E-586395CA87BE}"/>
              </a:ext>
            </a:extLst>
          </p:cNvPr>
          <p:cNvSpPr>
            <a:spLocks noGrp="1"/>
          </p:cNvSpPr>
          <p:nvPr>
            <p:ph sz="half" idx="2"/>
          </p:nvPr>
        </p:nvSpPr>
        <p:spPr>
          <a:xfrm>
            <a:off x="6172200" y="1550362"/>
            <a:ext cx="5415742" cy="4626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C401402-CB81-264C-8802-81CC38854D9E}"/>
              </a:ext>
            </a:extLst>
          </p:cNvPr>
          <p:cNvSpPr/>
          <p:nvPr/>
        </p:nvSpPr>
        <p:spPr>
          <a:xfrm>
            <a:off x="0" y="293615"/>
            <a:ext cx="1921079" cy="159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itle 1">
            <a:extLst>
              <a:ext uri="{FF2B5EF4-FFF2-40B4-BE49-F238E27FC236}">
                <a16:creationId xmlns:a16="http://schemas.microsoft.com/office/drawing/2014/main" id="{969697CE-EC78-F94A-B31C-154118280224}"/>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C1FFC7D7-9888-95D4-1978-619641E21A73}"/>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423314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EBF8A2-5BDD-E24C-996E-8DC4AFA0AFF0}"/>
              </a:ext>
            </a:extLst>
          </p:cNvPr>
          <p:cNvSpPr>
            <a:spLocks noGrp="1"/>
          </p:cNvSpPr>
          <p:nvPr>
            <p:ph type="body" idx="1"/>
          </p:nvPr>
        </p:nvSpPr>
        <p:spPr>
          <a:xfrm>
            <a:off x="598516" y="1598033"/>
            <a:ext cx="5399059"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7FC83-D04E-E944-95EA-AF53E9F5F05A}"/>
              </a:ext>
            </a:extLst>
          </p:cNvPr>
          <p:cNvSpPr>
            <a:spLocks noGrp="1"/>
          </p:cNvSpPr>
          <p:nvPr>
            <p:ph sz="half" idx="2"/>
          </p:nvPr>
        </p:nvSpPr>
        <p:spPr>
          <a:xfrm>
            <a:off x="598516" y="2505075"/>
            <a:ext cx="5399059"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9A77D-924B-324A-86BA-BE053E895D01}"/>
              </a:ext>
            </a:extLst>
          </p:cNvPr>
          <p:cNvSpPr>
            <a:spLocks noGrp="1"/>
          </p:cNvSpPr>
          <p:nvPr>
            <p:ph type="body" sz="quarter" idx="3"/>
          </p:nvPr>
        </p:nvSpPr>
        <p:spPr>
          <a:xfrm>
            <a:off x="6172200" y="1598033"/>
            <a:ext cx="539905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D9C7C-1021-A44B-BC70-4A6211AB6E23}"/>
              </a:ext>
            </a:extLst>
          </p:cNvPr>
          <p:cNvSpPr>
            <a:spLocks noGrp="1"/>
          </p:cNvSpPr>
          <p:nvPr>
            <p:ph sz="quarter" idx="4"/>
          </p:nvPr>
        </p:nvSpPr>
        <p:spPr>
          <a:xfrm>
            <a:off x="6172200" y="2505075"/>
            <a:ext cx="539905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983A3DA-8FD1-F74D-9C7C-69201949B177}"/>
              </a:ext>
            </a:extLst>
          </p:cNvPr>
          <p:cNvSpPr/>
          <p:nvPr/>
        </p:nvSpPr>
        <p:spPr>
          <a:xfrm>
            <a:off x="0" y="293615"/>
            <a:ext cx="1921079" cy="159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itle 1">
            <a:extLst>
              <a:ext uri="{FF2B5EF4-FFF2-40B4-BE49-F238E27FC236}">
                <a16:creationId xmlns:a16="http://schemas.microsoft.com/office/drawing/2014/main" id="{E18E16DA-40A2-FF45-8251-A4FACE777EC9}"/>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5151B76-72E4-B876-0250-72B15EC82E30}"/>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52275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1320-D520-D442-9E32-61F28ED05B6B}"/>
              </a:ext>
            </a:extLst>
          </p:cNvPr>
          <p:cNvSpPr>
            <a:spLocks noGrp="1"/>
          </p:cNvSpPr>
          <p:nvPr>
            <p:ph idx="1"/>
          </p:nvPr>
        </p:nvSpPr>
        <p:spPr>
          <a:xfrm>
            <a:off x="598515" y="1550362"/>
            <a:ext cx="10989425" cy="462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689B131-992F-D941-BFF6-C0368B3CC94A}"/>
              </a:ext>
            </a:extLst>
          </p:cNvPr>
          <p:cNvSpPr/>
          <p:nvPr/>
        </p:nvSpPr>
        <p:spPr>
          <a:xfrm>
            <a:off x="0" y="293615"/>
            <a:ext cx="1921079" cy="15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94847B1-921E-9042-861E-BB6558C6B13E}"/>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6" name="TextBox 5">
            <a:extLst>
              <a:ext uri="{FF2B5EF4-FFF2-40B4-BE49-F238E27FC236}">
                <a16:creationId xmlns:a16="http://schemas.microsoft.com/office/drawing/2014/main" id="{ECBD2389-B3EE-1FC5-7F8A-2CF8959E7AB9}"/>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9722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93D1-B413-E44E-9385-125005A54B79}"/>
              </a:ext>
            </a:extLst>
          </p:cNvPr>
          <p:cNvSpPr>
            <a:spLocks noGrp="1"/>
          </p:cNvSpPr>
          <p:nvPr>
            <p:ph sz="half" idx="1"/>
          </p:nvPr>
        </p:nvSpPr>
        <p:spPr>
          <a:xfrm>
            <a:off x="598516" y="1550362"/>
            <a:ext cx="5421284" cy="462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F216C-C4E9-9048-A35E-586395CA87BE}"/>
              </a:ext>
            </a:extLst>
          </p:cNvPr>
          <p:cNvSpPr>
            <a:spLocks noGrp="1"/>
          </p:cNvSpPr>
          <p:nvPr>
            <p:ph sz="half" idx="2"/>
          </p:nvPr>
        </p:nvSpPr>
        <p:spPr>
          <a:xfrm>
            <a:off x="6172200" y="1550362"/>
            <a:ext cx="5415742" cy="462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9C0FC31-3B6E-E94F-8D71-11368FF58370}"/>
              </a:ext>
            </a:extLst>
          </p:cNvPr>
          <p:cNvSpPr/>
          <p:nvPr/>
        </p:nvSpPr>
        <p:spPr>
          <a:xfrm>
            <a:off x="0" y="293615"/>
            <a:ext cx="1921079" cy="15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D735F4A-6E37-4D4F-B96F-ED9FB03428A3}"/>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7" name="TextBox 6">
            <a:extLst>
              <a:ext uri="{FF2B5EF4-FFF2-40B4-BE49-F238E27FC236}">
                <a16:creationId xmlns:a16="http://schemas.microsoft.com/office/drawing/2014/main" id="{67481630-02B3-0F43-D453-5704234543E0}"/>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382181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EBF8A2-5BDD-E24C-996E-8DC4AFA0AFF0}"/>
              </a:ext>
            </a:extLst>
          </p:cNvPr>
          <p:cNvSpPr>
            <a:spLocks noGrp="1"/>
          </p:cNvSpPr>
          <p:nvPr>
            <p:ph type="body" idx="1"/>
          </p:nvPr>
        </p:nvSpPr>
        <p:spPr>
          <a:xfrm>
            <a:off x="598516" y="1581407"/>
            <a:ext cx="53990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7FC83-D04E-E944-95EA-AF53E9F5F05A}"/>
              </a:ext>
            </a:extLst>
          </p:cNvPr>
          <p:cNvSpPr>
            <a:spLocks noGrp="1"/>
          </p:cNvSpPr>
          <p:nvPr>
            <p:ph sz="half" idx="2"/>
          </p:nvPr>
        </p:nvSpPr>
        <p:spPr>
          <a:xfrm>
            <a:off x="598516" y="2505075"/>
            <a:ext cx="53990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9A77D-924B-324A-86BA-BE053E895D01}"/>
              </a:ext>
            </a:extLst>
          </p:cNvPr>
          <p:cNvSpPr>
            <a:spLocks noGrp="1"/>
          </p:cNvSpPr>
          <p:nvPr>
            <p:ph type="body" sz="quarter" idx="3"/>
          </p:nvPr>
        </p:nvSpPr>
        <p:spPr>
          <a:xfrm>
            <a:off x="6172200" y="1581407"/>
            <a:ext cx="54157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D9C7C-1021-A44B-BC70-4A6211AB6E23}"/>
              </a:ext>
            </a:extLst>
          </p:cNvPr>
          <p:cNvSpPr>
            <a:spLocks noGrp="1"/>
          </p:cNvSpPr>
          <p:nvPr>
            <p:ph sz="quarter" idx="4"/>
          </p:nvPr>
        </p:nvSpPr>
        <p:spPr>
          <a:xfrm>
            <a:off x="6172200" y="2505075"/>
            <a:ext cx="54157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E7C7CC2D-BD8C-5A44-B244-40E6C5CCF39D}"/>
              </a:ext>
            </a:extLst>
          </p:cNvPr>
          <p:cNvSpPr/>
          <p:nvPr/>
        </p:nvSpPr>
        <p:spPr>
          <a:xfrm>
            <a:off x="0" y="293615"/>
            <a:ext cx="1921079" cy="15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6321FF0-45B2-224E-9171-9292B229333D}"/>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9" name="TextBox 8">
            <a:extLst>
              <a:ext uri="{FF2B5EF4-FFF2-40B4-BE49-F238E27FC236}">
                <a16:creationId xmlns:a16="http://schemas.microsoft.com/office/drawing/2014/main" id="{C8214F08-7397-6272-0598-E79F27B25D34}"/>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17548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6152-476E-CE4E-B1D4-DFE38C945F57}"/>
              </a:ext>
            </a:extLst>
          </p:cNvPr>
          <p:cNvSpPr>
            <a:spLocks noGrp="1"/>
          </p:cNvSpPr>
          <p:nvPr>
            <p:ph type="ctrTitle"/>
          </p:nvPr>
        </p:nvSpPr>
        <p:spPr>
          <a:xfrm>
            <a:off x="364503" y="4179844"/>
            <a:ext cx="11462996" cy="894123"/>
          </a:xfrm>
        </p:spPr>
        <p:txBody>
          <a:bodyPr anchor="b"/>
          <a:lstStyle>
            <a:lvl1pPr algn="ctr">
              <a:defRPr sz="6000" b="1">
                <a:solidFill>
                  <a:schemeClr val="accent1"/>
                </a:solidFill>
                <a:latin typeface="Bell MT" panose="02020503060305020303"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11858ED-9539-EC49-AE19-232FAFE84E89}"/>
              </a:ext>
            </a:extLst>
          </p:cNvPr>
          <p:cNvSpPr>
            <a:spLocks noGrp="1"/>
          </p:cNvSpPr>
          <p:nvPr>
            <p:ph type="subTitle" idx="1"/>
          </p:nvPr>
        </p:nvSpPr>
        <p:spPr>
          <a:xfrm>
            <a:off x="364501" y="5073967"/>
            <a:ext cx="11462995" cy="365125"/>
          </a:xfrm>
        </p:spPr>
        <p:txBody>
          <a:bodyPr/>
          <a:lstStyle>
            <a:lvl1pPr marL="0" indent="0" algn="ctr">
              <a:buNone/>
              <a:defRPr sz="2400">
                <a:latin typeface="Bell MT" panose="02020503060305020303" pitchFamily="18"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B637A79-DCBF-514F-AA80-7F7D67D05193}"/>
              </a:ext>
            </a:extLst>
          </p:cNvPr>
          <p:cNvSpPr>
            <a:spLocks noGrp="1"/>
          </p:cNvSpPr>
          <p:nvPr>
            <p:ph type="body" sz="quarter" idx="10" hasCustomPrompt="1"/>
          </p:nvPr>
        </p:nvSpPr>
        <p:spPr>
          <a:xfrm>
            <a:off x="365125" y="5661025"/>
            <a:ext cx="11461750" cy="315913"/>
          </a:xfrm>
        </p:spPr>
        <p:txBody>
          <a:bodyPr>
            <a:noAutofit/>
          </a:bodyPr>
          <a:lstStyle>
            <a:lvl1pPr marL="0" indent="0" algn="ctr">
              <a:buNone/>
              <a:defRPr sz="1800" i="1">
                <a:latin typeface="Bell MT" panose="02020503060305020303" pitchFamily="18" charset="77"/>
              </a:defRPr>
            </a:lvl1pPr>
            <a:lvl2pPr marL="457200" indent="0" algn="ctr">
              <a:buNone/>
              <a:defRPr sz="1800" i="1">
                <a:latin typeface="Bell MT" panose="02020503060305020303" pitchFamily="18" charset="77"/>
              </a:defRPr>
            </a:lvl2pPr>
            <a:lvl3pPr marL="914400" indent="0" algn="ctr">
              <a:buNone/>
              <a:defRPr sz="1800" i="1">
                <a:latin typeface="Bell MT" panose="02020503060305020303" pitchFamily="18" charset="77"/>
              </a:defRPr>
            </a:lvl3pPr>
            <a:lvl4pPr marL="1371600" indent="0" algn="ctr">
              <a:buNone/>
              <a:defRPr sz="1800" i="1">
                <a:latin typeface="Bell MT" panose="02020503060305020303" pitchFamily="18" charset="77"/>
              </a:defRPr>
            </a:lvl4pPr>
            <a:lvl5pPr marL="1828800" indent="0" algn="ctr">
              <a:buNone/>
              <a:defRPr sz="1800" i="1">
                <a:latin typeface="Bell MT" panose="02020503060305020303" pitchFamily="18" charset="77"/>
              </a:defRPr>
            </a:lvl5pPr>
          </a:lstStyle>
          <a:p>
            <a:pPr lvl="0"/>
            <a:r>
              <a:rPr lang="en-US" dirty="0"/>
              <a:t>Click to add Presenter Name, Title</a:t>
            </a:r>
          </a:p>
        </p:txBody>
      </p:sp>
    </p:spTree>
    <p:extLst>
      <p:ext uri="{BB962C8B-B14F-4D97-AF65-F5344CB8AC3E}">
        <p14:creationId xmlns:p14="http://schemas.microsoft.com/office/powerpoint/2010/main" val="30652915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10668000" cy="5257800"/>
          </a:xfrm>
          <a:prstGeom prst="rect">
            <a:avLst/>
          </a:prstGeom>
        </p:spPr>
        <p:txBody>
          <a:bodyPr/>
          <a:lstStyle>
            <a:lvl1pPr>
              <a:buClr>
                <a:srgbClr val="002060"/>
              </a:buClr>
              <a:buFont typeface="Wingdings" pitchFamily="2" charset="2"/>
              <a:buChar char="ü"/>
              <a:defRPr b="1">
                <a:solidFill>
                  <a:srgbClr val="002060"/>
                </a:solidFill>
              </a:defRPr>
            </a:lvl1pPr>
            <a:lvl2pPr>
              <a:buClr>
                <a:srgbClr val="002060"/>
              </a:buClr>
              <a:buFont typeface="Wingdings" pitchFamily="2" charset="2"/>
              <a:buChar char="§"/>
              <a:defRPr i="0" u="sng">
                <a:solidFill>
                  <a:srgbClr val="0070C0"/>
                </a:solidFill>
              </a:defRPr>
            </a:lvl2pPr>
            <a:lvl3pPr>
              <a:buClr>
                <a:srgbClr val="002060"/>
              </a:buClr>
              <a:defRPr i="0">
                <a:solidFill>
                  <a:srgbClr val="0070C0"/>
                </a:solidFill>
              </a:defRPr>
            </a:lvl3pPr>
            <a:lvl4pPr>
              <a:buClr>
                <a:srgbClr val="002060"/>
              </a:buClr>
              <a:defRPr i="0">
                <a:solidFill>
                  <a:srgbClr val="0070C0"/>
                </a:solidFill>
              </a:defRPr>
            </a:lvl4pPr>
            <a:lvl5pPr>
              <a:buClr>
                <a:srgbClr val="002060"/>
              </a:buClr>
              <a:defRPr sz="1800" i="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914400" y="76200"/>
            <a:ext cx="85344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9822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76200"/>
            <a:ext cx="85344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66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26E1-3AB3-9140-AA3B-2C0C008CA713}"/>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341320-D520-D442-9E32-61F28ED05B6B}"/>
              </a:ext>
            </a:extLst>
          </p:cNvPr>
          <p:cNvSpPr>
            <a:spLocks noGrp="1"/>
          </p:cNvSpPr>
          <p:nvPr>
            <p:ph idx="1"/>
          </p:nvPr>
        </p:nvSpPr>
        <p:spPr>
          <a:xfrm>
            <a:off x="598515" y="1550363"/>
            <a:ext cx="10989425" cy="4526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48F16CB-E4D8-614B-BACC-7491AF1006C4}"/>
              </a:ext>
            </a:extLst>
          </p:cNvPr>
          <p:cNvSpPr/>
          <p:nvPr/>
        </p:nvSpPr>
        <p:spPr>
          <a:xfrm>
            <a:off x="0" y="293615"/>
            <a:ext cx="1921079" cy="159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AC8DD6A-47F0-FE37-F5AD-028F88D5AD18}"/>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t>‹#›</a:t>
            </a:fld>
            <a:endParaRPr lang="en-US" sz="1200" dirty="0"/>
          </a:p>
        </p:txBody>
      </p:sp>
    </p:spTree>
    <p:extLst>
      <p:ext uri="{BB962C8B-B14F-4D97-AF65-F5344CB8AC3E}">
        <p14:creationId xmlns:p14="http://schemas.microsoft.com/office/powerpoint/2010/main" val="26377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93D1-B413-E44E-9385-125005A54B79}"/>
              </a:ext>
            </a:extLst>
          </p:cNvPr>
          <p:cNvSpPr>
            <a:spLocks noGrp="1"/>
          </p:cNvSpPr>
          <p:nvPr>
            <p:ph sz="half" idx="1"/>
          </p:nvPr>
        </p:nvSpPr>
        <p:spPr>
          <a:xfrm>
            <a:off x="598516" y="1550362"/>
            <a:ext cx="5421284" cy="462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F216C-C4E9-9048-A35E-586395CA87BE}"/>
              </a:ext>
            </a:extLst>
          </p:cNvPr>
          <p:cNvSpPr>
            <a:spLocks noGrp="1"/>
          </p:cNvSpPr>
          <p:nvPr>
            <p:ph sz="half" idx="2"/>
          </p:nvPr>
        </p:nvSpPr>
        <p:spPr>
          <a:xfrm>
            <a:off x="6172200" y="1550362"/>
            <a:ext cx="5415742" cy="462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E269424-016F-CB46-9B43-37CCED51A402}"/>
              </a:ext>
            </a:extLst>
          </p:cNvPr>
          <p:cNvSpPr/>
          <p:nvPr/>
        </p:nvSpPr>
        <p:spPr>
          <a:xfrm>
            <a:off x="0" y="293615"/>
            <a:ext cx="1921079" cy="159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2DD4173-7136-5A4C-9ED3-15A1E5BC578B}"/>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7" name="TextBox 6">
            <a:extLst>
              <a:ext uri="{FF2B5EF4-FFF2-40B4-BE49-F238E27FC236}">
                <a16:creationId xmlns:a16="http://schemas.microsoft.com/office/drawing/2014/main" id="{E8703967-EF1C-BDC0-57DF-E61C109985D2}"/>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t>‹#›</a:t>
            </a:fld>
            <a:endParaRPr lang="en-US" sz="1200" dirty="0"/>
          </a:p>
        </p:txBody>
      </p:sp>
    </p:spTree>
    <p:extLst>
      <p:ext uri="{BB962C8B-B14F-4D97-AF65-F5344CB8AC3E}">
        <p14:creationId xmlns:p14="http://schemas.microsoft.com/office/powerpoint/2010/main" val="43301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EBF8A2-5BDD-E24C-996E-8DC4AFA0AFF0}"/>
              </a:ext>
            </a:extLst>
          </p:cNvPr>
          <p:cNvSpPr>
            <a:spLocks noGrp="1"/>
          </p:cNvSpPr>
          <p:nvPr>
            <p:ph type="body" idx="1"/>
          </p:nvPr>
        </p:nvSpPr>
        <p:spPr>
          <a:xfrm>
            <a:off x="598516" y="1573094"/>
            <a:ext cx="53990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7FC83-D04E-E944-95EA-AF53E9F5F05A}"/>
              </a:ext>
            </a:extLst>
          </p:cNvPr>
          <p:cNvSpPr>
            <a:spLocks noGrp="1"/>
          </p:cNvSpPr>
          <p:nvPr>
            <p:ph sz="half" idx="2"/>
          </p:nvPr>
        </p:nvSpPr>
        <p:spPr>
          <a:xfrm>
            <a:off x="598516" y="2505075"/>
            <a:ext cx="53990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9A77D-924B-324A-86BA-BE053E895D01}"/>
              </a:ext>
            </a:extLst>
          </p:cNvPr>
          <p:cNvSpPr>
            <a:spLocks noGrp="1"/>
          </p:cNvSpPr>
          <p:nvPr>
            <p:ph type="body" sz="quarter" idx="3"/>
          </p:nvPr>
        </p:nvSpPr>
        <p:spPr>
          <a:xfrm>
            <a:off x="6172200" y="1573094"/>
            <a:ext cx="54157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D9C7C-1021-A44B-BC70-4A6211AB6E23}"/>
              </a:ext>
            </a:extLst>
          </p:cNvPr>
          <p:cNvSpPr>
            <a:spLocks noGrp="1"/>
          </p:cNvSpPr>
          <p:nvPr>
            <p:ph sz="quarter" idx="4"/>
          </p:nvPr>
        </p:nvSpPr>
        <p:spPr>
          <a:xfrm>
            <a:off x="6172200" y="2505075"/>
            <a:ext cx="54157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82A074A-1A38-5E44-9F29-98C0F484A716}"/>
              </a:ext>
            </a:extLst>
          </p:cNvPr>
          <p:cNvSpPr/>
          <p:nvPr/>
        </p:nvSpPr>
        <p:spPr>
          <a:xfrm>
            <a:off x="0" y="293615"/>
            <a:ext cx="1921079" cy="159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08CE0F-029C-1D4F-9C3E-197668F64889}"/>
              </a:ext>
            </a:extLst>
          </p:cNvPr>
          <p:cNvSpPr>
            <a:spLocks noGrp="1"/>
          </p:cNvSpPr>
          <p:nvPr>
            <p:ph type="title"/>
          </p:nvPr>
        </p:nvSpPr>
        <p:spPr>
          <a:xfrm>
            <a:off x="598516" y="615142"/>
            <a:ext cx="10989426" cy="773083"/>
          </a:xfrm>
        </p:spPr>
        <p:txBody>
          <a:bodyPr anchor="t"/>
          <a:lstStyle/>
          <a:p>
            <a:r>
              <a:rPr lang="en-US"/>
              <a:t>Click to edit Master title style</a:t>
            </a:r>
            <a:endParaRPr lang="en-US" dirty="0"/>
          </a:p>
        </p:txBody>
      </p:sp>
      <p:sp>
        <p:nvSpPr>
          <p:cNvPr id="9" name="TextBox 8">
            <a:extLst>
              <a:ext uri="{FF2B5EF4-FFF2-40B4-BE49-F238E27FC236}">
                <a16:creationId xmlns:a16="http://schemas.microsoft.com/office/drawing/2014/main" id="{16383C48-1AEE-FD54-109A-FB82E2789E38}"/>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t>‹#›</a:t>
            </a:fld>
            <a:endParaRPr lang="en-US" sz="1200" dirty="0"/>
          </a:p>
        </p:txBody>
      </p:sp>
    </p:spTree>
    <p:extLst>
      <p:ext uri="{BB962C8B-B14F-4D97-AF65-F5344CB8AC3E}">
        <p14:creationId xmlns:p14="http://schemas.microsoft.com/office/powerpoint/2010/main" val="32125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1320-D520-D442-9E32-61F28ED05B6B}"/>
              </a:ext>
            </a:extLst>
          </p:cNvPr>
          <p:cNvSpPr>
            <a:spLocks noGrp="1"/>
          </p:cNvSpPr>
          <p:nvPr>
            <p:ph idx="1"/>
          </p:nvPr>
        </p:nvSpPr>
        <p:spPr>
          <a:xfrm>
            <a:off x="598515" y="1550363"/>
            <a:ext cx="10989425" cy="45345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A95B7BFC-B61D-7243-A1BD-2917AB40CF06}"/>
              </a:ext>
            </a:extLst>
          </p:cNvPr>
          <p:cNvSpPr/>
          <p:nvPr/>
        </p:nvSpPr>
        <p:spPr>
          <a:xfrm>
            <a:off x="0" y="293615"/>
            <a:ext cx="1921079" cy="159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ADAA744-C9EB-5C4E-8397-024CFB4E2300}"/>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2997B110-2485-44EF-3A9A-B17C5D90473E}"/>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361145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93D1-B413-E44E-9385-125005A54B79}"/>
              </a:ext>
            </a:extLst>
          </p:cNvPr>
          <p:cNvSpPr>
            <a:spLocks noGrp="1"/>
          </p:cNvSpPr>
          <p:nvPr>
            <p:ph sz="half" idx="1"/>
          </p:nvPr>
        </p:nvSpPr>
        <p:spPr>
          <a:xfrm>
            <a:off x="598516" y="1550362"/>
            <a:ext cx="5421284" cy="4626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F216C-C4E9-9048-A35E-586395CA87BE}"/>
              </a:ext>
            </a:extLst>
          </p:cNvPr>
          <p:cNvSpPr>
            <a:spLocks noGrp="1"/>
          </p:cNvSpPr>
          <p:nvPr>
            <p:ph sz="half" idx="2"/>
          </p:nvPr>
        </p:nvSpPr>
        <p:spPr>
          <a:xfrm>
            <a:off x="6172200" y="1550362"/>
            <a:ext cx="5415742" cy="4626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6C73542-FC61-ED40-AE66-4B334CC7C59C}"/>
              </a:ext>
            </a:extLst>
          </p:cNvPr>
          <p:cNvSpPr/>
          <p:nvPr/>
        </p:nvSpPr>
        <p:spPr>
          <a:xfrm>
            <a:off x="0" y="293615"/>
            <a:ext cx="1921079" cy="159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A490267-540F-BB46-94C1-11A2B6CAA02F}"/>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DE207507-EE84-0F4D-AC88-2B1857326195}"/>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42617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EBF8A2-5BDD-E24C-996E-8DC4AFA0AFF0}"/>
              </a:ext>
            </a:extLst>
          </p:cNvPr>
          <p:cNvSpPr>
            <a:spLocks noGrp="1"/>
          </p:cNvSpPr>
          <p:nvPr>
            <p:ph type="body" idx="1"/>
          </p:nvPr>
        </p:nvSpPr>
        <p:spPr>
          <a:xfrm>
            <a:off x="598516" y="1589720"/>
            <a:ext cx="5399059"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7FC83-D04E-E944-95EA-AF53E9F5F05A}"/>
              </a:ext>
            </a:extLst>
          </p:cNvPr>
          <p:cNvSpPr>
            <a:spLocks noGrp="1"/>
          </p:cNvSpPr>
          <p:nvPr>
            <p:ph sz="half" idx="2"/>
          </p:nvPr>
        </p:nvSpPr>
        <p:spPr>
          <a:xfrm>
            <a:off x="598516" y="2505075"/>
            <a:ext cx="5399059"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9A77D-924B-324A-86BA-BE053E895D01}"/>
              </a:ext>
            </a:extLst>
          </p:cNvPr>
          <p:cNvSpPr>
            <a:spLocks noGrp="1"/>
          </p:cNvSpPr>
          <p:nvPr>
            <p:ph type="body" sz="quarter" idx="3"/>
          </p:nvPr>
        </p:nvSpPr>
        <p:spPr>
          <a:xfrm>
            <a:off x="6172200" y="1589720"/>
            <a:ext cx="541574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D9C7C-1021-A44B-BC70-4A6211AB6E23}"/>
              </a:ext>
            </a:extLst>
          </p:cNvPr>
          <p:cNvSpPr>
            <a:spLocks noGrp="1"/>
          </p:cNvSpPr>
          <p:nvPr>
            <p:ph sz="quarter" idx="4"/>
          </p:nvPr>
        </p:nvSpPr>
        <p:spPr>
          <a:xfrm>
            <a:off x="6172200" y="2505075"/>
            <a:ext cx="541574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681C3A36-2936-5144-B2EF-886E8D25239B}"/>
              </a:ext>
            </a:extLst>
          </p:cNvPr>
          <p:cNvSpPr/>
          <p:nvPr/>
        </p:nvSpPr>
        <p:spPr>
          <a:xfrm>
            <a:off x="0" y="293615"/>
            <a:ext cx="1921079" cy="159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96D4C886-FE43-8042-AB62-C3A561D9827C}"/>
              </a:ext>
            </a:extLst>
          </p:cNvPr>
          <p:cNvSpPr>
            <a:spLocks noGrp="1"/>
          </p:cNvSpPr>
          <p:nvPr>
            <p:ph type="title"/>
          </p:nvPr>
        </p:nvSpPr>
        <p:spPr>
          <a:xfrm>
            <a:off x="598516" y="615142"/>
            <a:ext cx="10989426" cy="773083"/>
          </a:xfrm>
        </p:spPr>
        <p:txBody>
          <a:bodyPr anchor="t"/>
          <a:lstStyle>
            <a:lvl1pPr>
              <a:defRPr>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ACFB1BB6-2189-E9FC-0B5B-6F2998E3ACF9}"/>
              </a:ext>
            </a:extLst>
          </p:cNvPr>
          <p:cNvSpPr txBox="1"/>
          <p:nvPr/>
        </p:nvSpPr>
        <p:spPr>
          <a:xfrm>
            <a:off x="598515" y="6331226"/>
            <a:ext cx="2562128" cy="276999"/>
          </a:xfrm>
          <a:prstGeom prst="rect">
            <a:avLst/>
          </a:prstGeom>
          <a:noFill/>
        </p:spPr>
        <p:txBody>
          <a:bodyPr wrap="square" rtlCol="0">
            <a:spAutoFit/>
          </a:bodyPr>
          <a:lstStyle/>
          <a:p>
            <a:pPr algn="l"/>
            <a:fld id="{5C69633C-CE2F-2E42-90C2-75DD36E6C741}"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313245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05EA-805B-C649-875F-DA9D5D8FE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37D824-8736-C243-8628-4BE61141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7">
            <a:extLst>
              <a:ext uri="{FF2B5EF4-FFF2-40B4-BE49-F238E27FC236}">
                <a16:creationId xmlns:a16="http://schemas.microsoft.com/office/drawing/2014/main" id="{ED4158EC-B2B3-A69A-A64E-1F975046F1B0}"/>
              </a:ext>
            </a:extLst>
          </p:cNvPr>
          <p:cNvSpPr/>
          <p:nvPr userDrawn="1"/>
        </p:nvSpPr>
        <p:spPr>
          <a:xfrm>
            <a:off x="-3" y="1"/>
            <a:ext cx="12192003"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5" name="Freeform 8">
            <a:extLst>
              <a:ext uri="{FF2B5EF4-FFF2-40B4-BE49-F238E27FC236}">
                <a16:creationId xmlns:a16="http://schemas.microsoft.com/office/drawing/2014/main" id="{4695FE9D-9FBA-1B24-9DAD-AF8E9F1DAB34}"/>
              </a:ext>
            </a:extLst>
          </p:cNvPr>
          <p:cNvSpPr/>
          <p:nvPr userDrawn="1"/>
        </p:nvSpPr>
        <p:spPr>
          <a:xfrm flipH="1">
            <a:off x="0" y="888999"/>
            <a:ext cx="12192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cs typeface="Arial" pitchFamily="34" charset="0"/>
            </a:endParaRPr>
          </a:p>
        </p:txBody>
      </p:sp>
      <p:pic>
        <p:nvPicPr>
          <p:cNvPr id="6" name="Picture 5">
            <a:extLst>
              <a:ext uri="{FF2B5EF4-FFF2-40B4-BE49-F238E27FC236}">
                <a16:creationId xmlns:a16="http://schemas.microsoft.com/office/drawing/2014/main" id="{20B1A764-61C6-7E0E-38BD-77FC8543FF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53600" y="146368"/>
            <a:ext cx="2031832" cy="768033"/>
          </a:xfrm>
          <a:prstGeom prst="rect">
            <a:avLst/>
          </a:prstGeom>
        </p:spPr>
      </p:pic>
    </p:spTree>
    <p:extLst>
      <p:ext uri="{BB962C8B-B14F-4D97-AF65-F5344CB8AC3E}">
        <p14:creationId xmlns:p14="http://schemas.microsoft.com/office/powerpoint/2010/main" val="29025860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4400" b="1" i="0" kern="1200">
          <a:solidFill>
            <a:schemeClr val="tx1"/>
          </a:solidFill>
          <a:latin typeface="Bell MT" panose="02020503060305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D662F-28A3-E149-8405-DCA5107A9600}"/>
              </a:ext>
            </a:extLst>
          </p:cNvPr>
          <p:cNvSpPr>
            <a:spLocks noGrp="1"/>
          </p:cNvSpPr>
          <p:nvPr>
            <p:ph type="title"/>
          </p:nvPr>
        </p:nvSpPr>
        <p:spPr>
          <a:xfrm>
            <a:off x="598515" y="365125"/>
            <a:ext cx="10997739" cy="68227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1C6C36-AE03-724D-AD63-D43248AD7589}"/>
              </a:ext>
            </a:extLst>
          </p:cNvPr>
          <p:cNvSpPr>
            <a:spLocks noGrp="1"/>
          </p:cNvSpPr>
          <p:nvPr>
            <p:ph type="body" idx="1"/>
          </p:nvPr>
        </p:nvSpPr>
        <p:spPr>
          <a:xfrm>
            <a:off x="598515" y="1221971"/>
            <a:ext cx="10997739"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896C129-9040-2847-A80C-D72329574DD8}"/>
              </a:ext>
            </a:extLst>
          </p:cNvPr>
          <p:cNvSpPr>
            <a:spLocks noGrp="1"/>
          </p:cNvSpPr>
          <p:nvPr>
            <p:ph type="dt" sz="half" idx="2"/>
          </p:nvPr>
        </p:nvSpPr>
        <p:spPr>
          <a:xfrm>
            <a:off x="598515" y="6485197"/>
            <a:ext cx="2743200" cy="228599"/>
          </a:xfrm>
          <a:prstGeom prst="rect">
            <a:avLst/>
          </a:prstGeom>
        </p:spPr>
        <p:txBody>
          <a:bodyPr/>
          <a:lstStyle>
            <a:lvl1pPr>
              <a:defRPr sz="1200">
                <a:solidFill>
                  <a:schemeClr val="bg2">
                    <a:lumMod val="50000"/>
                  </a:schemeClr>
                </a:solidFill>
              </a:defRPr>
            </a:lvl1pPr>
          </a:lstStyle>
          <a:p>
            <a:r>
              <a:rPr lang="en-US">
                <a:cs typeface="Arial" panose="020B0604020202020204" pitchFamily="34" charset="0"/>
              </a:rPr>
              <a:t>‹#›</a:t>
            </a:r>
            <a:endParaRPr lang="en-US" dirty="0">
              <a:cs typeface="Arial" panose="020B0604020202020204" pitchFamily="34" charset="0"/>
            </a:endParaRPr>
          </a:p>
        </p:txBody>
      </p:sp>
      <p:sp>
        <p:nvSpPr>
          <p:cNvPr id="4" name="Footer Placeholder 3">
            <a:extLst>
              <a:ext uri="{FF2B5EF4-FFF2-40B4-BE49-F238E27FC236}">
                <a16:creationId xmlns:a16="http://schemas.microsoft.com/office/drawing/2014/main" id="{B7D46956-42F4-AC40-82E8-4837ECDFC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943404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Bell MT" panose="02020503060305020303" pitchFamily="18"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p:txBody>
          <a:bodyPr>
            <a:normAutofit fontScale="90000"/>
          </a:bodyPr>
          <a:lstStyle/>
          <a:p>
            <a:r>
              <a:rPr lang="en-US" dirty="0"/>
              <a:t>GASB 96 - SBITAs</a:t>
            </a:r>
          </a:p>
        </p:txBody>
      </p:sp>
      <p:sp>
        <p:nvSpPr>
          <p:cNvPr id="3" name="Subtitle 2">
            <a:extLst>
              <a:ext uri="{FF2B5EF4-FFF2-40B4-BE49-F238E27FC236}">
                <a16:creationId xmlns:a16="http://schemas.microsoft.com/office/drawing/2014/main" id="{C47A5342-3EA8-4D47-A2DB-7BF3AA033364}"/>
              </a:ext>
            </a:extLst>
          </p:cNvPr>
          <p:cNvSpPr>
            <a:spLocks noGrp="1"/>
          </p:cNvSpPr>
          <p:nvPr>
            <p:ph type="subTitle" idx="1"/>
          </p:nvPr>
        </p:nvSpPr>
        <p:spPr/>
        <p:txBody>
          <a:bodyPr>
            <a:normAutofit fontScale="92500" lnSpcReduction="20000"/>
          </a:bodyPr>
          <a:lstStyle/>
          <a:p>
            <a:r>
              <a:rPr lang="en-US" dirty="0"/>
              <a:t>April 13, 2023</a:t>
            </a:r>
          </a:p>
        </p:txBody>
      </p:sp>
      <p:sp>
        <p:nvSpPr>
          <p:cNvPr id="4" name="Text Placeholder 3">
            <a:extLst>
              <a:ext uri="{FF2B5EF4-FFF2-40B4-BE49-F238E27FC236}">
                <a16:creationId xmlns:a16="http://schemas.microsoft.com/office/drawing/2014/main" id="{EA0746B2-F9DF-E941-BAFA-ECCF1409CF02}"/>
              </a:ext>
            </a:extLst>
          </p:cNvPr>
          <p:cNvSpPr>
            <a:spLocks noGrp="1"/>
          </p:cNvSpPr>
          <p:nvPr>
            <p:ph type="body" sz="quarter" idx="10"/>
          </p:nvPr>
        </p:nvSpPr>
        <p:spPr/>
        <p:txBody>
          <a:bodyPr/>
          <a:lstStyle/>
          <a:p>
            <a:r>
              <a:rPr lang="en-US" dirty="0"/>
              <a:t>Kris Martins, Deputy State Accounting Officer for Financial Reporting</a:t>
            </a:r>
          </a:p>
        </p:txBody>
      </p:sp>
    </p:spTree>
    <p:extLst>
      <p:ext uri="{BB962C8B-B14F-4D97-AF65-F5344CB8AC3E}">
        <p14:creationId xmlns:p14="http://schemas.microsoft.com/office/powerpoint/2010/main" val="386147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C3977-DCC0-4AD7-FF7A-0A3BC75EAE9A}"/>
              </a:ext>
            </a:extLst>
          </p:cNvPr>
          <p:cNvSpPr>
            <a:spLocks noGrp="1"/>
          </p:cNvSpPr>
          <p:nvPr>
            <p:ph idx="1"/>
          </p:nvPr>
        </p:nvSpPr>
        <p:spPr>
          <a:xfrm>
            <a:off x="523875" y="1499015"/>
            <a:ext cx="9782175" cy="4766874"/>
          </a:xfrm>
        </p:spPr>
        <p:txBody>
          <a:bodyPr>
            <a:normAutofit/>
          </a:bodyPr>
          <a:lstStyle/>
          <a:p>
            <a:pPr marL="228600" lvl="1">
              <a:spcBef>
                <a:spcPts val="1000"/>
              </a:spcBef>
            </a:pPr>
            <a:r>
              <a:rPr lang="en-US" sz="2000" b="1" dirty="0"/>
              <a:t>Infrastructure as a Service (IaaS)</a:t>
            </a:r>
          </a:p>
          <a:p>
            <a:pPr marL="685800" lvl="2">
              <a:spcBef>
                <a:spcPts val="1000"/>
              </a:spcBef>
            </a:pPr>
            <a:r>
              <a:rPr lang="en-US" sz="2000" dirty="0">
                <a:solidFill>
                  <a:srgbClr val="111111"/>
                </a:solidFill>
                <a:latin typeface="+mn-lt"/>
              </a:rPr>
              <a:t>Infrastructure-as-a-service (IaaS) involves a method for delivering everything from operating systems to servers and storage through IP-based connectivity as part of an on-demand service. Clients can avoid the need to purchase software or servers, and instead procure these resources in an outsourced, on-demand service. Popular examples of the IaaS system include IBM Cloud and Microsoft Azure.</a:t>
            </a:r>
          </a:p>
        </p:txBody>
      </p:sp>
      <p:pic>
        <p:nvPicPr>
          <p:cNvPr id="4" name="Picture 3">
            <a:extLst>
              <a:ext uri="{FF2B5EF4-FFF2-40B4-BE49-F238E27FC236}">
                <a16:creationId xmlns:a16="http://schemas.microsoft.com/office/drawing/2014/main" id="{CB6CBF95-C40F-821D-7799-F04401C81677}"/>
              </a:ext>
            </a:extLst>
          </p:cNvPr>
          <p:cNvPicPr>
            <a:picLocks noChangeAspect="1"/>
          </p:cNvPicPr>
          <p:nvPr/>
        </p:nvPicPr>
        <p:blipFill>
          <a:blip r:embed="rId3"/>
          <a:stretch>
            <a:fillRect/>
          </a:stretch>
        </p:blipFill>
        <p:spPr>
          <a:xfrm>
            <a:off x="2426947" y="4098125"/>
            <a:ext cx="1765205" cy="1260860"/>
          </a:xfrm>
          <a:prstGeom prst="rect">
            <a:avLst/>
          </a:prstGeom>
        </p:spPr>
      </p:pic>
      <p:pic>
        <p:nvPicPr>
          <p:cNvPr id="10" name="Picture 9">
            <a:extLst>
              <a:ext uri="{FF2B5EF4-FFF2-40B4-BE49-F238E27FC236}">
                <a16:creationId xmlns:a16="http://schemas.microsoft.com/office/drawing/2014/main" id="{13D7DB6E-A75E-F075-1930-D4A6679F9F48}"/>
              </a:ext>
            </a:extLst>
          </p:cNvPr>
          <p:cNvPicPr>
            <a:picLocks noChangeAspect="1"/>
          </p:cNvPicPr>
          <p:nvPr/>
        </p:nvPicPr>
        <p:blipFill>
          <a:blip r:embed="rId4"/>
          <a:stretch>
            <a:fillRect/>
          </a:stretch>
        </p:blipFill>
        <p:spPr>
          <a:xfrm>
            <a:off x="6452551" y="4098125"/>
            <a:ext cx="2419924" cy="1260860"/>
          </a:xfrm>
          <a:prstGeom prst="rect">
            <a:avLst/>
          </a:prstGeom>
        </p:spPr>
      </p:pic>
      <p:sp>
        <p:nvSpPr>
          <p:cNvPr id="6" name="Title 5">
            <a:extLst>
              <a:ext uri="{FF2B5EF4-FFF2-40B4-BE49-F238E27FC236}">
                <a16:creationId xmlns:a16="http://schemas.microsoft.com/office/drawing/2014/main" id="{FB43E96C-6146-8AC5-9DB8-2DB84DF674FE}"/>
              </a:ext>
            </a:extLst>
          </p:cNvPr>
          <p:cNvSpPr>
            <a:spLocks noGrp="1"/>
          </p:cNvSpPr>
          <p:nvPr>
            <p:ph type="title"/>
          </p:nvPr>
        </p:nvSpPr>
        <p:spPr/>
        <p:txBody>
          <a:bodyPr>
            <a:normAutofit/>
          </a:bodyPr>
          <a:lstStyle/>
          <a:p>
            <a:r>
              <a:rPr lang="en-US" sz="3200" dirty="0"/>
              <a:t>Possible SBITAs</a:t>
            </a:r>
          </a:p>
        </p:txBody>
      </p:sp>
    </p:spTree>
    <p:extLst>
      <p:ext uri="{BB962C8B-B14F-4D97-AF65-F5344CB8AC3E}">
        <p14:creationId xmlns:p14="http://schemas.microsoft.com/office/powerpoint/2010/main" val="408893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BB302-FFDB-ED3A-5866-19AEBBA1687A}"/>
              </a:ext>
            </a:extLst>
          </p:cNvPr>
          <p:cNvSpPr>
            <a:spLocks noGrp="1"/>
          </p:cNvSpPr>
          <p:nvPr>
            <p:ph idx="1"/>
          </p:nvPr>
        </p:nvSpPr>
        <p:spPr>
          <a:xfrm>
            <a:off x="598516" y="1314450"/>
            <a:ext cx="9848851" cy="5467350"/>
          </a:xfrm>
        </p:spPr>
        <p:txBody>
          <a:bodyPr>
            <a:normAutofit/>
          </a:bodyPr>
          <a:lstStyle/>
          <a:p>
            <a:pPr marL="228600" lvl="1">
              <a:spcBef>
                <a:spcPts val="1000"/>
              </a:spcBef>
            </a:pPr>
            <a:r>
              <a:rPr lang="en-US" sz="2200" b="1" dirty="0"/>
              <a:t>Platform as a Service (PaaS)</a:t>
            </a:r>
          </a:p>
          <a:p>
            <a:pPr marL="685800" lvl="2">
              <a:spcBef>
                <a:spcPts val="1000"/>
              </a:spcBef>
            </a:pPr>
            <a:r>
              <a:rPr lang="en-US" sz="2000" b="0" i="0" dirty="0">
                <a:solidFill>
                  <a:srgbClr val="111111"/>
                </a:solidFill>
                <a:effectLst/>
                <a:latin typeface="+mn-lt"/>
              </a:rPr>
              <a:t>PaaS serves both software and hardware to end-users, who are generally software developers. PaaS allows the user to develop, run, and manage their own apps without having to build and maintain the infrastructure.</a:t>
            </a:r>
          </a:p>
          <a:p>
            <a:pPr marL="685800" lvl="2">
              <a:spcBef>
                <a:spcPts val="1000"/>
              </a:spcBef>
            </a:pPr>
            <a:r>
              <a:rPr lang="en-US" sz="2000" b="0" i="0" dirty="0">
                <a:solidFill>
                  <a:srgbClr val="181818"/>
                </a:solidFill>
                <a:effectLst/>
                <a:latin typeface="+mn-lt"/>
              </a:rPr>
              <a:t>In the PaaS cloud computing model, most of the complexity associated with application infrastructure is handled by the PaaS provider. This includes monitoring and maintaining servers, runtime environments, operating systems, and middleware (for example, language stacks) to ensure everything is up to date and working properly at all times. When security patches or upgrades are needed, the provider will also handle this as part of the managed service.</a:t>
            </a:r>
          </a:p>
          <a:p>
            <a:pPr marL="685800" lvl="2">
              <a:spcBef>
                <a:spcPts val="1000"/>
              </a:spcBef>
            </a:pPr>
            <a:r>
              <a:rPr lang="en-US" sz="2000" dirty="0">
                <a:solidFill>
                  <a:srgbClr val="111111"/>
                </a:solidFill>
                <a:latin typeface="+mn-lt"/>
              </a:rPr>
              <a:t>Platform-as-a-service (PaaS) is considered the most complex of the three layers of cloud-based computing. PaaS shares some similarities with SaaS, the primary difference being that instead of delivering software online, it is a platform for creating software that is delivered via the Internet. This model includes platforms like Salesforce.com and Heroku.</a:t>
            </a:r>
            <a:endParaRPr lang="en-US" sz="2000" dirty="0">
              <a:solidFill>
                <a:srgbClr val="181818"/>
              </a:solidFill>
              <a:latin typeface="+mn-lt"/>
            </a:endParaRPr>
          </a:p>
          <a:p>
            <a:pPr marL="685800" lvl="2">
              <a:spcBef>
                <a:spcPts val="1000"/>
              </a:spcBef>
            </a:pPr>
            <a:endParaRPr lang="en-US" sz="1900" dirty="0">
              <a:solidFill>
                <a:srgbClr val="181818"/>
              </a:solidFill>
              <a:latin typeface="+mn-lt"/>
            </a:endParaRPr>
          </a:p>
          <a:p>
            <a:pPr marL="685800" lvl="2">
              <a:spcBef>
                <a:spcPts val="1000"/>
              </a:spcBef>
            </a:pPr>
            <a:endParaRPr lang="en-US" dirty="0">
              <a:solidFill>
                <a:srgbClr val="181818"/>
              </a:solidFill>
              <a:latin typeface="+mn-lt"/>
            </a:endParaRPr>
          </a:p>
        </p:txBody>
      </p:sp>
      <p:sp>
        <p:nvSpPr>
          <p:cNvPr id="5" name="Title 4">
            <a:extLst>
              <a:ext uri="{FF2B5EF4-FFF2-40B4-BE49-F238E27FC236}">
                <a16:creationId xmlns:a16="http://schemas.microsoft.com/office/drawing/2014/main" id="{F5BDA740-3FB9-EB18-2DCA-1EDA76EAA11E}"/>
              </a:ext>
            </a:extLst>
          </p:cNvPr>
          <p:cNvSpPr>
            <a:spLocks noGrp="1"/>
          </p:cNvSpPr>
          <p:nvPr>
            <p:ph type="title"/>
          </p:nvPr>
        </p:nvSpPr>
        <p:spPr/>
        <p:txBody>
          <a:bodyPr>
            <a:normAutofit/>
          </a:bodyPr>
          <a:lstStyle/>
          <a:p>
            <a:r>
              <a:rPr lang="en-US" sz="3200" dirty="0"/>
              <a:t>Possible SBITAs</a:t>
            </a:r>
          </a:p>
        </p:txBody>
      </p:sp>
    </p:spTree>
    <p:extLst>
      <p:ext uri="{BB962C8B-B14F-4D97-AF65-F5344CB8AC3E}">
        <p14:creationId xmlns:p14="http://schemas.microsoft.com/office/powerpoint/2010/main" val="186765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Subscription Term:</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598516" y="1388225"/>
            <a:ext cx="10989425" cy="4526242"/>
          </a:xfrm>
        </p:spPr>
        <p:txBody>
          <a:bodyPr>
            <a:noAutofit/>
          </a:bodyPr>
          <a:lstStyle/>
          <a:p>
            <a:pPr marL="342900" lvl="1" indent="-342900"/>
            <a:r>
              <a:rPr lang="en-US" sz="2000" u="none" dirty="0"/>
              <a:t>Like GASB 87, agreements that are 12 months or less (including options to renew) are considered short-term agreements.  Short-term agreements do not meet the definition of a SBITA and therefore should not be included.</a:t>
            </a:r>
          </a:p>
          <a:p>
            <a:pPr marL="342900" lvl="1" indent="-342900"/>
            <a:r>
              <a:rPr lang="en-US" sz="2000" u="none" dirty="0"/>
              <a:t>Periods for which both the government and the SBITA vendor have an option to terminate the SBITA without permission from the other party (or if both parties have to agree to extend) are cancellable periods and are excluded from the subscription term</a:t>
            </a:r>
          </a:p>
          <a:p>
            <a:pPr marL="342900" lvl="1" indent="-342900"/>
            <a:r>
              <a:rPr lang="en-US" sz="2000" u="none" dirty="0"/>
              <a:t>For example, a rolling month-to-month SBITA, or a SBITA that continues into a holdover period until a new SBITA contract is entered into, would not be enforceable if both the government and the SBITA vendor have an option to terminate and, therefore, either could cancel the SBITA at any time.</a:t>
            </a:r>
          </a:p>
          <a:p>
            <a:r>
              <a:rPr lang="en-US" sz="2000" b="0" u="none" dirty="0"/>
              <a:t>INCLUDE - Agreements with terms greater than 12 months (including renewal terms).  This includes any agreements that have options to extend beyond 12 months, but in which the agreement also contains a fiscal funding clause.</a:t>
            </a:r>
          </a:p>
          <a:p>
            <a:r>
              <a:rPr lang="en-US" sz="2000" b="0" u="none" dirty="0"/>
              <a:t>EXCLUDE - Agreements with a term of 12 months or less (including options to renew).</a:t>
            </a:r>
          </a:p>
          <a:p>
            <a:pPr marL="342900" lvl="1" indent="-342900"/>
            <a:endParaRPr lang="en-US" sz="2000" u="none" dirty="0"/>
          </a:p>
        </p:txBody>
      </p:sp>
    </p:spTree>
    <p:extLst>
      <p:ext uri="{BB962C8B-B14F-4D97-AF65-F5344CB8AC3E}">
        <p14:creationId xmlns:p14="http://schemas.microsoft.com/office/powerpoint/2010/main" val="424937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Subscription Term</a:t>
            </a:r>
          </a:p>
        </p:txBody>
      </p:sp>
      <p:graphicFrame>
        <p:nvGraphicFramePr>
          <p:cNvPr id="4" name="Table 4">
            <a:extLst>
              <a:ext uri="{FF2B5EF4-FFF2-40B4-BE49-F238E27FC236}">
                <a16:creationId xmlns:a16="http://schemas.microsoft.com/office/drawing/2014/main" id="{3F3AA7DA-DC01-180A-B3FC-7AB1D99EEF59}"/>
              </a:ext>
            </a:extLst>
          </p:cNvPr>
          <p:cNvGraphicFramePr>
            <a:graphicFrameLocks noGrp="1"/>
          </p:cNvGraphicFramePr>
          <p:nvPr>
            <p:ph idx="1"/>
            <p:extLst>
              <p:ext uri="{D42A27DB-BD31-4B8C-83A1-F6EECF244321}">
                <p14:modId xmlns:p14="http://schemas.microsoft.com/office/powerpoint/2010/main" val="2918254973"/>
              </p:ext>
            </p:extLst>
          </p:nvPr>
        </p:nvGraphicFramePr>
        <p:xfrm>
          <a:off x="598516" y="3400707"/>
          <a:ext cx="10988674" cy="2570480"/>
        </p:xfrm>
        <a:graphic>
          <a:graphicData uri="http://schemas.openxmlformats.org/drawingml/2006/table">
            <a:tbl>
              <a:tblPr firstRow="1" bandRow="1">
                <a:tableStyleId>{00A15C55-8517-42AA-B614-E9B94910E393}</a:tableStyleId>
              </a:tblPr>
              <a:tblGrid>
                <a:gridCol w="5494337">
                  <a:extLst>
                    <a:ext uri="{9D8B030D-6E8A-4147-A177-3AD203B41FA5}">
                      <a16:colId xmlns:a16="http://schemas.microsoft.com/office/drawing/2014/main" val="2568338811"/>
                    </a:ext>
                  </a:extLst>
                </a:gridCol>
                <a:gridCol w="5494337">
                  <a:extLst>
                    <a:ext uri="{9D8B030D-6E8A-4147-A177-3AD203B41FA5}">
                      <a16:colId xmlns:a16="http://schemas.microsoft.com/office/drawing/2014/main" val="2964202468"/>
                    </a:ext>
                  </a:extLst>
                </a:gridCol>
              </a:tblGrid>
              <a:tr h="370840">
                <a:tc>
                  <a:txBody>
                    <a:bodyPr/>
                    <a:lstStyle/>
                    <a:p>
                      <a:r>
                        <a:rPr lang="en-US" dirty="0"/>
                        <a:t>Perpetual License</a:t>
                      </a:r>
                    </a:p>
                  </a:txBody>
                  <a:tcPr/>
                </a:tc>
                <a:tc>
                  <a:txBody>
                    <a:bodyPr/>
                    <a:lstStyle/>
                    <a:p>
                      <a:r>
                        <a:rPr lang="en-US" dirty="0"/>
                        <a:t>Subscription Based</a:t>
                      </a:r>
                    </a:p>
                  </a:txBody>
                  <a:tcPr/>
                </a:tc>
                <a:extLst>
                  <a:ext uri="{0D108BD9-81ED-4DB2-BD59-A6C34878D82A}">
                    <a16:rowId xmlns:a16="http://schemas.microsoft.com/office/drawing/2014/main" val="4148171166"/>
                  </a:ext>
                </a:extLst>
              </a:tr>
              <a:tr h="370840">
                <a:tc>
                  <a:txBody>
                    <a:bodyPr/>
                    <a:lstStyle/>
                    <a:p>
                      <a:r>
                        <a:rPr lang="en-US" dirty="0"/>
                        <a:t>One time fee</a:t>
                      </a:r>
                    </a:p>
                  </a:txBody>
                  <a:tcPr/>
                </a:tc>
                <a:tc>
                  <a:txBody>
                    <a:bodyPr/>
                    <a:lstStyle/>
                    <a:p>
                      <a:r>
                        <a:rPr lang="en-US" dirty="0"/>
                        <a:t>Yearly or monthly fee</a:t>
                      </a:r>
                    </a:p>
                    <a:p>
                      <a:endParaRPr lang="en-US" dirty="0"/>
                    </a:p>
                  </a:txBody>
                  <a:tcPr/>
                </a:tc>
                <a:extLst>
                  <a:ext uri="{0D108BD9-81ED-4DB2-BD59-A6C34878D82A}">
                    <a16:rowId xmlns:a16="http://schemas.microsoft.com/office/drawing/2014/main" val="748014329"/>
                  </a:ext>
                </a:extLst>
              </a:tr>
              <a:tr h="370840">
                <a:tc>
                  <a:txBody>
                    <a:bodyPr/>
                    <a:lstStyle/>
                    <a:p>
                      <a:r>
                        <a:rPr lang="en-US" dirty="0"/>
                        <a:t>Can use the software after expiration date, but</a:t>
                      </a:r>
                    </a:p>
                    <a:p>
                      <a:pPr marL="285750" indent="-285750">
                        <a:buFont typeface="Arial" panose="020B0604020202020204" pitchFamily="34" charset="0"/>
                        <a:buChar char="•"/>
                      </a:pPr>
                      <a:r>
                        <a:rPr lang="en-US" dirty="0"/>
                        <a:t>No maintenance</a:t>
                      </a:r>
                    </a:p>
                    <a:p>
                      <a:pPr marL="285750" indent="-285750">
                        <a:buFont typeface="Arial" panose="020B0604020202020204" pitchFamily="34" charset="0"/>
                        <a:buChar char="•"/>
                      </a:pPr>
                      <a:r>
                        <a:rPr lang="en-US" dirty="0"/>
                        <a:t>No security patches or updates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Right to use expires after a certain amount of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expiration software cannot be used until it is renewed</a:t>
                      </a:r>
                    </a:p>
                  </a:txBody>
                  <a:tcPr/>
                </a:tc>
                <a:extLst>
                  <a:ext uri="{0D108BD9-81ED-4DB2-BD59-A6C34878D82A}">
                    <a16:rowId xmlns:a16="http://schemas.microsoft.com/office/drawing/2014/main" val="4083395153"/>
                  </a:ext>
                </a:extLst>
              </a:tr>
              <a:tr h="370840">
                <a:tc>
                  <a:txBody>
                    <a:bodyPr/>
                    <a:lstStyle/>
                    <a:p>
                      <a:r>
                        <a:rPr lang="en-US" dirty="0"/>
                        <a:t>Example – People Soft</a:t>
                      </a:r>
                    </a:p>
                  </a:txBody>
                  <a:tcPr/>
                </a:tc>
                <a:tc>
                  <a:txBody>
                    <a:bodyPr/>
                    <a:lstStyle/>
                    <a:p>
                      <a:r>
                        <a:rPr lang="en-US" dirty="0"/>
                        <a:t>Example - Workday</a:t>
                      </a:r>
                    </a:p>
                  </a:txBody>
                  <a:tcPr/>
                </a:tc>
                <a:extLst>
                  <a:ext uri="{0D108BD9-81ED-4DB2-BD59-A6C34878D82A}">
                    <a16:rowId xmlns:a16="http://schemas.microsoft.com/office/drawing/2014/main" val="3112005546"/>
                  </a:ext>
                </a:extLst>
              </a:tr>
            </a:tbl>
          </a:graphicData>
        </a:graphic>
      </p:graphicFrame>
      <p:sp>
        <p:nvSpPr>
          <p:cNvPr id="8" name="TextBox 7">
            <a:extLst>
              <a:ext uri="{FF2B5EF4-FFF2-40B4-BE49-F238E27FC236}">
                <a16:creationId xmlns:a16="http://schemas.microsoft.com/office/drawing/2014/main" id="{34D97259-8F36-3A40-AD20-E7977D7A6E7B}"/>
              </a:ext>
            </a:extLst>
          </p:cNvPr>
          <p:cNvSpPr txBox="1"/>
          <p:nvPr/>
        </p:nvSpPr>
        <p:spPr>
          <a:xfrm>
            <a:off x="800100" y="1200150"/>
            <a:ext cx="10787842" cy="1631216"/>
          </a:xfrm>
          <a:prstGeom prst="rect">
            <a:avLst/>
          </a:prstGeom>
          <a:noFill/>
        </p:spPr>
        <p:txBody>
          <a:bodyPr wrap="square">
            <a:spAutoFit/>
          </a:bodyPr>
          <a:lstStyle/>
          <a:p>
            <a:pPr marL="342900" lvl="1" indent="-342900">
              <a:buFont typeface="Arial" panose="020B0604020202020204" pitchFamily="34" charset="0"/>
              <a:buChar char="•"/>
            </a:pPr>
            <a:r>
              <a:rPr lang="en-US" sz="2000" dirty="0"/>
              <a:t>Fiscal funding/cancellation clauses ignored unless reasonably certain of being exercised. </a:t>
            </a:r>
          </a:p>
          <a:p>
            <a:pPr marL="800100" lvl="2" indent="-342900">
              <a:buFont typeface="Arial" panose="020B0604020202020204" pitchFamily="34" charset="0"/>
              <a:buChar char="•"/>
            </a:pPr>
            <a:r>
              <a:rPr lang="en-US" sz="2000" dirty="0"/>
              <a:t> A fiscal funding or cancellation clause in a SBITA should affect the subscription term </a:t>
            </a:r>
            <a:r>
              <a:rPr lang="en-US" sz="2000" u="sng" dirty="0"/>
              <a:t>only</a:t>
            </a:r>
            <a:r>
              <a:rPr lang="en-US" sz="2000" dirty="0"/>
              <a:t> if it is reasonably certain that the clause will be exercised (i.e.-severe state cutbacks). If it is reasonably certain that the contract will NOT be cancelled due to funding, SBITA should be reported.</a:t>
            </a:r>
            <a:endParaRPr lang="en-US" sz="900" dirty="0"/>
          </a:p>
        </p:txBody>
      </p:sp>
    </p:spTree>
    <p:extLst>
      <p:ext uri="{BB962C8B-B14F-4D97-AF65-F5344CB8AC3E}">
        <p14:creationId xmlns:p14="http://schemas.microsoft.com/office/powerpoint/2010/main" val="277747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6B2187E-A396-425D-B3CC-60D1763487D0}"/>
              </a:ext>
            </a:extLst>
          </p:cNvPr>
          <p:cNvSpPr>
            <a:spLocks noGrp="1"/>
          </p:cNvSpPr>
          <p:nvPr>
            <p:ph idx="1"/>
          </p:nvPr>
        </p:nvSpPr>
        <p:spPr>
          <a:xfrm>
            <a:off x="285749" y="1228726"/>
            <a:ext cx="10810875" cy="5435598"/>
          </a:xfrm>
        </p:spPr>
        <p:txBody>
          <a:bodyPr>
            <a:normAutofit fontScale="55000" lnSpcReduction="20000"/>
          </a:bodyPr>
          <a:lstStyle/>
          <a:p>
            <a:pPr lvl="1"/>
            <a:r>
              <a:rPr lang="en-US" sz="3600" dirty="0"/>
              <a:t>At the start of the subscription term, the government/subscriber and the SBITA vendor should assess all factors relevant to the likelihood that the government or the SBITA vendor will exercise options to extend or terminate the subscription arrangement, whether these factors are contract based, underlying IT asset (software programs, etc.) based, market based, or government specific.  </a:t>
            </a:r>
          </a:p>
          <a:p>
            <a:pPr lvl="1"/>
            <a:r>
              <a:rPr lang="en-US" sz="3600" dirty="0"/>
              <a:t>The assessment often will require the consideration of a combination of these interrelated factors.  Examples of factors to be consider include, but are not limited to, the following:</a:t>
            </a:r>
          </a:p>
          <a:p>
            <a:pPr lvl="2"/>
            <a:r>
              <a:rPr lang="en-US" sz="3600" dirty="0"/>
              <a:t>A significant economic incentive, such as contractual terms and conditions for the optional periods that are favorable compared with current market rates</a:t>
            </a:r>
          </a:p>
          <a:p>
            <a:pPr lvl="2"/>
            <a:r>
              <a:rPr lang="en-US" sz="3600" dirty="0"/>
              <a:t>A potential change in technological development that significantly affects the technology used by the underlying IT assets (software programs, etc.)</a:t>
            </a:r>
          </a:p>
          <a:p>
            <a:pPr lvl="2"/>
            <a:r>
              <a:rPr lang="en-US" sz="3600" dirty="0"/>
              <a:t>A potential significant change in the government’s demand for the SBITA vendor’s IT assets (software programs, platforms, etc.).</a:t>
            </a:r>
          </a:p>
          <a:p>
            <a:pPr lvl="2"/>
            <a:r>
              <a:rPr lang="en-US" sz="3600" dirty="0"/>
              <a:t>A significant economic disincentive, such as costs to terminate the SBITA and sign a new SBITA (for example, negotiation costs, costs of identify another suitable SBITA vendor, implementation costs, or a substantial cancellation penalty)</a:t>
            </a:r>
          </a:p>
          <a:p>
            <a:pPr lvl="2"/>
            <a:r>
              <a:rPr lang="en-US" sz="3600" dirty="0"/>
              <a:t>The history of exercising options to extend or terminate.</a:t>
            </a:r>
          </a:p>
          <a:p>
            <a:pPr lvl="2"/>
            <a:r>
              <a:rPr lang="en-US" sz="3600" dirty="0"/>
              <a:t>The extent to which the underlying IT assets (software programs, etc.)  in the SBITA is essential to the provision of government services.</a:t>
            </a:r>
          </a:p>
          <a:p>
            <a:pPr lvl="1"/>
            <a:endParaRPr lang="en-US" sz="3400" dirty="0">
              <a:solidFill>
                <a:srgbClr val="FF0000"/>
              </a:solidFill>
            </a:endParaRPr>
          </a:p>
          <a:p>
            <a:endParaRPr lang="en-US" dirty="0"/>
          </a:p>
        </p:txBody>
      </p:sp>
      <p:sp>
        <p:nvSpPr>
          <p:cNvPr id="4" name="Title 3">
            <a:extLst>
              <a:ext uri="{FF2B5EF4-FFF2-40B4-BE49-F238E27FC236}">
                <a16:creationId xmlns:a16="http://schemas.microsoft.com/office/drawing/2014/main" id="{791041E2-70B3-6E3F-AD99-48B3BEBCED11}"/>
              </a:ext>
            </a:extLst>
          </p:cNvPr>
          <p:cNvSpPr>
            <a:spLocks noGrp="1"/>
          </p:cNvSpPr>
          <p:nvPr>
            <p:ph type="title"/>
          </p:nvPr>
        </p:nvSpPr>
        <p:spPr/>
        <p:txBody>
          <a:bodyPr>
            <a:normAutofit/>
          </a:bodyPr>
          <a:lstStyle/>
          <a:p>
            <a:r>
              <a:rPr lang="en-US" sz="3200" dirty="0"/>
              <a:t>Subscription Term</a:t>
            </a:r>
          </a:p>
        </p:txBody>
      </p:sp>
    </p:spTree>
    <p:extLst>
      <p:ext uri="{BB962C8B-B14F-4D97-AF65-F5344CB8AC3E}">
        <p14:creationId xmlns:p14="http://schemas.microsoft.com/office/powerpoint/2010/main" val="83263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Autofit/>
          </a:bodyPr>
          <a:lstStyle/>
          <a:p>
            <a:r>
              <a:rPr lang="en-US" sz="3200" dirty="0"/>
              <a:t>Decision Matrix</a:t>
            </a:r>
          </a:p>
        </p:txBody>
      </p:sp>
      <p:graphicFrame>
        <p:nvGraphicFramePr>
          <p:cNvPr id="5" name="Content Placeholder 4">
            <a:extLst>
              <a:ext uri="{FF2B5EF4-FFF2-40B4-BE49-F238E27FC236}">
                <a16:creationId xmlns:a16="http://schemas.microsoft.com/office/drawing/2014/main" id="{04B3BC3B-358C-24A1-2C38-F34314316DA2}"/>
              </a:ext>
            </a:extLst>
          </p:cNvPr>
          <p:cNvGraphicFramePr>
            <a:graphicFrameLocks noGrp="1"/>
          </p:cNvGraphicFramePr>
          <p:nvPr>
            <p:ph idx="1"/>
            <p:extLst>
              <p:ext uri="{D42A27DB-BD31-4B8C-83A1-F6EECF244321}">
                <p14:modId xmlns:p14="http://schemas.microsoft.com/office/powerpoint/2010/main" val="1598191266"/>
              </p:ext>
            </p:extLst>
          </p:nvPr>
        </p:nvGraphicFramePr>
        <p:xfrm>
          <a:off x="598488" y="1550988"/>
          <a:ext cx="1098867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4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7CE10-9EBC-40F4-A45F-C92EFBC821C2}"/>
              </a:ext>
            </a:extLst>
          </p:cNvPr>
          <p:cNvSpPr>
            <a:spLocks noGrp="1"/>
          </p:cNvSpPr>
          <p:nvPr>
            <p:ph idx="1"/>
          </p:nvPr>
        </p:nvSpPr>
        <p:spPr>
          <a:xfrm>
            <a:off x="414338" y="1388225"/>
            <a:ext cx="10610850" cy="1857375"/>
          </a:xfrm>
        </p:spPr>
        <p:txBody>
          <a:bodyPr>
            <a:noAutofit/>
          </a:bodyPr>
          <a:lstStyle/>
          <a:p>
            <a:r>
              <a:rPr lang="en-US" sz="2000" dirty="0"/>
              <a:t>At the commencement of the subscription term, a right-to-use subscription asset – intangible asset- and a corresponding subscription liability should be recognized. The commencement of the subscription term begins when the subscription asset is placed into service. This occurs when:</a:t>
            </a:r>
          </a:p>
          <a:p>
            <a:pPr lvl="1"/>
            <a:r>
              <a:rPr lang="en-US" sz="2000" dirty="0"/>
              <a:t>The initial implementation stage is completed – further explanation in later slide</a:t>
            </a:r>
          </a:p>
          <a:p>
            <a:pPr lvl="1"/>
            <a:r>
              <a:rPr lang="en-US" sz="2000" dirty="0"/>
              <a:t>The government has obtained control of the right to use the underlying IT asset.</a:t>
            </a:r>
          </a:p>
          <a:p>
            <a:pPr marL="914400" lvl="2" indent="0">
              <a:buNone/>
            </a:pPr>
            <a:endParaRPr lang="en-US" sz="1800" dirty="0">
              <a:solidFill>
                <a:srgbClr val="0000CC"/>
              </a:solidFill>
            </a:endParaRPr>
          </a:p>
        </p:txBody>
      </p:sp>
      <p:sp>
        <p:nvSpPr>
          <p:cNvPr id="5" name="Title 4">
            <a:extLst>
              <a:ext uri="{FF2B5EF4-FFF2-40B4-BE49-F238E27FC236}">
                <a16:creationId xmlns:a16="http://schemas.microsoft.com/office/drawing/2014/main" id="{4FB27BA8-EDB0-339B-B4F1-F6533D1060FF}"/>
              </a:ext>
            </a:extLst>
          </p:cNvPr>
          <p:cNvSpPr>
            <a:spLocks noGrp="1"/>
          </p:cNvSpPr>
          <p:nvPr>
            <p:ph type="title"/>
          </p:nvPr>
        </p:nvSpPr>
        <p:spPr/>
        <p:txBody>
          <a:bodyPr>
            <a:normAutofit/>
          </a:bodyPr>
          <a:lstStyle/>
          <a:p>
            <a:r>
              <a:rPr lang="en-US" sz="3200" dirty="0"/>
              <a:t>Measurement</a:t>
            </a:r>
          </a:p>
        </p:txBody>
      </p:sp>
      <p:graphicFrame>
        <p:nvGraphicFramePr>
          <p:cNvPr id="2" name="Table 3">
            <a:extLst>
              <a:ext uri="{FF2B5EF4-FFF2-40B4-BE49-F238E27FC236}">
                <a16:creationId xmlns:a16="http://schemas.microsoft.com/office/drawing/2014/main" id="{715CC04C-9343-2D79-ADA7-98B259C72E9F}"/>
              </a:ext>
            </a:extLst>
          </p:cNvPr>
          <p:cNvGraphicFramePr>
            <a:graphicFrameLocks noGrp="1"/>
          </p:cNvGraphicFramePr>
          <p:nvPr>
            <p:extLst>
              <p:ext uri="{D42A27DB-BD31-4B8C-83A1-F6EECF244321}">
                <p14:modId xmlns:p14="http://schemas.microsoft.com/office/powerpoint/2010/main" val="773516274"/>
              </p:ext>
            </p:extLst>
          </p:nvPr>
        </p:nvGraphicFramePr>
        <p:xfrm>
          <a:off x="5832069" y="3429000"/>
          <a:ext cx="4064000" cy="320548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138984263"/>
                    </a:ext>
                  </a:extLst>
                </a:gridCol>
              </a:tblGrid>
              <a:tr h="392324">
                <a:tc>
                  <a:txBody>
                    <a:bodyPr/>
                    <a:lstStyle/>
                    <a:p>
                      <a:r>
                        <a:rPr lang="en-US" sz="1800" dirty="0">
                          <a:solidFill>
                            <a:schemeClr val="bg1"/>
                          </a:solidFill>
                        </a:rPr>
                        <a:t>Subscription Liability </a:t>
                      </a:r>
                      <a:endParaRPr lang="en-US" dirty="0">
                        <a:solidFill>
                          <a:schemeClr val="bg1"/>
                        </a:solidFill>
                      </a:endParaRPr>
                    </a:p>
                  </a:txBody>
                  <a:tcPr/>
                </a:tc>
                <a:extLst>
                  <a:ext uri="{0D108BD9-81ED-4DB2-BD59-A6C34878D82A}">
                    <a16:rowId xmlns:a16="http://schemas.microsoft.com/office/drawing/2014/main" val="1847194962"/>
                  </a:ext>
                </a:extLst>
              </a:tr>
              <a:tr h="281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Measured at the present value (PV) of payments expected to be made during the subscription term, less any SBITA vendor incentive receivable (due after the commencement of the subscription term).</a:t>
                      </a:r>
                    </a:p>
                    <a:p>
                      <a:endParaRPr lang="en-US" dirty="0"/>
                    </a:p>
                  </a:txBody>
                  <a:tcPr/>
                </a:tc>
                <a:extLst>
                  <a:ext uri="{0D108BD9-81ED-4DB2-BD59-A6C34878D82A}">
                    <a16:rowId xmlns:a16="http://schemas.microsoft.com/office/drawing/2014/main" val="538684744"/>
                  </a:ext>
                </a:extLst>
              </a:tr>
            </a:tbl>
          </a:graphicData>
        </a:graphic>
      </p:graphicFrame>
      <p:graphicFrame>
        <p:nvGraphicFramePr>
          <p:cNvPr id="4" name="Table 3">
            <a:extLst>
              <a:ext uri="{FF2B5EF4-FFF2-40B4-BE49-F238E27FC236}">
                <a16:creationId xmlns:a16="http://schemas.microsoft.com/office/drawing/2014/main" id="{7C4711EB-1784-76C5-3083-AB236E4B8104}"/>
              </a:ext>
            </a:extLst>
          </p:cNvPr>
          <p:cNvGraphicFramePr>
            <a:graphicFrameLocks noGrp="1"/>
          </p:cNvGraphicFramePr>
          <p:nvPr>
            <p:extLst>
              <p:ext uri="{D42A27DB-BD31-4B8C-83A1-F6EECF244321}">
                <p14:modId xmlns:p14="http://schemas.microsoft.com/office/powerpoint/2010/main" val="3274402967"/>
              </p:ext>
            </p:extLst>
          </p:nvPr>
        </p:nvGraphicFramePr>
        <p:xfrm>
          <a:off x="1768068" y="3429000"/>
          <a:ext cx="4064000" cy="320548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946156421"/>
                    </a:ext>
                  </a:extLst>
                </a:gridCol>
              </a:tblGrid>
              <a:tr h="370840">
                <a:tc>
                  <a:txBody>
                    <a:bodyPr/>
                    <a:lstStyle/>
                    <a:p>
                      <a:r>
                        <a:rPr lang="en-US" sz="1800" dirty="0">
                          <a:solidFill>
                            <a:schemeClr val="bg1"/>
                          </a:solidFill>
                        </a:rPr>
                        <a:t>Subscription Asset </a:t>
                      </a:r>
                      <a:endParaRPr lang="en-US" dirty="0">
                        <a:solidFill>
                          <a:schemeClr val="bg1"/>
                        </a:solidFill>
                      </a:endParaRPr>
                    </a:p>
                  </a:txBody>
                  <a:tcPr/>
                </a:tc>
                <a:extLst>
                  <a:ext uri="{0D108BD9-81ED-4DB2-BD59-A6C34878D82A}">
                    <a16:rowId xmlns:a16="http://schemas.microsoft.com/office/drawing/2014/main" val="405250435"/>
                  </a:ext>
                </a:extLst>
              </a:tr>
              <a:tr h="370840">
                <a:tc>
                  <a:txBody>
                    <a:bodyPr/>
                    <a:lstStyle/>
                    <a:p>
                      <a:r>
                        <a:rPr lang="en-US" sz="1800" dirty="0">
                          <a:solidFill>
                            <a:schemeClr val="tx1"/>
                          </a:solidFill>
                        </a:rPr>
                        <a:t>Measured at the amount of the subscription liability, plus any payments made to the SBITA vendor before the commencement of the subscription term and capitalizable implementation costs, less any incentives received from the SBITA vendor at or before the commencement of the subscription term.</a:t>
                      </a:r>
                      <a:endParaRPr lang="en-US" dirty="0">
                        <a:solidFill>
                          <a:schemeClr val="tx1"/>
                        </a:solidFill>
                      </a:endParaRPr>
                    </a:p>
                  </a:txBody>
                  <a:tcPr/>
                </a:tc>
                <a:extLst>
                  <a:ext uri="{0D108BD9-81ED-4DB2-BD59-A6C34878D82A}">
                    <a16:rowId xmlns:a16="http://schemas.microsoft.com/office/drawing/2014/main" val="371249955"/>
                  </a:ext>
                </a:extLst>
              </a:tr>
            </a:tbl>
          </a:graphicData>
        </a:graphic>
      </p:graphicFrame>
    </p:spTree>
    <p:extLst>
      <p:ext uri="{BB962C8B-B14F-4D97-AF65-F5344CB8AC3E}">
        <p14:creationId xmlns:p14="http://schemas.microsoft.com/office/powerpoint/2010/main" val="100556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EBB1C-B20E-478F-8A31-8A8404F79418}"/>
              </a:ext>
            </a:extLst>
          </p:cNvPr>
          <p:cNvSpPr>
            <a:spLocks noGrp="1"/>
          </p:cNvSpPr>
          <p:nvPr>
            <p:ph idx="1"/>
          </p:nvPr>
        </p:nvSpPr>
        <p:spPr>
          <a:xfrm>
            <a:off x="598516" y="1285875"/>
            <a:ext cx="10545734" cy="5191125"/>
          </a:xfrm>
        </p:spPr>
        <p:txBody>
          <a:bodyPr>
            <a:normAutofit fontScale="92500" lnSpcReduction="10000"/>
          </a:bodyPr>
          <a:lstStyle/>
          <a:p>
            <a:r>
              <a:rPr lang="en-US" sz="2200" dirty="0"/>
              <a:t>Incremental borrowing rate:</a:t>
            </a:r>
          </a:p>
          <a:p>
            <a:pPr lvl="1"/>
            <a:r>
              <a:rPr lang="en-US" sz="2200" dirty="0"/>
              <a:t>To determine the subscription liability, the Government (subscriber) must calculate present value of the remaining subscription payments.  To perform this calculation, the subscription payments will have to be discounted using the rate the SBITA vendor charges the Government, also known as the rate implicit in the SBITA. If that rate is not readily determinable, then the incremental borrowing rate can be used. </a:t>
            </a:r>
          </a:p>
          <a:p>
            <a:pPr lvl="1"/>
            <a:r>
              <a:rPr lang="en-US" sz="2200" dirty="0"/>
              <a:t>What is the </a:t>
            </a:r>
            <a:r>
              <a:rPr lang="en-US" sz="2200" i="1" dirty="0">
                <a:solidFill>
                  <a:srgbClr val="C00000"/>
                </a:solidFill>
              </a:rPr>
              <a:t>implicit interest rate</a:t>
            </a:r>
            <a:r>
              <a:rPr lang="en-US" sz="2200" dirty="0"/>
              <a:t> under GASB 96?</a:t>
            </a:r>
          </a:p>
          <a:p>
            <a:pPr lvl="2"/>
            <a:r>
              <a:rPr lang="en-US" sz="2200" dirty="0"/>
              <a:t>This standard does reference GASB 62 for guidance in calculating the imputed interest rate.</a:t>
            </a:r>
          </a:p>
          <a:p>
            <a:pPr lvl="1"/>
            <a:r>
              <a:rPr lang="en-US" sz="2200" dirty="0"/>
              <a:t>What does this mean for governments?</a:t>
            </a:r>
          </a:p>
          <a:p>
            <a:pPr lvl="2"/>
            <a:r>
              <a:rPr lang="en-US" sz="2200" dirty="0"/>
              <a:t>Governments can have a difficult time determining the implicit rate as it may use inputs that the government may not be privy to. “It is also unlikely for the SBITA vendor to provide the necessary internal metrics as it would allow the government to understand exactly what the SBITA vendor’s rate of return or profit is on the transaction.” As a result, GASB 96 allows lessees </a:t>
            </a:r>
            <a:r>
              <a:rPr lang="en-US" sz="2200" b="1" dirty="0">
                <a:solidFill>
                  <a:srgbClr val="C00000"/>
                </a:solidFill>
              </a:rPr>
              <a:t>“to apply an estimated incremental borrowing rate”</a:t>
            </a:r>
            <a:r>
              <a:rPr lang="en-US" sz="2200" dirty="0"/>
              <a:t> to calculate the present value of subscription (i.e., the subscription liability to be recorded on the statement of net position).</a:t>
            </a:r>
          </a:p>
          <a:p>
            <a:pPr lvl="2"/>
            <a:r>
              <a:rPr lang="en-US" sz="2200" b="1" dirty="0">
                <a:solidFill>
                  <a:srgbClr val="C00000"/>
                </a:solidFill>
              </a:rPr>
              <a:t>Starting in FY23, SAO will use the State’s prior year borrowing rate on year-end forms</a:t>
            </a:r>
          </a:p>
          <a:p>
            <a:pPr marL="0" indent="0">
              <a:buNone/>
            </a:pPr>
            <a:endParaRPr lang="en-US" dirty="0"/>
          </a:p>
        </p:txBody>
      </p:sp>
      <p:sp>
        <p:nvSpPr>
          <p:cNvPr id="5" name="Title 4">
            <a:extLst>
              <a:ext uri="{FF2B5EF4-FFF2-40B4-BE49-F238E27FC236}">
                <a16:creationId xmlns:a16="http://schemas.microsoft.com/office/drawing/2014/main" id="{9D2A0F76-0892-A44F-36EB-62E6830F9CAD}"/>
              </a:ext>
            </a:extLst>
          </p:cNvPr>
          <p:cNvSpPr>
            <a:spLocks noGrp="1"/>
          </p:cNvSpPr>
          <p:nvPr>
            <p:ph type="title"/>
          </p:nvPr>
        </p:nvSpPr>
        <p:spPr/>
        <p:txBody>
          <a:bodyPr>
            <a:normAutofit/>
          </a:bodyPr>
          <a:lstStyle/>
          <a:p>
            <a:r>
              <a:rPr lang="en-US" sz="3200" dirty="0"/>
              <a:t>Measurement</a:t>
            </a:r>
          </a:p>
        </p:txBody>
      </p:sp>
    </p:spTree>
    <p:extLst>
      <p:ext uri="{BB962C8B-B14F-4D97-AF65-F5344CB8AC3E}">
        <p14:creationId xmlns:p14="http://schemas.microsoft.com/office/powerpoint/2010/main" val="69605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B6EAC-8525-4905-BCBB-1A07D3098003}"/>
              </a:ext>
            </a:extLst>
          </p:cNvPr>
          <p:cNvSpPr>
            <a:spLocks noGrp="1"/>
          </p:cNvSpPr>
          <p:nvPr>
            <p:ph idx="1"/>
          </p:nvPr>
        </p:nvSpPr>
        <p:spPr>
          <a:xfrm>
            <a:off x="598516" y="1143001"/>
            <a:ext cx="10402859" cy="5324474"/>
          </a:xfrm>
        </p:spPr>
        <p:txBody>
          <a:bodyPr>
            <a:normAutofit fontScale="62500" lnSpcReduction="20000"/>
          </a:bodyPr>
          <a:lstStyle/>
          <a:p>
            <a:r>
              <a:rPr lang="en-US" sz="3300" dirty="0"/>
              <a:t>Remeasurement:</a:t>
            </a:r>
          </a:p>
          <a:p>
            <a:pPr lvl="1"/>
            <a:r>
              <a:rPr lang="en-US" sz="3300" dirty="0"/>
              <a:t>If one or more of the following changes has occurred at or before those financial reporting dates, based on the most recent SBITA contract before changes, and the changes individually or in the aggregate are expected to significant affect the subscription liability since the previous measurement:</a:t>
            </a:r>
          </a:p>
          <a:p>
            <a:pPr lvl="2"/>
            <a:r>
              <a:rPr lang="en-US" sz="3100" dirty="0"/>
              <a:t>Change in subscription term</a:t>
            </a:r>
          </a:p>
          <a:p>
            <a:pPr lvl="2"/>
            <a:r>
              <a:rPr lang="en-US" sz="3100" dirty="0"/>
              <a:t>A change in estimated amounts of payments already included in the measurement of the subscription liability</a:t>
            </a:r>
          </a:p>
          <a:p>
            <a:pPr lvl="2"/>
            <a:r>
              <a:rPr lang="en-US" sz="3100" dirty="0"/>
              <a:t>Change in the interest rate the SBITA vendor charges the government, if used as the initial discount rate</a:t>
            </a:r>
          </a:p>
          <a:p>
            <a:pPr lvl="2"/>
            <a:r>
              <a:rPr lang="en-US" sz="3100" dirty="0"/>
              <a:t>A change in the variable payments such that they now meet the criteria for measuring the subscription liability</a:t>
            </a:r>
          </a:p>
          <a:p>
            <a:pPr marL="457200" lvl="1" indent="0">
              <a:buNone/>
            </a:pPr>
            <a:endParaRPr lang="en-US" dirty="0"/>
          </a:p>
          <a:p>
            <a:pPr lvl="1"/>
            <a:r>
              <a:rPr lang="en-US" sz="2900" dirty="0"/>
              <a:t>Changes arising from the amendments to a SBITA contract should be for in accordance with the provisions for SBITA modifications and terminations.</a:t>
            </a:r>
          </a:p>
          <a:p>
            <a:pPr marL="457200" lvl="1" indent="0">
              <a:buNone/>
            </a:pPr>
            <a:endParaRPr lang="en-US" sz="1500" dirty="0"/>
          </a:p>
          <a:p>
            <a:pPr lvl="1"/>
            <a:r>
              <a:rPr lang="en-US" sz="3100" dirty="0"/>
              <a:t>NOTE:  If a subscription liability is remeasured for any of the changes above, the liability should also be adjusted for any change in an index or rate used to determine variable payments if that change in the index or rate is expected to significantly affect the amount of the liability since the previous measurement. A subscription liability is not required to be remeasured solely for a change in an index or a rate used to determine variable payments significant enough to trigger remeasurement.</a:t>
            </a:r>
          </a:p>
        </p:txBody>
      </p:sp>
      <p:sp>
        <p:nvSpPr>
          <p:cNvPr id="5" name="Title 4">
            <a:extLst>
              <a:ext uri="{FF2B5EF4-FFF2-40B4-BE49-F238E27FC236}">
                <a16:creationId xmlns:a16="http://schemas.microsoft.com/office/drawing/2014/main" id="{E15E4D35-C8BE-E264-CECD-B1AC82655F36}"/>
              </a:ext>
            </a:extLst>
          </p:cNvPr>
          <p:cNvSpPr>
            <a:spLocks noGrp="1"/>
          </p:cNvSpPr>
          <p:nvPr>
            <p:ph type="title"/>
          </p:nvPr>
        </p:nvSpPr>
        <p:spPr/>
        <p:txBody>
          <a:bodyPr>
            <a:normAutofit/>
          </a:bodyPr>
          <a:lstStyle/>
          <a:p>
            <a:r>
              <a:rPr lang="en-US" sz="3200" dirty="0"/>
              <a:t>Measurement</a:t>
            </a:r>
          </a:p>
        </p:txBody>
      </p:sp>
    </p:spTree>
    <p:extLst>
      <p:ext uri="{BB962C8B-B14F-4D97-AF65-F5344CB8AC3E}">
        <p14:creationId xmlns:p14="http://schemas.microsoft.com/office/powerpoint/2010/main" val="182562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Stages of Implementation</a:t>
            </a:r>
          </a:p>
        </p:txBody>
      </p:sp>
      <p:graphicFrame>
        <p:nvGraphicFramePr>
          <p:cNvPr id="4" name="Table 2">
            <a:extLst>
              <a:ext uri="{FF2B5EF4-FFF2-40B4-BE49-F238E27FC236}">
                <a16:creationId xmlns:a16="http://schemas.microsoft.com/office/drawing/2014/main" id="{C7CBFC9C-275B-9F57-F366-0B4059B3406D}"/>
              </a:ext>
            </a:extLst>
          </p:cNvPr>
          <p:cNvGraphicFramePr>
            <a:graphicFrameLocks noGrp="1"/>
          </p:cNvGraphicFramePr>
          <p:nvPr>
            <p:extLst>
              <p:ext uri="{D42A27DB-BD31-4B8C-83A1-F6EECF244321}">
                <p14:modId xmlns:p14="http://schemas.microsoft.com/office/powerpoint/2010/main" val="2115396470"/>
              </p:ext>
            </p:extLst>
          </p:nvPr>
        </p:nvGraphicFramePr>
        <p:xfrm>
          <a:off x="510559" y="1156393"/>
          <a:ext cx="10999972" cy="5086465"/>
        </p:xfrm>
        <a:graphic>
          <a:graphicData uri="http://schemas.openxmlformats.org/drawingml/2006/table">
            <a:tbl>
              <a:tblPr firstRow="1" bandRow="1">
                <a:tableStyleId>{00A15C55-8517-42AA-B614-E9B94910E393}</a:tableStyleId>
              </a:tblPr>
              <a:tblGrid>
                <a:gridCol w="2770371">
                  <a:extLst>
                    <a:ext uri="{9D8B030D-6E8A-4147-A177-3AD203B41FA5}">
                      <a16:colId xmlns:a16="http://schemas.microsoft.com/office/drawing/2014/main" val="473680062"/>
                    </a:ext>
                  </a:extLst>
                </a:gridCol>
                <a:gridCol w="4590472">
                  <a:extLst>
                    <a:ext uri="{9D8B030D-6E8A-4147-A177-3AD203B41FA5}">
                      <a16:colId xmlns:a16="http://schemas.microsoft.com/office/drawing/2014/main" val="3316001332"/>
                    </a:ext>
                  </a:extLst>
                </a:gridCol>
                <a:gridCol w="3639129">
                  <a:extLst>
                    <a:ext uri="{9D8B030D-6E8A-4147-A177-3AD203B41FA5}">
                      <a16:colId xmlns:a16="http://schemas.microsoft.com/office/drawing/2014/main" val="1830206876"/>
                    </a:ext>
                  </a:extLst>
                </a:gridCol>
              </a:tblGrid>
              <a:tr h="424872">
                <a:tc>
                  <a:txBody>
                    <a:bodyPr/>
                    <a:lstStyle/>
                    <a:p>
                      <a:endParaRPr lang="en-US" sz="1600" dirty="0"/>
                    </a:p>
                  </a:txBody>
                  <a:tcPr/>
                </a:tc>
                <a:tc>
                  <a:txBody>
                    <a:bodyPr/>
                    <a:lstStyle/>
                    <a:p>
                      <a:pPr algn="ctr"/>
                      <a:r>
                        <a:rPr lang="en-US" sz="1600" b="1" u="none" strike="noStrike" kern="1200" baseline="0" dirty="0">
                          <a:solidFill>
                            <a:schemeClr val="bg1"/>
                          </a:solidFill>
                        </a:rPr>
                        <a:t>Activities Include:</a:t>
                      </a:r>
                      <a:endParaRPr lang="en-US" sz="1600" b="1" dirty="0">
                        <a:solidFill>
                          <a:schemeClr val="bg1"/>
                        </a:solidFill>
                      </a:endParaRPr>
                    </a:p>
                  </a:txBody>
                  <a:tcPr/>
                </a:tc>
                <a:tc>
                  <a:txBody>
                    <a:bodyPr/>
                    <a:lstStyle/>
                    <a:p>
                      <a:r>
                        <a:rPr lang="en-US" sz="1600" dirty="0"/>
                        <a:t>Accounting for outlays:</a:t>
                      </a:r>
                    </a:p>
                  </a:txBody>
                  <a:tcPr/>
                </a:tc>
                <a:extLst>
                  <a:ext uri="{0D108BD9-81ED-4DB2-BD59-A6C34878D82A}">
                    <a16:rowId xmlns:a16="http://schemas.microsoft.com/office/drawing/2014/main" val="646453963"/>
                  </a:ext>
                </a:extLst>
              </a:tr>
              <a:tr h="1644073">
                <a:tc>
                  <a:txBody>
                    <a:bodyPr/>
                    <a:lstStyle/>
                    <a:p>
                      <a:r>
                        <a:rPr lang="en-US" sz="1600" b="1" dirty="0"/>
                        <a:t>Preliminary</a:t>
                      </a:r>
                    </a:p>
                  </a:txBody>
                  <a:tcPr/>
                </a:tc>
                <a:tc>
                  <a:txBody>
                    <a:bodyPr/>
                    <a:lstStyle/>
                    <a:p>
                      <a:pPr marL="285750" indent="-285750">
                        <a:buFont typeface="Arial" panose="020B0604020202020204" pitchFamily="34" charset="0"/>
                        <a:buChar char="•"/>
                      </a:pPr>
                      <a:r>
                        <a:rPr lang="en-US" sz="1600" b="0" u="none" strike="noStrike" kern="1200" baseline="0" dirty="0">
                          <a:solidFill>
                            <a:schemeClr val="dk1"/>
                          </a:solidFill>
                        </a:rPr>
                        <a:t>the conceptual formulation and evaluation of alternatives, </a:t>
                      </a:r>
                    </a:p>
                    <a:p>
                      <a:pPr marL="285750" indent="-285750">
                        <a:buFont typeface="Arial" panose="020B0604020202020204" pitchFamily="34" charset="0"/>
                        <a:buChar char="•"/>
                      </a:pPr>
                      <a:r>
                        <a:rPr lang="en-US" sz="1600" b="0" u="none" strike="noStrike" kern="1200" baseline="0" dirty="0">
                          <a:solidFill>
                            <a:schemeClr val="dk1"/>
                          </a:solidFill>
                        </a:rPr>
                        <a:t>the determination of the existence of needed technology, </a:t>
                      </a:r>
                    </a:p>
                    <a:p>
                      <a:pPr marL="285750" indent="-285750">
                        <a:buFont typeface="Arial" panose="020B0604020202020204" pitchFamily="34" charset="0"/>
                        <a:buChar char="•"/>
                      </a:pPr>
                      <a:r>
                        <a:rPr lang="en-US" sz="1600" b="0" u="none" strike="noStrike" kern="1200" baseline="0" dirty="0">
                          <a:solidFill>
                            <a:schemeClr val="dk1"/>
                          </a:solidFill>
                        </a:rPr>
                        <a:t>and the final selection of alternatives for the SBITA</a:t>
                      </a:r>
                      <a:endParaRPr lang="en-US" sz="1600" dirty="0"/>
                    </a:p>
                  </a:txBody>
                  <a:tcPr/>
                </a:tc>
                <a:tc>
                  <a:txBody>
                    <a:bodyPr/>
                    <a:lstStyle/>
                    <a:p>
                      <a:pPr marL="285750" indent="-285750">
                        <a:buFont typeface="Arial" panose="020B0604020202020204" pitchFamily="34" charset="0"/>
                        <a:buChar char="•"/>
                      </a:pPr>
                      <a:r>
                        <a:rPr lang="en-US" sz="1600" dirty="0"/>
                        <a:t>Expense as incurred</a:t>
                      </a:r>
                    </a:p>
                  </a:txBody>
                  <a:tcPr/>
                </a:tc>
                <a:extLst>
                  <a:ext uri="{0D108BD9-81ED-4DB2-BD59-A6C34878D82A}">
                    <a16:rowId xmlns:a16="http://schemas.microsoft.com/office/drawing/2014/main" val="4193731077"/>
                  </a:ext>
                </a:extLst>
              </a:tr>
              <a:tr h="477858">
                <a:tc>
                  <a:txBody>
                    <a:bodyPr/>
                    <a:lstStyle/>
                    <a:p>
                      <a:r>
                        <a:rPr lang="en-US" sz="1600" b="1" dirty="0"/>
                        <a:t>Initial Implementation </a:t>
                      </a:r>
                    </a:p>
                  </a:txBody>
                  <a:tcPr/>
                </a:tc>
                <a:tc>
                  <a:txBody>
                    <a:bodyPr/>
                    <a:lstStyle/>
                    <a:p>
                      <a:pPr marL="285750" indent="-285750">
                        <a:buFont typeface="Arial" panose="020B0604020202020204" pitchFamily="34" charset="0"/>
                        <a:buChar char="•"/>
                      </a:pPr>
                      <a:r>
                        <a:rPr lang="en-US" sz="1600" b="0" u="none" strike="noStrike" kern="1200" baseline="0" dirty="0">
                          <a:solidFill>
                            <a:schemeClr val="dk1"/>
                          </a:solidFill>
                        </a:rPr>
                        <a:t>ancillary charges related to designing the chosen path, such as configuration, coding, testing, and installation</a:t>
                      </a:r>
                    </a:p>
                    <a:p>
                      <a:pPr marL="285750" indent="-285750">
                        <a:buFont typeface="Arial" panose="020B0604020202020204" pitchFamily="34" charset="0"/>
                        <a:buChar char="•"/>
                      </a:pPr>
                      <a:r>
                        <a:rPr lang="en-US" sz="1600" b="0" u="none" strike="noStrike" kern="1200" baseline="0" dirty="0">
                          <a:solidFill>
                            <a:schemeClr val="dk1"/>
                          </a:solidFill>
                        </a:rPr>
                        <a:t>Other ancillary charges necessary to place the subscription asset into service also should be included in this stage</a:t>
                      </a:r>
                    </a:p>
                    <a:p>
                      <a:pPr marL="285750" indent="-285750">
                        <a:buFont typeface="Arial" panose="020B0604020202020204" pitchFamily="34" charset="0"/>
                        <a:buChar char="•"/>
                      </a:pPr>
                      <a:r>
                        <a:rPr lang="en-US" sz="1600" dirty="0"/>
                        <a:t>Data conversion - only to the extent that it is determined to be necessary to place the subscription asset into service. Otherwise, it should be considered an activity of the operation and additional implementation stage.</a:t>
                      </a:r>
                    </a:p>
                  </a:txBody>
                  <a:tcPr/>
                </a:tc>
                <a:tc>
                  <a:txBody>
                    <a:bodyPr/>
                    <a:lstStyle/>
                    <a:p>
                      <a:pPr marL="285750" indent="-285750">
                        <a:buFont typeface="Arial" panose="020B0604020202020204" pitchFamily="34" charset="0"/>
                        <a:buChar char="•"/>
                      </a:pPr>
                      <a:r>
                        <a:rPr lang="en-US" sz="1600" b="0" u="none" strike="noStrike" kern="1200" baseline="0" dirty="0">
                          <a:solidFill>
                            <a:schemeClr val="dk1"/>
                          </a:solidFill>
                        </a:rPr>
                        <a:t>capitalized as part of the subscription asset</a:t>
                      </a:r>
                    </a:p>
                    <a:p>
                      <a:pPr marL="285750" indent="-285750">
                        <a:buFont typeface="Arial" panose="020B0604020202020204" pitchFamily="34" charset="0"/>
                        <a:buChar char="•"/>
                      </a:pPr>
                      <a:r>
                        <a:rPr lang="en-US" sz="1600" b="0" u="none" strike="noStrike" kern="1200" baseline="0" dirty="0">
                          <a:solidFill>
                            <a:schemeClr val="dk1"/>
                          </a:solidFill>
                        </a:rPr>
                        <a:t>The initial implementation stage for the SBITA is completed when the subscription asset is placed into service</a:t>
                      </a:r>
                    </a:p>
                    <a:p>
                      <a:pPr marL="285750" indent="-285750">
                        <a:buFont typeface="Arial" panose="020B0604020202020204" pitchFamily="34" charset="0"/>
                        <a:buChar char="•"/>
                      </a:pPr>
                      <a:r>
                        <a:rPr lang="en-US" sz="1600" b="0" u="none" strike="noStrike" kern="1200" baseline="0" dirty="0">
                          <a:solidFill>
                            <a:schemeClr val="dk1"/>
                          </a:solidFill>
                        </a:rPr>
                        <a:t>Data conversion - Activities can be capitalized if deemed necessary to place the asset into service.</a:t>
                      </a:r>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2524528116"/>
                  </a:ext>
                </a:extLst>
              </a:tr>
            </a:tbl>
          </a:graphicData>
        </a:graphic>
      </p:graphicFrame>
    </p:spTree>
    <p:extLst>
      <p:ext uri="{BB962C8B-B14F-4D97-AF65-F5344CB8AC3E}">
        <p14:creationId xmlns:p14="http://schemas.microsoft.com/office/powerpoint/2010/main" val="131801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Agenda</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856094" y="1283663"/>
            <a:ext cx="3630585" cy="4526242"/>
          </a:xfrm>
        </p:spPr>
        <p:txBody>
          <a:bodyPr>
            <a:noAutofit/>
          </a:bodyPr>
          <a:lstStyle/>
          <a:p>
            <a:r>
              <a:rPr lang="en-US" sz="2200" dirty="0"/>
              <a:t>Welcome</a:t>
            </a:r>
          </a:p>
          <a:p>
            <a:r>
              <a:rPr lang="en-US" sz="2200" dirty="0"/>
              <a:t>Background</a:t>
            </a:r>
          </a:p>
          <a:p>
            <a:r>
              <a:rPr lang="en-US" sz="2200" dirty="0"/>
              <a:t>Definition</a:t>
            </a:r>
          </a:p>
          <a:p>
            <a:r>
              <a:rPr lang="en-US" sz="2200" dirty="0"/>
              <a:t>Possible SBITAs</a:t>
            </a:r>
          </a:p>
          <a:p>
            <a:r>
              <a:rPr lang="en-US" sz="2200" dirty="0"/>
              <a:t>Subscription Term</a:t>
            </a:r>
          </a:p>
          <a:p>
            <a:r>
              <a:rPr lang="en-US" sz="2200" dirty="0"/>
              <a:t>Decision Matrix</a:t>
            </a:r>
          </a:p>
          <a:p>
            <a:r>
              <a:rPr lang="en-US" sz="2200" dirty="0"/>
              <a:t>Measurement</a:t>
            </a:r>
          </a:p>
          <a:p>
            <a:r>
              <a:rPr lang="en-US" sz="2200" dirty="0"/>
              <a:t>Stages of Implementation</a:t>
            </a:r>
          </a:p>
          <a:p>
            <a:endParaRPr lang="en-US" sz="2200" dirty="0"/>
          </a:p>
        </p:txBody>
      </p:sp>
      <p:sp>
        <p:nvSpPr>
          <p:cNvPr id="4" name="Content Placeholder 2">
            <a:extLst>
              <a:ext uri="{FF2B5EF4-FFF2-40B4-BE49-F238E27FC236}">
                <a16:creationId xmlns:a16="http://schemas.microsoft.com/office/drawing/2014/main" id="{F74322BC-BB27-6C4A-E4FA-BF1D7B522A0D}"/>
              </a:ext>
            </a:extLst>
          </p:cNvPr>
          <p:cNvSpPr txBox="1">
            <a:spLocks/>
          </p:cNvSpPr>
          <p:nvPr/>
        </p:nvSpPr>
        <p:spPr>
          <a:xfrm>
            <a:off x="4744257" y="1283663"/>
            <a:ext cx="3630585" cy="4526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Accounting for Outlays incurred</a:t>
            </a:r>
          </a:p>
          <a:p>
            <a:r>
              <a:rPr lang="en-US" sz="2200" dirty="0"/>
              <a:t>Tracking Internal Costs</a:t>
            </a:r>
          </a:p>
          <a:p>
            <a:r>
              <a:rPr lang="en-US" sz="2200" dirty="0"/>
              <a:t>Similar to Leases...</a:t>
            </a:r>
          </a:p>
          <a:p>
            <a:r>
              <a:rPr lang="en-US" sz="2200" dirty="0"/>
              <a:t>More steps for agency to consider</a:t>
            </a:r>
          </a:p>
          <a:p>
            <a:r>
              <a:rPr lang="en-US" sz="2200" dirty="0"/>
              <a:t>Spring 2023 Wdesk Survey </a:t>
            </a:r>
          </a:p>
          <a:p>
            <a:r>
              <a:rPr lang="en-US" sz="2200" dirty="0"/>
              <a:t>2023 Year End Reporting</a:t>
            </a:r>
          </a:p>
          <a:p>
            <a:r>
              <a:rPr lang="en-US" sz="2200" dirty="0"/>
              <a:t>Questions</a:t>
            </a:r>
          </a:p>
        </p:txBody>
      </p:sp>
    </p:spTree>
    <p:extLst>
      <p:ext uri="{BB962C8B-B14F-4D97-AF65-F5344CB8AC3E}">
        <p14:creationId xmlns:p14="http://schemas.microsoft.com/office/powerpoint/2010/main" val="108984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443883" y="1305017"/>
            <a:ext cx="10653204" cy="4914530"/>
          </a:xfrm>
        </p:spPr>
        <p:txBody>
          <a:bodyPr/>
          <a:lstStyle/>
          <a:p>
            <a:r>
              <a:rPr lang="en-US" sz="2200" u="none" dirty="0"/>
              <a:t>Stages of Implementation continued….</a:t>
            </a:r>
          </a:p>
          <a:p>
            <a:pPr marL="0" indent="0">
              <a:buNone/>
            </a:pPr>
            <a:endParaRPr lang="en-US" sz="2200" b="0" u="none" dirty="0"/>
          </a:p>
        </p:txBody>
      </p:sp>
      <p:graphicFrame>
        <p:nvGraphicFramePr>
          <p:cNvPr id="2" name="Table 2">
            <a:extLst>
              <a:ext uri="{FF2B5EF4-FFF2-40B4-BE49-F238E27FC236}">
                <a16:creationId xmlns:a16="http://schemas.microsoft.com/office/drawing/2014/main" id="{FA380885-F1E0-4B19-8824-3DA985038660}"/>
              </a:ext>
            </a:extLst>
          </p:cNvPr>
          <p:cNvGraphicFramePr>
            <a:graphicFrameLocks noGrp="1"/>
          </p:cNvGraphicFramePr>
          <p:nvPr>
            <p:extLst>
              <p:ext uri="{D42A27DB-BD31-4B8C-83A1-F6EECF244321}">
                <p14:modId xmlns:p14="http://schemas.microsoft.com/office/powerpoint/2010/main" val="765027200"/>
              </p:ext>
            </p:extLst>
          </p:nvPr>
        </p:nvGraphicFramePr>
        <p:xfrm>
          <a:off x="443883" y="2021909"/>
          <a:ext cx="10999972" cy="2710872"/>
        </p:xfrm>
        <a:graphic>
          <a:graphicData uri="http://schemas.openxmlformats.org/drawingml/2006/table">
            <a:tbl>
              <a:tblPr firstRow="1" bandRow="1">
                <a:tableStyleId>{00A15C55-8517-42AA-B614-E9B94910E393}</a:tableStyleId>
              </a:tblPr>
              <a:tblGrid>
                <a:gridCol w="2770371">
                  <a:extLst>
                    <a:ext uri="{9D8B030D-6E8A-4147-A177-3AD203B41FA5}">
                      <a16:colId xmlns:a16="http://schemas.microsoft.com/office/drawing/2014/main" val="473680062"/>
                    </a:ext>
                  </a:extLst>
                </a:gridCol>
                <a:gridCol w="4590472">
                  <a:extLst>
                    <a:ext uri="{9D8B030D-6E8A-4147-A177-3AD203B41FA5}">
                      <a16:colId xmlns:a16="http://schemas.microsoft.com/office/drawing/2014/main" val="3316001332"/>
                    </a:ext>
                  </a:extLst>
                </a:gridCol>
                <a:gridCol w="3639129">
                  <a:extLst>
                    <a:ext uri="{9D8B030D-6E8A-4147-A177-3AD203B41FA5}">
                      <a16:colId xmlns:a16="http://schemas.microsoft.com/office/drawing/2014/main" val="1830206876"/>
                    </a:ext>
                  </a:extLst>
                </a:gridCol>
              </a:tblGrid>
              <a:tr h="424872">
                <a:tc>
                  <a:txBody>
                    <a:bodyPr/>
                    <a:lstStyle/>
                    <a:p>
                      <a:endParaRPr lang="en-US"/>
                    </a:p>
                  </a:txBody>
                  <a:tcPr/>
                </a:tc>
                <a:tc>
                  <a:txBody>
                    <a:bodyPr/>
                    <a:lstStyle/>
                    <a:p>
                      <a:pPr algn="ctr"/>
                      <a:r>
                        <a:rPr lang="en-US" sz="1800" b="1" u="none" strike="noStrike" kern="1200" baseline="0" dirty="0">
                          <a:solidFill>
                            <a:schemeClr val="bg1"/>
                          </a:solidFill>
                        </a:rPr>
                        <a:t>Activities Include:</a:t>
                      </a:r>
                      <a:endParaRPr lang="en-US"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Accounting for outlays:</a:t>
                      </a:r>
                    </a:p>
                  </a:txBody>
                  <a:tcPr/>
                </a:tc>
                <a:extLst>
                  <a:ext uri="{0D108BD9-81ED-4DB2-BD59-A6C34878D82A}">
                    <a16:rowId xmlns:a16="http://schemas.microsoft.com/office/drawing/2014/main" val="646453963"/>
                  </a:ext>
                </a:extLst>
              </a:tr>
              <a:tr h="824795">
                <a:tc>
                  <a:txBody>
                    <a:bodyPr/>
                    <a:lstStyle/>
                    <a:p>
                      <a:r>
                        <a:rPr lang="en-US" b="1" dirty="0"/>
                        <a:t>Operation &amp; Additional Implementation</a:t>
                      </a:r>
                    </a:p>
                  </a:txBody>
                  <a:tcPr/>
                </a:tc>
                <a:tc>
                  <a:txBody>
                    <a:bodyPr/>
                    <a:lstStyle/>
                    <a:p>
                      <a:pPr marL="285750" indent="-285750">
                        <a:buFont typeface="Arial" panose="020B0604020202020204" pitchFamily="34" charset="0"/>
                        <a:buChar char="•"/>
                      </a:pPr>
                      <a:r>
                        <a:rPr lang="en-US" sz="1800" b="0" u="none" strike="noStrike" kern="1200" baseline="0" dirty="0">
                          <a:solidFill>
                            <a:schemeClr val="dk1"/>
                          </a:solidFill>
                        </a:rPr>
                        <a:t>maintenance, troubleshooting, and other activities associated with the government’s ongoing access to the underlying IT assets.</a:t>
                      </a:r>
                    </a:p>
                    <a:p>
                      <a:pPr marL="285750" indent="-285750">
                        <a:buFont typeface="Arial" panose="020B0604020202020204" pitchFamily="34" charset="0"/>
                        <a:buChar char="•"/>
                      </a:pPr>
                      <a:r>
                        <a:rPr lang="en-US" sz="1800" b="0" u="none" strike="noStrike" kern="1200" baseline="0" dirty="0">
                          <a:solidFill>
                            <a:schemeClr val="dk1"/>
                          </a:solidFill>
                        </a:rPr>
                        <a:t>Activities in this stage also may include additional implementation activities that occur after the subscription asset is placed into service</a:t>
                      </a:r>
                      <a:endParaRPr lang="en-US" dirty="0"/>
                    </a:p>
                  </a:txBody>
                  <a:tcPr/>
                </a:tc>
                <a:tc>
                  <a:txBody>
                    <a:bodyPr/>
                    <a:lstStyle/>
                    <a:p>
                      <a:pPr marL="285750" indent="-285750">
                        <a:buFont typeface="Arial" panose="020B0604020202020204" pitchFamily="34" charset="0"/>
                        <a:buChar char="•"/>
                      </a:pPr>
                      <a:r>
                        <a:rPr lang="en-US" dirty="0"/>
                        <a:t>Activities can be expensed or capitalized depending on the impact to the SBITA (see next slide for further explanation)</a:t>
                      </a:r>
                    </a:p>
                  </a:txBody>
                  <a:tcPr/>
                </a:tc>
                <a:extLst>
                  <a:ext uri="{0D108BD9-81ED-4DB2-BD59-A6C34878D82A}">
                    <a16:rowId xmlns:a16="http://schemas.microsoft.com/office/drawing/2014/main" val="11342982"/>
                  </a:ext>
                </a:extLst>
              </a:tr>
            </a:tbl>
          </a:graphicData>
        </a:graphic>
      </p:graphicFrame>
      <p:sp>
        <p:nvSpPr>
          <p:cNvPr id="6" name="Title 1">
            <a:extLst>
              <a:ext uri="{FF2B5EF4-FFF2-40B4-BE49-F238E27FC236}">
                <a16:creationId xmlns:a16="http://schemas.microsoft.com/office/drawing/2014/main" id="{35546441-04F7-B148-2B41-8E07E8756526}"/>
              </a:ext>
            </a:extLst>
          </p:cNvPr>
          <p:cNvSpPr>
            <a:spLocks noGrp="1"/>
          </p:cNvSpPr>
          <p:nvPr>
            <p:ph type="title"/>
          </p:nvPr>
        </p:nvSpPr>
        <p:spPr>
          <a:xfrm>
            <a:off x="598516" y="615142"/>
            <a:ext cx="10989426" cy="773083"/>
          </a:xfrm>
        </p:spPr>
        <p:txBody>
          <a:bodyPr>
            <a:normAutofit/>
          </a:bodyPr>
          <a:lstStyle/>
          <a:p>
            <a:r>
              <a:rPr lang="en-US" sz="3200" dirty="0">
                <a:solidFill>
                  <a:schemeClr val="accent1"/>
                </a:solidFill>
              </a:rPr>
              <a:t>Stages of Implementation</a:t>
            </a:r>
          </a:p>
        </p:txBody>
      </p:sp>
    </p:spTree>
    <p:extLst>
      <p:ext uri="{BB962C8B-B14F-4D97-AF65-F5344CB8AC3E}">
        <p14:creationId xmlns:p14="http://schemas.microsoft.com/office/powerpoint/2010/main" val="188117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443883" y="1305017"/>
            <a:ext cx="10653204" cy="4914530"/>
          </a:xfrm>
        </p:spPr>
        <p:txBody>
          <a:bodyPr/>
          <a:lstStyle/>
          <a:p>
            <a:r>
              <a:rPr lang="en-US" sz="2200" b="0" u="none" dirty="0"/>
              <a:t>Stages of Implementation continued….</a:t>
            </a:r>
          </a:p>
          <a:p>
            <a:pPr marL="0" indent="0">
              <a:buNone/>
            </a:pPr>
            <a:endParaRPr lang="en-US" sz="2200" b="0" u="none" dirty="0"/>
          </a:p>
        </p:txBody>
      </p:sp>
      <p:sp>
        <p:nvSpPr>
          <p:cNvPr id="5" name="Title 2">
            <a:extLst>
              <a:ext uri="{FF2B5EF4-FFF2-40B4-BE49-F238E27FC236}">
                <a16:creationId xmlns:a16="http://schemas.microsoft.com/office/drawing/2014/main" id="{28F4F533-5250-4739-BA65-2FC36661C72D}"/>
              </a:ext>
            </a:extLst>
          </p:cNvPr>
          <p:cNvSpPr txBox="1">
            <a:spLocks/>
          </p:cNvSpPr>
          <p:nvPr/>
        </p:nvSpPr>
        <p:spPr>
          <a:xfrm>
            <a:off x="2209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96 - SBITA</a:t>
            </a:r>
          </a:p>
        </p:txBody>
      </p:sp>
      <p:graphicFrame>
        <p:nvGraphicFramePr>
          <p:cNvPr id="2" name="Table 2">
            <a:extLst>
              <a:ext uri="{FF2B5EF4-FFF2-40B4-BE49-F238E27FC236}">
                <a16:creationId xmlns:a16="http://schemas.microsoft.com/office/drawing/2014/main" id="{FA380885-F1E0-4B19-8824-3DA985038660}"/>
              </a:ext>
            </a:extLst>
          </p:cNvPr>
          <p:cNvGraphicFramePr>
            <a:graphicFrameLocks noGrp="1"/>
          </p:cNvGraphicFramePr>
          <p:nvPr>
            <p:extLst>
              <p:ext uri="{D42A27DB-BD31-4B8C-83A1-F6EECF244321}">
                <p14:modId xmlns:p14="http://schemas.microsoft.com/office/powerpoint/2010/main" val="2855544625"/>
              </p:ext>
            </p:extLst>
          </p:nvPr>
        </p:nvGraphicFramePr>
        <p:xfrm>
          <a:off x="443883" y="1303194"/>
          <a:ext cx="10999972" cy="4173912"/>
        </p:xfrm>
        <a:graphic>
          <a:graphicData uri="http://schemas.openxmlformats.org/drawingml/2006/table">
            <a:tbl>
              <a:tblPr firstRow="1" bandRow="1">
                <a:tableStyleId>{F5AB1C69-6EDB-4FF4-983F-18BD219EF322}</a:tableStyleId>
              </a:tblPr>
              <a:tblGrid>
                <a:gridCol w="2770371">
                  <a:extLst>
                    <a:ext uri="{9D8B030D-6E8A-4147-A177-3AD203B41FA5}">
                      <a16:colId xmlns:a16="http://schemas.microsoft.com/office/drawing/2014/main" val="473680062"/>
                    </a:ext>
                  </a:extLst>
                </a:gridCol>
                <a:gridCol w="4590472">
                  <a:extLst>
                    <a:ext uri="{9D8B030D-6E8A-4147-A177-3AD203B41FA5}">
                      <a16:colId xmlns:a16="http://schemas.microsoft.com/office/drawing/2014/main" val="3316001332"/>
                    </a:ext>
                  </a:extLst>
                </a:gridCol>
                <a:gridCol w="3639129">
                  <a:extLst>
                    <a:ext uri="{9D8B030D-6E8A-4147-A177-3AD203B41FA5}">
                      <a16:colId xmlns:a16="http://schemas.microsoft.com/office/drawing/2014/main" val="1830206876"/>
                    </a:ext>
                  </a:extLst>
                </a:gridCol>
              </a:tblGrid>
              <a:tr h="424872">
                <a:tc>
                  <a:txBody>
                    <a:bodyPr/>
                    <a:lstStyle/>
                    <a:p>
                      <a:endParaRPr lang="en-US"/>
                    </a:p>
                  </a:txBody>
                  <a:tcPr/>
                </a:tc>
                <a:tc>
                  <a:txBody>
                    <a:bodyPr/>
                    <a:lstStyle/>
                    <a:p>
                      <a:pPr algn="ctr"/>
                      <a:r>
                        <a:rPr lang="en-US" sz="1800" b="1" u="none" strike="noStrike" kern="1200" baseline="0" dirty="0">
                          <a:solidFill>
                            <a:schemeClr val="bg1"/>
                          </a:solidFill>
                        </a:rPr>
                        <a:t>Expense as incurred</a:t>
                      </a:r>
                      <a:endParaRPr lang="en-US" b="1" dirty="0">
                        <a:solidFill>
                          <a:schemeClr val="bg1"/>
                        </a:solidFill>
                      </a:endParaRPr>
                    </a:p>
                  </a:txBody>
                  <a:tcPr/>
                </a:tc>
                <a:tc>
                  <a:txBody>
                    <a:bodyPr/>
                    <a:lstStyle/>
                    <a:p>
                      <a:pPr algn="ctr"/>
                      <a:r>
                        <a:rPr lang="en-US" dirty="0"/>
                        <a:t>Capitalize</a:t>
                      </a:r>
                    </a:p>
                  </a:txBody>
                  <a:tcPr/>
                </a:tc>
                <a:extLst>
                  <a:ext uri="{0D108BD9-81ED-4DB2-BD59-A6C34878D82A}">
                    <a16:rowId xmlns:a16="http://schemas.microsoft.com/office/drawing/2014/main" val="646453963"/>
                  </a:ext>
                </a:extLst>
              </a:tr>
              <a:tr h="824795">
                <a:tc>
                  <a:txBody>
                    <a:bodyPr/>
                    <a:lstStyle/>
                    <a:p>
                      <a:r>
                        <a:rPr lang="en-US" b="1" dirty="0"/>
                        <a:t>Operation &amp; Additional Implementation</a:t>
                      </a:r>
                    </a:p>
                  </a:txBody>
                  <a:tcPr/>
                </a:tc>
                <a:tc>
                  <a:txBody>
                    <a:bodyPr/>
                    <a:lstStyle/>
                    <a:p>
                      <a:pPr marL="0" indent="0">
                        <a:buFont typeface="Arial" panose="020B0604020202020204" pitchFamily="34" charset="0"/>
                        <a:buNone/>
                      </a:pPr>
                      <a:r>
                        <a:rPr lang="en-US" sz="1800" b="0" u="none" strike="noStrike" kern="1200" baseline="0" dirty="0">
                          <a:solidFill>
                            <a:schemeClr val="dk1"/>
                          </a:solidFill>
                        </a:rPr>
                        <a:t>Outlays in this stage that are associated with operational activities should be expensed as incurred</a:t>
                      </a:r>
                      <a:endParaRPr lang="en-US" sz="1800" b="0" i="0" u="none" strike="noStrike" kern="1200" baseline="0" dirty="0">
                        <a:solidFill>
                          <a:schemeClr val="dk1"/>
                        </a:solidFill>
                        <a:latin typeface="+mn-lt"/>
                        <a:ea typeface="+mn-ea"/>
                        <a:cs typeface="+mn-cs"/>
                      </a:endParaRPr>
                    </a:p>
                  </a:txBody>
                  <a:tcPr/>
                </a:tc>
                <a:tc>
                  <a:txBody>
                    <a:bodyPr/>
                    <a:lstStyle/>
                    <a:p>
                      <a:pPr marL="0" lvl="0" indent="0">
                        <a:buFont typeface="Arial" panose="020B0604020202020204" pitchFamily="34" charset="0"/>
                        <a:buNone/>
                      </a:pPr>
                      <a:r>
                        <a:rPr lang="en-US" sz="1800" b="0" u="none" strike="noStrike" kern="1200" baseline="0" dirty="0">
                          <a:solidFill>
                            <a:schemeClr val="dk1"/>
                          </a:solidFill>
                        </a:rPr>
                        <a:t>An increase in the functionality of the subscription asset; that is, the subscription asset allows the government to perform tasks that it could not previously perform with the subscription asset</a:t>
                      </a:r>
                      <a:endParaRPr lang="en-US" sz="4400" b="0" u="none" strike="noStrike" kern="1200" baseline="0" dirty="0">
                        <a:solidFill>
                          <a:schemeClr val="dk1"/>
                        </a:solidFill>
                      </a:endParaRP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1342982"/>
                  </a:ext>
                </a:extLst>
              </a:tr>
              <a:tr h="824795">
                <a:tc>
                  <a:txBody>
                    <a:bodyPr/>
                    <a:lstStyle/>
                    <a:p>
                      <a:endParaRPr lang="en-US" b="1" dirty="0"/>
                    </a:p>
                  </a:txBody>
                  <a:tcPr/>
                </a:tc>
                <a:tc>
                  <a:txBody>
                    <a:bodyPr/>
                    <a:lstStyle/>
                    <a:p>
                      <a:pPr marL="285750" indent="-285750">
                        <a:buFont typeface="Arial" panose="020B0604020202020204" pitchFamily="34" charset="0"/>
                        <a:buChar char="•"/>
                      </a:pPr>
                      <a:r>
                        <a:rPr lang="en-US" dirty="0"/>
                        <a:t>Training is always expensed (regardless of stage)</a:t>
                      </a:r>
                    </a:p>
                  </a:txBody>
                  <a:tcPr/>
                </a:tc>
                <a:tc>
                  <a:txBody>
                    <a:bodyPr/>
                    <a:lstStyle/>
                    <a:p>
                      <a:r>
                        <a:rPr lang="en-US" sz="1800" b="0" u="none" strike="noStrike" kern="1200" baseline="0" dirty="0">
                          <a:solidFill>
                            <a:schemeClr val="dk1"/>
                          </a:solidFill>
                        </a:rPr>
                        <a:t>An increase in the efficiency of the subscription asset; that is, an increase in the level of service provided by the subscription asset without the ability to perform additional tasks.</a:t>
                      </a:r>
                      <a:endParaRPr lang="en-US" dirty="0"/>
                    </a:p>
                  </a:txBody>
                  <a:tcPr/>
                </a:tc>
                <a:extLst>
                  <a:ext uri="{0D108BD9-81ED-4DB2-BD59-A6C34878D82A}">
                    <a16:rowId xmlns:a16="http://schemas.microsoft.com/office/drawing/2014/main" val="3079618151"/>
                  </a:ext>
                </a:extLst>
              </a:tr>
            </a:tbl>
          </a:graphicData>
        </a:graphic>
      </p:graphicFrame>
      <p:sp>
        <p:nvSpPr>
          <p:cNvPr id="7" name="Title 1">
            <a:extLst>
              <a:ext uri="{FF2B5EF4-FFF2-40B4-BE49-F238E27FC236}">
                <a16:creationId xmlns:a16="http://schemas.microsoft.com/office/drawing/2014/main" id="{B928CF01-043A-6508-86C2-5AF05391FB37}"/>
              </a:ext>
            </a:extLst>
          </p:cNvPr>
          <p:cNvSpPr>
            <a:spLocks noGrp="1"/>
          </p:cNvSpPr>
          <p:nvPr>
            <p:ph type="title"/>
          </p:nvPr>
        </p:nvSpPr>
        <p:spPr>
          <a:xfrm>
            <a:off x="598516" y="615142"/>
            <a:ext cx="10989426" cy="773083"/>
          </a:xfrm>
        </p:spPr>
        <p:txBody>
          <a:bodyPr>
            <a:normAutofit/>
          </a:bodyPr>
          <a:lstStyle/>
          <a:p>
            <a:r>
              <a:rPr lang="en-US" sz="3200" dirty="0">
                <a:solidFill>
                  <a:schemeClr val="accent1"/>
                </a:solidFill>
              </a:rPr>
              <a:t>Stages of Implementation</a:t>
            </a:r>
          </a:p>
        </p:txBody>
      </p:sp>
    </p:spTree>
    <p:extLst>
      <p:ext uri="{BB962C8B-B14F-4D97-AF65-F5344CB8AC3E}">
        <p14:creationId xmlns:p14="http://schemas.microsoft.com/office/powerpoint/2010/main" val="319515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443883" y="1305017"/>
            <a:ext cx="10653204" cy="4914530"/>
          </a:xfrm>
        </p:spPr>
        <p:txBody>
          <a:bodyPr/>
          <a:lstStyle/>
          <a:p>
            <a:r>
              <a:rPr lang="en-US" sz="2200" dirty="0">
                <a:solidFill>
                  <a:schemeClr val="tx1"/>
                </a:solidFill>
              </a:rPr>
              <a:t>Other than subscription payments for the right to use the underlying IT assets, outlays incurred prior to completing all of the following should be expensed as incurred:</a:t>
            </a:r>
          </a:p>
          <a:p>
            <a:pPr lvl="1"/>
            <a:r>
              <a:rPr lang="en-US" sz="1800" u="none" dirty="0">
                <a:solidFill>
                  <a:schemeClr val="tx1"/>
                </a:solidFill>
              </a:rPr>
              <a:t>Determination of the specific objective of the project and the nature of the service capacity that is expected to be provided by the subscription asset</a:t>
            </a:r>
          </a:p>
          <a:p>
            <a:pPr lvl="1"/>
            <a:r>
              <a:rPr lang="en-US" sz="1800" u="none" dirty="0">
                <a:solidFill>
                  <a:schemeClr val="tx1"/>
                </a:solidFill>
              </a:rPr>
              <a:t>Demonstration of the technical or technological feasibility such that the subscription asset will provide its expected service capacity</a:t>
            </a:r>
          </a:p>
          <a:p>
            <a:pPr lvl="1"/>
            <a:r>
              <a:rPr lang="en-US" sz="1800" u="none" dirty="0">
                <a:solidFill>
                  <a:schemeClr val="tx1"/>
                </a:solidFill>
              </a:rPr>
              <a:t>Demonstration of the current intention, ability, and presence of effort to enter into a SBITA contract.</a:t>
            </a:r>
          </a:p>
          <a:p>
            <a:r>
              <a:rPr lang="en-US" sz="2200" u="none" dirty="0">
                <a:solidFill>
                  <a:schemeClr val="tx1"/>
                </a:solidFill>
              </a:rPr>
              <a:t>The requirements above should be considered to be completed </a:t>
            </a:r>
            <a:r>
              <a:rPr lang="en-US" sz="2200" dirty="0">
                <a:solidFill>
                  <a:schemeClr val="tx1"/>
                </a:solidFill>
              </a:rPr>
              <a:t>only when both of the following occur:</a:t>
            </a:r>
          </a:p>
          <a:p>
            <a:pPr lvl="1"/>
            <a:r>
              <a:rPr lang="en-US" sz="1800" u="none" dirty="0">
                <a:solidFill>
                  <a:schemeClr val="tx1"/>
                </a:solidFill>
              </a:rPr>
              <a:t>The activities noted in the preliminary project stage are completed</a:t>
            </a:r>
          </a:p>
          <a:p>
            <a:pPr lvl="1"/>
            <a:r>
              <a:rPr lang="en-US" sz="1800" u="none" dirty="0">
                <a:solidFill>
                  <a:schemeClr val="tx1"/>
                </a:solidFill>
              </a:rPr>
              <a:t>Management implicitly or explicitly authorizes and commits to funding the SBITA, at least for the current fiscal year in the case of a multiyear project.</a:t>
            </a:r>
            <a:endParaRPr lang="en-US" sz="1800" b="0" u="none" dirty="0">
              <a:solidFill>
                <a:schemeClr val="tx1"/>
              </a:solidFill>
              <a:highlight>
                <a:srgbClr val="FFFF00"/>
              </a:highlight>
            </a:endParaRPr>
          </a:p>
        </p:txBody>
      </p:sp>
      <p:sp>
        <p:nvSpPr>
          <p:cNvPr id="5" name="Title 2">
            <a:extLst>
              <a:ext uri="{FF2B5EF4-FFF2-40B4-BE49-F238E27FC236}">
                <a16:creationId xmlns:a16="http://schemas.microsoft.com/office/drawing/2014/main" id="{28F4F533-5250-4739-BA65-2FC36661C72D}"/>
              </a:ext>
            </a:extLst>
          </p:cNvPr>
          <p:cNvSpPr txBox="1">
            <a:spLocks/>
          </p:cNvSpPr>
          <p:nvPr/>
        </p:nvSpPr>
        <p:spPr>
          <a:xfrm>
            <a:off x="2209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96 - SBITA</a:t>
            </a:r>
          </a:p>
        </p:txBody>
      </p:sp>
      <p:sp>
        <p:nvSpPr>
          <p:cNvPr id="2" name="Title 1">
            <a:extLst>
              <a:ext uri="{FF2B5EF4-FFF2-40B4-BE49-F238E27FC236}">
                <a16:creationId xmlns:a16="http://schemas.microsoft.com/office/drawing/2014/main" id="{ADFF464D-370F-33C3-5E2D-EA83C95AACA7}"/>
              </a:ext>
            </a:extLst>
          </p:cNvPr>
          <p:cNvSpPr>
            <a:spLocks noGrp="1"/>
          </p:cNvSpPr>
          <p:nvPr>
            <p:ph type="title"/>
          </p:nvPr>
        </p:nvSpPr>
        <p:spPr>
          <a:xfrm>
            <a:off x="598516" y="615142"/>
            <a:ext cx="10989426" cy="773083"/>
          </a:xfrm>
        </p:spPr>
        <p:txBody>
          <a:bodyPr>
            <a:normAutofit/>
          </a:bodyPr>
          <a:lstStyle/>
          <a:p>
            <a:r>
              <a:rPr lang="en-US" sz="3200" dirty="0">
                <a:solidFill>
                  <a:schemeClr val="accent1"/>
                </a:solidFill>
              </a:rPr>
              <a:t>Accounting for Outlays Incurred</a:t>
            </a:r>
          </a:p>
        </p:txBody>
      </p:sp>
    </p:spTree>
    <p:extLst>
      <p:ext uri="{BB962C8B-B14F-4D97-AF65-F5344CB8AC3E}">
        <p14:creationId xmlns:p14="http://schemas.microsoft.com/office/powerpoint/2010/main" val="4060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443883" y="1305017"/>
            <a:ext cx="10653204" cy="4914530"/>
          </a:xfrm>
        </p:spPr>
        <p:txBody>
          <a:bodyPr>
            <a:normAutofit/>
          </a:bodyPr>
          <a:lstStyle/>
          <a:p>
            <a:r>
              <a:rPr lang="en-US" sz="2200" dirty="0">
                <a:solidFill>
                  <a:schemeClr val="tx1"/>
                </a:solidFill>
              </a:rPr>
              <a:t>As the costs of implementing new SBITA activities have different accounting and reporting requirements, SAO has created the following methods to capture the necessary details.  </a:t>
            </a:r>
          </a:p>
          <a:p>
            <a:pPr lvl="1"/>
            <a:r>
              <a:rPr lang="en-US" sz="2000" b="0" u="none" dirty="0">
                <a:solidFill>
                  <a:schemeClr val="tx1"/>
                </a:solidFill>
              </a:rPr>
              <a:t>Payroll Costs – all payroll costs for employees working on activities relating to the new SBITA must be provided to SAO quarterly, via one of the following:</a:t>
            </a:r>
          </a:p>
          <a:p>
            <a:pPr lvl="2"/>
            <a:r>
              <a:rPr lang="en-US" sz="2000" b="0" u="none" dirty="0">
                <a:solidFill>
                  <a:schemeClr val="tx1"/>
                </a:solidFill>
              </a:rPr>
              <a:t>Time and Labor system (T&amp;L) – State organizations currently participating in SAO’s T&amp;L can use combination codes to capture the necessary information. For assistance with setting up new combination codes please contact sao_reporting@sao.ga.gov.  For additional guidance relating to entering combination codes in T&amp;L refer to https://sao.georgia.gov/time-and-labor-streamlining</a:t>
            </a:r>
          </a:p>
          <a:p>
            <a:pPr lvl="2"/>
            <a:r>
              <a:rPr lang="en-US" sz="2000" b="0" u="none" dirty="0">
                <a:solidFill>
                  <a:schemeClr val="tx1"/>
                </a:solidFill>
              </a:rPr>
              <a:t>SAO excel time recording templates – State organizations not participating in SAO’s T&amp;L or those that do not use combination codes in T&amp;L can instead use SAO’s time recording templates. </a:t>
            </a:r>
          </a:p>
          <a:p>
            <a:pPr lvl="3"/>
            <a:r>
              <a:rPr lang="en-US" sz="2000" b="0" u="none" dirty="0">
                <a:solidFill>
                  <a:schemeClr val="tx1"/>
                </a:solidFill>
              </a:rPr>
              <a:t>These templates were sent to agencies 4/10/23</a:t>
            </a:r>
          </a:p>
          <a:p>
            <a:pPr marL="457200" lvl="1" indent="0">
              <a:buNone/>
            </a:pPr>
            <a:r>
              <a:rPr lang="en-US" sz="1800" b="0" u="none" dirty="0">
                <a:solidFill>
                  <a:schemeClr val="tx1"/>
                </a:solidFill>
              </a:rPr>
              <a:t> </a:t>
            </a:r>
          </a:p>
        </p:txBody>
      </p:sp>
      <p:sp>
        <p:nvSpPr>
          <p:cNvPr id="5" name="Title 2">
            <a:extLst>
              <a:ext uri="{FF2B5EF4-FFF2-40B4-BE49-F238E27FC236}">
                <a16:creationId xmlns:a16="http://schemas.microsoft.com/office/drawing/2014/main" id="{28F4F533-5250-4739-BA65-2FC36661C72D}"/>
              </a:ext>
            </a:extLst>
          </p:cNvPr>
          <p:cNvSpPr txBox="1">
            <a:spLocks/>
          </p:cNvSpPr>
          <p:nvPr/>
        </p:nvSpPr>
        <p:spPr>
          <a:xfrm>
            <a:off x="2209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96 - SBITA</a:t>
            </a:r>
          </a:p>
        </p:txBody>
      </p:sp>
      <p:sp>
        <p:nvSpPr>
          <p:cNvPr id="2" name="Title 1">
            <a:extLst>
              <a:ext uri="{FF2B5EF4-FFF2-40B4-BE49-F238E27FC236}">
                <a16:creationId xmlns:a16="http://schemas.microsoft.com/office/drawing/2014/main" id="{ADFF464D-370F-33C3-5E2D-EA83C95AACA7}"/>
              </a:ext>
            </a:extLst>
          </p:cNvPr>
          <p:cNvSpPr>
            <a:spLocks noGrp="1"/>
          </p:cNvSpPr>
          <p:nvPr>
            <p:ph type="title"/>
          </p:nvPr>
        </p:nvSpPr>
        <p:spPr>
          <a:xfrm>
            <a:off x="598516" y="615142"/>
            <a:ext cx="10989426" cy="773083"/>
          </a:xfrm>
        </p:spPr>
        <p:txBody>
          <a:bodyPr>
            <a:normAutofit/>
          </a:bodyPr>
          <a:lstStyle/>
          <a:p>
            <a:r>
              <a:rPr lang="en-US" sz="3200" dirty="0">
                <a:solidFill>
                  <a:schemeClr val="accent1"/>
                </a:solidFill>
              </a:rPr>
              <a:t>Tracking Internal Costs</a:t>
            </a:r>
          </a:p>
        </p:txBody>
      </p:sp>
    </p:spTree>
    <p:extLst>
      <p:ext uri="{BB962C8B-B14F-4D97-AF65-F5344CB8AC3E}">
        <p14:creationId xmlns:p14="http://schemas.microsoft.com/office/powerpoint/2010/main" val="234234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443883" y="1305017"/>
            <a:ext cx="10653204" cy="4914530"/>
          </a:xfrm>
        </p:spPr>
        <p:txBody>
          <a:bodyPr>
            <a:normAutofit fontScale="92500" lnSpcReduction="10000"/>
          </a:bodyPr>
          <a:lstStyle/>
          <a:p>
            <a:r>
              <a:rPr lang="en-US" sz="2200" dirty="0">
                <a:solidFill>
                  <a:schemeClr val="tx1"/>
                </a:solidFill>
              </a:rPr>
              <a:t>Contractors – State organizations also need to report costs of contractors performing new SBITA related activities to SAO. </a:t>
            </a:r>
          </a:p>
          <a:p>
            <a:pPr lvl="1"/>
            <a:r>
              <a:rPr lang="en-US" sz="2200" dirty="0">
                <a:solidFill>
                  <a:schemeClr val="tx1"/>
                </a:solidFill>
              </a:rPr>
              <a:t>For contractors obtained via certain statewide contract vendors, the costs allocated to the applicable new SBITA stage can be obtained from that vendor. </a:t>
            </a:r>
          </a:p>
          <a:p>
            <a:pPr lvl="1"/>
            <a:r>
              <a:rPr lang="en-US" sz="2200" dirty="0">
                <a:solidFill>
                  <a:schemeClr val="tx1"/>
                </a:solidFill>
              </a:rPr>
              <a:t>If the costs are not available from the statewide contract vendor, the hours can be tracked using the summary excel template provided by SAO. </a:t>
            </a:r>
          </a:p>
          <a:p>
            <a:r>
              <a:rPr lang="en-US" sz="2200" dirty="0">
                <a:solidFill>
                  <a:schemeClr val="tx1"/>
                </a:solidFill>
              </a:rPr>
              <a:t>Other Costs – State organizations need to report non-payroll new SBITA related costs (such as contractor costs, fees relating to contract negotiations, etc.) to SAO by appropriate stage. </a:t>
            </a:r>
          </a:p>
          <a:p>
            <a:pPr lvl="1"/>
            <a:r>
              <a:rPr lang="en-US" sz="2200" dirty="0">
                <a:solidFill>
                  <a:schemeClr val="tx1"/>
                </a:solidFill>
              </a:rPr>
              <a:t>TeamWorks – State organizations using the current SBITA (TeamWorks) must record new SBITA expenses in the respective SBITA accounts in the State Chart of Accounts. </a:t>
            </a:r>
          </a:p>
          <a:p>
            <a:pPr lvl="2"/>
            <a:r>
              <a:rPr lang="en-US" sz="2200" dirty="0">
                <a:solidFill>
                  <a:schemeClr val="tx1"/>
                </a:solidFill>
              </a:rPr>
              <a:t>SAO provided previous guidance for these accounts, and they are also listed in upcoming slides.</a:t>
            </a:r>
          </a:p>
          <a:p>
            <a:pPr lvl="1"/>
            <a:r>
              <a:rPr lang="en-US" sz="2200" dirty="0">
                <a:solidFill>
                  <a:schemeClr val="tx1"/>
                </a:solidFill>
              </a:rPr>
              <a:t>Non-TeamWorks – State organizations not using TeamWorks, can provide new SBITA costs to SAO via the summary excel template provided by SAO.</a:t>
            </a:r>
          </a:p>
          <a:p>
            <a:pPr marL="457200" lvl="1" indent="0">
              <a:buNone/>
            </a:pPr>
            <a:r>
              <a:rPr lang="en-US" sz="1800" b="0" u="none" dirty="0">
                <a:solidFill>
                  <a:schemeClr val="tx1"/>
                </a:solidFill>
              </a:rPr>
              <a:t> </a:t>
            </a:r>
          </a:p>
        </p:txBody>
      </p:sp>
      <p:sp>
        <p:nvSpPr>
          <p:cNvPr id="5" name="Title 2">
            <a:extLst>
              <a:ext uri="{FF2B5EF4-FFF2-40B4-BE49-F238E27FC236}">
                <a16:creationId xmlns:a16="http://schemas.microsoft.com/office/drawing/2014/main" id="{28F4F533-5250-4739-BA65-2FC36661C72D}"/>
              </a:ext>
            </a:extLst>
          </p:cNvPr>
          <p:cNvSpPr txBox="1">
            <a:spLocks/>
          </p:cNvSpPr>
          <p:nvPr/>
        </p:nvSpPr>
        <p:spPr>
          <a:xfrm>
            <a:off x="2209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96 - SBITA</a:t>
            </a:r>
          </a:p>
        </p:txBody>
      </p:sp>
      <p:sp>
        <p:nvSpPr>
          <p:cNvPr id="2" name="Title 1">
            <a:extLst>
              <a:ext uri="{FF2B5EF4-FFF2-40B4-BE49-F238E27FC236}">
                <a16:creationId xmlns:a16="http://schemas.microsoft.com/office/drawing/2014/main" id="{ADFF464D-370F-33C3-5E2D-EA83C95AACA7}"/>
              </a:ext>
            </a:extLst>
          </p:cNvPr>
          <p:cNvSpPr>
            <a:spLocks noGrp="1"/>
          </p:cNvSpPr>
          <p:nvPr>
            <p:ph type="title"/>
          </p:nvPr>
        </p:nvSpPr>
        <p:spPr>
          <a:xfrm>
            <a:off x="598516" y="615142"/>
            <a:ext cx="10989426" cy="773083"/>
          </a:xfrm>
        </p:spPr>
        <p:txBody>
          <a:bodyPr>
            <a:normAutofit/>
          </a:bodyPr>
          <a:lstStyle/>
          <a:p>
            <a:r>
              <a:rPr lang="en-US" sz="3200" dirty="0">
                <a:solidFill>
                  <a:schemeClr val="accent1"/>
                </a:solidFill>
              </a:rPr>
              <a:t>Tracking Internal Costs</a:t>
            </a:r>
          </a:p>
        </p:txBody>
      </p:sp>
    </p:spTree>
    <p:extLst>
      <p:ext uri="{BB962C8B-B14F-4D97-AF65-F5344CB8AC3E}">
        <p14:creationId xmlns:p14="http://schemas.microsoft.com/office/powerpoint/2010/main" val="3154705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Tracking Internal Costs</a:t>
            </a:r>
          </a:p>
        </p:txBody>
      </p:sp>
      <p:graphicFrame>
        <p:nvGraphicFramePr>
          <p:cNvPr id="3" name="Table 2">
            <a:extLst>
              <a:ext uri="{FF2B5EF4-FFF2-40B4-BE49-F238E27FC236}">
                <a16:creationId xmlns:a16="http://schemas.microsoft.com/office/drawing/2014/main" id="{59E04177-C602-7DA3-D464-DC2FD4D1207D}"/>
              </a:ext>
            </a:extLst>
          </p:cNvPr>
          <p:cNvGraphicFramePr>
            <a:graphicFrameLocks noGrp="1"/>
          </p:cNvGraphicFramePr>
          <p:nvPr>
            <p:extLst>
              <p:ext uri="{D42A27DB-BD31-4B8C-83A1-F6EECF244321}">
                <p14:modId xmlns:p14="http://schemas.microsoft.com/office/powerpoint/2010/main" val="1222809743"/>
              </p:ext>
            </p:extLst>
          </p:nvPr>
        </p:nvGraphicFramePr>
        <p:xfrm>
          <a:off x="1140228" y="1333785"/>
          <a:ext cx="9906002" cy="4190430"/>
        </p:xfrm>
        <a:graphic>
          <a:graphicData uri="http://schemas.openxmlformats.org/drawingml/2006/table">
            <a:tbl>
              <a:tblPr firstRow="1" firstCol="1" bandRow="1">
                <a:tableStyleId>{5C22544A-7EE6-4342-B048-85BDC9FD1C3A}</a:tableStyleId>
              </a:tblPr>
              <a:tblGrid>
                <a:gridCol w="1573364">
                  <a:extLst>
                    <a:ext uri="{9D8B030D-6E8A-4147-A177-3AD203B41FA5}">
                      <a16:colId xmlns:a16="http://schemas.microsoft.com/office/drawing/2014/main" val="1964810612"/>
                    </a:ext>
                  </a:extLst>
                </a:gridCol>
                <a:gridCol w="2231077">
                  <a:extLst>
                    <a:ext uri="{9D8B030D-6E8A-4147-A177-3AD203B41FA5}">
                      <a16:colId xmlns:a16="http://schemas.microsoft.com/office/drawing/2014/main" val="3252430348"/>
                    </a:ext>
                  </a:extLst>
                </a:gridCol>
                <a:gridCol w="6101561">
                  <a:extLst>
                    <a:ext uri="{9D8B030D-6E8A-4147-A177-3AD203B41FA5}">
                      <a16:colId xmlns:a16="http://schemas.microsoft.com/office/drawing/2014/main" val="1549195648"/>
                    </a:ext>
                  </a:extLst>
                </a:gridCol>
              </a:tblGrid>
              <a:tr h="299645">
                <a:tc>
                  <a:txBody>
                    <a:bodyPr/>
                    <a:lstStyle/>
                    <a:p>
                      <a:pPr marL="0" marR="0" algn="ctr">
                        <a:lnSpc>
                          <a:spcPct val="107000"/>
                        </a:lnSpc>
                        <a:spcBef>
                          <a:spcPts val="0"/>
                        </a:spcBef>
                        <a:spcAft>
                          <a:spcPts val="0"/>
                        </a:spcAft>
                      </a:pPr>
                      <a:r>
                        <a:rPr lang="en-US" sz="2000">
                          <a:effectLst/>
                        </a:rPr>
                        <a:t>Account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a:effectLst/>
                        </a:rPr>
                        <a:t>Account 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a:effectLst/>
                        </a:rPr>
                        <a:t>Account 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2817048448"/>
                  </a:ext>
                </a:extLst>
              </a:tr>
              <a:tr h="930760">
                <a:tc>
                  <a:txBody>
                    <a:bodyPr/>
                    <a:lstStyle/>
                    <a:p>
                      <a:pPr marL="0" marR="0">
                        <a:lnSpc>
                          <a:spcPct val="107000"/>
                        </a:lnSpc>
                        <a:spcBef>
                          <a:spcPts val="0"/>
                        </a:spcBef>
                        <a:spcAft>
                          <a:spcPts val="0"/>
                        </a:spcAft>
                      </a:pPr>
                      <a:r>
                        <a:rPr lang="en-US" sz="2000">
                          <a:effectLst/>
                        </a:rPr>
                        <a:t>825000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gridSpan="2">
                  <a:txBody>
                    <a:bodyPr/>
                    <a:lstStyle/>
                    <a:p>
                      <a:pPr marL="0" marR="0">
                        <a:lnSpc>
                          <a:spcPct val="107000"/>
                        </a:lnSpc>
                        <a:spcBef>
                          <a:spcPts val="0"/>
                        </a:spcBef>
                        <a:spcAft>
                          <a:spcPts val="0"/>
                        </a:spcAft>
                      </a:pPr>
                      <a:r>
                        <a:rPr lang="en-US" sz="2000" u="sng">
                          <a:effectLst/>
                        </a:rPr>
                        <a:t>I T SOFTWARE BASED INFORMATION TECHNOLOGY AGREEMENTS (SBITA) GREATER THAN 12 MONTHS</a:t>
                      </a:r>
                      <a:endParaRPr lang="en-US" sz="2000">
                        <a:effectLst/>
                      </a:endParaRP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hMerge="1">
                  <a:txBody>
                    <a:bodyPr/>
                    <a:lstStyle/>
                    <a:p>
                      <a:endParaRPr lang="en-US"/>
                    </a:p>
                  </a:txBody>
                  <a:tcPr/>
                </a:tc>
                <a:extLst>
                  <a:ext uri="{0D108BD9-81ED-4DB2-BD59-A6C34878D82A}">
                    <a16:rowId xmlns:a16="http://schemas.microsoft.com/office/drawing/2014/main" val="3389061166"/>
                  </a:ext>
                </a:extLst>
              </a:tr>
              <a:tr h="2508548">
                <a:tc>
                  <a:txBody>
                    <a:bodyPr/>
                    <a:lstStyle/>
                    <a:p>
                      <a:pPr marL="0" marR="0">
                        <a:lnSpc>
                          <a:spcPct val="107000"/>
                        </a:lnSpc>
                        <a:spcBef>
                          <a:spcPts val="0"/>
                        </a:spcBef>
                        <a:spcAft>
                          <a:spcPts val="0"/>
                        </a:spcAft>
                      </a:pPr>
                      <a:r>
                        <a:rPr lang="en-US" sz="2000" dirty="0">
                          <a:effectLst/>
                        </a:rPr>
                        <a:t>825001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2000" dirty="0">
                          <a:effectLst/>
                        </a:rPr>
                        <a:t>SBITA greater than 12 months</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2000" dirty="0">
                          <a:effectLst/>
                        </a:rPr>
                        <a:t>Covers costs for a SBITA (greater than 12 months including renewal options) vendor’s IT software, alone or in combination with tangible capital assets (the underlying IT assets), as specified in the contract for a period of time in an exchange or exchange-like transaction. There are multiple types of arrangements available— cloud based software, software as a service, infrastructure as a service and platform as a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3643072699"/>
                  </a:ext>
                </a:extLst>
              </a:tr>
            </a:tbl>
          </a:graphicData>
        </a:graphic>
      </p:graphicFrame>
    </p:spTree>
    <p:extLst>
      <p:ext uri="{BB962C8B-B14F-4D97-AF65-F5344CB8AC3E}">
        <p14:creationId xmlns:p14="http://schemas.microsoft.com/office/powerpoint/2010/main" val="142332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Tracking Internal Costs</a:t>
            </a:r>
          </a:p>
        </p:txBody>
      </p:sp>
      <p:graphicFrame>
        <p:nvGraphicFramePr>
          <p:cNvPr id="3" name="Table 2">
            <a:extLst>
              <a:ext uri="{FF2B5EF4-FFF2-40B4-BE49-F238E27FC236}">
                <a16:creationId xmlns:a16="http://schemas.microsoft.com/office/drawing/2014/main" id="{59E04177-C602-7DA3-D464-DC2FD4D1207D}"/>
              </a:ext>
            </a:extLst>
          </p:cNvPr>
          <p:cNvGraphicFramePr>
            <a:graphicFrameLocks noGrp="1"/>
          </p:cNvGraphicFramePr>
          <p:nvPr>
            <p:extLst>
              <p:ext uri="{D42A27DB-BD31-4B8C-83A1-F6EECF244321}">
                <p14:modId xmlns:p14="http://schemas.microsoft.com/office/powerpoint/2010/main" val="1441180899"/>
              </p:ext>
            </p:extLst>
          </p:nvPr>
        </p:nvGraphicFramePr>
        <p:xfrm>
          <a:off x="1076324" y="1095375"/>
          <a:ext cx="9382126" cy="5484570"/>
        </p:xfrm>
        <a:graphic>
          <a:graphicData uri="http://schemas.openxmlformats.org/drawingml/2006/table">
            <a:tbl>
              <a:tblPr firstRow="1" firstCol="1" bandRow="1">
                <a:tableStyleId>{5C22544A-7EE6-4342-B048-85BDC9FD1C3A}</a:tableStyleId>
              </a:tblPr>
              <a:tblGrid>
                <a:gridCol w="1490157">
                  <a:extLst>
                    <a:ext uri="{9D8B030D-6E8A-4147-A177-3AD203B41FA5}">
                      <a16:colId xmlns:a16="http://schemas.microsoft.com/office/drawing/2014/main" val="1964810612"/>
                    </a:ext>
                  </a:extLst>
                </a:gridCol>
                <a:gridCol w="2113087">
                  <a:extLst>
                    <a:ext uri="{9D8B030D-6E8A-4147-A177-3AD203B41FA5}">
                      <a16:colId xmlns:a16="http://schemas.microsoft.com/office/drawing/2014/main" val="3252430348"/>
                    </a:ext>
                  </a:extLst>
                </a:gridCol>
                <a:gridCol w="5778882">
                  <a:extLst>
                    <a:ext uri="{9D8B030D-6E8A-4147-A177-3AD203B41FA5}">
                      <a16:colId xmlns:a16="http://schemas.microsoft.com/office/drawing/2014/main" val="1549195648"/>
                    </a:ext>
                  </a:extLst>
                </a:gridCol>
              </a:tblGrid>
              <a:tr h="283737">
                <a:tc>
                  <a:txBody>
                    <a:bodyPr/>
                    <a:lstStyle/>
                    <a:p>
                      <a:pPr marL="0" marR="0" algn="ctr">
                        <a:lnSpc>
                          <a:spcPct val="107000"/>
                        </a:lnSpc>
                        <a:spcBef>
                          <a:spcPts val="0"/>
                        </a:spcBef>
                        <a:spcAft>
                          <a:spcPts val="0"/>
                        </a:spcAft>
                      </a:pPr>
                      <a:r>
                        <a:rPr lang="en-US" sz="2000">
                          <a:effectLst/>
                        </a:rPr>
                        <a:t>Account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a:effectLst/>
                        </a:rPr>
                        <a:t>Account 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dirty="0">
                          <a:effectLst/>
                        </a:rPr>
                        <a:t>Account 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2817048448"/>
                  </a:ext>
                </a:extLst>
              </a:tr>
              <a:tr h="2298327">
                <a:tc>
                  <a:txBody>
                    <a:bodyPr/>
                    <a:lstStyle/>
                    <a:p>
                      <a:pPr marL="0" marR="0">
                        <a:lnSpc>
                          <a:spcPct val="107000"/>
                        </a:lnSpc>
                        <a:spcBef>
                          <a:spcPts val="0"/>
                        </a:spcBef>
                        <a:spcAft>
                          <a:spcPts val="0"/>
                        </a:spcAft>
                      </a:pPr>
                      <a:r>
                        <a:rPr lang="en-US" sz="1600" dirty="0">
                          <a:effectLst/>
                        </a:rPr>
                        <a:t>825002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1600" dirty="0">
                          <a:effectLst/>
                        </a:rPr>
                        <a:t>SBITA greater than 12 months - Initial Implementation</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1600" dirty="0">
                          <a:effectLst/>
                        </a:rPr>
                        <a:t>Initial Implementation stage for SBITA - Covers ancillary charges related to designing the chosen path, such as configuration, coding, testing, and installation associated with the government’s access to the underlying IT assets. Other ancillary charges necessary to place the subscription asset into service also should be included in this stage. Data conversion activities can be capitalized if deemed necessary to place the asset into 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2918980739"/>
                  </a:ext>
                </a:extLst>
              </a:tr>
              <a:tr h="2876553">
                <a:tc>
                  <a:txBody>
                    <a:bodyPr/>
                    <a:lstStyle/>
                    <a:p>
                      <a:pPr marL="0" marR="0">
                        <a:lnSpc>
                          <a:spcPct val="107000"/>
                        </a:lnSpc>
                        <a:spcBef>
                          <a:spcPts val="0"/>
                        </a:spcBef>
                        <a:spcAft>
                          <a:spcPts val="0"/>
                        </a:spcAft>
                      </a:pPr>
                      <a:r>
                        <a:rPr lang="en-US" sz="1600" dirty="0">
                          <a:effectLst/>
                        </a:rPr>
                        <a:t>825003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1600" dirty="0">
                          <a:effectLst/>
                        </a:rPr>
                        <a:t>SBITA greater than 12 months - Operation &amp; Additional Implementation - Software Maintenance &amp; Support</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1600" dirty="0">
                          <a:effectLst/>
                        </a:rPr>
                        <a:t>Annual maintenance, troubleshooting, training, and other activities associated with the government’s ongoing access to the underlying SBITA IT assets. May include additional implementation activities, such as those related to additional modules, that occur after the subscription asset is placed into service. Data conversion should be considered an activity of the initial implementation stage only to the extent that it is determined to be necessary to place the subscription asset into service—that is, in condition for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4181628087"/>
                  </a:ext>
                </a:extLst>
              </a:tr>
            </a:tbl>
          </a:graphicData>
        </a:graphic>
      </p:graphicFrame>
    </p:spTree>
    <p:extLst>
      <p:ext uri="{BB962C8B-B14F-4D97-AF65-F5344CB8AC3E}">
        <p14:creationId xmlns:p14="http://schemas.microsoft.com/office/powerpoint/2010/main" val="63178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Tracking Internal Costs</a:t>
            </a:r>
          </a:p>
        </p:txBody>
      </p:sp>
      <p:graphicFrame>
        <p:nvGraphicFramePr>
          <p:cNvPr id="3" name="Table 2">
            <a:extLst>
              <a:ext uri="{FF2B5EF4-FFF2-40B4-BE49-F238E27FC236}">
                <a16:creationId xmlns:a16="http://schemas.microsoft.com/office/drawing/2014/main" id="{59E04177-C602-7DA3-D464-DC2FD4D1207D}"/>
              </a:ext>
            </a:extLst>
          </p:cNvPr>
          <p:cNvGraphicFramePr>
            <a:graphicFrameLocks noGrp="1"/>
          </p:cNvGraphicFramePr>
          <p:nvPr>
            <p:extLst>
              <p:ext uri="{D42A27DB-BD31-4B8C-83A1-F6EECF244321}">
                <p14:modId xmlns:p14="http://schemas.microsoft.com/office/powerpoint/2010/main" val="759196682"/>
              </p:ext>
            </p:extLst>
          </p:nvPr>
        </p:nvGraphicFramePr>
        <p:xfrm>
          <a:off x="1073427" y="1222375"/>
          <a:ext cx="9768587" cy="4500120"/>
        </p:xfrm>
        <a:graphic>
          <a:graphicData uri="http://schemas.openxmlformats.org/drawingml/2006/table">
            <a:tbl>
              <a:tblPr firstRow="1" firstCol="1" bandRow="1">
                <a:tableStyleId>{5C22544A-7EE6-4342-B048-85BDC9FD1C3A}</a:tableStyleId>
              </a:tblPr>
              <a:tblGrid>
                <a:gridCol w="1163567">
                  <a:extLst>
                    <a:ext uri="{9D8B030D-6E8A-4147-A177-3AD203B41FA5}">
                      <a16:colId xmlns:a16="http://schemas.microsoft.com/office/drawing/2014/main" val="1964810612"/>
                    </a:ext>
                  </a:extLst>
                </a:gridCol>
                <a:gridCol w="2518542">
                  <a:extLst>
                    <a:ext uri="{9D8B030D-6E8A-4147-A177-3AD203B41FA5}">
                      <a16:colId xmlns:a16="http://schemas.microsoft.com/office/drawing/2014/main" val="3252430348"/>
                    </a:ext>
                  </a:extLst>
                </a:gridCol>
                <a:gridCol w="6086478">
                  <a:extLst>
                    <a:ext uri="{9D8B030D-6E8A-4147-A177-3AD203B41FA5}">
                      <a16:colId xmlns:a16="http://schemas.microsoft.com/office/drawing/2014/main" val="1549195648"/>
                    </a:ext>
                  </a:extLst>
                </a:gridCol>
              </a:tblGrid>
              <a:tr h="111039">
                <a:tc>
                  <a:txBody>
                    <a:bodyPr/>
                    <a:lstStyle/>
                    <a:p>
                      <a:pPr marL="0" marR="0" algn="ctr">
                        <a:lnSpc>
                          <a:spcPct val="107000"/>
                        </a:lnSpc>
                        <a:spcBef>
                          <a:spcPts val="0"/>
                        </a:spcBef>
                        <a:spcAft>
                          <a:spcPts val="0"/>
                        </a:spcAft>
                      </a:pPr>
                      <a:r>
                        <a:rPr lang="en-US" sz="2000">
                          <a:effectLst/>
                        </a:rPr>
                        <a:t>Account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a:effectLst/>
                        </a:rPr>
                        <a:t>Account 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ctr">
                        <a:lnSpc>
                          <a:spcPct val="107000"/>
                        </a:lnSpc>
                        <a:spcBef>
                          <a:spcPts val="0"/>
                        </a:spcBef>
                        <a:spcAft>
                          <a:spcPts val="0"/>
                        </a:spcAft>
                      </a:pPr>
                      <a:r>
                        <a:rPr lang="en-US" sz="2000">
                          <a:effectLst/>
                        </a:rPr>
                        <a:t>Account 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2817048448"/>
                  </a:ext>
                </a:extLst>
              </a:tr>
              <a:tr h="924294">
                <a:tc>
                  <a:txBody>
                    <a:bodyPr/>
                    <a:lstStyle/>
                    <a:p>
                      <a:pPr marL="0" marR="0">
                        <a:lnSpc>
                          <a:spcPct val="107000"/>
                        </a:lnSpc>
                        <a:spcBef>
                          <a:spcPts val="0"/>
                        </a:spcBef>
                        <a:spcAft>
                          <a:spcPts val="0"/>
                        </a:spcAft>
                      </a:pPr>
                      <a:r>
                        <a:rPr lang="en-US" sz="2000" dirty="0">
                          <a:effectLst/>
                        </a:rPr>
                        <a:t>825004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2000">
                          <a:effectLst/>
                        </a:rPr>
                        <a:t>SBITA greater than 12 months -  Variable Payments  - CPI</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2000" dirty="0">
                          <a:effectLst/>
                        </a:rPr>
                        <a:t>SBITA Variable payments that depend on an index or a rate, such as variable payments based on future performance of a government, usage of the underlying IT assets, or number of user seats.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3643072699"/>
                  </a:ext>
                </a:extLst>
              </a:tr>
              <a:tr h="1040473">
                <a:tc>
                  <a:txBody>
                    <a:bodyPr/>
                    <a:lstStyle/>
                    <a:p>
                      <a:pPr marL="0" marR="0">
                        <a:lnSpc>
                          <a:spcPct val="107000"/>
                        </a:lnSpc>
                        <a:spcBef>
                          <a:spcPts val="0"/>
                        </a:spcBef>
                        <a:spcAft>
                          <a:spcPts val="0"/>
                        </a:spcAft>
                      </a:pPr>
                      <a:r>
                        <a:rPr lang="en-US" sz="2000">
                          <a:effectLst/>
                        </a:rPr>
                        <a:t>825005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2000" dirty="0">
                          <a:effectLst/>
                        </a:rPr>
                        <a:t>SBITA greater than 12 months -  Variable Payments  - USAGE</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2000">
                          <a:effectLst/>
                        </a:rPr>
                        <a:t>SBITA Variable payments other than those that depend on an index or a rate, such as variable payments based on future performance of a government, usage of the underlying IT assets, or number of user seats.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2918980739"/>
                  </a:ext>
                </a:extLst>
              </a:tr>
              <a:tr h="1156653">
                <a:tc>
                  <a:txBody>
                    <a:bodyPr/>
                    <a:lstStyle/>
                    <a:p>
                      <a:pPr marL="0" marR="0">
                        <a:lnSpc>
                          <a:spcPct val="107000"/>
                        </a:lnSpc>
                        <a:spcBef>
                          <a:spcPts val="0"/>
                        </a:spcBef>
                        <a:spcAft>
                          <a:spcPts val="0"/>
                        </a:spcAft>
                      </a:pPr>
                      <a:r>
                        <a:rPr lang="en-US" sz="2000">
                          <a:effectLst/>
                        </a:rPr>
                        <a:t>825006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nSpc>
                          <a:spcPct val="107000"/>
                        </a:lnSpc>
                        <a:spcBef>
                          <a:spcPts val="0"/>
                        </a:spcBef>
                        <a:spcAft>
                          <a:spcPts val="0"/>
                        </a:spcAft>
                      </a:pPr>
                      <a:r>
                        <a:rPr lang="en-US" sz="2000">
                          <a:effectLst/>
                        </a:rPr>
                        <a:t>SBITA - Preliminary</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tc>
                  <a:txBody>
                    <a:bodyPr/>
                    <a:lstStyle/>
                    <a:p>
                      <a:pPr marL="0" marR="0" algn="just">
                        <a:lnSpc>
                          <a:spcPct val="107000"/>
                        </a:lnSpc>
                        <a:spcBef>
                          <a:spcPts val="0"/>
                        </a:spcBef>
                        <a:spcAft>
                          <a:spcPts val="0"/>
                        </a:spcAft>
                      </a:pPr>
                      <a:r>
                        <a:rPr lang="en-US" sz="2000" dirty="0">
                          <a:effectLst/>
                        </a:rPr>
                        <a:t>Activities in this stage include the conceptual formulation and evaluation of alternatives, the determination of the existence of needed technology, and the final selection of alternatives for the SBITA.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15" marR="44415" marT="0" marB="0"/>
                </a:tc>
                <a:extLst>
                  <a:ext uri="{0D108BD9-81ED-4DB2-BD59-A6C34878D82A}">
                    <a16:rowId xmlns:a16="http://schemas.microsoft.com/office/drawing/2014/main" val="4181628087"/>
                  </a:ext>
                </a:extLst>
              </a:tr>
            </a:tbl>
          </a:graphicData>
        </a:graphic>
      </p:graphicFrame>
    </p:spTree>
    <p:extLst>
      <p:ext uri="{BB962C8B-B14F-4D97-AF65-F5344CB8AC3E}">
        <p14:creationId xmlns:p14="http://schemas.microsoft.com/office/powerpoint/2010/main" val="299114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0F626-50AD-44D2-B035-B175879F7C42}"/>
              </a:ext>
            </a:extLst>
          </p:cNvPr>
          <p:cNvSpPr>
            <a:spLocks noGrp="1"/>
          </p:cNvSpPr>
          <p:nvPr>
            <p:ph idx="1"/>
          </p:nvPr>
        </p:nvSpPr>
        <p:spPr>
          <a:xfrm>
            <a:off x="598516" y="1085850"/>
            <a:ext cx="11136284" cy="5505450"/>
          </a:xfrm>
        </p:spPr>
        <p:txBody>
          <a:bodyPr>
            <a:noAutofit/>
          </a:bodyPr>
          <a:lstStyle/>
          <a:p>
            <a:r>
              <a:rPr lang="en-US" sz="2000" dirty="0"/>
              <a:t>Required note disclosures:</a:t>
            </a:r>
          </a:p>
          <a:p>
            <a:pPr lvl="1"/>
            <a:r>
              <a:rPr lang="en-US" sz="2000" dirty="0"/>
              <a:t>The amount of outflows of resources recognized in the current period for</a:t>
            </a:r>
          </a:p>
          <a:p>
            <a:pPr lvl="2"/>
            <a:r>
              <a:rPr lang="en-US" sz="2000" b="1" dirty="0"/>
              <a:t>variable payments not included in the subscription liability’s measurement</a:t>
            </a:r>
          </a:p>
          <a:p>
            <a:pPr lvl="2"/>
            <a:r>
              <a:rPr lang="en-US" sz="2000" dirty="0"/>
              <a:t>other payments (i.e., termination penalties) not included in the subscription liability’s measurement</a:t>
            </a:r>
          </a:p>
          <a:p>
            <a:r>
              <a:rPr lang="en-US" sz="2000" dirty="0"/>
              <a:t>Multiple Components</a:t>
            </a:r>
          </a:p>
          <a:p>
            <a:pPr lvl="1"/>
            <a:r>
              <a:rPr lang="en-US" sz="2000" dirty="0"/>
              <a:t>Separate contracts into SBITA and non-SBITA components or multiple SBITA components</a:t>
            </a:r>
          </a:p>
          <a:p>
            <a:pPr lvl="1"/>
            <a:r>
              <a:rPr lang="en-US" sz="2000" dirty="0"/>
              <a:t>Agreements that include non-SBITA (hardware) and software components should be reported separately – hardware would be reported under GASB 87 and the software component under GASB 96.</a:t>
            </a:r>
          </a:p>
          <a:p>
            <a:pPr marL="228600" lvl="1">
              <a:spcBef>
                <a:spcPts val="1000"/>
              </a:spcBef>
            </a:pPr>
            <a:r>
              <a:rPr lang="en-US" sz="2000" dirty="0"/>
              <a:t>Contract Combinations:</a:t>
            </a:r>
          </a:p>
          <a:p>
            <a:pPr marL="685800" lvl="2">
              <a:spcBef>
                <a:spcPts val="1000"/>
              </a:spcBef>
            </a:pPr>
            <a:r>
              <a:rPr lang="en-US" sz="2000" dirty="0"/>
              <a:t>Contracts finalized at or near the same time with the same SBITA vendor should be considered part of the same contract if either of the following criteria is met:</a:t>
            </a:r>
          </a:p>
          <a:p>
            <a:pPr marL="685800" lvl="2">
              <a:spcBef>
                <a:spcPts val="1000"/>
              </a:spcBef>
            </a:pPr>
            <a:r>
              <a:rPr lang="en-US" sz="2000" dirty="0"/>
              <a:t>The contracts are negotiated a package with a single objective</a:t>
            </a:r>
          </a:p>
          <a:p>
            <a:pPr marL="685800" lvl="2">
              <a:spcBef>
                <a:spcPts val="1000"/>
              </a:spcBef>
            </a:pPr>
            <a:r>
              <a:rPr lang="en-US" sz="2000" dirty="0"/>
              <a:t>The amount of consideration to be paid in one contract depends on the price or performance of the other contract.</a:t>
            </a:r>
          </a:p>
        </p:txBody>
      </p:sp>
      <p:sp>
        <p:nvSpPr>
          <p:cNvPr id="5" name="Title 4">
            <a:extLst>
              <a:ext uri="{FF2B5EF4-FFF2-40B4-BE49-F238E27FC236}">
                <a16:creationId xmlns:a16="http://schemas.microsoft.com/office/drawing/2014/main" id="{D7F94343-482F-573A-66A9-AD2F48EAEC59}"/>
              </a:ext>
            </a:extLst>
          </p:cNvPr>
          <p:cNvSpPr>
            <a:spLocks noGrp="1"/>
          </p:cNvSpPr>
          <p:nvPr>
            <p:ph type="title"/>
          </p:nvPr>
        </p:nvSpPr>
        <p:spPr/>
        <p:txBody>
          <a:bodyPr>
            <a:normAutofit/>
          </a:bodyPr>
          <a:lstStyle/>
          <a:p>
            <a:r>
              <a:rPr lang="en-US" sz="3200" dirty="0"/>
              <a:t>Similar to Leases…</a:t>
            </a:r>
          </a:p>
        </p:txBody>
      </p:sp>
    </p:spTree>
    <p:extLst>
      <p:ext uri="{BB962C8B-B14F-4D97-AF65-F5344CB8AC3E}">
        <p14:creationId xmlns:p14="http://schemas.microsoft.com/office/powerpoint/2010/main" val="1045695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655BD-778B-F932-246B-53CDD0E9E54D}"/>
              </a:ext>
            </a:extLst>
          </p:cNvPr>
          <p:cNvSpPr>
            <a:spLocks noGrp="1"/>
          </p:cNvSpPr>
          <p:nvPr>
            <p:ph idx="1"/>
          </p:nvPr>
        </p:nvSpPr>
        <p:spPr>
          <a:xfrm>
            <a:off x="485775" y="1147120"/>
            <a:ext cx="10610850" cy="5596580"/>
          </a:xfrm>
        </p:spPr>
        <p:txBody>
          <a:bodyPr>
            <a:normAutofit fontScale="92500" lnSpcReduction="20000"/>
          </a:bodyPr>
          <a:lstStyle/>
          <a:p>
            <a:r>
              <a:rPr lang="en-US" sz="2000" dirty="0"/>
              <a:t>The discovery phrase is particularly important to the implementation of GASB 96. A large part of the overall work of implementing take place during this phrase. Here are some tips to get started:</a:t>
            </a:r>
          </a:p>
          <a:p>
            <a:r>
              <a:rPr lang="en-US" sz="2000" b="1" dirty="0"/>
              <a:t>Consult with your IT Department</a:t>
            </a:r>
            <a:r>
              <a:rPr lang="en-US" sz="2000" dirty="0"/>
              <a:t>. You may first want to determine their understanding of the software that your agency uses. IT staff will be one of your best resources. They may already be tracking the software that your agency uses, and they are likely to know systems in use because of server, firewall, back up and maintenance requirements involved with the on-premise systems. They may not be as familiar with software systems maintained in the cloud or platform as a service (PaaS) arrangements used by your agency. Still, this is a great place to start your discovery process.</a:t>
            </a:r>
          </a:p>
          <a:p>
            <a:r>
              <a:rPr lang="en-US" sz="2000" b="1" dirty="0"/>
              <a:t>Contact department directors and managers across your agency to find out about systems used in their operations.</a:t>
            </a:r>
            <a:r>
              <a:rPr lang="en-US" sz="2000" dirty="0"/>
              <a:t> These individuals are likely to know about major systems in use or be able to point you to others in their departments that can provide more detailed information. This is a good opportunity to educate these individuals about the new standards and make them aware that any future purchases of software should be handled differently than they have in the past.</a:t>
            </a:r>
          </a:p>
          <a:p>
            <a:r>
              <a:rPr lang="en-US" sz="2000" b="1" dirty="0"/>
              <a:t>Find out about software platforms in use throughout your agency.</a:t>
            </a:r>
            <a:r>
              <a:rPr lang="en-US" sz="2000" dirty="0"/>
              <a:t> As a finance office/department/division staff member, you are probably at least aware of systems that may impact the general ledger, like accounts payable, accounts receivable or cash collection related systems. However, you may know less about programs related to other operations within your agency such as maintenance, personnel, transportation or record management.</a:t>
            </a:r>
          </a:p>
          <a:p>
            <a:r>
              <a:rPr lang="en-US" sz="2000" b="1" dirty="0"/>
              <a:t>Review GTA’s STARR report </a:t>
            </a:r>
            <a:r>
              <a:rPr lang="en-US" sz="2000" dirty="0"/>
              <a:t>to determine if any of these agreements met the definition of a SBITA</a:t>
            </a:r>
          </a:p>
          <a:p>
            <a:endParaRPr lang="en-US" sz="2000" dirty="0"/>
          </a:p>
          <a:p>
            <a:endParaRPr lang="en-US" dirty="0"/>
          </a:p>
          <a:p>
            <a:endParaRPr lang="en-US" dirty="0"/>
          </a:p>
          <a:p>
            <a:endParaRPr lang="en-US" dirty="0"/>
          </a:p>
        </p:txBody>
      </p:sp>
      <p:sp>
        <p:nvSpPr>
          <p:cNvPr id="4" name="Title 4">
            <a:extLst>
              <a:ext uri="{FF2B5EF4-FFF2-40B4-BE49-F238E27FC236}">
                <a16:creationId xmlns:a16="http://schemas.microsoft.com/office/drawing/2014/main" id="{64D88A07-697E-7F15-8B81-1BC7884E3B17}"/>
              </a:ext>
            </a:extLst>
          </p:cNvPr>
          <p:cNvSpPr txBox="1">
            <a:spLocks/>
          </p:cNvSpPr>
          <p:nvPr/>
        </p:nvSpPr>
        <p:spPr>
          <a:xfrm>
            <a:off x="601287" y="615142"/>
            <a:ext cx="10989426" cy="7730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accent1"/>
                </a:solidFill>
                <a:latin typeface="Bell MT" panose="02020503060305020303" pitchFamily="18" charset="77"/>
                <a:ea typeface="+mj-ea"/>
                <a:cs typeface="Arial" panose="020B0604020202020204" pitchFamily="34" charset="0"/>
              </a:defRPr>
            </a:lvl1pPr>
          </a:lstStyle>
          <a:p>
            <a:r>
              <a:rPr lang="en-US" sz="3200" dirty="0"/>
              <a:t>More steps for agency to consider</a:t>
            </a:r>
          </a:p>
        </p:txBody>
      </p:sp>
    </p:spTree>
    <p:extLst>
      <p:ext uri="{BB962C8B-B14F-4D97-AF65-F5344CB8AC3E}">
        <p14:creationId xmlns:p14="http://schemas.microsoft.com/office/powerpoint/2010/main" val="312248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Background</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598516" y="1165879"/>
            <a:ext cx="10989425" cy="4526242"/>
          </a:xfrm>
        </p:spPr>
        <p:txBody>
          <a:bodyPr>
            <a:noAutofit/>
          </a:bodyPr>
          <a:lstStyle/>
          <a:p>
            <a:pPr>
              <a:lnSpc>
                <a:spcPct val="90000"/>
              </a:lnSpc>
            </a:pPr>
            <a:r>
              <a:rPr lang="en-US" sz="2000" dirty="0"/>
              <a:t>What is GASB 96?</a:t>
            </a:r>
          </a:p>
          <a:p>
            <a:pPr lvl="1">
              <a:lnSpc>
                <a:spcPct val="90000"/>
              </a:lnSpc>
            </a:pPr>
            <a:r>
              <a:rPr lang="en-US" sz="2000" u="none" dirty="0"/>
              <a:t>The purpose of GASB 96 is to provide guidance on the accounting and financial reporting for </a:t>
            </a:r>
            <a:r>
              <a:rPr lang="en-US" sz="2000" b="1" u="none" dirty="0"/>
              <a:t>subscription-based information technology arrangements (SBITAs) </a:t>
            </a:r>
            <a:r>
              <a:rPr lang="en-US" sz="2000" u="none" dirty="0"/>
              <a:t>for governments. </a:t>
            </a:r>
          </a:p>
          <a:p>
            <a:pPr>
              <a:lnSpc>
                <a:spcPct val="90000"/>
              </a:lnSpc>
            </a:pPr>
            <a:r>
              <a:rPr lang="en-US" sz="2000" dirty="0"/>
              <a:t>This statement:  </a:t>
            </a:r>
          </a:p>
          <a:p>
            <a:pPr marL="457200" lvl="1" indent="0">
              <a:lnSpc>
                <a:spcPct val="90000"/>
              </a:lnSpc>
              <a:buNone/>
            </a:pPr>
            <a:r>
              <a:rPr lang="en-US" sz="2000" u="none" dirty="0"/>
              <a:t>(1) defines a SBITA;</a:t>
            </a:r>
          </a:p>
          <a:p>
            <a:pPr marL="457200" lvl="1" indent="0">
              <a:lnSpc>
                <a:spcPct val="90000"/>
              </a:lnSpc>
              <a:buNone/>
            </a:pPr>
            <a:r>
              <a:rPr lang="en-US" sz="2000" u="none" dirty="0"/>
              <a:t>(2) establishes that a SBITA results in a right-to-use subscription asset – an intangible asset – and a corresponding subscription liability;</a:t>
            </a:r>
          </a:p>
          <a:p>
            <a:pPr marL="457200" lvl="1" indent="0">
              <a:lnSpc>
                <a:spcPct val="90000"/>
              </a:lnSpc>
              <a:buNone/>
            </a:pPr>
            <a:r>
              <a:rPr lang="en-US" sz="2000" u="none" dirty="0"/>
              <a:t>(3) provides the capitalization criteria for outlays other than subscription payments, including implementation costs of a SBITA; and</a:t>
            </a:r>
          </a:p>
          <a:p>
            <a:pPr marL="457200" lvl="1" indent="0">
              <a:lnSpc>
                <a:spcPct val="90000"/>
              </a:lnSpc>
              <a:buNone/>
            </a:pPr>
            <a:r>
              <a:rPr lang="en-US" sz="2000" u="none" dirty="0"/>
              <a:t>(4) requires note disclosure of essential information regarding a SBITA. </a:t>
            </a:r>
          </a:p>
          <a:p>
            <a:r>
              <a:rPr lang="en-US" sz="2000" u="none" dirty="0"/>
              <a:t>GASB 96 is very similar to GASB 87 for leases:</a:t>
            </a:r>
          </a:p>
          <a:p>
            <a:pPr lvl="2">
              <a:lnSpc>
                <a:spcPct val="90000"/>
              </a:lnSpc>
            </a:pPr>
            <a:r>
              <a:rPr lang="en-US" sz="2000" u="none" dirty="0"/>
              <a:t>determination of the length of the contract</a:t>
            </a:r>
          </a:p>
          <a:p>
            <a:pPr lvl="2">
              <a:lnSpc>
                <a:spcPct val="90000"/>
              </a:lnSpc>
            </a:pPr>
            <a:r>
              <a:rPr lang="en-US" sz="2000" u="none" dirty="0"/>
              <a:t>the initial and subsequent recording of an intangible asset and liability</a:t>
            </a:r>
          </a:p>
          <a:p>
            <a:pPr lvl="2">
              <a:lnSpc>
                <a:spcPct val="90000"/>
              </a:lnSpc>
            </a:pPr>
            <a:r>
              <a:rPr lang="en-US" sz="2000" u="none" dirty="0"/>
              <a:t>multiple components</a:t>
            </a:r>
          </a:p>
          <a:p>
            <a:endParaRPr lang="en-US" sz="2000" u="none" dirty="0"/>
          </a:p>
        </p:txBody>
      </p:sp>
    </p:spTree>
    <p:extLst>
      <p:ext uri="{BB962C8B-B14F-4D97-AF65-F5344CB8AC3E}">
        <p14:creationId xmlns:p14="http://schemas.microsoft.com/office/powerpoint/2010/main" val="86815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8E766-AC45-665F-0102-22D171DA60D6}"/>
              </a:ext>
            </a:extLst>
          </p:cNvPr>
          <p:cNvSpPr>
            <a:spLocks noGrp="1"/>
          </p:cNvSpPr>
          <p:nvPr>
            <p:ph idx="1"/>
          </p:nvPr>
        </p:nvSpPr>
        <p:spPr>
          <a:xfrm>
            <a:off x="809625" y="1571625"/>
            <a:ext cx="9601200" cy="5114926"/>
          </a:xfrm>
        </p:spPr>
        <p:txBody>
          <a:bodyPr>
            <a:noAutofit/>
          </a:bodyPr>
          <a:lstStyle/>
          <a:p>
            <a:r>
              <a:rPr lang="en-US" sz="2200" dirty="0"/>
              <a:t>Once you have taken these discovery steps, you will be ready to tackle the actual accounting work. Here are some suggestions to help keep you on track:</a:t>
            </a:r>
          </a:p>
          <a:p>
            <a:r>
              <a:rPr lang="en-US" sz="2200" dirty="0"/>
              <a:t>Remember what you learned during your implementation of GASB 87! Familiarize yourself and your implementation team with the pronouncement, implementation guide Q&amp;As, and attend training.</a:t>
            </a:r>
          </a:p>
          <a:p>
            <a:r>
              <a:rPr lang="en-US" sz="2200" dirty="0"/>
              <a:t>Identify the key stakeholders such as the IT Director and other department directors or managers.</a:t>
            </a:r>
          </a:p>
          <a:p>
            <a:r>
              <a:rPr lang="en-US" sz="2200" dirty="0"/>
              <a:t>Gather IT contracts to determine the population. These will include cloud products, licenses to software, and applications.</a:t>
            </a:r>
            <a:r>
              <a:rPr lang="en-US" sz="2200" b="1" dirty="0"/>
              <a:t> Contracts that ONLY provide IT support services are exempt.</a:t>
            </a:r>
          </a:p>
        </p:txBody>
      </p:sp>
      <p:sp>
        <p:nvSpPr>
          <p:cNvPr id="5" name="Title 4">
            <a:extLst>
              <a:ext uri="{FF2B5EF4-FFF2-40B4-BE49-F238E27FC236}">
                <a16:creationId xmlns:a16="http://schemas.microsoft.com/office/drawing/2014/main" id="{FB755E47-7CCC-DEC0-5A3B-139105329D5D}"/>
              </a:ext>
            </a:extLst>
          </p:cNvPr>
          <p:cNvSpPr>
            <a:spLocks noGrp="1"/>
          </p:cNvSpPr>
          <p:nvPr>
            <p:ph type="title"/>
          </p:nvPr>
        </p:nvSpPr>
        <p:spPr/>
        <p:txBody>
          <a:bodyPr>
            <a:normAutofit/>
          </a:bodyPr>
          <a:lstStyle/>
          <a:p>
            <a:r>
              <a:rPr lang="en-US" sz="3200" dirty="0"/>
              <a:t>More steps for agency to consider</a:t>
            </a:r>
          </a:p>
        </p:txBody>
      </p:sp>
    </p:spTree>
    <p:extLst>
      <p:ext uri="{BB962C8B-B14F-4D97-AF65-F5344CB8AC3E}">
        <p14:creationId xmlns:p14="http://schemas.microsoft.com/office/powerpoint/2010/main" val="55423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86E5-8B76-E74E-3FEE-263F9C38E07E}"/>
              </a:ext>
            </a:extLst>
          </p:cNvPr>
          <p:cNvSpPr>
            <a:spLocks noGrp="1"/>
          </p:cNvSpPr>
          <p:nvPr>
            <p:ph idx="1"/>
          </p:nvPr>
        </p:nvSpPr>
        <p:spPr>
          <a:xfrm>
            <a:off x="981075" y="1304925"/>
            <a:ext cx="9925050" cy="5343525"/>
          </a:xfrm>
        </p:spPr>
        <p:txBody>
          <a:bodyPr>
            <a:normAutofit fontScale="92500"/>
          </a:bodyPr>
          <a:lstStyle/>
          <a:p>
            <a:r>
              <a:rPr lang="en-US" sz="2400" dirty="0"/>
              <a:t>Review the general ledger for recurring expenditures that could pertain to possible SBITA agreements not housed within your IT department.</a:t>
            </a:r>
          </a:p>
          <a:p>
            <a:r>
              <a:rPr lang="en-US" sz="2400" dirty="0"/>
              <a:t>Evaluate the contracts to determine if they meet the definition of a SBITA. Track your determination of each contract reviewed and the department(s) using the SBITA.</a:t>
            </a:r>
          </a:p>
          <a:p>
            <a:pPr lvl="1"/>
            <a:r>
              <a:rPr lang="en-US" sz="2400" dirty="0"/>
              <a:t>If you are unsure if the agreement meets the definition of a SBITA, contact SAO</a:t>
            </a:r>
          </a:p>
          <a:p>
            <a:r>
              <a:rPr lang="en-US" sz="2400" dirty="0"/>
              <a:t>Ask these questions: Are there any implementation costs or other payments made at the commencement? Are there any other SBITA activities? Here’s a “how to know” whether to expense or capitalize costs:</a:t>
            </a:r>
          </a:p>
          <a:p>
            <a:pPr lvl="1"/>
            <a:r>
              <a:rPr lang="en-US" sz="2400" dirty="0"/>
              <a:t>Preliminary Project stage – expense</a:t>
            </a:r>
          </a:p>
          <a:p>
            <a:pPr lvl="1"/>
            <a:r>
              <a:rPr lang="en-US" sz="2400" dirty="0"/>
              <a:t>Initial Implementation stage – capitalize</a:t>
            </a:r>
          </a:p>
          <a:p>
            <a:pPr lvl="1"/>
            <a:r>
              <a:rPr lang="en-US" sz="2400" dirty="0"/>
              <a:t>Operational/Maintenance stage – expense</a:t>
            </a:r>
          </a:p>
          <a:p>
            <a:pPr marL="228600" lvl="1">
              <a:spcBef>
                <a:spcPts val="1000"/>
              </a:spcBef>
            </a:pPr>
            <a:r>
              <a:rPr lang="en-US" sz="2400" dirty="0"/>
              <a:t>Document the subscription term under each agreement and other pertinent information, such as changes in payment terms.</a:t>
            </a:r>
          </a:p>
          <a:p>
            <a:endParaRPr lang="en-US" dirty="0"/>
          </a:p>
        </p:txBody>
      </p:sp>
      <p:sp>
        <p:nvSpPr>
          <p:cNvPr id="5" name="Title 4">
            <a:extLst>
              <a:ext uri="{FF2B5EF4-FFF2-40B4-BE49-F238E27FC236}">
                <a16:creationId xmlns:a16="http://schemas.microsoft.com/office/drawing/2014/main" id="{84CD4A4B-92C7-E01D-1BF1-BB56D51FFABC}"/>
              </a:ext>
            </a:extLst>
          </p:cNvPr>
          <p:cNvSpPr>
            <a:spLocks noGrp="1"/>
          </p:cNvSpPr>
          <p:nvPr>
            <p:ph type="title"/>
          </p:nvPr>
        </p:nvSpPr>
        <p:spPr/>
        <p:txBody>
          <a:bodyPr>
            <a:normAutofit/>
          </a:bodyPr>
          <a:lstStyle/>
          <a:p>
            <a:r>
              <a:rPr lang="en-US" sz="3200" dirty="0"/>
              <a:t>More steps for agency to consider</a:t>
            </a:r>
          </a:p>
        </p:txBody>
      </p:sp>
    </p:spTree>
    <p:extLst>
      <p:ext uri="{BB962C8B-B14F-4D97-AF65-F5344CB8AC3E}">
        <p14:creationId xmlns:p14="http://schemas.microsoft.com/office/powerpoint/2010/main" val="3662743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86E5-8B76-E74E-3FEE-263F9C38E07E}"/>
              </a:ext>
            </a:extLst>
          </p:cNvPr>
          <p:cNvSpPr>
            <a:spLocks noGrp="1"/>
          </p:cNvSpPr>
          <p:nvPr>
            <p:ph idx="1"/>
          </p:nvPr>
        </p:nvSpPr>
        <p:spPr>
          <a:xfrm>
            <a:off x="685800" y="1533525"/>
            <a:ext cx="9620251" cy="4886325"/>
          </a:xfrm>
        </p:spPr>
        <p:txBody>
          <a:bodyPr>
            <a:normAutofit/>
          </a:bodyPr>
          <a:lstStyle/>
          <a:p>
            <a:pPr marL="228600" lvl="1">
              <a:spcBef>
                <a:spcPts val="1000"/>
              </a:spcBef>
            </a:pPr>
            <a:r>
              <a:rPr lang="en-US" sz="2000" dirty="0"/>
              <a:t>Auditors will be interested in verifying completeness</a:t>
            </a:r>
          </a:p>
          <a:p>
            <a:pPr marL="685800" lvl="2">
              <a:spcBef>
                <a:spcPts val="1000"/>
              </a:spcBef>
            </a:pPr>
            <a:r>
              <a:rPr lang="en-US" sz="2000" dirty="0"/>
              <a:t>What analysis was performed to identify SBITA contracts?</a:t>
            </a:r>
          </a:p>
          <a:p>
            <a:r>
              <a:rPr lang="en-US" sz="2000" dirty="0"/>
              <a:t>Process of standard implementation:</a:t>
            </a:r>
            <a:endParaRPr lang="en-US" sz="2000" u="none" dirty="0"/>
          </a:p>
          <a:p>
            <a:pPr lvl="1"/>
            <a:r>
              <a:rPr lang="en-US" sz="2000" b="0" u="none" dirty="0"/>
              <a:t>Impact of this standard is HUGE</a:t>
            </a:r>
          </a:p>
          <a:p>
            <a:pPr lvl="1"/>
            <a:r>
              <a:rPr lang="en-US" sz="2000" b="0" u="none" dirty="0"/>
              <a:t>SAO sent out a survey via Wdesk in </a:t>
            </a:r>
            <a:r>
              <a:rPr lang="en-US" sz="2000" u="none" dirty="0"/>
              <a:t>fall</a:t>
            </a:r>
            <a:r>
              <a:rPr lang="en-US" sz="2000" b="0" u="none" dirty="0"/>
              <a:t> 2021, fall 2022 &amp; spring 2023</a:t>
            </a:r>
          </a:p>
          <a:p>
            <a:pPr marL="228600" lvl="1">
              <a:spcBef>
                <a:spcPts val="1000"/>
              </a:spcBef>
            </a:pPr>
            <a:endParaRPr lang="en-US" sz="2000" dirty="0"/>
          </a:p>
          <a:p>
            <a:pPr marL="228600" lvl="1">
              <a:spcBef>
                <a:spcPts val="1000"/>
              </a:spcBef>
            </a:pPr>
            <a:endParaRPr lang="en-US" sz="2000" dirty="0"/>
          </a:p>
          <a:p>
            <a:endParaRPr lang="en-US" dirty="0"/>
          </a:p>
        </p:txBody>
      </p:sp>
      <p:sp>
        <p:nvSpPr>
          <p:cNvPr id="5" name="Title 4">
            <a:extLst>
              <a:ext uri="{FF2B5EF4-FFF2-40B4-BE49-F238E27FC236}">
                <a16:creationId xmlns:a16="http://schemas.microsoft.com/office/drawing/2014/main" id="{26F5BEC7-177A-4864-2387-61B388B5150E}"/>
              </a:ext>
            </a:extLst>
          </p:cNvPr>
          <p:cNvSpPr>
            <a:spLocks noGrp="1"/>
          </p:cNvSpPr>
          <p:nvPr>
            <p:ph type="title"/>
          </p:nvPr>
        </p:nvSpPr>
        <p:spPr/>
        <p:txBody>
          <a:bodyPr/>
          <a:lstStyle/>
          <a:p>
            <a:r>
              <a:rPr lang="en-US" dirty="0"/>
              <a:t>More steps for agency to consider</a:t>
            </a:r>
          </a:p>
        </p:txBody>
      </p:sp>
    </p:spTree>
    <p:extLst>
      <p:ext uri="{BB962C8B-B14F-4D97-AF65-F5344CB8AC3E}">
        <p14:creationId xmlns:p14="http://schemas.microsoft.com/office/powerpoint/2010/main" val="22335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F5BEC7-177A-4864-2387-61B388B5150E}"/>
              </a:ext>
            </a:extLst>
          </p:cNvPr>
          <p:cNvSpPr>
            <a:spLocks noGrp="1"/>
          </p:cNvSpPr>
          <p:nvPr>
            <p:ph type="title"/>
          </p:nvPr>
        </p:nvSpPr>
        <p:spPr/>
        <p:txBody>
          <a:bodyPr/>
          <a:lstStyle/>
          <a:p>
            <a:r>
              <a:rPr lang="en-US" dirty="0"/>
              <a:t>Spring 2023 Wdesk Survey </a:t>
            </a:r>
          </a:p>
        </p:txBody>
      </p:sp>
      <p:sp>
        <p:nvSpPr>
          <p:cNvPr id="4" name="Content Placeholder 3">
            <a:extLst>
              <a:ext uri="{FF2B5EF4-FFF2-40B4-BE49-F238E27FC236}">
                <a16:creationId xmlns:a16="http://schemas.microsoft.com/office/drawing/2014/main" id="{364CA9EA-28B9-CCDC-B628-916DEF212898}"/>
              </a:ext>
            </a:extLst>
          </p:cNvPr>
          <p:cNvSpPr>
            <a:spLocks noGrp="1"/>
          </p:cNvSpPr>
          <p:nvPr>
            <p:ph idx="1"/>
          </p:nvPr>
        </p:nvSpPr>
        <p:spPr>
          <a:xfrm>
            <a:off x="692331" y="1550363"/>
            <a:ext cx="10895609" cy="1878637"/>
          </a:xfrm>
        </p:spPr>
        <p:txBody>
          <a:bodyPr>
            <a:noAutofit/>
          </a:bodyPr>
          <a:lstStyle/>
          <a:p>
            <a:r>
              <a:rPr lang="en-US" sz="2000" dirty="0"/>
              <a:t>Spring 2023 Wdesk survey due back 4/21/23</a:t>
            </a:r>
          </a:p>
          <a:p>
            <a:pPr lvl="1"/>
            <a:r>
              <a:rPr lang="en-US" sz="2000" dirty="0"/>
              <a:t>SAO also provided reports gathered from GTA &amp; Nextgen survey for consideration</a:t>
            </a:r>
          </a:p>
          <a:p>
            <a:pPr lvl="1"/>
            <a:r>
              <a:rPr lang="en-US" sz="2000" dirty="0"/>
              <a:t>List any active cloud or subscription software agreements</a:t>
            </a:r>
          </a:p>
          <a:p>
            <a:pPr lvl="1"/>
            <a:r>
              <a:rPr lang="en-US" sz="2000" dirty="0"/>
              <a:t>Exclude agreements less than 12 months</a:t>
            </a:r>
          </a:p>
          <a:p>
            <a:pPr lvl="1"/>
            <a:r>
              <a:rPr lang="en-US" sz="2000" dirty="0"/>
              <a:t>SAO will review results of survey and propose using a threshold if possible</a:t>
            </a:r>
          </a:p>
        </p:txBody>
      </p:sp>
      <p:pic>
        <p:nvPicPr>
          <p:cNvPr id="7" name="Picture 6">
            <a:extLst>
              <a:ext uri="{FF2B5EF4-FFF2-40B4-BE49-F238E27FC236}">
                <a16:creationId xmlns:a16="http://schemas.microsoft.com/office/drawing/2014/main" id="{8C2D5680-0FD6-C9F8-6791-9DC8E0C7D07E}"/>
              </a:ext>
            </a:extLst>
          </p:cNvPr>
          <p:cNvPicPr>
            <a:picLocks noChangeAspect="1"/>
          </p:cNvPicPr>
          <p:nvPr/>
        </p:nvPicPr>
        <p:blipFill>
          <a:blip r:embed="rId2"/>
          <a:stretch>
            <a:fillRect/>
          </a:stretch>
        </p:blipFill>
        <p:spPr>
          <a:xfrm>
            <a:off x="304396" y="3722915"/>
            <a:ext cx="11094720" cy="2752870"/>
          </a:xfrm>
          <a:prstGeom prst="rect">
            <a:avLst/>
          </a:prstGeom>
        </p:spPr>
      </p:pic>
    </p:spTree>
    <p:extLst>
      <p:ext uri="{BB962C8B-B14F-4D97-AF65-F5344CB8AC3E}">
        <p14:creationId xmlns:p14="http://schemas.microsoft.com/office/powerpoint/2010/main" val="329890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F5BEC7-177A-4864-2387-61B388B5150E}"/>
              </a:ext>
            </a:extLst>
          </p:cNvPr>
          <p:cNvSpPr>
            <a:spLocks noGrp="1"/>
          </p:cNvSpPr>
          <p:nvPr>
            <p:ph type="title"/>
          </p:nvPr>
        </p:nvSpPr>
        <p:spPr/>
        <p:txBody>
          <a:bodyPr/>
          <a:lstStyle/>
          <a:p>
            <a:r>
              <a:rPr lang="en-US" dirty="0"/>
              <a:t>2023 Year End Reporting</a:t>
            </a:r>
          </a:p>
        </p:txBody>
      </p:sp>
      <p:sp>
        <p:nvSpPr>
          <p:cNvPr id="4" name="Content Placeholder 3">
            <a:extLst>
              <a:ext uri="{FF2B5EF4-FFF2-40B4-BE49-F238E27FC236}">
                <a16:creationId xmlns:a16="http://schemas.microsoft.com/office/drawing/2014/main" id="{364CA9EA-28B9-CCDC-B628-916DEF212898}"/>
              </a:ext>
            </a:extLst>
          </p:cNvPr>
          <p:cNvSpPr>
            <a:spLocks noGrp="1"/>
          </p:cNvSpPr>
          <p:nvPr>
            <p:ph idx="1"/>
          </p:nvPr>
        </p:nvSpPr>
        <p:spPr>
          <a:xfrm>
            <a:off x="692331" y="1550363"/>
            <a:ext cx="10895609" cy="1584723"/>
          </a:xfrm>
        </p:spPr>
        <p:txBody>
          <a:bodyPr>
            <a:normAutofit/>
          </a:bodyPr>
          <a:lstStyle/>
          <a:p>
            <a:pPr lvl="1"/>
            <a:r>
              <a:rPr lang="en-US" sz="2000" b="0" u="none" dirty="0"/>
              <a:t>FY22 Year End Form – collected for information purposes only</a:t>
            </a:r>
          </a:p>
          <a:p>
            <a:pPr lvl="1"/>
            <a:r>
              <a:rPr lang="en-US" sz="2000" u="none" dirty="0"/>
              <a:t>FY23 Year End Form</a:t>
            </a:r>
          </a:p>
          <a:p>
            <a:pPr lvl="2"/>
            <a:r>
              <a:rPr lang="en-US" sz="2000" u="none" dirty="0"/>
              <a:t>Start date of agreements should be implementation date 7/1/22</a:t>
            </a:r>
          </a:p>
        </p:txBody>
      </p:sp>
      <p:pic>
        <p:nvPicPr>
          <p:cNvPr id="3" name="Picture 2">
            <a:extLst>
              <a:ext uri="{FF2B5EF4-FFF2-40B4-BE49-F238E27FC236}">
                <a16:creationId xmlns:a16="http://schemas.microsoft.com/office/drawing/2014/main" id="{F5E2AC93-A16C-349C-9BDE-92C572C5567B}"/>
              </a:ext>
            </a:extLst>
          </p:cNvPr>
          <p:cNvPicPr>
            <a:picLocks noChangeAspect="1"/>
          </p:cNvPicPr>
          <p:nvPr/>
        </p:nvPicPr>
        <p:blipFill>
          <a:blip r:embed="rId2"/>
          <a:stretch>
            <a:fillRect/>
          </a:stretch>
        </p:blipFill>
        <p:spPr>
          <a:xfrm>
            <a:off x="408709" y="3297224"/>
            <a:ext cx="11369040" cy="1670304"/>
          </a:xfrm>
          <a:prstGeom prst="rect">
            <a:avLst/>
          </a:prstGeom>
        </p:spPr>
      </p:pic>
    </p:spTree>
    <p:extLst>
      <p:ext uri="{BB962C8B-B14F-4D97-AF65-F5344CB8AC3E}">
        <p14:creationId xmlns:p14="http://schemas.microsoft.com/office/powerpoint/2010/main" val="105047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86E5-8B76-E74E-3FEE-263F9C38E07E}"/>
              </a:ext>
            </a:extLst>
          </p:cNvPr>
          <p:cNvSpPr>
            <a:spLocks noGrp="1"/>
          </p:cNvSpPr>
          <p:nvPr>
            <p:ph idx="1"/>
          </p:nvPr>
        </p:nvSpPr>
        <p:spPr>
          <a:xfrm>
            <a:off x="3886200" y="3836150"/>
            <a:ext cx="9620251" cy="619125"/>
          </a:xfrm>
        </p:spPr>
        <p:txBody>
          <a:bodyPr>
            <a:normAutofit/>
          </a:bodyPr>
          <a:lstStyle/>
          <a:p>
            <a:pPr marL="0" lvl="1" indent="0">
              <a:spcBef>
                <a:spcPts val="1000"/>
              </a:spcBef>
              <a:buNone/>
            </a:pPr>
            <a:r>
              <a:rPr lang="en-US" sz="2000" dirty="0"/>
              <a:t>Contact SAO_Reporting@sao.ga.gov</a:t>
            </a:r>
            <a:endParaRPr lang="en-US" sz="2000" u="none" dirty="0"/>
          </a:p>
          <a:p>
            <a:pPr lvl="1"/>
            <a:endParaRPr lang="en-US" sz="2000" b="0" u="none" dirty="0"/>
          </a:p>
          <a:p>
            <a:pPr marL="228600" lvl="1">
              <a:spcBef>
                <a:spcPts val="1000"/>
              </a:spcBef>
            </a:pPr>
            <a:endParaRPr lang="en-US" sz="2000" dirty="0"/>
          </a:p>
          <a:p>
            <a:pPr marL="228600" lvl="1">
              <a:spcBef>
                <a:spcPts val="1000"/>
              </a:spcBef>
            </a:pPr>
            <a:endParaRPr lang="en-US" sz="2000" dirty="0"/>
          </a:p>
          <a:p>
            <a:endParaRPr lang="en-US" dirty="0"/>
          </a:p>
        </p:txBody>
      </p:sp>
      <p:sp>
        <p:nvSpPr>
          <p:cNvPr id="5" name="Title 4">
            <a:extLst>
              <a:ext uri="{FF2B5EF4-FFF2-40B4-BE49-F238E27FC236}">
                <a16:creationId xmlns:a16="http://schemas.microsoft.com/office/drawing/2014/main" id="{26F5BEC7-177A-4864-2387-61B388B5150E}"/>
              </a:ext>
            </a:extLst>
          </p:cNvPr>
          <p:cNvSpPr>
            <a:spLocks noGrp="1"/>
          </p:cNvSpPr>
          <p:nvPr>
            <p:ph type="title"/>
          </p:nvPr>
        </p:nvSpPr>
        <p:spPr>
          <a:xfrm>
            <a:off x="676275" y="2510617"/>
            <a:ext cx="10989426" cy="773083"/>
          </a:xfrm>
        </p:spPr>
        <p:txBody>
          <a:bodyPr/>
          <a:lstStyle/>
          <a:p>
            <a:pPr algn="ctr"/>
            <a:r>
              <a:rPr lang="en-US" dirty="0"/>
              <a:t>Questions?</a:t>
            </a:r>
          </a:p>
        </p:txBody>
      </p:sp>
    </p:spTree>
    <p:extLst>
      <p:ext uri="{BB962C8B-B14F-4D97-AF65-F5344CB8AC3E}">
        <p14:creationId xmlns:p14="http://schemas.microsoft.com/office/powerpoint/2010/main" val="302209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Definition</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598516" y="1165879"/>
            <a:ext cx="10989425" cy="4526242"/>
          </a:xfrm>
        </p:spPr>
        <p:txBody>
          <a:bodyPr>
            <a:noAutofit/>
          </a:bodyPr>
          <a:lstStyle/>
          <a:p>
            <a:pPr marL="342900" lvl="1" indent="-342900"/>
            <a:r>
              <a:rPr lang="en-US" sz="2000" b="1" u="none" dirty="0"/>
              <a:t>Subscription Based Information Technology Agreement:</a:t>
            </a:r>
          </a:p>
          <a:p>
            <a:pPr marL="742950" lvl="2" indent="-342900"/>
            <a:r>
              <a:rPr lang="en-US" sz="2000" u="none" dirty="0"/>
              <a:t>a SBITA is a contract that conveys control of the right to use another party’s (a SBITA vendor’s) IT </a:t>
            </a:r>
            <a:r>
              <a:rPr lang="en-US" sz="2000" b="1" u="none" dirty="0"/>
              <a:t>software</a:t>
            </a:r>
            <a:r>
              <a:rPr lang="en-US" sz="2000" u="none" dirty="0"/>
              <a:t>, alone or in combination with tangible capital assets (the underlying IT assets), as specified in the contract for </a:t>
            </a:r>
            <a:r>
              <a:rPr lang="en-US" sz="2000" b="1" u="none" dirty="0"/>
              <a:t>a period of time </a:t>
            </a:r>
            <a:r>
              <a:rPr lang="en-US" sz="2000" u="none" dirty="0"/>
              <a:t>in an exchange or exchange-like transaction.</a:t>
            </a:r>
          </a:p>
          <a:p>
            <a:pPr marL="742950" lvl="2" indent="-342900"/>
            <a:r>
              <a:rPr lang="en-US" sz="2000" u="none" dirty="0"/>
              <a:t>Ownership of the subscription asset is never expected to transfer at end of agreement, but the Government (Subscriber) CONTROLS the subscription asset (some form of IT software, etc.) for the specific period of the contract.</a:t>
            </a:r>
          </a:p>
          <a:p>
            <a:pPr marL="342900" lvl="1" indent="-342900"/>
            <a:r>
              <a:rPr lang="en-US" sz="2000" u="none" dirty="0"/>
              <a:t>Information Technology (IT) software can be actual software programs, IT software applications, and software platforms, etc.</a:t>
            </a:r>
          </a:p>
          <a:p>
            <a:pPr marL="342900" lvl="1" indent="-342900"/>
            <a:r>
              <a:rPr lang="en-US" sz="2000" u="none" dirty="0"/>
              <a:t>The arrangement commonly includes provisions such as remote access to software applications or cloud data storage.</a:t>
            </a:r>
          </a:p>
        </p:txBody>
      </p:sp>
    </p:spTree>
    <p:extLst>
      <p:ext uri="{BB962C8B-B14F-4D97-AF65-F5344CB8AC3E}">
        <p14:creationId xmlns:p14="http://schemas.microsoft.com/office/powerpoint/2010/main" val="120288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Definition</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598516" y="1165879"/>
            <a:ext cx="10989425" cy="4526242"/>
          </a:xfrm>
        </p:spPr>
        <p:txBody>
          <a:bodyPr>
            <a:noAutofit/>
          </a:bodyPr>
          <a:lstStyle/>
          <a:p>
            <a:pPr marL="342900" lvl="1" indent="-342900"/>
            <a:r>
              <a:rPr lang="en-US" sz="2000" u="none" dirty="0"/>
              <a:t>SBITAs include contracts that, although not explicitly identified as a SBITA, meet the definition of a SBITA provided above. </a:t>
            </a:r>
            <a:r>
              <a:rPr lang="en-US" sz="2000" b="1" u="none" dirty="0"/>
              <a:t>That definition excludes contracts that solely provide IT support services but includes contracts that contain both a right-to-use IT asset component and an IT support services component.</a:t>
            </a:r>
          </a:p>
          <a:p>
            <a:pPr marL="342900" lvl="1" indent="-342900"/>
            <a:r>
              <a:rPr lang="en-US" sz="2000" dirty="0"/>
              <a:t>Note - Interagency software should be reported by agency with contract with vendor (i.e. agencies would not report use of Workday as that will be a SAO contract)</a:t>
            </a:r>
            <a:endParaRPr lang="en-US" sz="2000" u="none" dirty="0"/>
          </a:p>
        </p:txBody>
      </p:sp>
    </p:spTree>
    <p:extLst>
      <p:ext uri="{BB962C8B-B14F-4D97-AF65-F5344CB8AC3E}">
        <p14:creationId xmlns:p14="http://schemas.microsoft.com/office/powerpoint/2010/main" val="119552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6D71-AA0A-1045-B241-54D03313ABF7}"/>
              </a:ext>
            </a:extLst>
          </p:cNvPr>
          <p:cNvSpPr>
            <a:spLocks noGrp="1"/>
          </p:cNvSpPr>
          <p:nvPr>
            <p:ph type="title"/>
          </p:nvPr>
        </p:nvSpPr>
        <p:spPr/>
        <p:txBody>
          <a:bodyPr>
            <a:normAutofit/>
          </a:bodyPr>
          <a:lstStyle/>
          <a:p>
            <a:r>
              <a:rPr lang="en-US" sz="3200" dirty="0"/>
              <a:t>Definition</a:t>
            </a:r>
          </a:p>
        </p:txBody>
      </p:sp>
      <p:sp>
        <p:nvSpPr>
          <p:cNvPr id="3" name="Content Placeholder 2">
            <a:extLst>
              <a:ext uri="{FF2B5EF4-FFF2-40B4-BE49-F238E27FC236}">
                <a16:creationId xmlns:a16="http://schemas.microsoft.com/office/drawing/2014/main" id="{5082E260-5643-5944-BD32-5E186C704BC9}"/>
              </a:ext>
            </a:extLst>
          </p:cNvPr>
          <p:cNvSpPr>
            <a:spLocks noGrp="1"/>
          </p:cNvSpPr>
          <p:nvPr>
            <p:ph idx="1"/>
          </p:nvPr>
        </p:nvSpPr>
        <p:spPr>
          <a:xfrm>
            <a:off x="598516" y="1165879"/>
            <a:ext cx="10989425" cy="4526242"/>
          </a:xfrm>
        </p:spPr>
        <p:txBody>
          <a:bodyPr>
            <a:noAutofit/>
          </a:bodyPr>
          <a:lstStyle/>
          <a:p>
            <a:pPr marL="0" lvl="1" indent="0">
              <a:buNone/>
            </a:pPr>
            <a:r>
              <a:rPr lang="en-US" sz="2400" b="1" u="none" dirty="0"/>
              <a:t>This Statement does not apply to:</a:t>
            </a:r>
          </a:p>
          <a:p>
            <a:pPr marL="457200" lvl="1" indent="-457200">
              <a:buFont typeface="+mj-lt"/>
              <a:buAutoNum type="alphaLcParenR"/>
            </a:pPr>
            <a:r>
              <a:rPr lang="en-US" sz="2000" u="none" dirty="0"/>
              <a:t>Contracts that convey control of the right to use another party’s combination of IT software and tangible capital assets that meets the definition of a lease in Statement No. 87, Leases, in which the software component is insignificant when compared to the cost of the underlying tangible capital asset (for example, a computer with operating software or a smart copier that is connected to an IT system)</a:t>
            </a:r>
          </a:p>
          <a:p>
            <a:pPr marL="457200" lvl="1" indent="-457200">
              <a:buFont typeface="+mj-lt"/>
              <a:buAutoNum type="alphaLcParenR"/>
            </a:pPr>
            <a:r>
              <a:rPr lang="en-US" sz="2000" u="none" dirty="0"/>
              <a:t>Governments that provide the right to use their IT software and associated tangible capital assets to other entities through SBITAs</a:t>
            </a:r>
          </a:p>
          <a:p>
            <a:pPr marL="457200" lvl="1" indent="-457200">
              <a:buFont typeface="+mj-lt"/>
              <a:buAutoNum type="alphaLcParenR"/>
            </a:pPr>
            <a:r>
              <a:rPr lang="en-US" sz="2000" u="none" dirty="0"/>
              <a:t>Contracts that meet the definition of a public-private and public-public partnership in paragraph 5 of Statement No. 94, Public-Private and Public-Public Partnerships and Availability Payment Arrangements</a:t>
            </a:r>
          </a:p>
          <a:p>
            <a:pPr marL="457200" lvl="1" indent="-457200">
              <a:buFont typeface="+mj-lt"/>
              <a:buAutoNum type="alphaLcParenR"/>
            </a:pPr>
            <a:r>
              <a:rPr lang="en-US" sz="2000" u="none" dirty="0"/>
              <a:t>Licensing arrangements that provide a perpetual license to governments to use a vendor’s computer software, which are subject to Statement No. 51, Accounting and Financial Reporting for Intangible Assets, as amended</a:t>
            </a:r>
          </a:p>
        </p:txBody>
      </p:sp>
    </p:spTree>
    <p:extLst>
      <p:ext uri="{BB962C8B-B14F-4D97-AF65-F5344CB8AC3E}">
        <p14:creationId xmlns:p14="http://schemas.microsoft.com/office/powerpoint/2010/main" val="12561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32441-2C27-6D93-CDDE-F5882286681C}"/>
              </a:ext>
            </a:extLst>
          </p:cNvPr>
          <p:cNvSpPr>
            <a:spLocks noGrp="1"/>
          </p:cNvSpPr>
          <p:nvPr>
            <p:ph idx="1"/>
          </p:nvPr>
        </p:nvSpPr>
        <p:spPr>
          <a:xfrm>
            <a:off x="485775" y="1281793"/>
            <a:ext cx="9934575" cy="5384800"/>
          </a:xfrm>
        </p:spPr>
        <p:txBody>
          <a:bodyPr>
            <a:normAutofit fontScale="92500" lnSpcReduction="20000"/>
          </a:bodyPr>
          <a:lstStyle/>
          <a:p>
            <a:r>
              <a:rPr lang="en-US" sz="2200" b="1" dirty="0"/>
              <a:t>Possible SBITAs include these types of arrangements:</a:t>
            </a:r>
          </a:p>
          <a:p>
            <a:pPr lvl="1"/>
            <a:r>
              <a:rPr lang="en-US" sz="2200" b="1" dirty="0"/>
              <a:t>Cloud based video conferencing</a:t>
            </a:r>
          </a:p>
          <a:p>
            <a:pPr lvl="1"/>
            <a:r>
              <a:rPr lang="en-US" sz="2200" b="1" dirty="0"/>
              <a:t>SaaS – Software as a Service</a:t>
            </a:r>
          </a:p>
          <a:p>
            <a:pPr lvl="1"/>
            <a:r>
              <a:rPr lang="en-US" sz="2200" b="1" dirty="0"/>
              <a:t>IaaS – Infrastructure as a Service</a:t>
            </a:r>
          </a:p>
          <a:p>
            <a:pPr lvl="1"/>
            <a:r>
              <a:rPr lang="en-US" sz="2200" b="1" dirty="0"/>
              <a:t>PaaS – Platform as a Service</a:t>
            </a:r>
          </a:p>
          <a:p>
            <a:pPr lvl="1"/>
            <a:r>
              <a:rPr lang="en-US" sz="2200" b="1" dirty="0"/>
              <a:t>Cloud Storage</a:t>
            </a:r>
          </a:p>
          <a:p>
            <a:r>
              <a:rPr lang="en-US" sz="2200" dirty="0"/>
              <a:t>Cloud-based storage makes it possible to save files to a remote database and retrieve them on demand.</a:t>
            </a:r>
          </a:p>
          <a:p>
            <a:r>
              <a:rPr lang="en-US" sz="2200" dirty="0"/>
              <a:t>Companies that provide cloud services enable users to store files and applications on remote servers and then access data remotely.</a:t>
            </a:r>
          </a:p>
          <a:p>
            <a:r>
              <a:rPr lang="en-US" sz="2000" dirty="0"/>
              <a:t>Types of Cloud Services</a:t>
            </a:r>
          </a:p>
          <a:p>
            <a:pPr lvl="1"/>
            <a:r>
              <a:rPr lang="en-US" sz="2000" dirty="0"/>
              <a:t>Email</a:t>
            </a:r>
          </a:p>
          <a:p>
            <a:pPr lvl="1"/>
            <a:r>
              <a:rPr lang="en-US" sz="2000" dirty="0"/>
              <a:t>Storage, backup, and data retrieval</a:t>
            </a:r>
          </a:p>
          <a:p>
            <a:pPr lvl="1"/>
            <a:r>
              <a:rPr lang="en-US" sz="2000" dirty="0"/>
              <a:t>Creating and testing apps</a:t>
            </a:r>
          </a:p>
          <a:p>
            <a:pPr lvl="1"/>
            <a:r>
              <a:rPr lang="en-US" sz="2000" dirty="0"/>
              <a:t>Analyzing data</a:t>
            </a:r>
          </a:p>
          <a:p>
            <a:pPr lvl="1"/>
            <a:r>
              <a:rPr lang="en-US" sz="2000" dirty="0"/>
              <a:t>Audio and video streaming</a:t>
            </a:r>
          </a:p>
          <a:p>
            <a:pPr lvl="1"/>
            <a:r>
              <a:rPr lang="en-US" sz="2000" dirty="0"/>
              <a:t>Delivering software on demand</a:t>
            </a:r>
          </a:p>
          <a:p>
            <a:pPr marL="342900" lvl="1" indent="-342900"/>
            <a:r>
              <a:rPr lang="en-US" sz="2000" u="none" dirty="0"/>
              <a:t>Examples: ERP System, Office 365 (excel, word, etc.), Google docs, and cloud services (Outlook email, Google drive, Apple [iCloud],).</a:t>
            </a:r>
          </a:p>
          <a:p>
            <a:endParaRPr lang="en-US" sz="2200" dirty="0"/>
          </a:p>
          <a:p>
            <a:endParaRPr lang="en-US" sz="2800" dirty="0"/>
          </a:p>
          <a:p>
            <a:endParaRPr lang="en-US" dirty="0"/>
          </a:p>
          <a:p>
            <a:endParaRPr lang="en-US" dirty="0"/>
          </a:p>
          <a:p>
            <a:endParaRPr lang="en-US" dirty="0"/>
          </a:p>
        </p:txBody>
      </p:sp>
      <p:sp>
        <p:nvSpPr>
          <p:cNvPr id="5" name="Title 4">
            <a:extLst>
              <a:ext uri="{FF2B5EF4-FFF2-40B4-BE49-F238E27FC236}">
                <a16:creationId xmlns:a16="http://schemas.microsoft.com/office/drawing/2014/main" id="{7E3C089E-7D9C-704B-B0A4-0BC3E6E84439}"/>
              </a:ext>
            </a:extLst>
          </p:cNvPr>
          <p:cNvSpPr>
            <a:spLocks noGrp="1"/>
          </p:cNvSpPr>
          <p:nvPr>
            <p:ph type="title"/>
          </p:nvPr>
        </p:nvSpPr>
        <p:spPr/>
        <p:txBody>
          <a:bodyPr>
            <a:normAutofit/>
          </a:bodyPr>
          <a:lstStyle/>
          <a:p>
            <a:r>
              <a:rPr lang="en-US" sz="3200" dirty="0"/>
              <a:t>Possible SBITAs</a:t>
            </a:r>
          </a:p>
        </p:txBody>
      </p:sp>
    </p:spTree>
    <p:extLst>
      <p:ext uri="{BB962C8B-B14F-4D97-AF65-F5344CB8AC3E}">
        <p14:creationId xmlns:p14="http://schemas.microsoft.com/office/powerpoint/2010/main" val="35554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5E820-6EBB-94D0-BBBA-4BF44E32703E}"/>
              </a:ext>
            </a:extLst>
          </p:cNvPr>
          <p:cNvSpPr>
            <a:spLocks noGrp="1"/>
          </p:cNvSpPr>
          <p:nvPr>
            <p:ph idx="1"/>
          </p:nvPr>
        </p:nvSpPr>
        <p:spPr>
          <a:xfrm>
            <a:off x="514350" y="1190173"/>
            <a:ext cx="9776137" cy="3134178"/>
          </a:xfrm>
        </p:spPr>
        <p:txBody>
          <a:bodyPr>
            <a:normAutofit/>
          </a:bodyPr>
          <a:lstStyle/>
          <a:p>
            <a:pPr marL="228600" lvl="1">
              <a:spcBef>
                <a:spcPts val="1000"/>
              </a:spcBef>
            </a:pPr>
            <a:r>
              <a:rPr lang="en-US" sz="2000" b="1" dirty="0"/>
              <a:t>Cloud based video conferencing</a:t>
            </a:r>
          </a:p>
          <a:p>
            <a:pPr marL="685800" lvl="2">
              <a:spcBef>
                <a:spcPts val="1000"/>
              </a:spcBef>
            </a:pPr>
            <a:r>
              <a:rPr lang="en-US" sz="2000" dirty="0">
                <a:latin typeface="+mn-lt"/>
              </a:rPr>
              <a:t>Cloud based video conferencing allows </a:t>
            </a:r>
            <a:r>
              <a:rPr lang="en-US" sz="2000" dirty="0">
                <a:solidFill>
                  <a:srgbClr val="202124"/>
                </a:solidFill>
                <a:latin typeface="+mn-lt"/>
              </a:rPr>
              <a:t>businesses to hold instant high- definition video meetings with anyone who has a connection to the Internet. Cloud-based is a term referring to services, applications, or resources available to users on-demand via the Internet from a cloud-computing server.</a:t>
            </a:r>
          </a:p>
          <a:p>
            <a:pPr marL="685800" lvl="2">
              <a:spcBef>
                <a:spcPts val="1000"/>
              </a:spcBef>
            </a:pPr>
            <a:r>
              <a:rPr lang="en-US" sz="2000" dirty="0">
                <a:latin typeface="+mn-lt"/>
              </a:rPr>
              <a:t>When using cloud video conferencing systems, users have access to a range of features such as screen sharing, file transfer, audio-video streaming, and more. Depending on the type of solution chosen by the user, additional features like breakout rooms may also be available.</a:t>
            </a:r>
          </a:p>
          <a:p>
            <a:pPr marL="0" indent="0">
              <a:buNone/>
            </a:pPr>
            <a:endParaRPr lang="en-US" dirty="0"/>
          </a:p>
        </p:txBody>
      </p:sp>
      <p:pic>
        <p:nvPicPr>
          <p:cNvPr id="9" name="Picture 8">
            <a:extLst>
              <a:ext uri="{FF2B5EF4-FFF2-40B4-BE49-F238E27FC236}">
                <a16:creationId xmlns:a16="http://schemas.microsoft.com/office/drawing/2014/main" id="{18B9049D-5C12-467F-F93E-484BF290A397}"/>
              </a:ext>
            </a:extLst>
          </p:cNvPr>
          <p:cNvPicPr>
            <a:picLocks noChangeAspect="1"/>
          </p:cNvPicPr>
          <p:nvPr/>
        </p:nvPicPr>
        <p:blipFill>
          <a:blip r:embed="rId2"/>
          <a:stretch>
            <a:fillRect/>
          </a:stretch>
        </p:blipFill>
        <p:spPr>
          <a:xfrm>
            <a:off x="7374297" y="4462365"/>
            <a:ext cx="1704679" cy="428919"/>
          </a:xfrm>
          <a:prstGeom prst="rect">
            <a:avLst/>
          </a:prstGeom>
        </p:spPr>
      </p:pic>
      <p:pic>
        <p:nvPicPr>
          <p:cNvPr id="10" name="Picture 9">
            <a:extLst>
              <a:ext uri="{FF2B5EF4-FFF2-40B4-BE49-F238E27FC236}">
                <a16:creationId xmlns:a16="http://schemas.microsoft.com/office/drawing/2014/main" id="{582CA3C7-16FE-23CA-A678-B287EFACA86F}"/>
              </a:ext>
            </a:extLst>
          </p:cNvPr>
          <p:cNvPicPr>
            <a:picLocks noChangeAspect="1"/>
          </p:cNvPicPr>
          <p:nvPr/>
        </p:nvPicPr>
        <p:blipFill>
          <a:blip r:embed="rId3"/>
          <a:stretch>
            <a:fillRect/>
          </a:stretch>
        </p:blipFill>
        <p:spPr>
          <a:xfrm>
            <a:off x="5199233" y="4324351"/>
            <a:ext cx="1124107" cy="704948"/>
          </a:xfrm>
          <a:prstGeom prst="rect">
            <a:avLst/>
          </a:prstGeom>
        </p:spPr>
      </p:pic>
      <p:pic>
        <p:nvPicPr>
          <p:cNvPr id="11" name="Picture 10">
            <a:extLst>
              <a:ext uri="{FF2B5EF4-FFF2-40B4-BE49-F238E27FC236}">
                <a16:creationId xmlns:a16="http://schemas.microsoft.com/office/drawing/2014/main" id="{556F6F20-15F3-5F24-3D86-1FBE7C589094}"/>
              </a:ext>
            </a:extLst>
          </p:cNvPr>
          <p:cNvPicPr>
            <a:picLocks noChangeAspect="1"/>
          </p:cNvPicPr>
          <p:nvPr/>
        </p:nvPicPr>
        <p:blipFill>
          <a:blip r:embed="rId4"/>
          <a:stretch>
            <a:fillRect/>
          </a:stretch>
        </p:blipFill>
        <p:spPr>
          <a:xfrm>
            <a:off x="1565307" y="4324351"/>
            <a:ext cx="2582969" cy="751409"/>
          </a:xfrm>
          <a:prstGeom prst="rect">
            <a:avLst/>
          </a:prstGeom>
        </p:spPr>
      </p:pic>
      <p:sp>
        <p:nvSpPr>
          <p:cNvPr id="5" name="Title 4">
            <a:extLst>
              <a:ext uri="{FF2B5EF4-FFF2-40B4-BE49-F238E27FC236}">
                <a16:creationId xmlns:a16="http://schemas.microsoft.com/office/drawing/2014/main" id="{42A9190A-B6B7-0DEF-B23B-14C8790F3B26}"/>
              </a:ext>
            </a:extLst>
          </p:cNvPr>
          <p:cNvSpPr>
            <a:spLocks noGrp="1"/>
          </p:cNvSpPr>
          <p:nvPr>
            <p:ph type="title"/>
          </p:nvPr>
        </p:nvSpPr>
        <p:spPr/>
        <p:txBody>
          <a:bodyPr>
            <a:normAutofit/>
          </a:bodyPr>
          <a:lstStyle/>
          <a:p>
            <a:r>
              <a:rPr lang="en-US" sz="3200" dirty="0"/>
              <a:t>Possible SBITAs</a:t>
            </a:r>
          </a:p>
        </p:txBody>
      </p:sp>
    </p:spTree>
    <p:extLst>
      <p:ext uri="{BB962C8B-B14F-4D97-AF65-F5344CB8AC3E}">
        <p14:creationId xmlns:p14="http://schemas.microsoft.com/office/powerpoint/2010/main" val="292127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FE66D2-883E-948B-DBB0-3D612B9D9B6F}"/>
              </a:ext>
            </a:extLst>
          </p:cNvPr>
          <p:cNvSpPr>
            <a:spLocks noGrp="1"/>
          </p:cNvSpPr>
          <p:nvPr>
            <p:ph idx="1"/>
          </p:nvPr>
        </p:nvSpPr>
        <p:spPr>
          <a:xfrm>
            <a:off x="228599" y="1198789"/>
            <a:ext cx="10791825" cy="5259633"/>
          </a:xfrm>
        </p:spPr>
        <p:txBody>
          <a:bodyPr>
            <a:normAutofit/>
          </a:bodyPr>
          <a:lstStyle/>
          <a:p>
            <a:r>
              <a:rPr lang="en-US" sz="2000" b="1" dirty="0"/>
              <a:t>Software as a Service (SaaS)</a:t>
            </a:r>
          </a:p>
          <a:p>
            <a:pPr lvl="1"/>
            <a:r>
              <a:rPr lang="en-US" sz="2000" dirty="0"/>
              <a:t>SaaS is a licensing model in which access to software is provided on a subscription basis, where the software is located on external servers rather than on servers located in-house.</a:t>
            </a:r>
          </a:p>
          <a:p>
            <a:pPr lvl="1"/>
            <a:r>
              <a:rPr lang="en-US" sz="2000" dirty="0"/>
              <a:t>Software as a Service is commonly accessed through a web browser, with users logging into the system using a username and password. Instead of each user having to install the software on their computer, the user can access the program via the internet.</a:t>
            </a:r>
          </a:p>
          <a:p>
            <a:pPr lvl="1"/>
            <a:r>
              <a:rPr lang="en-US" sz="2000" dirty="0"/>
              <a:t>Software as a Service (SaaS) is a software licensing model, which allows access to software on a subscription basis using external servers.</a:t>
            </a:r>
          </a:p>
          <a:p>
            <a:pPr marL="0" lvl="1" indent="0">
              <a:spcBef>
                <a:spcPts val="1000"/>
              </a:spcBef>
              <a:buNone/>
            </a:pPr>
            <a:endParaRPr lang="en-US" sz="2800" dirty="0"/>
          </a:p>
          <a:p>
            <a:pPr marL="228600" lvl="1">
              <a:spcBef>
                <a:spcPts val="1000"/>
              </a:spcBef>
            </a:pPr>
            <a:endParaRPr lang="en-US" sz="2800" dirty="0"/>
          </a:p>
          <a:p>
            <a:pPr marL="228600" lvl="1">
              <a:spcBef>
                <a:spcPts val="1000"/>
              </a:spcBef>
            </a:pPr>
            <a:endParaRPr lang="en-US" sz="2800" dirty="0"/>
          </a:p>
          <a:p>
            <a:pPr marL="228600" lvl="1">
              <a:spcBef>
                <a:spcPts val="1000"/>
              </a:spcBef>
            </a:pPr>
            <a:endParaRPr lang="en-US" sz="2800" dirty="0"/>
          </a:p>
          <a:p>
            <a:pPr marL="457200" lvl="1" indent="0">
              <a:buNone/>
            </a:pPr>
            <a:endParaRPr lang="en-US" dirty="0"/>
          </a:p>
        </p:txBody>
      </p:sp>
      <p:pic>
        <p:nvPicPr>
          <p:cNvPr id="5" name="Picture 4">
            <a:extLst>
              <a:ext uri="{FF2B5EF4-FFF2-40B4-BE49-F238E27FC236}">
                <a16:creationId xmlns:a16="http://schemas.microsoft.com/office/drawing/2014/main" id="{484342F8-AEBC-9D94-E4B0-59935A304D3B}"/>
              </a:ext>
            </a:extLst>
          </p:cNvPr>
          <p:cNvPicPr>
            <a:picLocks noChangeAspect="1"/>
          </p:cNvPicPr>
          <p:nvPr/>
        </p:nvPicPr>
        <p:blipFill>
          <a:blip r:embed="rId3"/>
          <a:stretch>
            <a:fillRect/>
          </a:stretch>
        </p:blipFill>
        <p:spPr>
          <a:xfrm>
            <a:off x="919568" y="4515788"/>
            <a:ext cx="2147137" cy="474630"/>
          </a:xfrm>
          <a:prstGeom prst="rect">
            <a:avLst/>
          </a:prstGeom>
        </p:spPr>
      </p:pic>
      <p:pic>
        <p:nvPicPr>
          <p:cNvPr id="7" name="Picture 6">
            <a:extLst>
              <a:ext uri="{FF2B5EF4-FFF2-40B4-BE49-F238E27FC236}">
                <a16:creationId xmlns:a16="http://schemas.microsoft.com/office/drawing/2014/main" id="{42D63893-567D-6A67-77AC-941A343705B6}"/>
              </a:ext>
            </a:extLst>
          </p:cNvPr>
          <p:cNvPicPr>
            <a:picLocks noChangeAspect="1"/>
          </p:cNvPicPr>
          <p:nvPr/>
        </p:nvPicPr>
        <p:blipFill>
          <a:blip r:embed="rId4"/>
          <a:stretch>
            <a:fillRect/>
          </a:stretch>
        </p:blipFill>
        <p:spPr>
          <a:xfrm>
            <a:off x="3818725" y="4467669"/>
            <a:ext cx="1810361" cy="577670"/>
          </a:xfrm>
          <a:prstGeom prst="rect">
            <a:avLst/>
          </a:prstGeom>
        </p:spPr>
      </p:pic>
      <p:pic>
        <p:nvPicPr>
          <p:cNvPr id="9" name="Picture 8">
            <a:extLst>
              <a:ext uri="{FF2B5EF4-FFF2-40B4-BE49-F238E27FC236}">
                <a16:creationId xmlns:a16="http://schemas.microsoft.com/office/drawing/2014/main" id="{55B5334B-2331-0F0B-85AB-A7D134D2CF1E}"/>
              </a:ext>
            </a:extLst>
          </p:cNvPr>
          <p:cNvPicPr>
            <a:picLocks noChangeAspect="1"/>
          </p:cNvPicPr>
          <p:nvPr/>
        </p:nvPicPr>
        <p:blipFill>
          <a:blip r:embed="rId5"/>
          <a:stretch>
            <a:fillRect/>
          </a:stretch>
        </p:blipFill>
        <p:spPr>
          <a:xfrm>
            <a:off x="6438709" y="4445736"/>
            <a:ext cx="4019286" cy="578117"/>
          </a:xfrm>
          <a:prstGeom prst="rect">
            <a:avLst/>
          </a:prstGeom>
        </p:spPr>
      </p:pic>
      <p:sp>
        <p:nvSpPr>
          <p:cNvPr id="6" name="Title 5">
            <a:extLst>
              <a:ext uri="{FF2B5EF4-FFF2-40B4-BE49-F238E27FC236}">
                <a16:creationId xmlns:a16="http://schemas.microsoft.com/office/drawing/2014/main" id="{661A5A8C-54A0-4488-CCCE-CBA3AA1E05A3}"/>
              </a:ext>
            </a:extLst>
          </p:cNvPr>
          <p:cNvSpPr>
            <a:spLocks noGrp="1"/>
          </p:cNvSpPr>
          <p:nvPr>
            <p:ph type="title"/>
          </p:nvPr>
        </p:nvSpPr>
        <p:spPr/>
        <p:txBody>
          <a:bodyPr>
            <a:normAutofit/>
          </a:bodyPr>
          <a:lstStyle/>
          <a:p>
            <a:r>
              <a:rPr lang="en-US" sz="3200" dirty="0"/>
              <a:t>Possible SBITAs</a:t>
            </a:r>
          </a:p>
        </p:txBody>
      </p:sp>
    </p:spTree>
    <p:extLst>
      <p:ext uri="{BB962C8B-B14F-4D97-AF65-F5344CB8AC3E}">
        <p14:creationId xmlns:p14="http://schemas.microsoft.com/office/powerpoint/2010/main" val="2534396576"/>
      </p:ext>
    </p:extLst>
  </p:cSld>
  <p:clrMapOvr>
    <a:masterClrMapping/>
  </p:clrMapOvr>
</p:sld>
</file>

<file path=ppt/theme/theme1.xml><?xml version="1.0" encoding="utf-8"?>
<a:theme xmlns:a="http://schemas.openxmlformats.org/drawingml/2006/main" name="SAO theme">
  <a:themeElements>
    <a:clrScheme name="">
      <a:dk1>
        <a:srgbClr val="000000"/>
      </a:dk1>
      <a:lt1>
        <a:srgbClr val="FFFFFF"/>
      </a:lt1>
      <a:dk2>
        <a:srgbClr val="44546A"/>
      </a:dk2>
      <a:lt2>
        <a:srgbClr val="E7E6E6"/>
      </a:lt2>
      <a:accent1>
        <a:srgbClr val="003466"/>
      </a:accent1>
      <a:accent2>
        <a:srgbClr val="1F497D"/>
      </a:accent2>
      <a:accent3>
        <a:srgbClr val="0079C2"/>
      </a:accent3>
      <a:accent4>
        <a:srgbClr val="E8C768"/>
      </a:accent4>
      <a:accent5>
        <a:srgbClr val="89613B"/>
      </a:accent5>
      <a:accent6>
        <a:srgbClr val="4C596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O theme" id="{CB707F64-88E1-4532-B483-EFCF45B9AEFE}" vid="{9E74F2A4-864D-4532-8CAD-F4A50065A7C1}"/>
    </a:ext>
  </a:extLst>
</a:theme>
</file>

<file path=ppt/theme/theme2.xml><?xml version="1.0" encoding="utf-8"?>
<a:theme xmlns:a="http://schemas.openxmlformats.org/drawingml/2006/main" name="Custom Design">
  <a:themeElements>
    <a:clrScheme name="">
      <a:dk1>
        <a:srgbClr val="000000"/>
      </a:dk1>
      <a:lt1>
        <a:srgbClr val="FFFFFF"/>
      </a:lt1>
      <a:dk2>
        <a:srgbClr val="44546A"/>
      </a:dk2>
      <a:lt2>
        <a:srgbClr val="E7E6E6"/>
      </a:lt2>
      <a:accent1>
        <a:srgbClr val="003466"/>
      </a:accent1>
      <a:accent2>
        <a:srgbClr val="1F497D"/>
      </a:accent2>
      <a:accent3>
        <a:srgbClr val="0079C2"/>
      </a:accent3>
      <a:accent4>
        <a:srgbClr val="E8C768"/>
      </a:accent4>
      <a:accent5>
        <a:srgbClr val="89613B"/>
      </a:accent5>
      <a:accent6>
        <a:srgbClr val="4C596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SAO theme</Template>
  <TotalTime>1880</TotalTime>
  <Words>5028</Words>
  <Application>Microsoft Office PowerPoint</Application>
  <PresentationFormat>Widescreen</PresentationFormat>
  <Paragraphs>335</Paragraphs>
  <Slides>35</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Narrow</vt:lpstr>
      <vt:lpstr>Bell MT</vt:lpstr>
      <vt:lpstr>Calibri</vt:lpstr>
      <vt:lpstr>Helvetica</vt:lpstr>
      <vt:lpstr>Times-Roman</vt:lpstr>
      <vt:lpstr>Wingdings</vt:lpstr>
      <vt:lpstr>SAO theme</vt:lpstr>
      <vt:lpstr>Custom Design</vt:lpstr>
      <vt:lpstr>GASB 96 - SBITAs</vt:lpstr>
      <vt:lpstr>Agenda</vt:lpstr>
      <vt:lpstr>Background</vt:lpstr>
      <vt:lpstr>Definition</vt:lpstr>
      <vt:lpstr>Definition</vt:lpstr>
      <vt:lpstr>Definition</vt:lpstr>
      <vt:lpstr>Possible SBITAs</vt:lpstr>
      <vt:lpstr>Possible SBITAs</vt:lpstr>
      <vt:lpstr>Possible SBITAs</vt:lpstr>
      <vt:lpstr>Possible SBITAs</vt:lpstr>
      <vt:lpstr>Possible SBITAs</vt:lpstr>
      <vt:lpstr>Subscription Term:</vt:lpstr>
      <vt:lpstr>Subscription Term</vt:lpstr>
      <vt:lpstr>Subscription Term</vt:lpstr>
      <vt:lpstr>Decision Matrix</vt:lpstr>
      <vt:lpstr>Measurement</vt:lpstr>
      <vt:lpstr>Measurement</vt:lpstr>
      <vt:lpstr>Measurement</vt:lpstr>
      <vt:lpstr>Stages of Implementation</vt:lpstr>
      <vt:lpstr>Stages of Implementation</vt:lpstr>
      <vt:lpstr>Stages of Implementation</vt:lpstr>
      <vt:lpstr>Accounting for Outlays Incurred</vt:lpstr>
      <vt:lpstr>Tracking Internal Costs</vt:lpstr>
      <vt:lpstr>Tracking Internal Costs</vt:lpstr>
      <vt:lpstr>Tracking Internal Costs</vt:lpstr>
      <vt:lpstr>Tracking Internal Costs</vt:lpstr>
      <vt:lpstr>Tracking Internal Costs</vt:lpstr>
      <vt:lpstr>Similar to Leases…</vt:lpstr>
      <vt:lpstr>PowerPoint Presentation</vt:lpstr>
      <vt:lpstr>More steps for agency to consider</vt:lpstr>
      <vt:lpstr>More steps for agency to consider</vt:lpstr>
      <vt:lpstr>More steps for agency to consider</vt:lpstr>
      <vt:lpstr>Spring 2023 Wdesk Survey </vt:lpstr>
      <vt:lpstr>2023 Year End Reporting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Chelsea</dc:creator>
  <cp:lastModifiedBy>Chelsea Bennett</cp:lastModifiedBy>
  <cp:revision>44</cp:revision>
  <cp:lastPrinted>2022-04-05T19:21:55Z</cp:lastPrinted>
  <dcterms:created xsi:type="dcterms:W3CDTF">2021-05-17T16:01:59Z</dcterms:created>
  <dcterms:modified xsi:type="dcterms:W3CDTF">2023-04-14T16:51:22Z</dcterms:modified>
</cp:coreProperties>
</file>