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65" r:id="rId5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dit" id="{17F88D7C-2029-4CE8-8C7C-96433271E663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FF78302-AB0F-A45D-1DF6-F75AEF475099}" name="Steele, Carrie" initials="CS" userId="S::carrie.steele@doas.ga.gov::7c06dd79-7cb7-4479-a26b-aae0b56f4831" providerId="AD"/>
  <p188:author id="{B61E5805-F9B6-0B74-B27A-EC982B28C595}" name="Howard, Mahersala" initials="MH" userId="S::Mahersala.Howard@doas.ga.gov::c52ed0b3-7e4b-4cae-b0dc-30e58e299369" providerId="AD"/>
  <p188:author id="{93FA3D07-EBE2-B579-D471-6345AA2A5C61}" name="Krizanek, Rachael" initials="RK" userId="S::rachael.krizanek@sao.ga.gov::0a465433-afc6-4cd3-bef6-afda18945927" providerId="AD"/>
  <p188:author id="{ED68300F-0F46-BFA1-4F06-A273C3DA2924}" name="Olsen, Scott" initials="OS" userId="S::scott.olsen@sao.ga.gov::b170e10a-e08e-4e4a-87e0-123fb392078b" providerId="AD"/>
  <p188:author id="{CCBAAD11-8A90-77D3-BF3E-F5B566786FBC}" name="Begum, Shaistha" initials="BS" userId="S::shaistha.begum@doas.ga.gov::d799952f-cc34-41e7-91e4-90807ad89b27" providerId="AD"/>
  <p188:author id="{6A49371E-C973-E437-E813-A74E82CFDFE8}" name="Tuniki, Sanju" initials="TS" userId="S::sanju.tuniki@sao.ga.gov::9fb9fb2c-7ec9-48b3-8a0e-39bc1dce7c13" providerId="AD"/>
  <p188:author id="{432F0C2C-D28B-0F9D-BE0D-411F2885E024}" name="Brown, Alaysia" initials="BA" userId="S::alaysia.brown@sao.ga.gov::c5e678dc-7c52-4a2d-91f9-5f3b0466fa98" providerId="AD"/>
  <p188:author id="{DE66CE30-B621-E3FF-D90D-9D1D217B8740}" name="Zubas, Rhonda" initials="ZR" userId="S::rhonda.zubas@sao.ga.gov::9acaef63-65ff-4a01-974a-c47ded9e3d5f" providerId="AD"/>
  <p188:author id="{8EEBE733-A48B-9307-7FED-387DE1139D7A}" name="Howard, Mahersala" initials="HM" userId="S::mahersala.howard@doas.ga.gov::c52ed0b3-7e4b-4cae-b0dc-30e58e299369" providerId="AD"/>
  <p188:author id="{EF124F35-76EA-3885-ED15-0889F5D25781}" name="Forbes, Jami" initials="JF" userId="S::jami.forbes2@sao.ga.gov::df8bb059-ec3f-4d25-b047-1c95f8f335e9" providerId="AD"/>
  <p188:author id="{96335839-3A4B-BF7E-3626-2A62A4195FE3}" name="Gibbs, Fe'loy" initials="GF" userId="S::feloy.gibbs@sao.ga.gov::9c53f827-85ef-45d7-ad77-4b3578253557" providerId="AD"/>
  <p188:author id="{009D803D-F5EC-37AD-8E5C-2EF0EA8A12A3}" name="Williams-miller, Kimberly" initials="KW" userId="S::kimberly.williams-miller@sao.ga.gov::cb7207ec-d5e9-4dd6-9898-718506d4bc98" providerId="AD"/>
  <p188:author id="{00CA4B48-BF22-AA2C-93F9-DD61F18C0FDD}" name="Orban, Linda" initials="LO" userId="S::linda.orban@sao.ga.gov::67aa9d3c-bf96-45fe-95ed-b5c8fa0ea22c" providerId="AD"/>
  <p188:author id="{BBE35853-AC98-BAF5-411E-97A12DEB4656}" name="Locke, Sara" initials="LS" userId="S::sara.locke1@sao.ga.gov::8c61036f-f87b-423e-a877-916725c4b71f" providerId="AD"/>
  <p188:author id="{89322455-7A12-A5F5-87C5-0B070117BB0E}" name="Payne, Satonya" initials="PS" userId="S::satonya.payne@doas.ga.gov::a0a2460c-d194-4fc7-8fcd-586c85803cee" providerId="AD"/>
  <p188:author id="{84568B58-6CCD-CD35-A72E-BC560A76B6AA}" name="Peloquin, Noel" initials="NP" userId="S::Noel.Peloquin@sao.ga.gov::4e885465-1977-4403-aa04-16e66b5d8ce9" providerId="AD"/>
  <p188:author id="{2372CB58-2499-8917-9CBA-89A583B3BEEE}" name="Rathi, Shweta" initials="RS" userId="S::shweta.rathi@sao.ga.gov::1546f9f8-7b11-4ef7-9dff-187fe220f63d" providerId="AD"/>
  <p188:author id="{A02E095A-704E-A1DB-FAA9-8D947065F092}" name="Bufford, Tina" initials="BT" userId="S::tina.bufford@doas.ga.gov::fb7af8d0-16fb-4ff9-a262-7955e1025257" providerId="AD"/>
  <p188:author id="{F94FB268-4EB0-26A1-9FED-9A9B05C4B15C}" name="McClester, Ryan" initials="MR" userId="S::ryan.mcclester@sao.ga.gov::5f0298cf-8456-4577-8b9b-8f3379c01079" providerId="AD"/>
  <p188:author id="{FDB03D6F-80F0-7F12-CDF6-644126D3ADB5}" name="Martins, Kris" initials="" userId="S::kris.martins@sao.ga.gov::3d77dd19-167a-4dcb-a17e-1bbe0e797a33" providerId="AD"/>
  <p188:author id="{D6B94E6F-8E63-BFCC-F2D0-40641498AF84}" name="Miller, Donnetta" initials="DM" userId="S::Donnetta.Miller@sao.ga.gov::c48a1ff1-42ed-4290-b299-6fbfe071dfd6" providerId="AD"/>
  <p188:author id="{17878E86-EFB7-E3DC-EC9F-08C26F43FB84}" name="O'Gorman, Kerry" initials="" userId="S::kerry.ogorman@doas.ga.gov::da9a32b4-6c72-49dd-8cab-7c0ebcd49030" providerId="AD"/>
  <p188:author id="{D32A8F8A-226E-4698-23FF-864EFE431284}" name="Marks, Melanie" initials="MM" userId="S::melanie.marks@doas.ga.gov::f2f2ca2b-5b3d-4eba-aa27-44ebc592b11d" providerId="AD"/>
  <p188:author id="{EA51AE8D-B91D-CC65-E3B4-D93E1948E48C}" name="Segars, Tahni" initials="TS" userId="S::tahni.segars@sao.ga.gov::64e0f1c5-cbd2-4ec4-b5fa-ccd2a6333b5c" providerId="AD"/>
  <p188:author id="{84B3F695-453D-83FB-65B7-7145B182060A}" name="Peloquin, Noel" initials="PN" userId="S::noel.peloquin@sao.ga.gov::4e885465-1977-4403-aa04-16e66b5d8ce9" providerId="AD"/>
  <p188:author id="{A8A5559E-3778-3429-E05F-79E169502511}" name="Ashby, Jake" initials="AJ" userId="S::jake.ashby@sao.ga.gov::5495cb48-8788-4db9-b7ba-455d1eae24b7" providerId="AD"/>
  <p188:author id="{1F4B1F9F-78E7-BABD-8B04-AD2EECF61CB7}" name="Megginson, Trina" initials="MT" userId="S::trina.megginson@sao.ga.gov::280748a1-ab65-4b69-abc1-94beee92efae" providerId="AD"/>
  <p188:author id="{E9ABCC9F-3E07-1D9A-5110-1080DEC6843F}" name="Guy, Myra" initials="GM" userId="S::myra.guy@sao.ga.gov::f8b8c18b-c9ee-4a4d-bb09-ebe941bb255e" providerId="AD"/>
  <p188:author id="{569D2FA1-02EE-254A-44DA-4D124AF8455F}" name="Rodden, Jeannette" initials="JR" userId="S::Jeannette.Rodden@sao.ga.gov::6d424c74-1094-4170-bdf9-214dd6e391b7" providerId="AD"/>
  <p188:author id="{E44B77A5-F973-4632-CA63-BD7DC10EF518}" name="Taylor, Qiana" initials="TQ" userId="S::qiana.taylor@sao.ga.gov::374ed86b-56f0-44c4-973e-a9100ee32549" providerId="AD"/>
  <p188:author id="{7848D9A7-5D66-36EB-38A8-65148A118730}" name="Locke, Sara" initials="SL" userId="S::Sara.Locke1@sao.ga.gov::8c61036f-f87b-423e-a877-916725c4b71f" providerId="AD"/>
  <p188:author id="{7FC03FAA-EFEF-E423-8DBC-F9150098B1A6}" name="Diana" initials="D" userId="S::diana.tiernan@sao.ga.gov::48195535-aa32-469e-ab3a-fc477825ec60" providerId="AD"/>
  <p188:author id="{A6C03AB1-8E7C-7E09-B1AE-C5E0DCE5B814}" name="Stewart, Alexandra" initials="SA" userId="S::alexandra.stewart@doas.ga.gov::3f324179-5079-4e8c-9567-70d9ee78726e" providerId="AD"/>
  <p188:author id="{8B0F8EB6-02C8-CBE4-23D7-D1FDCF933FEB}" name="Morton, Kyle" initials="KM" userId="S::kyle.morton1@doas.ga.gov::175ef873-91c0-4e53-88c2-46ca026c92dc" providerId="AD"/>
  <p188:author id="{45BA40BA-BFEE-E1EF-5FD6-09F5578BC950}" name="Guevara, Miriam Guevara" initials="GMG" userId="S::Miriamguevara.Guevara@sao.ga.gov::717ffee5-d02d-493b-87da-3f9550bfaca7" providerId="AD"/>
  <p188:author id="{FD28DCCC-7E2C-6933-FAD3-4F23AB00F09A}" name="Settle, Sherry" initials="SS" userId="S::sherry.settle@sao.ga.gov::5d931aea-5e5f-4b13-8c55-0252ac9c1464" providerId="AD"/>
  <p188:author id="{07EE51CE-5665-B11B-F5C8-D65F112E7E62}" name="Greene, Christine" initials="GC" userId="S::christine.greene@doas.ga.gov::0781f7bc-d564-4b7e-b078-9e5ea8a63963" providerId="AD"/>
  <p188:author id="{BE4C14D3-97FA-ACE4-20E0-93A2EAFBFC1E}" name="Kates, Earl" initials="EK" userId="S::earl.kates@sao.ga.gov::d3099228-a087-4578-90cd-e675b77734c0" providerId="AD"/>
  <p188:author id="{C0E696D5-B42C-A2C5-750C-FEED1FC190A1}" name="Horne, Rhonda" initials="HR" userId="S::rhonda.horne@sao.ga.gov::41c4878e-ff7b-42fa-a090-4ba924bb0c8b" providerId="AD"/>
  <p188:author id="{7E7ABED8-3E2E-C9A2-EF8D-35B161A6000C}" name="Love, Tarin" initials="LT" userId="S::tarin.love@sao.ga.gov::b5f105ac-504a-4244-97bd-9ad13af7a851" providerId="AD"/>
  <p188:author id="{1600EFD9-6C57-8CBB-07E1-F98FCD9F8EAC}" name="Large, Maggie" initials="ML" userId="S::Maggie.Large@sao.ga.gov::8b5d6b06-4913-445d-bd73-54f413e036c7" providerId="AD"/>
  <p188:author id="{34149BDC-092C-0FE2-27E2-9A3C4843357C}" name="Sullivan, Rebecca" initials="SR" userId="S::rebecca.sullivan@doas.ga.gov::76ca7df4-6f86-4c7a-b090-2556826fc80f" providerId="AD"/>
  <p188:author id="{FD85E0EA-3AC4-9257-F180-4C22B8128E29}" name="Large, Maggie" initials="LM" userId="S::maggie.large@sao.ga.gov::8b5d6b06-4913-445d-bd73-54f413e036c7" providerId="AD"/>
  <p188:author id="{0CEE8AF1-C248-A972-666E-9A72101DA29C}" name="Chapman, Mary" initials="CM" userId="S::mary.chapman@doas.ga.gov::c232ab18-707a-4ee1-8cf2-b056bec2e1ec" providerId="AD"/>
  <p188:author id="{3033C2F6-E6C9-0691-B99F-BAFE8E228662}" name="Swartout, Darcy" initials="SD" userId="S::darcy.swartout@sao.ga.gov::1c015fc4-41a8-4efb-8017-be6f6fc86c37" providerId="AD"/>
  <p188:author id="{5CF3F5FB-633D-FB82-C7C9-F24948D95095}" name="Chandler, Natalie" initials="CN" userId="S::natalie.chandler@sao.ga.gov::e506238c-68a4-48b5-8a66-307b8bfce4e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1CC"/>
    <a:srgbClr val="F6F6F6"/>
    <a:srgbClr val="E3F0F1"/>
    <a:srgbClr val="5EA6AE"/>
    <a:srgbClr val="B7D8DB"/>
    <a:srgbClr val="F2B600"/>
    <a:srgbClr val="235789"/>
    <a:srgbClr val="153453"/>
    <a:srgbClr val="546D43"/>
    <a:srgbClr val="7FA2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9F2664-5496-4D8F-A94F-657B35FCECAA}" v="6" dt="2026-05-04T19:33:18.292"/>
    <p1510:client id="{2E26CC10-A68C-FF7B-C56F-82611C71DA21}" v="1" dt="2026-05-04T18:17:03.335"/>
    <p1510:client id="{558E3F1F-AECF-4922-BE4E-0A28C125B2A9}" v="26" dt="2026-05-04T18:05:10.069"/>
    <p1510:client id="{7863C2A3-6BF7-6ECE-B7D5-9E9056CE2CE5}" v="2" dt="2026-05-04T17:32:27.772"/>
    <p1510:client id="{996E5665-5D1D-AF79-85F6-E337919875F8}" v="1" dt="2026-05-04T18:31:16.806"/>
    <p1510:client id="{F0B61545-5AF9-A425-B3D6-7D4662A83026}" v="2" dt="2026-05-04T19:28:56.0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2" d="100"/>
          <a:sy n="102" d="100"/>
        </p:scale>
        <p:origin x="17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D7B29-F419-E042-8D22-492E28C37939}" type="datetimeFigureOut">
              <a:rPr lang="en-US" smtClean="0"/>
              <a:t>5/5/26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4988" y="857250"/>
            <a:ext cx="29940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4C567-C0B4-1F4B-97C9-00FF931C5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74988" y="857250"/>
            <a:ext cx="299402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4C567-C0B4-1F4B-97C9-00FF931C58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83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2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5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1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90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5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74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84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9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6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6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hyperlink" Target="https://sao.georgia.gov/gawork-resource-library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CB25CE6-A9BD-4DA5-A81A-99A05662F92B}"/>
              </a:ext>
            </a:extLst>
          </p:cNvPr>
          <p:cNvSpPr/>
          <p:nvPr/>
        </p:nvSpPr>
        <p:spPr>
          <a:xfrm>
            <a:off x="0" y="0"/>
            <a:ext cx="10058400" cy="598773"/>
          </a:xfrm>
          <a:prstGeom prst="rect">
            <a:avLst/>
          </a:prstGeom>
          <a:solidFill>
            <a:srgbClr val="90C3C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Folded Corner 24">
            <a:extLst>
              <a:ext uri="{FF2B5EF4-FFF2-40B4-BE49-F238E27FC236}">
                <a16:creationId xmlns:a16="http://schemas.microsoft.com/office/drawing/2014/main" id="{B2E28B7F-7CFC-BD1B-5548-30B57C274AAF}"/>
              </a:ext>
            </a:extLst>
          </p:cNvPr>
          <p:cNvSpPr/>
          <p:nvPr/>
        </p:nvSpPr>
        <p:spPr>
          <a:xfrm>
            <a:off x="0" y="104316"/>
            <a:ext cx="1816702" cy="412750"/>
          </a:xfrm>
          <a:prstGeom prst="folded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: Rounded Corners 12">
            <a:extLst>
              <a:ext uri="{FF2B5EF4-FFF2-40B4-BE49-F238E27FC236}">
                <a16:creationId xmlns:a16="http://schemas.microsoft.com/office/drawing/2014/main" id="{1215E8E2-B47C-5D01-30D8-7EE7CEA55190}"/>
              </a:ext>
            </a:extLst>
          </p:cNvPr>
          <p:cNvSpPr/>
          <p:nvPr/>
        </p:nvSpPr>
        <p:spPr>
          <a:xfrm>
            <a:off x="7452016" y="89039"/>
            <a:ext cx="2307873" cy="457200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54E6E1B-E280-6BC1-542A-7C1340E4C558}"/>
              </a:ext>
            </a:extLst>
          </p:cNvPr>
          <p:cNvGrpSpPr/>
          <p:nvPr/>
        </p:nvGrpSpPr>
        <p:grpSpPr>
          <a:xfrm>
            <a:off x="7515711" y="129928"/>
            <a:ext cx="326181" cy="375420"/>
            <a:chOff x="8209457" y="151679"/>
            <a:chExt cx="326181" cy="37542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E32BCCF-9122-7155-2114-810F9DFB1A83}"/>
                </a:ext>
              </a:extLst>
            </p:cNvPr>
            <p:cNvSpPr/>
            <p:nvPr/>
          </p:nvSpPr>
          <p:spPr>
            <a:xfrm>
              <a:off x="8209457" y="151679"/>
              <a:ext cx="326181" cy="3754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Graphic 18" descr="Checkmark with solid fill">
              <a:extLst>
                <a:ext uri="{FF2B5EF4-FFF2-40B4-BE49-F238E27FC236}">
                  <a16:creationId xmlns:a16="http://schemas.microsoft.com/office/drawing/2014/main" id="{3EB25A4C-060F-3D92-DA95-FF1A764ED5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46278" y="212575"/>
              <a:ext cx="274320" cy="274320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D6F019F0-7195-274E-A0EE-DDB76E3BEFD1}"/>
              </a:ext>
            </a:extLst>
          </p:cNvPr>
          <p:cNvSpPr txBox="1"/>
          <p:nvPr/>
        </p:nvSpPr>
        <p:spPr>
          <a:xfrm>
            <a:off x="7841892" y="100533"/>
            <a:ext cx="194771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/>
              <a:t>May – June 2026</a:t>
            </a:r>
          </a:p>
          <a:p>
            <a:r>
              <a:rPr lang="en-US" sz="1050"/>
              <a:t>Carefully review due dates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4D4F68-023D-88D9-89AC-78250567817D}"/>
              </a:ext>
            </a:extLst>
          </p:cNvPr>
          <p:cNvSpPr txBox="1"/>
          <p:nvPr/>
        </p:nvSpPr>
        <p:spPr>
          <a:xfrm>
            <a:off x="2884088" y="52181"/>
            <a:ext cx="4290225" cy="5309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1600" b="1">
                <a:latin typeface="Arial"/>
                <a:cs typeface="Arial"/>
              </a:rPr>
              <a:t>Employee Readiness Checklist</a:t>
            </a:r>
          </a:p>
          <a:p>
            <a:pPr algn="ctr">
              <a:spcAft>
                <a:spcPts val="1774"/>
              </a:spcAft>
            </a:pPr>
            <a:r>
              <a:rPr lang="en-US" sz="1000" i="1">
                <a:latin typeface="Arial"/>
                <a:cs typeface="Arial"/>
              </a:rPr>
              <a:t>Preparing everyone for the GA@WORK go-live in July 2026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2EB6C83-3E76-7A48-9AF6-B000EB24C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807529"/>
              </p:ext>
            </p:extLst>
          </p:nvPr>
        </p:nvGraphicFramePr>
        <p:xfrm>
          <a:off x="111458" y="628890"/>
          <a:ext cx="9835483" cy="6823325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02554">
                  <a:extLst>
                    <a:ext uri="{9D8B030D-6E8A-4147-A177-3AD203B41FA5}">
                      <a16:colId xmlns:a16="http://schemas.microsoft.com/office/drawing/2014/main" val="2350456621"/>
                    </a:ext>
                  </a:extLst>
                </a:gridCol>
                <a:gridCol w="2178424">
                  <a:extLst>
                    <a:ext uri="{9D8B030D-6E8A-4147-A177-3AD203B41FA5}">
                      <a16:colId xmlns:a16="http://schemas.microsoft.com/office/drawing/2014/main" val="1024367473"/>
                    </a:ext>
                  </a:extLst>
                </a:gridCol>
                <a:gridCol w="6467342">
                  <a:extLst>
                    <a:ext uri="{9D8B030D-6E8A-4147-A177-3AD203B41FA5}">
                      <a16:colId xmlns:a16="http://schemas.microsoft.com/office/drawing/2014/main" val="1234258024"/>
                    </a:ext>
                  </a:extLst>
                </a:gridCol>
                <a:gridCol w="887163">
                  <a:extLst>
                    <a:ext uri="{9D8B030D-6E8A-4147-A177-3AD203B41FA5}">
                      <a16:colId xmlns:a16="http://schemas.microsoft.com/office/drawing/2014/main" val="3015188789"/>
                    </a:ext>
                  </a:extLst>
                </a:gridCol>
              </a:tblGrid>
              <a:tr h="189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>
                          <a:solidFill>
                            <a:schemeClr val="bg1"/>
                          </a:solidFill>
                          <a:effectLst/>
                        </a:rPr>
                        <a:t>✓</a:t>
                      </a:r>
                      <a:endParaRPr lang="en-US" sz="10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>
                      <a:lvl1pPr marL="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50292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100584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50876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201168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51460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301752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52044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402336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Request</a:t>
                      </a:r>
                      <a:endParaRPr lang="en-US" sz="1000">
                        <a:latin typeface="+mn-lt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>
                      <a:lvl1pPr marL="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50292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100584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50876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201168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51460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301752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52044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4023360" algn="l" defTabSz="1005840" rtl="0" eaLnBrk="1" latinLnBrk="0" hangingPunct="1">
                        <a:defRPr sz="198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</a:rPr>
                        <a:t>What to review for and instructions</a:t>
                      </a:r>
                      <a:endParaRPr lang="en-US" sz="1000" b="1" kern="1200">
                        <a:solidFill>
                          <a:schemeClr val="lt1"/>
                        </a:solidFill>
                        <a:effectLst/>
                        <a:latin typeface="+mn-lt"/>
                        <a:ea typeface="MS Mincho"/>
                        <a:cs typeface="Arial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</a:rPr>
                        <a:t>Due date</a:t>
                      </a:r>
                      <a:endParaRPr lang="en-US" sz="1000" b="1" kern="1200">
                        <a:solidFill>
                          <a:schemeClr val="lt1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extLst>
                  <a:ext uri="{0D108BD9-81ED-4DB2-BD59-A6C34878D82A}">
                    <a16:rowId xmlns:a16="http://schemas.microsoft.com/office/drawing/2014/main" val="1773070112"/>
                  </a:ext>
                </a:extLst>
              </a:tr>
              <a:tr h="4046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Complete your Employee Foundational Learning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Learn how to use GA@WORK by completing training. </a:t>
                      </a:r>
                    </a:p>
                    <a:p>
                      <a:pPr marL="171450" marR="0" lvl="0" indent="-17145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Access training in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Team Georgia Learning; 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</a:t>
                      </a:r>
                      <a:r>
                        <a:rPr lang="en-US" sz="1000" b="0"/>
                        <a:t>isit the </a:t>
                      </a:r>
                      <a:r>
                        <a:rPr lang="en-US" sz="1000" b="1"/>
                        <a:t>GA@WORK Resource Library </a:t>
                      </a:r>
                      <a:r>
                        <a:rPr lang="en-US" sz="1000" b="0"/>
                        <a:t>for training information.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5/28/2026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846744"/>
                  </a:ext>
                </a:extLst>
              </a:tr>
              <a:tr h="4046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Learn from your agency how you will sign-in to GA@WORK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Your agency is responsible for communicating how to sign-in and access GA@WORK beginning July 1.</a:t>
                      </a:r>
                    </a:p>
                    <a:p>
                      <a:pPr marL="171450" indent="-171450" algn="l" rtl="0" fontAlgn="base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If you have not received instructions, reach out to your agency help desk or IT team.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 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0656677"/>
                  </a:ext>
                </a:extLst>
              </a:tr>
              <a:tr h="18989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Information updates in TeamWorks </a:t>
                      </a:r>
                      <a:r>
                        <a:rPr lang="en-US" sz="1000" b="1" i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– Cleaned up data in TeamWorks means accurate data in GA@WORK</a:t>
                      </a:r>
                    </a:p>
                  </a:txBody>
                  <a:tcPr marL="51435" marR="51435" marT="25718" marB="2571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US" sz="10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 rtl="0" fontAlgn="base">
                        <a:lnSpc>
                          <a:spcPts val="975"/>
                        </a:lnSpc>
                        <a:buNone/>
                      </a:pP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988377"/>
                  </a:ext>
                </a:extLst>
              </a:tr>
              <a:tr h="10790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Open TeamWorks and review your </a:t>
                      </a:r>
                      <a:r>
                        <a:rPr lang="en-US" sz="1000" b="1" i="0" u="sng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personal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information.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US" sz="10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050" b="0" i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Only as needed, update any fields and save your changes.</a:t>
                      </a:r>
                      <a:endParaRPr lang="en-US" sz="1050" b="0" i="1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spcBef>
                          <a:spcPts val="3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000"/>
                        <a:t>Verify your </a:t>
                      </a:r>
                      <a:r>
                        <a:rPr lang="en-US" sz="1000" b="1"/>
                        <a:t>personal information </a:t>
                      </a:r>
                      <a:r>
                        <a:rPr lang="en-US" sz="1000"/>
                        <a:t>in TeamWorks, and confirm your personal details are correct.</a:t>
                      </a:r>
                    </a:p>
                    <a:p>
                      <a:pPr marL="171450" indent="-171450" algn="l">
                        <a:spcBef>
                          <a:spcPts val="3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Carefully review and confirm your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contact information 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 accurate.</a:t>
                      </a:r>
                    </a:p>
                    <a:p>
                      <a:pPr marL="171450" indent="-171450" algn="l">
                        <a:spcBef>
                          <a:spcPts val="3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Review your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direct deposit information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and confirm routing and account numbers, account type (checking/savings), and primary account. Remove any closed or unused accounts.</a:t>
                      </a:r>
                    </a:p>
                    <a:p>
                      <a:pPr marL="171450" indent="-171450" algn="l">
                        <a:spcBef>
                          <a:spcPts val="3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Check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tax withholding and deductions.</a:t>
                      </a:r>
                    </a:p>
                    <a:p>
                      <a:pPr marL="171450" indent="-171450" algn="l">
                        <a:spcBef>
                          <a:spcPts val="3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Check job/work information that is visible to you.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5/29/2026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2755599"/>
                  </a:ext>
                </a:extLst>
              </a:tr>
              <a:tr h="10435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Open </a:t>
                      </a:r>
                      <a:r>
                        <a:rPr lang="en-US" sz="1000" b="1" i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TeamWorks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and review your </a:t>
                      </a:r>
                      <a:r>
                        <a:rPr lang="en-US" sz="1000" b="1" i="0" u="sng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business, main, and mobile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information. 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US" sz="10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Only as needed, update any fields and save your changes.</a:t>
                      </a:r>
                      <a:endParaRPr lang="en-US" sz="1000" b="0" i="1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Your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business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mobile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and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main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contact fields will be publicly viewable in GA@WORK. </a:t>
                      </a:r>
                    </a:p>
                    <a:p>
                      <a:pPr marL="171450" marR="0" lvl="0" indent="-17145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While reviewing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contact information 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</a:t>
                      </a:r>
                      <a:r>
                        <a:rPr lang="en-US" sz="1000" b="0" i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TeamWorks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ensure any contact details listed as a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main, mobile, 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 a </a:t>
                      </a: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business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type contact (</a:t>
                      </a:r>
                      <a:r>
                        <a:rPr lang="en-US" sz="1000" b="1"/>
                        <a:t>business phone </a:t>
                      </a:r>
                      <a:r>
                        <a:rPr lang="en-US" sz="1000" b="0"/>
                        <a:t>and </a:t>
                      </a:r>
                      <a:r>
                        <a:rPr lang="en-US" sz="1000" b="1"/>
                        <a:t>business email fields</a:t>
                      </a:r>
                      <a:r>
                        <a:rPr lang="en-US" sz="1000" b="0"/>
                        <a:t>) are updated with your appropriate </a:t>
                      </a:r>
                      <a:r>
                        <a:rPr lang="en-US" sz="1000" b="1"/>
                        <a:t>work email / work phone </a:t>
                      </a:r>
                      <a:r>
                        <a:rPr lang="en-US" sz="1000" b="0"/>
                        <a:t>information and not your personal contact details. </a:t>
                      </a:r>
                    </a:p>
                    <a:p>
                      <a:pPr marL="502920" marR="0" lvl="1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1"/>
                        <a:t>Only leave these fields blank if you do not have a work phone and/or work email.</a:t>
                      </a:r>
                      <a:endParaRPr lang="en-US" sz="1000" b="0" i="1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5/29/2026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260759"/>
                  </a:ext>
                </a:extLst>
              </a:tr>
              <a:tr h="18989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Benefits preparation in the vendor system – </a:t>
                      </a:r>
                      <a:r>
                        <a:rPr lang="en-US" sz="1000" b="1" i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Review in GABreeze/SHBP Enrollment Portal/ERSGA Systems</a:t>
                      </a: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000" b="0" i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4610218"/>
                  </a:ext>
                </a:extLst>
              </a:tr>
              <a:tr h="4046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Review your benefits information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spcBef>
                          <a:spcPts val="3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Confirm benefits, dependents, and beneficiaries. </a:t>
                      </a:r>
                    </a:p>
                    <a:p>
                      <a:pPr marL="171450" indent="-171450" algn="l">
                        <a:spcBef>
                          <a:spcPts val="3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Save and print a copy of your benefit elections, dependent information, beneficiary designations.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5/29/2026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4870998"/>
                  </a:ext>
                </a:extLst>
              </a:tr>
              <a:tr h="18989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Expense Submission – </a:t>
                      </a:r>
                      <a:r>
                        <a:rPr lang="en-US" sz="1000" b="1" i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This is for those employees who submit or approve expense reports</a:t>
                      </a:r>
                    </a:p>
                  </a:txBody>
                  <a:tcPr marL="51435" marR="51435" marT="25718" marB="2571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US" sz="10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endParaRPr lang="en-US" sz="1000" b="1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9064283"/>
                  </a:ext>
                </a:extLst>
              </a:tr>
              <a:tr h="3691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000" b="1"/>
                        <a:t>Submit any cash advances or expense reports in Concur </a:t>
                      </a:r>
                      <a:endParaRPr lang="en-US" sz="10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lang="en-US" sz="1000" b="0"/>
                        <a:t>Employees should submit all expense reports and cash advances by June 24, 2026. All should be approved by 6/26/2026.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lang="en-US" sz="1000"/>
                        <a:t>6/24-26/ 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5041361"/>
                  </a:ext>
                </a:extLst>
              </a:tr>
              <a:tr h="18989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Screenshots and downloads from </a:t>
                      </a:r>
                      <a:r>
                        <a:rPr lang="en-US" sz="1000" b="1" err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TeamWorks</a:t>
                      </a:r>
                      <a:r>
                        <a:rPr lang="en-US" sz="1000" b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1000" b="1" i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Saved screenshots provide a way for you to self-validate your information in GA@WORK</a:t>
                      </a:r>
                    </a:p>
                  </a:txBody>
                  <a:tcPr marL="51435" marR="51435" marT="25718" marB="2571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US" sz="10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152238"/>
                  </a:ext>
                </a:extLst>
              </a:tr>
              <a:tr h="5466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Take screenshots of payslips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/>
                        <a:t>Historic payslips will not be converted into GA@WORK. This is important for any employees who might be buying a car or home and need proof of income.</a:t>
                      </a:r>
                    </a:p>
                    <a:p>
                      <a:pPr marL="171450" marR="0" lvl="0" indent="-17145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/>
                        <a:t>Take screenshots of payslips at least from Jan. 1 – June 30, 2026.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6/30/2026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3617232"/>
                  </a:ext>
                </a:extLst>
              </a:tr>
              <a:tr h="4046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000" b="1"/>
                        <a:t>Download W-2s older than five years</a:t>
                      </a:r>
                      <a:endParaRPr lang="en-US" sz="10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000"/>
                        <a:t>Only five years of W-2s will be converted to GA@WORK. </a:t>
                      </a:r>
                    </a:p>
                    <a:p>
                      <a:pPr marL="171450" indent="-171450" algn="l">
                        <a:spcBef>
                          <a:spcPts val="3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000"/>
                        <a:t>Employees should download any W-2s beyond that date if needed.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6/30/2026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5313375"/>
                  </a:ext>
                </a:extLst>
              </a:tr>
              <a:tr h="4046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Take screenshots of leave balances and requests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/>
                        <a:t>Take a screenshot of your current leave balance in Teamworks as of June 24.</a:t>
                      </a:r>
                    </a:p>
                    <a:p>
                      <a:pPr marL="171450" marR="0" lvl="0" indent="-17145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/>
                        <a:t>Take a screenshot of any future leave requests past June 30 in TeamWorks.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6/30/2026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7836311"/>
                  </a:ext>
                </a:extLst>
              </a:tr>
              <a:tr h="18989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Time and Absence Preparation – </a:t>
                      </a:r>
                      <a:r>
                        <a:rPr lang="en-US" sz="1000" b="1" i="1">
                          <a:effectLst/>
                          <a:latin typeface="+mn-lt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Complete these activities to manage your time and leave requests</a:t>
                      </a:r>
                      <a:endParaRPr lang="en-US" sz="1000" b="1" i="1"/>
                    </a:p>
                  </a:txBody>
                  <a:tcPr marL="51435" marR="51435" marT="25718" marB="2571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endParaRPr lang="en-US" sz="1000" b="1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171450" indent="-171450" algn="l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0473422"/>
                  </a:ext>
                </a:extLst>
              </a:tr>
              <a:tr h="2271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>
                        <a:effectLst/>
                        <a:latin typeface="+mn-lt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300"/>
                        </a:spcBef>
                        <a:buFont typeface="+mj-lt"/>
                        <a:buNone/>
                      </a:pPr>
                      <a:r>
                        <a:rPr lang="en-US" sz="1000" b="1"/>
                        <a:t>Enter and submit requests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000"/>
                        <a:t>By June 24, enter and submit all time and leave requests through June 30, 2026.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6/24/2026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3157663"/>
                  </a:ext>
                </a:extLst>
              </a:tr>
            </a:tbl>
          </a:graphicData>
        </a:graphic>
      </p:graphicFrame>
      <p:pic>
        <p:nvPicPr>
          <p:cNvPr id="23" name="Picture 22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98CCA6E-836C-9FF7-A102-9DA7E99D23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459" y="187840"/>
            <a:ext cx="1555990" cy="248436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26D53AEF-21F9-ADDE-A409-4E314CB3C8A7}"/>
              </a:ext>
            </a:extLst>
          </p:cNvPr>
          <p:cNvGrpSpPr/>
          <p:nvPr/>
        </p:nvGrpSpPr>
        <p:grpSpPr>
          <a:xfrm>
            <a:off x="667207" y="7482422"/>
            <a:ext cx="8723987" cy="270196"/>
            <a:chOff x="429313" y="8752034"/>
            <a:chExt cx="8723987" cy="270196"/>
          </a:xfrm>
        </p:grpSpPr>
        <p:sp>
          <p:nvSpPr>
            <p:cNvPr id="26" name="Flowchart: Stored Data 63">
              <a:extLst>
                <a:ext uri="{FF2B5EF4-FFF2-40B4-BE49-F238E27FC236}">
                  <a16:creationId xmlns:a16="http://schemas.microsoft.com/office/drawing/2014/main" id="{AD4E538B-0D1A-D866-4027-49A06DCEC393}"/>
                </a:ext>
              </a:extLst>
            </p:cNvPr>
            <p:cNvSpPr/>
            <p:nvPr/>
          </p:nvSpPr>
          <p:spPr>
            <a:xfrm rot="10800000">
              <a:off x="429313" y="8752034"/>
              <a:ext cx="8723985" cy="257188"/>
            </a:xfrm>
            <a:prstGeom prst="roundRect">
              <a:avLst>
                <a:gd name="adj" fmla="val 50000"/>
              </a:avLst>
            </a:prstGeom>
            <a:solidFill>
              <a:srgbClr val="F3B700"/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7" name="Rounded Rectangle 40">
              <a:extLst>
                <a:ext uri="{FF2B5EF4-FFF2-40B4-BE49-F238E27FC236}">
                  <a16:creationId xmlns:a16="http://schemas.microsoft.com/office/drawing/2014/main" id="{EEFC174E-45DE-FE96-36DB-E57E27C57F44}"/>
                </a:ext>
              </a:extLst>
            </p:cNvPr>
            <p:cNvSpPr/>
            <p:nvPr/>
          </p:nvSpPr>
          <p:spPr bwMode="gray">
            <a:xfrm>
              <a:off x="851322" y="8765043"/>
              <a:ext cx="8301978" cy="257187"/>
            </a:xfrm>
            <a:prstGeom prst="roundRect">
              <a:avLst>
                <a:gd name="adj" fmla="val 0"/>
              </a:avLst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r>
                <a:rPr lang="en-US" sz="1000"/>
                <a:t>A Job Aid is available to help complete these activities on the </a:t>
              </a:r>
              <a:r>
                <a:rPr lang="en-US" sz="1000"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GA@WORK Resource Library</a:t>
              </a:r>
              <a:r>
                <a:rPr lang="en-US" sz="1000"/>
                <a:t>, https://sao.georgia.gov/gawork-resource-library.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61D3958-ECA5-8329-FF34-6BB889CC8AB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82108" y="8766330"/>
              <a:ext cx="423440" cy="228600"/>
              <a:chOff x="2886052" y="6565552"/>
              <a:chExt cx="515895" cy="276676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837A33A3-AE55-5C38-164E-293EA64F88BB}"/>
                  </a:ext>
                </a:extLst>
              </p:cNvPr>
              <p:cNvGrpSpPr/>
              <p:nvPr/>
            </p:nvGrpSpPr>
            <p:grpSpPr>
              <a:xfrm>
                <a:off x="2886052" y="6565552"/>
                <a:ext cx="278512" cy="276676"/>
                <a:chOff x="756169" y="5380149"/>
                <a:chExt cx="278512" cy="276676"/>
              </a:xfrm>
            </p:grpSpPr>
            <p:sp>
              <p:nvSpPr>
                <p:cNvPr id="36" name="Flowchart: Connector 64">
                  <a:extLst>
                    <a:ext uri="{FF2B5EF4-FFF2-40B4-BE49-F238E27FC236}">
                      <a16:creationId xmlns:a16="http://schemas.microsoft.com/office/drawing/2014/main" id="{5006EE27-0E4A-8FDF-248E-53E7B2A07573}"/>
                    </a:ext>
                  </a:extLst>
                </p:cNvPr>
                <p:cNvSpPr/>
                <p:nvPr/>
              </p:nvSpPr>
              <p:spPr>
                <a:xfrm>
                  <a:off x="756169" y="5380149"/>
                  <a:ext cx="278512" cy="276676"/>
                </a:xfrm>
                <a:prstGeom prst="flowChartConnector">
                  <a:avLst/>
                </a:prstGeom>
                <a:solidFill>
                  <a:srgbClr val="FFFFFF"/>
                </a:solidFill>
                <a:ln w="12700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ptos" panose="020B0004020202020204" pitchFamily="34" charset="0"/>
                    <a:ea typeface="+mn-ea"/>
                    <a:cs typeface="+mn-cs"/>
                  </a:endParaRPr>
                </a:p>
              </p:txBody>
            </p:sp>
            <p:pic>
              <p:nvPicPr>
                <p:cNvPr id="37" name="Graphic 36" descr="Lights On with solid fill">
                  <a:extLst>
                    <a:ext uri="{FF2B5EF4-FFF2-40B4-BE49-F238E27FC236}">
                      <a16:creationId xmlns:a16="http://schemas.microsoft.com/office/drawing/2014/main" id="{95D1C10C-028E-8CD7-85FF-EBD64662071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7923" y="5400984"/>
                  <a:ext cx="235001" cy="235000"/>
                </a:xfrm>
                <a:prstGeom prst="rect">
                  <a:avLst/>
                </a:prstGeom>
              </p:spPr>
            </p:pic>
          </p:grp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E1E9A748-E482-5BD8-5026-58EA9699090A}"/>
                  </a:ext>
                </a:extLst>
              </p:cNvPr>
              <p:cNvSpPr/>
              <p:nvPr/>
            </p:nvSpPr>
            <p:spPr>
              <a:xfrm>
                <a:off x="3228879" y="6633098"/>
                <a:ext cx="173068" cy="173067"/>
              </a:xfrm>
              <a:custGeom>
                <a:avLst/>
                <a:gdLst>
                  <a:gd name="csX0" fmla="*/ 56918 w 113836"/>
                  <a:gd name="csY0" fmla="*/ 0 h 113836"/>
                  <a:gd name="csX1" fmla="*/ 0 w 113836"/>
                  <a:gd name="csY1" fmla="*/ 56918 h 113836"/>
                  <a:gd name="csX2" fmla="*/ 56918 w 113836"/>
                  <a:gd name="csY2" fmla="*/ 113837 h 113836"/>
                  <a:gd name="csX3" fmla="*/ 113837 w 113836"/>
                  <a:gd name="csY3" fmla="*/ 56918 h 113836"/>
                  <a:gd name="csX4" fmla="*/ 56918 w 113836"/>
                  <a:gd name="csY4" fmla="*/ 0 h 113836"/>
                  <a:gd name="csX5" fmla="*/ 48826 w 113836"/>
                  <a:gd name="csY5" fmla="*/ 80091 h 113836"/>
                  <a:gd name="csX6" fmla="*/ 24022 w 113836"/>
                  <a:gd name="csY6" fmla="*/ 55285 h 113836"/>
                  <a:gd name="csX7" fmla="*/ 32451 w 113836"/>
                  <a:gd name="csY7" fmla="*/ 46856 h 113836"/>
                  <a:gd name="csX8" fmla="*/ 48826 w 113836"/>
                  <a:gd name="csY8" fmla="*/ 63231 h 113836"/>
                  <a:gd name="csX9" fmla="*/ 82363 w 113836"/>
                  <a:gd name="csY9" fmla="*/ 29697 h 113836"/>
                  <a:gd name="csX10" fmla="*/ 90792 w 113836"/>
                  <a:gd name="csY10" fmla="*/ 38125 h 11383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113836" h="113836">
                    <a:moveTo>
                      <a:pt x="56918" y="0"/>
                    </a:moveTo>
                    <a:cubicBezTo>
                      <a:pt x="25483" y="0"/>
                      <a:pt x="0" y="25483"/>
                      <a:pt x="0" y="56918"/>
                    </a:cubicBezTo>
                    <a:cubicBezTo>
                      <a:pt x="0" y="88353"/>
                      <a:pt x="25483" y="113837"/>
                      <a:pt x="56918" y="113837"/>
                    </a:cubicBezTo>
                    <a:cubicBezTo>
                      <a:pt x="88354" y="113837"/>
                      <a:pt x="113837" y="88353"/>
                      <a:pt x="113837" y="56918"/>
                    </a:cubicBezTo>
                    <a:cubicBezTo>
                      <a:pt x="113801" y="25498"/>
                      <a:pt x="88339" y="35"/>
                      <a:pt x="56918" y="0"/>
                    </a:cubicBezTo>
                    <a:close/>
                    <a:moveTo>
                      <a:pt x="48826" y="80091"/>
                    </a:moveTo>
                    <a:lnTo>
                      <a:pt x="24022" y="55285"/>
                    </a:lnTo>
                    <a:lnTo>
                      <a:pt x="32451" y="46856"/>
                    </a:lnTo>
                    <a:lnTo>
                      <a:pt x="48826" y="63231"/>
                    </a:lnTo>
                    <a:lnTo>
                      <a:pt x="82363" y="29697"/>
                    </a:lnTo>
                    <a:lnTo>
                      <a:pt x="90792" y="38125"/>
                    </a:lnTo>
                    <a:close/>
                  </a:path>
                </a:pathLst>
              </a:custGeom>
              <a:solidFill>
                <a:schemeClr val="tx1"/>
              </a:solidFill>
              <a:ln w="2381" cap="flat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5490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90DDD70423AD44AA41EF33C7AAC081" ma:contentTypeVersion="14" ma:contentTypeDescription="Create a new document." ma:contentTypeScope="" ma:versionID="b1ed05f14f29b8175775cdbd547e36e8">
  <xsd:schema xmlns:xsd="http://www.w3.org/2001/XMLSchema" xmlns:xs="http://www.w3.org/2001/XMLSchema" xmlns:p="http://schemas.microsoft.com/office/2006/metadata/properties" xmlns:ns2="e3798cac-b32e-49c5-b898-ca5bb4f9f130" xmlns:ns3="8d5ae7cb-5eaa-45bd-87a9-9ecdfd4d7a10" targetNamespace="http://schemas.microsoft.com/office/2006/metadata/properties" ma:root="true" ma:fieldsID="3da889561c64217fbfa1e65232c3fe41" ns2:_="" ns3:_="">
    <xsd:import namespace="e3798cac-b32e-49c5-b898-ca5bb4f9f130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98cac-b32e-49c5-b898-ca5bb4f9f1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798cac-b32e-49c5-b898-ca5bb4f9f130">
      <Terms xmlns="http://schemas.microsoft.com/office/infopath/2007/PartnerControls"/>
    </lcf76f155ced4ddcb4097134ff3c332f>
    <TaxCatchAll xmlns="8d5ae7cb-5eaa-45bd-87a9-9ecdfd4d7a10" xsi:nil="true"/>
  </documentManagement>
</p:properties>
</file>

<file path=customXml/itemProps1.xml><?xml version="1.0" encoding="utf-8"?>
<ds:datastoreItem xmlns:ds="http://schemas.openxmlformats.org/officeDocument/2006/customXml" ds:itemID="{6E06A7BC-4C5F-45C4-BDD7-8B80197EF5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BE9F0F-2219-4A32-958B-32B7B91B3AD8}">
  <ds:schemaRefs>
    <ds:schemaRef ds:uri="8d5ae7cb-5eaa-45bd-87a9-9ecdfd4d7a10"/>
    <ds:schemaRef ds:uri="e3798cac-b32e-49c5-b898-ca5bb4f9f13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6E1D863-631A-4404-8270-4E00A118BD0D}">
  <ds:schemaRefs>
    <ds:schemaRef ds:uri="http://schemas.microsoft.com/office/2006/documentManagement/types"/>
    <ds:schemaRef ds:uri="http://purl.org/dc/terms/"/>
    <ds:schemaRef ds:uri="e3798cac-b32e-49c5-b898-ca5bb4f9f130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d5ae7cb-5eaa-45bd-87a9-9ecdfd4d7a10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643</Words>
  <Application>Microsoft Macintosh PowerPoint</Application>
  <PresentationFormat>Custom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Segars, Tahni</dc:creator>
  <cp:lastModifiedBy>Segars, Tahni</cp:lastModifiedBy>
  <cp:revision>2</cp:revision>
  <dcterms:created xsi:type="dcterms:W3CDTF">2024-09-13T20:36:47Z</dcterms:created>
  <dcterms:modified xsi:type="dcterms:W3CDTF">2026-05-05T12:30:01Z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0x010100F490DDD70423AD44AA41EF33C7AAC081</vt:lpwstr>
  </property>
</Properties>
</file>