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4" r:id="rId3"/>
  </p:sldMasterIdLst>
  <p:notesMasterIdLst>
    <p:notesMasterId r:id="rId25"/>
  </p:notesMasterIdLst>
  <p:handoutMasterIdLst>
    <p:handoutMasterId r:id="rId26"/>
  </p:handoutMasterIdLst>
  <p:sldIdLst>
    <p:sldId id="284" r:id="rId4"/>
    <p:sldId id="477" r:id="rId5"/>
    <p:sldId id="546" r:id="rId6"/>
    <p:sldId id="547" r:id="rId7"/>
    <p:sldId id="587" r:id="rId8"/>
    <p:sldId id="579" r:id="rId9"/>
    <p:sldId id="585" r:id="rId10"/>
    <p:sldId id="593" r:id="rId11"/>
    <p:sldId id="591" r:id="rId12"/>
    <p:sldId id="478" r:id="rId13"/>
    <p:sldId id="588" r:id="rId14"/>
    <p:sldId id="484" r:id="rId15"/>
    <p:sldId id="589" r:id="rId16"/>
    <p:sldId id="590" r:id="rId17"/>
    <p:sldId id="513" r:id="rId18"/>
    <p:sldId id="514" r:id="rId19"/>
    <p:sldId id="486" r:id="rId20"/>
    <p:sldId id="586" r:id="rId21"/>
    <p:sldId id="487" r:id="rId22"/>
    <p:sldId id="592" r:id="rId23"/>
    <p:sldId id="498" r:id="rId24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0F5F498-F9E5-486D-9F97-50562CB009AC}">
          <p14:sldIdLst>
            <p14:sldId id="284"/>
            <p14:sldId id="477"/>
            <p14:sldId id="546"/>
            <p14:sldId id="547"/>
            <p14:sldId id="587"/>
            <p14:sldId id="579"/>
            <p14:sldId id="585"/>
            <p14:sldId id="593"/>
            <p14:sldId id="591"/>
            <p14:sldId id="478"/>
            <p14:sldId id="588"/>
            <p14:sldId id="484"/>
            <p14:sldId id="589"/>
            <p14:sldId id="590"/>
            <p14:sldId id="513"/>
            <p14:sldId id="514"/>
            <p14:sldId id="486"/>
            <p14:sldId id="586"/>
            <p14:sldId id="487"/>
            <p14:sldId id="592"/>
            <p14:sldId id="49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18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othe, Chelsea" initials="BC" lastIdx="28" clrIdx="0">
    <p:extLst>
      <p:ext uri="{19B8F6BF-5375-455C-9EA6-DF929625EA0E}">
        <p15:presenceInfo xmlns:p15="http://schemas.microsoft.com/office/powerpoint/2012/main" userId="S-1-5-21-2672183100-1227059207-2328873036-11759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13DD"/>
    <a:srgbClr val="002060"/>
    <a:srgbClr val="FFE25E"/>
    <a:srgbClr val="E1E25E"/>
    <a:srgbClr val="E8C768"/>
    <a:srgbClr val="FAF176"/>
    <a:srgbClr val="007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22" autoAdjust="0"/>
    <p:restoredTop sz="93895" autoAdjust="0"/>
  </p:normalViewPr>
  <p:slideViewPr>
    <p:cSldViewPr>
      <p:cViewPr varScale="1">
        <p:scale>
          <a:sx n="89" d="100"/>
          <a:sy n="89" d="100"/>
        </p:scale>
        <p:origin x="115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2046" y="-90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11385" cy="461647"/>
          </a:xfrm>
          <a:prstGeom prst="rect">
            <a:avLst/>
          </a:prstGeom>
        </p:spPr>
        <p:txBody>
          <a:bodyPr vert="horz" lIns="91320" tIns="45659" rIns="91320" bIns="4565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121" y="2"/>
            <a:ext cx="3011385" cy="461647"/>
          </a:xfrm>
          <a:prstGeom prst="rect">
            <a:avLst/>
          </a:prstGeom>
        </p:spPr>
        <p:txBody>
          <a:bodyPr vert="horz" lIns="91320" tIns="45659" rIns="91320" bIns="45659" rtlCol="0"/>
          <a:lstStyle>
            <a:lvl1pPr algn="r">
              <a:defRPr sz="1200"/>
            </a:lvl1pPr>
          </a:lstStyle>
          <a:p>
            <a:fld id="{96D33A5B-FE59-48AD-9C8A-924E6F3DB66F}" type="datetimeFigureOut">
              <a:rPr lang="en-US" smtClean="0"/>
              <a:pPr/>
              <a:t>1/29/2020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853"/>
            <a:ext cx="3011385" cy="461647"/>
          </a:xfrm>
          <a:prstGeom prst="rect">
            <a:avLst/>
          </a:prstGeom>
        </p:spPr>
        <p:txBody>
          <a:bodyPr vert="horz" lIns="91320" tIns="45659" rIns="91320" bIns="4565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121" y="8772853"/>
            <a:ext cx="3011385" cy="461647"/>
          </a:xfrm>
          <a:prstGeom prst="rect">
            <a:avLst/>
          </a:prstGeom>
        </p:spPr>
        <p:txBody>
          <a:bodyPr vert="horz" lIns="91320" tIns="45659" rIns="91320" bIns="45659" rtlCol="0" anchor="b"/>
          <a:lstStyle>
            <a:lvl1pPr algn="r">
              <a:defRPr sz="1200"/>
            </a:lvl1pPr>
          </a:lstStyle>
          <a:p>
            <a:fld id="{9AF8CFAA-BF7E-4F7B-A9FC-94D87A31EAC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7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1699" cy="461804"/>
          </a:xfrm>
          <a:prstGeom prst="rect">
            <a:avLst/>
          </a:prstGeom>
        </p:spPr>
        <p:txBody>
          <a:bodyPr vert="horz" lIns="93165" tIns="46584" rIns="93165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3165" tIns="46584" rIns="93165" bIns="46584" rtlCol="0"/>
          <a:lstStyle>
            <a:lvl1pPr algn="r">
              <a:defRPr sz="1200"/>
            </a:lvl1pPr>
          </a:lstStyle>
          <a:p>
            <a:fld id="{BD52342C-839E-40D5-9608-93DCA8660A31}" type="datetimeFigureOut">
              <a:rPr lang="en-US" smtClean="0"/>
              <a:pPr/>
              <a:t>1/29/2020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3738"/>
            <a:ext cx="4616450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5" tIns="46584" rIns="93165" bIns="465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3165" tIns="46584" rIns="93165" bIns="4658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669"/>
            <a:ext cx="3011699" cy="461804"/>
          </a:xfrm>
          <a:prstGeom prst="rect">
            <a:avLst/>
          </a:prstGeom>
        </p:spPr>
        <p:txBody>
          <a:bodyPr vert="horz" lIns="93165" tIns="46584" rIns="93165" bIns="465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1804"/>
          </a:xfrm>
          <a:prstGeom prst="rect">
            <a:avLst/>
          </a:prstGeom>
        </p:spPr>
        <p:txBody>
          <a:bodyPr vert="horz" lIns="93165" tIns="46584" rIns="93165" bIns="46584" rtlCol="0" anchor="b"/>
          <a:lstStyle>
            <a:lvl1pPr algn="r">
              <a:defRPr sz="1200"/>
            </a:lvl1pPr>
          </a:lstStyle>
          <a:p>
            <a:fld id="{2680D5FE-DE22-40C5-B601-8D7B0873CA4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031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80D5FE-DE22-40C5-B601-8D7B0873CA4D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4852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80D5FE-DE22-40C5-B601-8D7B0873CA4D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7426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80D5FE-DE22-40C5-B601-8D7B0873CA4D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5744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80D5FE-DE22-40C5-B601-8D7B0873CA4D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5885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80D5FE-DE22-40C5-B601-8D7B0873CA4D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3016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80D5FE-DE22-40C5-B601-8D7B0873CA4D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253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80D5FE-DE22-40C5-B601-8D7B0873CA4D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04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80D5FE-DE22-40C5-B601-8D7B0873CA4D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8479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80D5FE-DE22-40C5-B601-8D7B0873CA4D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1054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80D5FE-DE22-40C5-B601-8D7B0873CA4D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9482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80D5FE-DE22-40C5-B601-8D7B0873CA4D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629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80D5FE-DE22-40C5-B601-8D7B0873CA4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9675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80D5FE-DE22-40C5-B601-8D7B0873CA4D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0904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80D5FE-DE22-40C5-B601-8D7B0873CA4D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9626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80D5FE-DE22-40C5-B601-8D7B0873CA4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976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80D5FE-DE22-40C5-B601-8D7B0873CA4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554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80D5FE-DE22-40C5-B601-8D7B0873CA4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0968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80D5FE-DE22-40C5-B601-8D7B0873CA4D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572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80D5FE-DE22-40C5-B601-8D7B0873CA4D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2526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80D5FE-DE22-40C5-B601-8D7B0873CA4D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7393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80D5FE-DE22-40C5-B601-8D7B0873CA4D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111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001000" cy="5257800"/>
          </a:xfrm>
          <a:prstGeom prst="rect">
            <a:avLst/>
          </a:prstGeom>
        </p:spPr>
        <p:txBody>
          <a:bodyPr/>
          <a:lstStyle>
            <a:lvl1pPr>
              <a:buClr>
                <a:srgbClr val="002060"/>
              </a:buClr>
              <a:buFont typeface="Wingdings" pitchFamily="2" charset="2"/>
              <a:buChar char="ü"/>
              <a:defRPr b="1">
                <a:solidFill>
                  <a:srgbClr val="002060"/>
                </a:solidFill>
              </a:defRPr>
            </a:lvl1pPr>
            <a:lvl2pPr>
              <a:buClr>
                <a:srgbClr val="002060"/>
              </a:buClr>
              <a:buFont typeface="Wingdings" pitchFamily="2" charset="2"/>
              <a:buChar char="§"/>
              <a:defRPr i="0" u="sng">
                <a:solidFill>
                  <a:srgbClr val="0070C0"/>
                </a:solidFill>
              </a:defRPr>
            </a:lvl2pPr>
            <a:lvl3pPr>
              <a:buClr>
                <a:srgbClr val="002060"/>
              </a:buClr>
              <a:defRPr i="0">
                <a:solidFill>
                  <a:srgbClr val="0070C0"/>
                </a:solidFill>
              </a:defRPr>
            </a:lvl3pPr>
            <a:lvl4pPr>
              <a:buClr>
                <a:srgbClr val="002060"/>
              </a:buClr>
              <a:defRPr i="0">
                <a:solidFill>
                  <a:srgbClr val="0070C0"/>
                </a:solidFill>
              </a:defRPr>
            </a:lvl4pPr>
            <a:lvl5pPr>
              <a:buClr>
                <a:srgbClr val="002060"/>
              </a:buClr>
              <a:defRPr sz="1800" i="0"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6400800" cy="838200"/>
          </a:xfrm>
          <a:prstGeom prst="rect">
            <a:avLst/>
          </a:prstGeom>
        </p:spPr>
        <p:txBody>
          <a:bodyPr/>
          <a:lstStyle>
            <a:lvl1pPr algn="ctr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6400800" cy="838200"/>
          </a:xfrm>
          <a:prstGeom prst="rect">
            <a:avLst/>
          </a:prstGeom>
        </p:spPr>
        <p:txBody>
          <a:bodyPr/>
          <a:lstStyle>
            <a:lvl1pPr algn="ctr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90537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ü"/>
              <a:defRPr b="1">
                <a:solidFill>
                  <a:srgbClr val="002060"/>
                </a:solidFill>
              </a:defRPr>
            </a:lvl1pPr>
            <a:lvl2pPr marL="742950" indent="-285750">
              <a:buFont typeface="Wingdings" panose="05000000000000000000" pitchFamily="2" charset="2"/>
              <a:buChar char="§"/>
              <a:defRPr u="sng"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 sz="1800"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6400800" cy="838200"/>
          </a:xfrm>
          <a:prstGeom prst="rect">
            <a:avLst/>
          </a:prstGeom>
        </p:spPr>
        <p:txBody>
          <a:bodyPr/>
          <a:lstStyle>
            <a:lvl1pPr algn="ctr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12003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6400800" cy="838200"/>
          </a:xfrm>
          <a:prstGeom prst="rect">
            <a:avLst/>
          </a:prstGeom>
        </p:spPr>
        <p:txBody>
          <a:bodyPr/>
          <a:lstStyle>
            <a:lvl1pPr algn="ctr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2279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 userDrawn="1"/>
        </p:nvSpPr>
        <p:spPr>
          <a:xfrm>
            <a:off x="-2" y="0"/>
            <a:ext cx="9144002" cy="1231899"/>
          </a:xfrm>
          <a:custGeom>
            <a:avLst/>
            <a:gdLst>
              <a:gd name="connsiteX0" fmla="*/ 0 w 889000"/>
              <a:gd name="connsiteY0" fmla="*/ 0 h 114300"/>
              <a:gd name="connsiteX1" fmla="*/ 889000 w 889000"/>
              <a:gd name="connsiteY1" fmla="*/ 0 h 114300"/>
              <a:gd name="connsiteX2" fmla="*/ 889000 w 889000"/>
              <a:gd name="connsiteY2" fmla="*/ 114300 h 114300"/>
              <a:gd name="connsiteX3" fmla="*/ 0 w 889000"/>
              <a:gd name="connsiteY3" fmla="*/ 114300 h 114300"/>
              <a:gd name="connsiteX4" fmla="*/ 0 w 889000"/>
              <a:gd name="connsiteY4" fmla="*/ 0 h 114300"/>
              <a:gd name="connsiteX0" fmla="*/ 0 w 889000"/>
              <a:gd name="connsiteY0" fmla="*/ 0 h 114300"/>
              <a:gd name="connsiteX1" fmla="*/ 889000 w 889000"/>
              <a:gd name="connsiteY1" fmla="*/ 0 h 114300"/>
              <a:gd name="connsiteX2" fmla="*/ 889000 w 889000"/>
              <a:gd name="connsiteY2" fmla="*/ 114300 h 114300"/>
              <a:gd name="connsiteX3" fmla="*/ 0 w 889000"/>
              <a:gd name="connsiteY3" fmla="*/ 114300 h 114300"/>
              <a:gd name="connsiteX4" fmla="*/ 0 w 889000"/>
              <a:gd name="connsiteY4" fmla="*/ 0 h 114300"/>
              <a:gd name="connsiteX0" fmla="*/ 0 w 889000"/>
              <a:gd name="connsiteY0" fmla="*/ 0 h 114300"/>
              <a:gd name="connsiteX1" fmla="*/ 889000 w 889000"/>
              <a:gd name="connsiteY1" fmla="*/ 0 h 114300"/>
              <a:gd name="connsiteX2" fmla="*/ 889000 w 889000"/>
              <a:gd name="connsiteY2" fmla="*/ 114300 h 114300"/>
              <a:gd name="connsiteX3" fmla="*/ 0 w 889000"/>
              <a:gd name="connsiteY3" fmla="*/ 114300 h 114300"/>
              <a:gd name="connsiteX4" fmla="*/ 0 w 889000"/>
              <a:gd name="connsiteY4" fmla="*/ 0 h 114300"/>
              <a:gd name="connsiteX0" fmla="*/ 0 w 889000"/>
              <a:gd name="connsiteY0" fmla="*/ 0 h 114300"/>
              <a:gd name="connsiteX1" fmla="*/ 889000 w 889000"/>
              <a:gd name="connsiteY1" fmla="*/ 0 h 114300"/>
              <a:gd name="connsiteX2" fmla="*/ 889000 w 889000"/>
              <a:gd name="connsiteY2" fmla="*/ 114300 h 114300"/>
              <a:gd name="connsiteX3" fmla="*/ 0 w 889000"/>
              <a:gd name="connsiteY3" fmla="*/ 114300 h 114300"/>
              <a:gd name="connsiteX4" fmla="*/ 0 w 889000"/>
              <a:gd name="connsiteY4" fmla="*/ 0 h 114300"/>
              <a:gd name="connsiteX0" fmla="*/ 0 w 889000"/>
              <a:gd name="connsiteY0" fmla="*/ 0 h 114300"/>
              <a:gd name="connsiteX1" fmla="*/ 889000 w 889000"/>
              <a:gd name="connsiteY1" fmla="*/ 0 h 114300"/>
              <a:gd name="connsiteX2" fmla="*/ 889000 w 889000"/>
              <a:gd name="connsiteY2" fmla="*/ 114300 h 114300"/>
              <a:gd name="connsiteX3" fmla="*/ 0 w 889000"/>
              <a:gd name="connsiteY3" fmla="*/ 83362 h 114300"/>
              <a:gd name="connsiteX4" fmla="*/ 0 w 889000"/>
              <a:gd name="connsiteY4" fmla="*/ 0 h 114300"/>
              <a:gd name="connsiteX0" fmla="*/ 0 w 889000"/>
              <a:gd name="connsiteY0" fmla="*/ 0 h 114300"/>
              <a:gd name="connsiteX1" fmla="*/ 889000 w 889000"/>
              <a:gd name="connsiteY1" fmla="*/ 0 h 114300"/>
              <a:gd name="connsiteX2" fmla="*/ 889000 w 889000"/>
              <a:gd name="connsiteY2" fmla="*/ 114300 h 114300"/>
              <a:gd name="connsiteX3" fmla="*/ 0 w 889000"/>
              <a:gd name="connsiteY3" fmla="*/ 83362 h 114300"/>
              <a:gd name="connsiteX4" fmla="*/ 0 w 889000"/>
              <a:gd name="connsiteY4" fmla="*/ 0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9000" h="114300">
                <a:moveTo>
                  <a:pt x="0" y="0"/>
                </a:moveTo>
                <a:lnTo>
                  <a:pt x="889000" y="0"/>
                </a:lnTo>
                <a:lnTo>
                  <a:pt x="889000" y="114300"/>
                </a:lnTo>
                <a:cubicBezTo>
                  <a:pt x="592667" y="114300"/>
                  <a:pt x="256876" y="57580"/>
                  <a:pt x="0" y="83362"/>
                </a:cubicBezTo>
                <a:lnTo>
                  <a:pt x="0" y="0"/>
                </a:lnTo>
                <a:close/>
              </a:path>
            </a:pathLst>
          </a:custGeom>
          <a:blipFill>
            <a:blip r:embed="rId5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Freeform 8"/>
          <p:cNvSpPr/>
          <p:nvPr userDrawn="1"/>
        </p:nvSpPr>
        <p:spPr>
          <a:xfrm flipH="1">
            <a:off x="0" y="888999"/>
            <a:ext cx="9144000" cy="342900"/>
          </a:xfrm>
          <a:custGeom>
            <a:avLst/>
            <a:gdLst>
              <a:gd name="connsiteX0" fmla="*/ 0 w 546100"/>
              <a:gd name="connsiteY0" fmla="*/ 0 h 228600"/>
              <a:gd name="connsiteX1" fmla="*/ 0 w 546100"/>
              <a:gd name="connsiteY1" fmla="*/ 228600 h 228600"/>
              <a:gd name="connsiteX2" fmla="*/ 546100 w 546100"/>
              <a:gd name="connsiteY2" fmla="*/ 228600 h 228600"/>
              <a:gd name="connsiteX3" fmla="*/ 546100 w 546100"/>
              <a:gd name="connsiteY3" fmla="*/ 12700 h 228600"/>
              <a:gd name="connsiteX4" fmla="*/ 0 w 546100"/>
              <a:gd name="connsiteY4" fmla="*/ 0 h 228600"/>
              <a:gd name="connsiteX0" fmla="*/ 0 w 546100"/>
              <a:gd name="connsiteY0" fmla="*/ 0 h 228600"/>
              <a:gd name="connsiteX1" fmla="*/ 0 w 546100"/>
              <a:gd name="connsiteY1" fmla="*/ 228600 h 228600"/>
              <a:gd name="connsiteX2" fmla="*/ 546100 w 546100"/>
              <a:gd name="connsiteY2" fmla="*/ 228600 h 228600"/>
              <a:gd name="connsiteX3" fmla="*/ 546100 w 546100"/>
              <a:gd name="connsiteY3" fmla="*/ 12700 h 228600"/>
              <a:gd name="connsiteX4" fmla="*/ 0 w 546100"/>
              <a:gd name="connsiteY4" fmla="*/ 0 h 228600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374161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374161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374161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374161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374161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374161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374161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391372 w 546100"/>
              <a:gd name="connsiteY2" fmla="*/ 17585 h 374161"/>
              <a:gd name="connsiteX3" fmla="*/ 546100 w 546100"/>
              <a:gd name="connsiteY3" fmla="*/ 57638 h 374161"/>
              <a:gd name="connsiteX4" fmla="*/ 546100 w 546100"/>
              <a:gd name="connsiteY4" fmla="*/ 0 h 374161"/>
              <a:gd name="connsiteX5" fmla="*/ 0 w 546100"/>
              <a:gd name="connsiteY5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391372 w 546100"/>
              <a:gd name="connsiteY2" fmla="*/ 17585 h 374161"/>
              <a:gd name="connsiteX3" fmla="*/ 546100 w 546100"/>
              <a:gd name="connsiteY3" fmla="*/ 57638 h 374161"/>
              <a:gd name="connsiteX4" fmla="*/ 546100 w 546100"/>
              <a:gd name="connsiteY4" fmla="*/ 0 h 374161"/>
              <a:gd name="connsiteX5" fmla="*/ 0 w 546100"/>
              <a:gd name="connsiteY5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391372 w 546100"/>
              <a:gd name="connsiteY2" fmla="*/ 17585 h 374161"/>
              <a:gd name="connsiteX3" fmla="*/ 546100 w 546100"/>
              <a:gd name="connsiteY3" fmla="*/ 57638 h 374161"/>
              <a:gd name="connsiteX4" fmla="*/ 546100 w 546100"/>
              <a:gd name="connsiteY4" fmla="*/ 0 h 374161"/>
              <a:gd name="connsiteX5" fmla="*/ 0 w 546100"/>
              <a:gd name="connsiteY5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391372 w 546100"/>
              <a:gd name="connsiteY2" fmla="*/ 17585 h 374161"/>
              <a:gd name="connsiteX3" fmla="*/ 546100 w 546100"/>
              <a:gd name="connsiteY3" fmla="*/ 57638 h 374161"/>
              <a:gd name="connsiteX4" fmla="*/ 546100 w 546100"/>
              <a:gd name="connsiteY4" fmla="*/ 0 h 374161"/>
              <a:gd name="connsiteX5" fmla="*/ 0 w 546100"/>
              <a:gd name="connsiteY5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391372 w 546100"/>
              <a:gd name="connsiteY2" fmla="*/ 17585 h 374161"/>
              <a:gd name="connsiteX3" fmla="*/ 546100 w 546100"/>
              <a:gd name="connsiteY3" fmla="*/ 57638 h 374161"/>
              <a:gd name="connsiteX4" fmla="*/ 546100 w 546100"/>
              <a:gd name="connsiteY4" fmla="*/ 0 h 374161"/>
              <a:gd name="connsiteX5" fmla="*/ 0 w 546100"/>
              <a:gd name="connsiteY5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341313 w 546100"/>
              <a:gd name="connsiteY2" fmla="*/ 17585 h 374161"/>
              <a:gd name="connsiteX3" fmla="*/ 546100 w 546100"/>
              <a:gd name="connsiteY3" fmla="*/ 57638 h 374161"/>
              <a:gd name="connsiteX4" fmla="*/ 546100 w 546100"/>
              <a:gd name="connsiteY4" fmla="*/ 0 h 374161"/>
              <a:gd name="connsiteX5" fmla="*/ 0 w 546100"/>
              <a:gd name="connsiteY5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341313 w 546100"/>
              <a:gd name="connsiteY2" fmla="*/ 17585 h 374161"/>
              <a:gd name="connsiteX3" fmla="*/ 546100 w 546100"/>
              <a:gd name="connsiteY3" fmla="*/ 57638 h 374161"/>
              <a:gd name="connsiteX4" fmla="*/ 546100 w 546100"/>
              <a:gd name="connsiteY4" fmla="*/ 0 h 374161"/>
              <a:gd name="connsiteX5" fmla="*/ 0 w 546100"/>
              <a:gd name="connsiteY5" fmla="*/ 145561 h 374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6100" h="374161">
                <a:moveTo>
                  <a:pt x="0" y="145561"/>
                </a:moveTo>
                <a:lnTo>
                  <a:pt x="0" y="374161"/>
                </a:lnTo>
                <a:cubicBezTo>
                  <a:pt x="122114" y="599017"/>
                  <a:pt x="204030" y="175847"/>
                  <a:pt x="341313" y="17585"/>
                </a:cubicBezTo>
                <a:cubicBezTo>
                  <a:pt x="480114" y="-87923"/>
                  <a:pt x="520312" y="60569"/>
                  <a:pt x="546100" y="57638"/>
                </a:cubicBezTo>
                <a:lnTo>
                  <a:pt x="546100" y="0"/>
                </a:lnTo>
                <a:cubicBezTo>
                  <a:pt x="372410" y="-378069"/>
                  <a:pt x="139559" y="506046"/>
                  <a:pt x="0" y="145561"/>
                </a:cubicBezTo>
                <a:close/>
              </a:path>
            </a:pathLst>
          </a:custGeom>
          <a:gradFill>
            <a:gsLst>
              <a:gs pos="25000">
                <a:srgbClr val="E8C768"/>
              </a:gs>
              <a:gs pos="100000">
                <a:srgbClr val="FFE25E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146367"/>
            <a:ext cx="1523874" cy="76803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6" r:id="rId2"/>
    <p:sldLayoutId id="2147483667" r:id="rId3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>
            <a:lumMod val="50000"/>
          </a:schemeClr>
        </a:buClr>
        <a:buFont typeface="Arial" pitchFamily="34" charset="0"/>
        <a:buChar char="•"/>
        <a:defRPr sz="3200" kern="1200">
          <a:solidFill>
            <a:srgbClr val="870E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870E00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>
            <a:lumMod val="50000"/>
          </a:schemeClr>
        </a:buClr>
        <a:buFont typeface="Arial" pitchFamily="34" charset="0"/>
        <a:buChar char="•"/>
        <a:defRPr sz="2400" kern="1200">
          <a:solidFill>
            <a:srgbClr val="870E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870E00"/>
        </a:buClr>
        <a:buFont typeface="Arial" pitchFamily="34" charset="0"/>
        <a:buChar char="–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>
            <a:lumMod val="50000"/>
          </a:schemeClr>
        </a:buClr>
        <a:buFont typeface="Arial" pitchFamily="34" charset="0"/>
        <a:buChar char="»"/>
        <a:defRPr sz="2000" kern="1200">
          <a:solidFill>
            <a:srgbClr val="870E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6" descr="Image 3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97" b="3818"/>
          <a:stretch>
            <a:fillRect/>
          </a:stretch>
        </p:blipFill>
        <p:spPr bwMode="auto">
          <a:xfrm>
            <a:off x="0" y="0"/>
            <a:ext cx="9144000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reeform 6"/>
          <p:cNvSpPr/>
          <p:nvPr/>
        </p:nvSpPr>
        <p:spPr>
          <a:xfrm rot="10800000">
            <a:off x="0" y="4648200"/>
            <a:ext cx="9144002" cy="2209800"/>
          </a:xfrm>
          <a:custGeom>
            <a:avLst/>
            <a:gdLst>
              <a:gd name="connsiteX0" fmla="*/ 0 w 889000"/>
              <a:gd name="connsiteY0" fmla="*/ 0 h 114300"/>
              <a:gd name="connsiteX1" fmla="*/ 889000 w 889000"/>
              <a:gd name="connsiteY1" fmla="*/ 0 h 114300"/>
              <a:gd name="connsiteX2" fmla="*/ 889000 w 889000"/>
              <a:gd name="connsiteY2" fmla="*/ 114300 h 114300"/>
              <a:gd name="connsiteX3" fmla="*/ 0 w 889000"/>
              <a:gd name="connsiteY3" fmla="*/ 114300 h 114300"/>
              <a:gd name="connsiteX4" fmla="*/ 0 w 889000"/>
              <a:gd name="connsiteY4" fmla="*/ 0 h 114300"/>
              <a:gd name="connsiteX0" fmla="*/ 0 w 889000"/>
              <a:gd name="connsiteY0" fmla="*/ 0 h 114300"/>
              <a:gd name="connsiteX1" fmla="*/ 889000 w 889000"/>
              <a:gd name="connsiteY1" fmla="*/ 0 h 114300"/>
              <a:gd name="connsiteX2" fmla="*/ 889000 w 889000"/>
              <a:gd name="connsiteY2" fmla="*/ 114300 h 114300"/>
              <a:gd name="connsiteX3" fmla="*/ 0 w 889000"/>
              <a:gd name="connsiteY3" fmla="*/ 114300 h 114300"/>
              <a:gd name="connsiteX4" fmla="*/ 0 w 889000"/>
              <a:gd name="connsiteY4" fmla="*/ 0 h 114300"/>
              <a:gd name="connsiteX0" fmla="*/ 0 w 889000"/>
              <a:gd name="connsiteY0" fmla="*/ 0 h 114300"/>
              <a:gd name="connsiteX1" fmla="*/ 889000 w 889000"/>
              <a:gd name="connsiteY1" fmla="*/ 0 h 114300"/>
              <a:gd name="connsiteX2" fmla="*/ 889000 w 889000"/>
              <a:gd name="connsiteY2" fmla="*/ 114300 h 114300"/>
              <a:gd name="connsiteX3" fmla="*/ 0 w 889000"/>
              <a:gd name="connsiteY3" fmla="*/ 114300 h 114300"/>
              <a:gd name="connsiteX4" fmla="*/ 0 w 889000"/>
              <a:gd name="connsiteY4" fmla="*/ 0 h 114300"/>
              <a:gd name="connsiteX0" fmla="*/ 0 w 889000"/>
              <a:gd name="connsiteY0" fmla="*/ 0 h 114300"/>
              <a:gd name="connsiteX1" fmla="*/ 889000 w 889000"/>
              <a:gd name="connsiteY1" fmla="*/ 0 h 114300"/>
              <a:gd name="connsiteX2" fmla="*/ 889000 w 889000"/>
              <a:gd name="connsiteY2" fmla="*/ 114300 h 114300"/>
              <a:gd name="connsiteX3" fmla="*/ 0 w 889000"/>
              <a:gd name="connsiteY3" fmla="*/ 114300 h 114300"/>
              <a:gd name="connsiteX4" fmla="*/ 0 w 889000"/>
              <a:gd name="connsiteY4" fmla="*/ 0 h 114300"/>
              <a:gd name="connsiteX0" fmla="*/ 0 w 889000"/>
              <a:gd name="connsiteY0" fmla="*/ 0 h 114300"/>
              <a:gd name="connsiteX1" fmla="*/ 889000 w 889000"/>
              <a:gd name="connsiteY1" fmla="*/ 0 h 114300"/>
              <a:gd name="connsiteX2" fmla="*/ 889000 w 889000"/>
              <a:gd name="connsiteY2" fmla="*/ 114300 h 114300"/>
              <a:gd name="connsiteX3" fmla="*/ 0 w 889000"/>
              <a:gd name="connsiteY3" fmla="*/ 83362 h 114300"/>
              <a:gd name="connsiteX4" fmla="*/ 0 w 889000"/>
              <a:gd name="connsiteY4" fmla="*/ 0 h 114300"/>
              <a:gd name="connsiteX0" fmla="*/ 0 w 889000"/>
              <a:gd name="connsiteY0" fmla="*/ 0 h 114300"/>
              <a:gd name="connsiteX1" fmla="*/ 889000 w 889000"/>
              <a:gd name="connsiteY1" fmla="*/ 0 h 114300"/>
              <a:gd name="connsiteX2" fmla="*/ 889000 w 889000"/>
              <a:gd name="connsiteY2" fmla="*/ 114300 h 114300"/>
              <a:gd name="connsiteX3" fmla="*/ 0 w 889000"/>
              <a:gd name="connsiteY3" fmla="*/ 83362 h 114300"/>
              <a:gd name="connsiteX4" fmla="*/ 0 w 889000"/>
              <a:gd name="connsiteY4" fmla="*/ 0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9000" h="114300">
                <a:moveTo>
                  <a:pt x="0" y="0"/>
                </a:moveTo>
                <a:lnTo>
                  <a:pt x="889000" y="0"/>
                </a:lnTo>
                <a:lnTo>
                  <a:pt x="889000" y="114300"/>
                </a:lnTo>
                <a:cubicBezTo>
                  <a:pt x="592667" y="114300"/>
                  <a:pt x="256876" y="57580"/>
                  <a:pt x="0" y="83362"/>
                </a:cubicBez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Freeform 7"/>
          <p:cNvSpPr/>
          <p:nvPr userDrawn="1"/>
        </p:nvSpPr>
        <p:spPr>
          <a:xfrm rot="10800000" flipH="1">
            <a:off x="0" y="4616933"/>
            <a:ext cx="9144000" cy="640866"/>
          </a:xfrm>
          <a:custGeom>
            <a:avLst/>
            <a:gdLst>
              <a:gd name="connsiteX0" fmla="*/ 0 w 546100"/>
              <a:gd name="connsiteY0" fmla="*/ 0 h 228600"/>
              <a:gd name="connsiteX1" fmla="*/ 0 w 546100"/>
              <a:gd name="connsiteY1" fmla="*/ 228600 h 228600"/>
              <a:gd name="connsiteX2" fmla="*/ 546100 w 546100"/>
              <a:gd name="connsiteY2" fmla="*/ 228600 h 228600"/>
              <a:gd name="connsiteX3" fmla="*/ 546100 w 546100"/>
              <a:gd name="connsiteY3" fmla="*/ 12700 h 228600"/>
              <a:gd name="connsiteX4" fmla="*/ 0 w 546100"/>
              <a:gd name="connsiteY4" fmla="*/ 0 h 228600"/>
              <a:gd name="connsiteX0" fmla="*/ 0 w 546100"/>
              <a:gd name="connsiteY0" fmla="*/ 0 h 228600"/>
              <a:gd name="connsiteX1" fmla="*/ 0 w 546100"/>
              <a:gd name="connsiteY1" fmla="*/ 228600 h 228600"/>
              <a:gd name="connsiteX2" fmla="*/ 546100 w 546100"/>
              <a:gd name="connsiteY2" fmla="*/ 228600 h 228600"/>
              <a:gd name="connsiteX3" fmla="*/ 546100 w 546100"/>
              <a:gd name="connsiteY3" fmla="*/ 12700 h 228600"/>
              <a:gd name="connsiteX4" fmla="*/ 0 w 546100"/>
              <a:gd name="connsiteY4" fmla="*/ 0 h 228600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374161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374161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374161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374161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374161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374161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374161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391372 w 546100"/>
              <a:gd name="connsiteY2" fmla="*/ 17585 h 374161"/>
              <a:gd name="connsiteX3" fmla="*/ 546100 w 546100"/>
              <a:gd name="connsiteY3" fmla="*/ 57638 h 374161"/>
              <a:gd name="connsiteX4" fmla="*/ 546100 w 546100"/>
              <a:gd name="connsiteY4" fmla="*/ 0 h 374161"/>
              <a:gd name="connsiteX5" fmla="*/ 0 w 546100"/>
              <a:gd name="connsiteY5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391372 w 546100"/>
              <a:gd name="connsiteY2" fmla="*/ 17585 h 374161"/>
              <a:gd name="connsiteX3" fmla="*/ 546100 w 546100"/>
              <a:gd name="connsiteY3" fmla="*/ 57638 h 374161"/>
              <a:gd name="connsiteX4" fmla="*/ 546100 w 546100"/>
              <a:gd name="connsiteY4" fmla="*/ 0 h 374161"/>
              <a:gd name="connsiteX5" fmla="*/ 0 w 546100"/>
              <a:gd name="connsiteY5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391372 w 546100"/>
              <a:gd name="connsiteY2" fmla="*/ 17585 h 374161"/>
              <a:gd name="connsiteX3" fmla="*/ 546100 w 546100"/>
              <a:gd name="connsiteY3" fmla="*/ 57638 h 374161"/>
              <a:gd name="connsiteX4" fmla="*/ 546100 w 546100"/>
              <a:gd name="connsiteY4" fmla="*/ 0 h 374161"/>
              <a:gd name="connsiteX5" fmla="*/ 0 w 546100"/>
              <a:gd name="connsiteY5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391372 w 546100"/>
              <a:gd name="connsiteY2" fmla="*/ 17585 h 374161"/>
              <a:gd name="connsiteX3" fmla="*/ 546100 w 546100"/>
              <a:gd name="connsiteY3" fmla="*/ 57638 h 374161"/>
              <a:gd name="connsiteX4" fmla="*/ 546100 w 546100"/>
              <a:gd name="connsiteY4" fmla="*/ 0 h 374161"/>
              <a:gd name="connsiteX5" fmla="*/ 0 w 546100"/>
              <a:gd name="connsiteY5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391372 w 546100"/>
              <a:gd name="connsiteY2" fmla="*/ 17585 h 374161"/>
              <a:gd name="connsiteX3" fmla="*/ 546100 w 546100"/>
              <a:gd name="connsiteY3" fmla="*/ 57638 h 374161"/>
              <a:gd name="connsiteX4" fmla="*/ 546100 w 546100"/>
              <a:gd name="connsiteY4" fmla="*/ 0 h 374161"/>
              <a:gd name="connsiteX5" fmla="*/ 0 w 546100"/>
              <a:gd name="connsiteY5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341313 w 546100"/>
              <a:gd name="connsiteY2" fmla="*/ 17585 h 374161"/>
              <a:gd name="connsiteX3" fmla="*/ 546100 w 546100"/>
              <a:gd name="connsiteY3" fmla="*/ 57638 h 374161"/>
              <a:gd name="connsiteX4" fmla="*/ 546100 w 546100"/>
              <a:gd name="connsiteY4" fmla="*/ 0 h 374161"/>
              <a:gd name="connsiteX5" fmla="*/ 0 w 546100"/>
              <a:gd name="connsiteY5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341313 w 546100"/>
              <a:gd name="connsiteY2" fmla="*/ 17585 h 374161"/>
              <a:gd name="connsiteX3" fmla="*/ 546100 w 546100"/>
              <a:gd name="connsiteY3" fmla="*/ 57638 h 374161"/>
              <a:gd name="connsiteX4" fmla="*/ 546100 w 546100"/>
              <a:gd name="connsiteY4" fmla="*/ 0 h 374161"/>
              <a:gd name="connsiteX5" fmla="*/ 0 w 546100"/>
              <a:gd name="connsiteY5" fmla="*/ 145561 h 374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6100" h="374161">
                <a:moveTo>
                  <a:pt x="0" y="145561"/>
                </a:moveTo>
                <a:lnTo>
                  <a:pt x="0" y="374161"/>
                </a:lnTo>
                <a:cubicBezTo>
                  <a:pt x="122114" y="599017"/>
                  <a:pt x="204030" y="175847"/>
                  <a:pt x="341313" y="17585"/>
                </a:cubicBezTo>
                <a:cubicBezTo>
                  <a:pt x="480114" y="-87923"/>
                  <a:pt x="520312" y="60569"/>
                  <a:pt x="546100" y="57638"/>
                </a:cubicBezTo>
                <a:lnTo>
                  <a:pt x="546100" y="0"/>
                </a:lnTo>
                <a:cubicBezTo>
                  <a:pt x="372410" y="-378069"/>
                  <a:pt x="139559" y="506046"/>
                  <a:pt x="0" y="145561"/>
                </a:cubicBez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42000">
                <a:srgbClr val="ECD17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5334000"/>
            <a:ext cx="2122651" cy="1069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133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 userDrawn="1"/>
        </p:nvSpPr>
        <p:spPr>
          <a:xfrm>
            <a:off x="-2" y="0"/>
            <a:ext cx="9144002" cy="1231899"/>
          </a:xfrm>
          <a:custGeom>
            <a:avLst/>
            <a:gdLst>
              <a:gd name="connsiteX0" fmla="*/ 0 w 889000"/>
              <a:gd name="connsiteY0" fmla="*/ 0 h 114300"/>
              <a:gd name="connsiteX1" fmla="*/ 889000 w 889000"/>
              <a:gd name="connsiteY1" fmla="*/ 0 h 114300"/>
              <a:gd name="connsiteX2" fmla="*/ 889000 w 889000"/>
              <a:gd name="connsiteY2" fmla="*/ 114300 h 114300"/>
              <a:gd name="connsiteX3" fmla="*/ 0 w 889000"/>
              <a:gd name="connsiteY3" fmla="*/ 114300 h 114300"/>
              <a:gd name="connsiteX4" fmla="*/ 0 w 889000"/>
              <a:gd name="connsiteY4" fmla="*/ 0 h 114300"/>
              <a:gd name="connsiteX0" fmla="*/ 0 w 889000"/>
              <a:gd name="connsiteY0" fmla="*/ 0 h 114300"/>
              <a:gd name="connsiteX1" fmla="*/ 889000 w 889000"/>
              <a:gd name="connsiteY1" fmla="*/ 0 h 114300"/>
              <a:gd name="connsiteX2" fmla="*/ 889000 w 889000"/>
              <a:gd name="connsiteY2" fmla="*/ 114300 h 114300"/>
              <a:gd name="connsiteX3" fmla="*/ 0 w 889000"/>
              <a:gd name="connsiteY3" fmla="*/ 114300 h 114300"/>
              <a:gd name="connsiteX4" fmla="*/ 0 w 889000"/>
              <a:gd name="connsiteY4" fmla="*/ 0 h 114300"/>
              <a:gd name="connsiteX0" fmla="*/ 0 w 889000"/>
              <a:gd name="connsiteY0" fmla="*/ 0 h 114300"/>
              <a:gd name="connsiteX1" fmla="*/ 889000 w 889000"/>
              <a:gd name="connsiteY1" fmla="*/ 0 h 114300"/>
              <a:gd name="connsiteX2" fmla="*/ 889000 w 889000"/>
              <a:gd name="connsiteY2" fmla="*/ 114300 h 114300"/>
              <a:gd name="connsiteX3" fmla="*/ 0 w 889000"/>
              <a:gd name="connsiteY3" fmla="*/ 114300 h 114300"/>
              <a:gd name="connsiteX4" fmla="*/ 0 w 889000"/>
              <a:gd name="connsiteY4" fmla="*/ 0 h 114300"/>
              <a:gd name="connsiteX0" fmla="*/ 0 w 889000"/>
              <a:gd name="connsiteY0" fmla="*/ 0 h 114300"/>
              <a:gd name="connsiteX1" fmla="*/ 889000 w 889000"/>
              <a:gd name="connsiteY1" fmla="*/ 0 h 114300"/>
              <a:gd name="connsiteX2" fmla="*/ 889000 w 889000"/>
              <a:gd name="connsiteY2" fmla="*/ 114300 h 114300"/>
              <a:gd name="connsiteX3" fmla="*/ 0 w 889000"/>
              <a:gd name="connsiteY3" fmla="*/ 114300 h 114300"/>
              <a:gd name="connsiteX4" fmla="*/ 0 w 889000"/>
              <a:gd name="connsiteY4" fmla="*/ 0 h 114300"/>
              <a:gd name="connsiteX0" fmla="*/ 0 w 889000"/>
              <a:gd name="connsiteY0" fmla="*/ 0 h 114300"/>
              <a:gd name="connsiteX1" fmla="*/ 889000 w 889000"/>
              <a:gd name="connsiteY1" fmla="*/ 0 h 114300"/>
              <a:gd name="connsiteX2" fmla="*/ 889000 w 889000"/>
              <a:gd name="connsiteY2" fmla="*/ 114300 h 114300"/>
              <a:gd name="connsiteX3" fmla="*/ 0 w 889000"/>
              <a:gd name="connsiteY3" fmla="*/ 83362 h 114300"/>
              <a:gd name="connsiteX4" fmla="*/ 0 w 889000"/>
              <a:gd name="connsiteY4" fmla="*/ 0 h 114300"/>
              <a:gd name="connsiteX0" fmla="*/ 0 w 889000"/>
              <a:gd name="connsiteY0" fmla="*/ 0 h 114300"/>
              <a:gd name="connsiteX1" fmla="*/ 889000 w 889000"/>
              <a:gd name="connsiteY1" fmla="*/ 0 h 114300"/>
              <a:gd name="connsiteX2" fmla="*/ 889000 w 889000"/>
              <a:gd name="connsiteY2" fmla="*/ 114300 h 114300"/>
              <a:gd name="connsiteX3" fmla="*/ 0 w 889000"/>
              <a:gd name="connsiteY3" fmla="*/ 83362 h 114300"/>
              <a:gd name="connsiteX4" fmla="*/ 0 w 889000"/>
              <a:gd name="connsiteY4" fmla="*/ 0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9000" h="114300">
                <a:moveTo>
                  <a:pt x="0" y="0"/>
                </a:moveTo>
                <a:lnTo>
                  <a:pt x="889000" y="0"/>
                </a:lnTo>
                <a:lnTo>
                  <a:pt x="889000" y="114300"/>
                </a:lnTo>
                <a:cubicBezTo>
                  <a:pt x="592667" y="114300"/>
                  <a:pt x="256876" y="57580"/>
                  <a:pt x="0" y="83362"/>
                </a:cubicBezTo>
                <a:lnTo>
                  <a:pt x="0" y="0"/>
                </a:lnTo>
                <a:close/>
              </a:path>
            </a:pathLst>
          </a:custGeom>
          <a:blipFill>
            <a:blip r:embed="rId4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Freeform 4"/>
          <p:cNvSpPr/>
          <p:nvPr userDrawn="1"/>
        </p:nvSpPr>
        <p:spPr>
          <a:xfrm flipH="1">
            <a:off x="0" y="888999"/>
            <a:ext cx="9144000" cy="342900"/>
          </a:xfrm>
          <a:custGeom>
            <a:avLst/>
            <a:gdLst>
              <a:gd name="connsiteX0" fmla="*/ 0 w 546100"/>
              <a:gd name="connsiteY0" fmla="*/ 0 h 228600"/>
              <a:gd name="connsiteX1" fmla="*/ 0 w 546100"/>
              <a:gd name="connsiteY1" fmla="*/ 228600 h 228600"/>
              <a:gd name="connsiteX2" fmla="*/ 546100 w 546100"/>
              <a:gd name="connsiteY2" fmla="*/ 228600 h 228600"/>
              <a:gd name="connsiteX3" fmla="*/ 546100 w 546100"/>
              <a:gd name="connsiteY3" fmla="*/ 12700 h 228600"/>
              <a:gd name="connsiteX4" fmla="*/ 0 w 546100"/>
              <a:gd name="connsiteY4" fmla="*/ 0 h 228600"/>
              <a:gd name="connsiteX0" fmla="*/ 0 w 546100"/>
              <a:gd name="connsiteY0" fmla="*/ 0 h 228600"/>
              <a:gd name="connsiteX1" fmla="*/ 0 w 546100"/>
              <a:gd name="connsiteY1" fmla="*/ 228600 h 228600"/>
              <a:gd name="connsiteX2" fmla="*/ 546100 w 546100"/>
              <a:gd name="connsiteY2" fmla="*/ 228600 h 228600"/>
              <a:gd name="connsiteX3" fmla="*/ 546100 w 546100"/>
              <a:gd name="connsiteY3" fmla="*/ 12700 h 228600"/>
              <a:gd name="connsiteX4" fmla="*/ 0 w 546100"/>
              <a:gd name="connsiteY4" fmla="*/ 0 h 228600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374161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374161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374161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374161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374161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374161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374161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546100 w 546100"/>
              <a:gd name="connsiteY2" fmla="*/ 57638 h 374161"/>
              <a:gd name="connsiteX3" fmla="*/ 546100 w 546100"/>
              <a:gd name="connsiteY3" fmla="*/ 0 h 374161"/>
              <a:gd name="connsiteX4" fmla="*/ 0 w 546100"/>
              <a:gd name="connsiteY4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391372 w 546100"/>
              <a:gd name="connsiteY2" fmla="*/ 17585 h 374161"/>
              <a:gd name="connsiteX3" fmla="*/ 546100 w 546100"/>
              <a:gd name="connsiteY3" fmla="*/ 57638 h 374161"/>
              <a:gd name="connsiteX4" fmla="*/ 546100 w 546100"/>
              <a:gd name="connsiteY4" fmla="*/ 0 h 374161"/>
              <a:gd name="connsiteX5" fmla="*/ 0 w 546100"/>
              <a:gd name="connsiteY5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391372 w 546100"/>
              <a:gd name="connsiteY2" fmla="*/ 17585 h 374161"/>
              <a:gd name="connsiteX3" fmla="*/ 546100 w 546100"/>
              <a:gd name="connsiteY3" fmla="*/ 57638 h 374161"/>
              <a:gd name="connsiteX4" fmla="*/ 546100 w 546100"/>
              <a:gd name="connsiteY4" fmla="*/ 0 h 374161"/>
              <a:gd name="connsiteX5" fmla="*/ 0 w 546100"/>
              <a:gd name="connsiteY5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391372 w 546100"/>
              <a:gd name="connsiteY2" fmla="*/ 17585 h 374161"/>
              <a:gd name="connsiteX3" fmla="*/ 546100 w 546100"/>
              <a:gd name="connsiteY3" fmla="*/ 57638 h 374161"/>
              <a:gd name="connsiteX4" fmla="*/ 546100 w 546100"/>
              <a:gd name="connsiteY4" fmla="*/ 0 h 374161"/>
              <a:gd name="connsiteX5" fmla="*/ 0 w 546100"/>
              <a:gd name="connsiteY5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391372 w 546100"/>
              <a:gd name="connsiteY2" fmla="*/ 17585 h 374161"/>
              <a:gd name="connsiteX3" fmla="*/ 546100 w 546100"/>
              <a:gd name="connsiteY3" fmla="*/ 57638 h 374161"/>
              <a:gd name="connsiteX4" fmla="*/ 546100 w 546100"/>
              <a:gd name="connsiteY4" fmla="*/ 0 h 374161"/>
              <a:gd name="connsiteX5" fmla="*/ 0 w 546100"/>
              <a:gd name="connsiteY5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391372 w 546100"/>
              <a:gd name="connsiteY2" fmla="*/ 17585 h 374161"/>
              <a:gd name="connsiteX3" fmla="*/ 546100 w 546100"/>
              <a:gd name="connsiteY3" fmla="*/ 57638 h 374161"/>
              <a:gd name="connsiteX4" fmla="*/ 546100 w 546100"/>
              <a:gd name="connsiteY4" fmla="*/ 0 h 374161"/>
              <a:gd name="connsiteX5" fmla="*/ 0 w 546100"/>
              <a:gd name="connsiteY5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341313 w 546100"/>
              <a:gd name="connsiteY2" fmla="*/ 17585 h 374161"/>
              <a:gd name="connsiteX3" fmla="*/ 546100 w 546100"/>
              <a:gd name="connsiteY3" fmla="*/ 57638 h 374161"/>
              <a:gd name="connsiteX4" fmla="*/ 546100 w 546100"/>
              <a:gd name="connsiteY4" fmla="*/ 0 h 374161"/>
              <a:gd name="connsiteX5" fmla="*/ 0 w 546100"/>
              <a:gd name="connsiteY5" fmla="*/ 145561 h 374161"/>
              <a:gd name="connsiteX0" fmla="*/ 0 w 546100"/>
              <a:gd name="connsiteY0" fmla="*/ 145561 h 374161"/>
              <a:gd name="connsiteX1" fmla="*/ 0 w 546100"/>
              <a:gd name="connsiteY1" fmla="*/ 374161 h 374161"/>
              <a:gd name="connsiteX2" fmla="*/ 341313 w 546100"/>
              <a:gd name="connsiteY2" fmla="*/ 17585 h 374161"/>
              <a:gd name="connsiteX3" fmla="*/ 546100 w 546100"/>
              <a:gd name="connsiteY3" fmla="*/ 57638 h 374161"/>
              <a:gd name="connsiteX4" fmla="*/ 546100 w 546100"/>
              <a:gd name="connsiteY4" fmla="*/ 0 h 374161"/>
              <a:gd name="connsiteX5" fmla="*/ 0 w 546100"/>
              <a:gd name="connsiteY5" fmla="*/ 145561 h 374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6100" h="374161">
                <a:moveTo>
                  <a:pt x="0" y="145561"/>
                </a:moveTo>
                <a:lnTo>
                  <a:pt x="0" y="374161"/>
                </a:lnTo>
                <a:cubicBezTo>
                  <a:pt x="122114" y="599017"/>
                  <a:pt x="204030" y="175847"/>
                  <a:pt x="341313" y="17585"/>
                </a:cubicBezTo>
                <a:cubicBezTo>
                  <a:pt x="480114" y="-87923"/>
                  <a:pt x="520312" y="60569"/>
                  <a:pt x="546100" y="57638"/>
                </a:cubicBezTo>
                <a:lnTo>
                  <a:pt x="546100" y="0"/>
                </a:lnTo>
                <a:cubicBezTo>
                  <a:pt x="372410" y="-378069"/>
                  <a:pt x="139559" y="506046"/>
                  <a:pt x="0" y="145561"/>
                </a:cubicBezTo>
                <a:close/>
              </a:path>
            </a:pathLst>
          </a:custGeom>
          <a:gradFill>
            <a:gsLst>
              <a:gs pos="25000">
                <a:srgbClr val="E8C768"/>
              </a:gs>
              <a:gs pos="100000">
                <a:srgbClr val="FFE25E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86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1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SWAR FMC Presentation</a:t>
            </a:r>
            <a:br>
              <a:rPr lang="en-US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January 28, 2020</a:t>
            </a:r>
            <a:endParaRPr lang="en-US" sz="3200" i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723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solidFill>
                  <a:schemeClr val="tx2"/>
                </a:solidFill>
                <a:latin typeface="Arial Narrow" panose="020B0606020202030204" pitchFamily="34" charset="0"/>
              </a:rPr>
              <a:t>Tie Beginning Fund Balance Reminders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8723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AAFA3-5D16-4D4D-8EC4-35C11ABC1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A5855415-AC88-45A0-BEF8-402810727D48}"/>
              </a:ext>
            </a:extLst>
          </p:cNvPr>
          <p:cNvSpPr txBox="1">
            <a:spLocks/>
          </p:cNvSpPr>
          <p:nvPr/>
        </p:nvSpPr>
        <p:spPr>
          <a:xfrm>
            <a:off x="161572" y="1523999"/>
            <a:ext cx="8525228" cy="478851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  <a:defRPr sz="3200" kern="1200">
                <a:solidFill>
                  <a:srgbClr val="870E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870E00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  <a:defRPr sz="2400" kern="1200">
                <a:solidFill>
                  <a:srgbClr val="870E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870E00"/>
              </a:buClr>
              <a:buFont typeface="Arial" pitchFamily="34" charset="0"/>
              <a:buChar char="–"/>
              <a:defRPr sz="20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Arial" pitchFamily="34" charset="0"/>
              <a:buChar char="»"/>
              <a:defRPr sz="2000" kern="1200">
                <a:solidFill>
                  <a:srgbClr val="870E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>
              <a:buClr>
                <a:srgbClr val="1F497D">
                  <a:lumMod val="50000"/>
                </a:srgbClr>
              </a:buClr>
            </a:pPr>
            <a:endParaRPr lang="en-US" sz="1600" dirty="0">
              <a:solidFill>
                <a:schemeClr val="tx1"/>
              </a:solidFill>
            </a:endParaRPr>
          </a:p>
          <a:p>
            <a:pPr marL="514350" lvl="1" indent="0">
              <a:buClr>
                <a:srgbClr val="1F497D">
                  <a:lumMod val="50000"/>
                </a:srgbClr>
              </a:buClr>
              <a:buNone/>
            </a:pPr>
            <a:r>
              <a:rPr lang="en-US" dirty="0"/>
              <a:t>Once the BCR is published &amp; SAO sends notification (typically November of each year), each budget unit should:</a:t>
            </a:r>
          </a:p>
          <a:p>
            <a:pPr marL="800100" lvl="1">
              <a:buClr>
                <a:srgbClr val="1F497D">
                  <a:lumMod val="50000"/>
                </a:srgbClr>
              </a:buClr>
            </a:pPr>
            <a:endParaRPr lang="en-US" sz="1600" dirty="0"/>
          </a:p>
          <a:p>
            <a:pPr marL="800100" lvl="1">
              <a:buClr>
                <a:srgbClr val="1F497D">
                  <a:lumMod val="50000"/>
                </a:srgbClr>
              </a:buClr>
            </a:pPr>
            <a:r>
              <a:rPr lang="en-US" sz="2400" dirty="0">
                <a:solidFill>
                  <a:schemeClr val="tx2"/>
                </a:solidFill>
                <a:latin typeface="Arial Narrow" panose="020B0606020202030204" pitchFamily="34" charset="0"/>
              </a:rPr>
              <a:t>Record entries for return of surplus by program and fund source</a:t>
            </a:r>
          </a:p>
          <a:p>
            <a:pPr marL="800100" lvl="1">
              <a:buClr>
                <a:srgbClr val="1F497D">
                  <a:lumMod val="50000"/>
                </a:srgbClr>
              </a:buClr>
            </a:pPr>
            <a:r>
              <a:rPr lang="en-US" sz="2400" dirty="0">
                <a:solidFill>
                  <a:schemeClr val="tx2"/>
                </a:solidFill>
                <a:latin typeface="Arial Narrow" panose="020B0606020202030204" pitchFamily="34" charset="0"/>
              </a:rPr>
              <a:t>Record entries for prior-year carryover by program &amp; fund source</a:t>
            </a:r>
          </a:p>
          <a:p>
            <a:pPr marL="800100" lvl="1">
              <a:buClr>
                <a:srgbClr val="1F497D">
                  <a:lumMod val="50000"/>
                </a:srgbClr>
              </a:buClr>
            </a:pPr>
            <a:r>
              <a:rPr lang="en-US" sz="2400" dirty="0">
                <a:solidFill>
                  <a:schemeClr val="tx2"/>
                </a:solidFill>
                <a:latin typeface="Arial Narrow" panose="020B0606020202030204" pitchFamily="34" charset="0"/>
              </a:rPr>
              <a:t>Check compliance with accounting policy using reconciliation</a:t>
            </a:r>
          </a:p>
          <a:p>
            <a:pPr marL="800100" lvl="1">
              <a:buClr>
                <a:srgbClr val="1F497D">
                  <a:lumMod val="50000"/>
                </a:srgbClr>
              </a:buClr>
            </a:pPr>
            <a:endParaRPr lang="en-US" sz="2000" dirty="0">
              <a:solidFill>
                <a:schemeClr val="tx2"/>
              </a:solidFill>
              <a:highlight>
                <a:srgbClr val="FFFF00"/>
              </a:highlight>
              <a:latin typeface="Arial Narrow" panose="020B0606020202030204" pitchFamily="34" charset="0"/>
            </a:endParaRPr>
          </a:p>
          <a:p>
            <a:pPr marL="514350" lvl="1" indent="0">
              <a:buClr>
                <a:srgbClr val="1F497D">
                  <a:lumMod val="50000"/>
                </a:srgbClr>
              </a:buClr>
              <a:buNone/>
            </a:pPr>
            <a:endParaRPr lang="en-US" sz="1600" dirty="0"/>
          </a:p>
          <a:p>
            <a:pPr marL="800100" lvl="1">
              <a:buClr>
                <a:srgbClr val="1F497D">
                  <a:lumMod val="50000"/>
                </a:srgbClr>
              </a:buClr>
            </a:pPr>
            <a:r>
              <a:rPr lang="en-US" sz="3200" dirty="0">
                <a:solidFill>
                  <a:srgbClr val="FF0000"/>
                </a:solidFill>
              </a:rPr>
              <a:t>26 of 40 agencies not yet tied in </a:t>
            </a:r>
          </a:p>
          <a:p>
            <a:pPr marL="800100" lvl="1">
              <a:buClr>
                <a:srgbClr val="1F497D">
                  <a:lumMod val="50000"/>
                </a:srgbClr>
              </a:buClr>
            </a:pPr>
            <a:endParaRPr lang="en-US" sz="1600" dirty="0"/>
          </a:p>
          <a:p>
            <a:pPr marL="514350" lvl="1" indent="0">
              <a:buClr>
                <a:srgbClr val="1F497D">
                  <a:lumMod val="50000"/>
                </a:srgbClr>
              </a:buClr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marL="400050">
              <a:buClr>
                <a:srgbClr val="1F497D">
                  <a:lumMod val="50000"/>
                </a:srgbClr>
              </a:buClr>
            </a:pPr>
            <a:endParaRPr lang="en-US" sz="2400" b="1" dirty="0">
              <a:solidFill>
                <a:srgbClr val="00B0F0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US" sz="2400" dirty="0"/>
          </a:p>
          <a:p>
            <a:pPr marL="0" indent="0">
              <a:buFont typeface="Arial" pitchFamily="34" charset="0"/>
              <a:buNone/>
            </a:pPr>
            <a:endParaRPr lang="en-US" sz="2400" dirty="0"/>
          </a:p>
          <a:p>
            <a:pPr marL="0" indent="0">
              <a:buFont typeface="Arial" pitchFamily="34" charset="0"/>
              <a:buNone/>
            </a:pPr>
            <a:endParaRPr lang="en-US" sz="2400" dirty="0"/>
          </a:p>
          <a:p>
            <a:pPr marL="0" indent="0">
              <a:buFont typeface="Arial" pitchFamily="34" charset="0"/>
              <a:buNone/>
            </a:pPr>
            <a:endParaRPr lang="en-US" sz="2400" dirty="0"/>
          </a:p>
          <a:p>
            <a:pPr marL="0" indent="0">
              <a:buFont typeface="Arial" pitchFamily="34" charset="0"/>
              <a:buNone/>
            </a:pPr>
            <a:r>
              <a:rPr lang="en-US" sz="2400" dirty="0"/>
              <a:t>		</a:t>
            </a:r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B8A55522-03E1-43A2-A9FE-CD4EAEA271E0}"/>
              </a:ext>
            </a:extLst>
          </p:cNvPr>
          <p:cNvSpPr txBox="1">
            <a:spLocks/>
          </p:cNvSpPr>
          <p:nvPr/>
        </p:nvSpPr>
        <p:spPr>
          <a:xfrm>
            <a:off x="838200" y="152400"/>
            <a:ext cx="6400800" cy="8382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Arial Narrow" panose="020B0606020202030204" pitchFamily="34" charset="0"/>
              </a:rPr>
              <a:t>Tie Beginning Fund Balance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262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panose="020B0606020202030204" pitchFamily="34" charset="0"/>
              </a:rPr>
              <a:t>Tie in Beginning Fund Balance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D388AF-4020-4833-8302-7041F6483305}"/>
              </a:ext>
            </a:extLst>
          </p:cNvPr>
          <p:cNvSpPr txBox="1"/>
          <p:nvPr/>
        </p:nvSpPr>
        <p:spPr>
          <a:xfrm>
            <a:off x="762001" y="4278868"/>
            <a:ext cx="7772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Or applicable Balance Sheet account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4777708-59A8-40FD-B753-1DB42CE88A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226151"/>
              </p:ext>
            </p:extLst>
          </p:nvPr>
        </p:nvGraphicFramePr>
        <p:xfrm>
          <a:off x="685800" y="138176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2194300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Return of Surplus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6825464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206FF3FE-D3B5-4827-9862-CB96E122AA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125" y="1905000"/>
            <a:ext cx="866775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772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panose="020B0606020202030204" pitchFamily="34" charset="0"/>
              </a:rPr>
              <a:t>Tie in Beginning Fund Balance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4777708-59A8-40FD-B753-1DB42CE88AE7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138176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2194300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Prior Year Carry-Over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6825464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4605F389-0CCF-4CE5-98DC-EB42F618DE7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85" b="82483"/>
          <a:stretch/>
        </p:blipFill>
        <p:spPr>
          <a:xfrm>
            <a:off x="810799" y="1840230"/>
            <a:ext cx="7799801" cy="75057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409F0EE-EC62-4919-9CE4-33A76EBD664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2482" b="13554"/>
          <a:stretch/>
        </p:blipFill>
        <p:spPr>
          <a:xfrm>
            <a:off x="773508" y="3962401"/>
            <a:ext cx="7837092" cy="63319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92E5660-02D9-4EEE-ABA5-B27AB8F4E8DE}"/>
              </a:ext>
            </a:extLst>
          </p:cNvPr>
          <p:cNvSpPr txBox="1"/>
          <p:nvPr/>
        </p:nvSpPr>
        <p:spPr>
          <a:xfrm>
            <a:off x="1143000" y="6223595"/>
            <a:ext cx="7543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NOTE</a:t>
            </a:r>
            <a:r>
              <a:rPr lang="en-US" sz="1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: Read the Prior Year Carry-Over Policy for more details on reserve of STATE FUNDS.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7AE3EB-5D66-4051-B0F3-00148B632883}"/>
              </a:ext>
            </a:extLst>
          </p:cNvPr>
          <p:cNvSpPr/>
          <p:nvPr/>
        </p:nvSpPr>
        <p:spPr>
          <a:xfrm>
            <a:off x="1143000" y="6474023"/>
            <a:ext cx="7467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https://sao.georgia.gov/policies-and-procedures/accounting-policy-manual</a:t>
            </a:r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00659C4C-80D0-47FA-819F-EC70625872BD}"/>
              </a:ext>
            </a:extLst>
          </p:cNvPr>
          <p:cNvSpPr/>
          <p:nvPr/>
        </p:nvSpPr>
        <p:spPr>
          <a:xfrm>
            <a:off x="533400" y="1840231"/>
            <a:ext cx="277399" cy="158877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1F57D0E-6FAF-40DC-B885-7D084BA0A384}"/>
              </a:ext>
            </a:extLst>
          </p:cNvPr>
          <p:cNvSpPr txBox="1"/>
          <p:nvPr/>
        </p:nvSpPr>
        <p:spPr>
          <a:xfrm>
            <a:off x="0" y="22098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7313DD"/>
                </a:solidFill>
              </a:rPr>
              <a:t>FY19</a:t>
            </a:r>
            <a:r>
              <a:rPr lang="en-US" sz="1600" dirty="0">
                <a:solidFill>
                  <a:srgbClr val="7313DD"/>
                </a:solidFill>
              </a:rPr>
              <a:t>Jun</a:t>
            </a:r>
            <a:r>
              <a:rPr lang="en-US" sz="1600" b="1" dirty="0">
                <a:solidFill>
                  <a:srgbClr val="7313DD"/>
                </a:solidFill>
              </a:rPr>
              <a:t> </a:t>
            </a:r>
            <a:r>
              <a:rPr lang="en-US" sz="1600" dirty="0">
                <a:solidFill>
                  <a:srgbClr val="7313DD"/>
                </a:solidFill>
              </a:rPr>
              <a:t>2019</a:t>
            </a:r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EA0E3445-1F23-452D-BE95-1E4239B3EEEB}"/>
              </a:ext>
            </a:extLst>
          </p:cNvPr>
          <p:cNvSpPr/>
          <p:nvPr/>
        </p:nvSpPr>
        <p:spPr>
          <a:xfrm>
            <a:off x="533400" y="4191000"/>
            <a:ext cx="277399" cy="64555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5186D7-3125-44DE-9A80-990C4F5E4378}"/>
              </a:ext>
            </a:extLst>
          </p:cNvPr>
          <p:cNvSpPr txBox="1"/>
          <p:nvPr/>
        </p:nvSpPr>
        <p:spPr>
          <a:xfrm>
            <a:off x="0" y="42672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7313DD"/>
                </a:solidFill>
              </a:rPr>
              <a:t>FY20</a:t>
            </a:r>
            <a:r>
              <a:rPr lang="en-US" sz="1600" dirty="0">
                <a:solidFill>
                  <a:srgbClr val="7313DD"/>
                </a:solidFill>
              </a:rPr>
              <a:t>Nov</a:t>
            </a:r>
            <a:r>
              <a:rPr lang="en-US" sz="1600" b="1" dirty="0">
                <a:solidFill>
                  <a:srgbClr val="7313DD"/>
                </a:solidFill>
              </a:rPr>
              <a:t> </a:t>
            </a:r>
            <a:r>
              <a:rPr lang="en-US" sz="1600" dirty="0">
                <a:solidFill>
                  <a:srgbClr val="7313DD"/>
                </a:solidFill>
              </a:rPr>
              <a:t>2019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FA86FB-FD7C-4533-A503-5355A9E1DA2C}"/>
              </a:ext>
            </a:extLst>
          </p:cNvPr>
          <p:cNvSpPr txBox="1"/>
          <p:nvPr/>
        </p:nvSpPr>
        <p:spPr>
          <a:xfrm>
            <a:off x="1219200" y="4572000"/>
            <a:ext cx="277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*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BEF4B6C-9C26-4949-81D2-9753D0BBD1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7899" y="5667375"/>
            <a:ext cx="5543550" cy="50482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69E9BEE-427F-4522-9B55-FAFBE9EEE1A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2672" b="67447"/>
          <a:stretch/>
        </p:blipFill>
        <p:spPr>
          <a:xfrm>
            <a:off x="810799" y="2678251"/>
            <a:ext cx="7799801" cy="44594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2708319-068D-40E1-B46C-3D527AF429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6090" b="48714"/>
          <a:stretch/>
        </p:blipFill>
        <p:spPr>
          <a:xfrm>
            <a:off x="810799" y="3124200"/>
            <a:ext cx="7799801" cy="6858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B7FD4383-AB4C-4306-A1E3-4D8E6DA7FA97}"/>
              </a:ext>
            </a:extLst>
          </p:cNvPr>
          <p:cNvSpPr txBox="1"/>
          <p:nvPr/>
        </p:nvSpPr>
        <p:spPr>
          <a:xfrm>
            <a:off x="685800" y="5181600"/>
            <a:ext cx="79552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C00000"/>
                </a:solidFill>
              </a:rPr>
              <a:t>*</a:t>
            </a:r>
            <a:r>
              <a:rPr lang="en-US" sz="1400" dirty="0"/>
              <a:t> If the entry to record Reserves in </a:t>
            </a:r>
            <a:r>
              <a:rPr lang="en-US" sz="1400" u="sng" dirty="0"/>
              <a:t>Jun 2019</a:t>
            </a:r>
            <a:r>
              <a:rPr lang="en-US" sz="1400" dirty="0"/>
              <a:t> was not made in TeamWorks, record the following instead for</a:t>
            </a:r>
          </a:p>
          <a:p>
            <a:r>
              <a:rPr lang="en-US" sz="1400" dirty="0"/>
              <a:t>    Prior Year Carry-Over: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E59457D-F6FF-4C1E-89CA-9C231CB39D7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226" t="90274" b="-198"/>
          <a:stretch/>
        </p:blipFill>
        <p:spPr>
          <a:xfrm>
            <a:off x="1496598" y="4648200"/>
            <a:ext cx="7114001" cy="449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540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AAFA3-5D16-4D4D-8EC4-35C11ABC1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A5855415-AC88-45A0-BEF8-402810727D48}"/>
              </a:ext>
            </a:extLst>
          </p:cNvPr>
          <p:cNvSpPr txBox="1">
            <a:spLocks/>
          </p:cNvSpPr>
          <p:nvPr/>
        </p:nvSpPr>
        <p:spPr>
          <a:xfrm>
            <a:off x="228600" y="1600201"/>
            <a:ext cx="8525228" cy="5334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  <a:defRPr sz="3200" kern="1200">
                <a:solidFill>
                  <a:srgbClr val="870E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870E00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  <a:defRPr sz="2400" kern="1200">
                <a:solidFill>
                  <a:srgbClr val="870E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870E00"/>
              </a:buClr>
              <a:buFont typeface="Arial" pitchFamily="34" charset="0"/>
              <a:buChar char="–"/>
              <a:defRPr sz="20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Arial" pitchFamily="34" charset="0"/>
              <a:buChar char="»"/>
              <a:defRPr sz="2000" kern="1200">
                <a:solidFill>
                  <a:srgbClr val="870E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dirty="0">
                <a:solidFill>
                  <a:schemeClr val="tx1"/>
                </a:solidFill>
              </a:rPr>
              <a:t>The variance columns on the recon indicate compliance status:</a:t>
            </a:r>
          </a:p>
          <a:p>
            <a:pPr marL="0" indent="0">
              <a:buFont typeface="Arial" pitchFamily="34" charset="0"/>
              <a:buNone/>
            </a:pPr>
            <a:endParaRPr lang="en-US" sz="2400" dirty="0"/>
          </a:p>
          <a:p>
            <a:pPr marL="0" indent="0">
              <a:buFont typeface="Arial" pitchFamily="34" charset="0"/>
              <a:buNone/>
            </a:pPr>
            <a:r>
              <a:rPr lang="en-US" sz="2400" dirty="0"/>
              <a:t>		</a:t>
            </a:r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B8A55522-03E1-43A2-A9FE-CD4EAEA271E0}"/>
              </a:ext>
            </a:extLst>
          </p:cNvPr>
          <p:cNvSpPr txBox="1">
            <a:spLocks/>
          </p:cNvSpPr>
          <p:nvPr/>
        </p:nvSpPr>
        <p:spPr>
          <a:xfrm>
            <a:off x="838200" y="152400"/>
            <a:ext cx="6400800" cy="8382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Arial Narrow" panose="020B0606020202030204" pitchFamily="34" charset="0"/>
              </a:rPr>
              <a:t>Tie Beginning Fund Balance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D9CFBD-A9C0-4F96-8C11-5BA6B3D8EB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09800"/>
            <a:ext cx="9144000" cy="3471406"/>
          </a:xfrm>
          <a:prstGeom prst="rect">
            <a:avLst/>
          </a:prstGeom>
        </p:spPr>
      </p:pic>
      <p:sp>
        <p:nvSpPr>
          <p:cNvPr id="7" name="Star: 5 Points 6">
            <a:extLst>
              <a:ext uri="{FF2B5EF4-FFF2-40B4-BE49-F238E27FC236}">
                <a16:creationId xmlns:a16="http://schemas.microsoft.com/office/drawing/2014/main" id="{61DBA25A-9BF4-47B8-97A8-B28A752FD195}"/>
              </a:ext>
            </a:extLst>
          </p:cNvPr>
          <p:cNvSpPr/>
          <p:nvPr/>
        </p:nvSpPr>
        <p:spPr>
          <a:xfrm>
            <a:off x="7687028" y="2514600"/>
            <a:ext cx="237772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tar: 5 Points 8">
            <a:extLst>
              <a:ext uri="{FF2B5EF4-FFF2-40B4-BE49-F238E27FC236}">
                <a16:creationId xmlns:a16="http://schemas.microsoft.com/office/drawing/2014/main" id="{CD9A27A6-FA7B-42A0-8A5D-90CEADC6AEFB}"/>
              </a:ext>
            </a:extLst>
          </p:cNvPr>
          <p:cNvSpPr/>
          <p:nvPr/>
        </p:nvSpPr>
        <p:spPr>
          <a:xfrm>
            <a:off x="7991828" y="2514600"/>
            <a:ext cx="237772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tar: 5 Points 9">
            <a:extLst>
              <a:ext uri="{FF2B5EF4-FFF2-40B4-BE49-F238E27FC236}">
                <a16:creationId xmlns:a16="http://schemas.microsoft.com/office/drawing/2014/main" id="{E47F62A5-2006-4115-9610-C3BC02561C30}"/>
              </a:ext>
            </a:extLst>
          </p:cNvPr>
          <p:cNvSpPr/>
          <p:nvPr/>
        </p:nvSpPr>
        <p:spPr>
          <a:xfrm>
            <a:off x="8296628" y="2514600"/>
            <a:ext cx="237772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5383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solidFill>
                  <a:schemeClr val="tx2"/>
                </a:solidFill>
                <a:latin typeface="Arial Narrow" panose="020B0606020202030204" pitchFamily="34" charset="0"/>
              </a:rPr>
              <a:t>Internal Controls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13967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143000"/>
            <a:ext cx="8001000" cy="5257800"/>
          </a:xfrm>
        </p:spPr>
        <p:txBody>
          <a:bodyPr/>
          <a:lstStyle/>
          <a:p>
            <a:pPr lvl="0"/>
            <a:r>
              <a:rPr lang="en-US" sz="2400" dirty="0">
                <a:solidFill>
                  <a:schemeClr val="tx2"/>
                </a:solidFill>
                <a:latin typeface="Arial Narrow" panose="020B0606020202030204" pitchFamily="34" charset="0"/>
              </a:rPr>
              <a:t>Spring submission of RA/CA template will be performed through Onspring software:</a:t>
            </a:r>
          </a:p>
          <a:p>
            <a:pPr lvl="1"/>
            <a:r>
              <a:rPr lang="en-US" sz="2000" u="none" dirty="0">
                <a:solidFill>
                  <a:schemeClr val="tx2"/>
                </a:solidFill>
                <a:latin typeface="Arial Narrow" panose="020B0606020202030204" pitchFamily="34" charset="0"/>
              </a:rPr>
              <a:t>Standardized library of control activities</a:t>
            </a:r>
          </a:p>
          <a:p>
            <a:pPr lvl="1"/>
            <a:r>
              <a:rPr lang="en-US" sz="2000" u="none" dirty="0">
                <a:solidFill>
                  <a:schemeClr val="tx2"/>
                </a:solidFill>
                <a:latin typeface="Arial Narrow" panose="020B0606020202030204" pitchFamily="34" charset="0"/>
              </a:rPr>
              <a:t>More reporting capabilities</a:t>
            </a:r>
          </a:p>
          <a:p>
            <a:pPr lvl="1"/>
            <a:r>
              <a:rPr lang="en-US" sz="2000" u="none" dirty="0">
                <a:solidFill>
                  <a:schemeClr val="tx2"/>
                </a:solidFill>
                <a:latin typeface="Arial Narrow" panose="020B0606020202030204" pitchFamily="34" charset="0"/>
              </a:rPr>
              <a:t>Note – select agencies piloted this software last fall</a:t>
            </a:r>
          </a:p>
          <a:p>
            <a:pPr lvl="1"/>
            <a:r>
              <a:rPr lang="en-US" sz="2000" u="none" dirty="0">
                <a:solidFill>
                  <a:schemeClr val="tx2"/>
                </a:solidFill>
                <a:latin typeface="Arial Narrow" panose="020B0606020202030204" pitchFamily="34" charset="0"/>
              </a:rPr>
              <a:t>Etc.</a:t>
            </a:r>
          </a:p>
          <a:p>
            <a:pPr lvl="1"/>
            <a:endParaRPr lang="en-US" sz="1000" dirty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r>
              <a:rPr lang="en-US" sz="2400" dirty="0">
                <a:solidFill>
                  <a:schemeClr val="tx2"/>
                </a:solidFill>
                <a:latin typeface="Arial Narrow" panose="020B0606020202030204" pitchFamily="34" charset="0"/>
              </a:rPr>
              <a:t>Additional questions relating to IT internal controls</a:t>
            </a:r>
          </a:p>
          <a:p>
            <a:endParaRPr lang="en-US" sz="1000" dirty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r>
              <a:rPr lang="en-US" sz="2400" dirty="0">
                <a:solidFill>
                  <a:schemeClr val="tx2"/>
                </a:solidFill>
                <a:latin typeface="Arial Narrow" panose="020B0606020202030204" pitchFamily="34" charset="0"/>
              </a:rPr>
              <a:t>More Testing of Internal Controls listed:</a:t>
            </a:r>
          </a:p>
          <a:p>
            <a:pPr lvl="1"/>
            <a:r>
              <a:rPr lang="en-US" sz="2000" u="none" dirty="0">
                <a:solidFill>
                  <a:schemeClr val="tx2"/>
                </a:solidFill>
                <a:latin typeface="Arial Narrow" panose="020B0606020202030204" pitchFamily="34" charset="0"/>
              </a:rPr>
              <a:t>Additional questions</a:t>
            </a:r>
          </a:p>
          <a:p>
            <a:pPr lvl="1"/>
            <a:r>
              <a:rPr lang="en-US" sz="2000" u="none" dirty="0">
                <a:solidFill>
                  <a:schemeClr val="tx2"/>
                </a:solidFill>
                <a:latin typeface="Arial Narrow" panose="020B0606020202030204" pitchFamily="34" charset="0"/>
              </a:rPr>
              <a:t>Requests for Documents</a:t>
            </a:r>
          </a:p>
          <a:p>
            <a:pPr lvl="1"/>
            <a:r>
              <a:rPr lang="en-US" sz="2000" u="none" dirty="0">
                <a:solidFill>
                  <a:schemeClr val="tx2"/>
                </a:solidFill>
                <a:latin typeface="Arial Narrow" panose="020B0606020202030204" pitchFamily="34" charset="0"/>
              </a:rPr>
              <a:t>Communication to CFO or Agency Head (as necessary)</a:t>
            </a:r>
          </a:p>
          <a:p>
            <a:pPr lvl="1"/>
            <a:r>
              <a:rPr lang="en-US" sz="2000" u="none" dirty="0">
                <a:solidFill>
                  <a:schemeClr val="tx2"/>
                </a:solidFill>
                <a:latin typeface="Arial Narrow" panose="020B0606020202030204" pitchFamily="34" charset="0"/>
              </a:rPr>
              <a:t>Etc.</a:t>
            </a:r>
          </a:p>
          <a:p>
            <a:pPr lvl="1"/>
            <a:endParaRPr lang="en-US" sz="1000" dirty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r>
              <a:rPr lang="en-US" sz="2400" dirty="0">
                <a:solidFill>
                  <a:schemeClr val="tx2"/>
                </a:solidFill>
                <a:latin typeface="Arial Narrow" panose="020B0606020202030204" pitchFamily="34" charset="0"/>
              </a:rPr>
              <a:t>Best Practice Guides or Additional Trainings</a:t>
            </a:r>
          </a:p>
          <a:p>
            <a:pPr lvl="1"/>
            <a:endParaRPr lang="en-US" sz="2000" dirty="0">
              <a:solidFill>
                <a:schemeClr val="tx2"/>
              </a:solidFill>
              <a:highlight>
                <a:srgbClr val="FFFF00"/>
              </a:highlight>
              <a:latin typeface="Arial Narrow" panose="020B0606020202030204" pitchFamily="34" charset="0"/>
            </a:endParaRPr>
          </a:p>
          <a:p>
            <a:endParaRPr lang="en-US" sz="2000" dirty="0">
              <a:solidFill>
                <a:schemeClr val="tx2"/>
              </a:solidFill>
              <a:highlight>
                <a:srgbClr val="FFFF00"/>
              </a:highlight>
              <a:latin typeface="Arial Narrow" panose="020B0606020202030204" pitchFamily="34" charset="0"/>
            </a:endParaRPr>
          </a:p>
          <a:p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52400"/>
            <a:ext cx="8001000" cy="838200"/>
          </a:xfrm>
        </p:spPr>
        <p:txBody>
          <a:bodyPr/>
          <a:lstStyle/>
          <a:p>
            <a:r>
              <a:rPr lang="en-US" sz="3200" dirty="0">
                <a:latin typeface="Arial Narrow" panose="020B0606020202030204" pitchFamily="34" charset="0"/>
              </a:rPr>
              <a:t>Internal Controls – What does the future hold….</a:t>
            </a:r>
          </a:p>
        </p:txBody>
      </p:sp>
    </p:spTree>
    <p:extLst>
      <p:ext uri="{BB962C8B-B14F-4D97-AF65-F5344CB8AC3E}">
        <p14:creationId xmlns:p14="http://schemas.microsoft.com/office/powerpoint/2010/main" val="12690414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lvl="0"/>
            <a:r>
              <a:rPr lang="en-US" dirty="0"/>
              <a:t>AGA GASB Update webinar </a:t>
            </a:r>
          </a:p>
          <a:p>
            <a:pPr lvl="1"/>
            <a:r>
              <a:rPr lang="en-US" dirty="0"/>
              <a:t>Wednesday </a:t>
            </a:r>
            <a:r>
              <a:rPr lang="en-US" b="1" i="1" dirty="0"/>
              <a:t>February 5</a:t>
            </a:r>
            <a:r>
              <a:rPr lang="en-US" b="1" i="1" baseline="30000" dirty="0"/>
              <a:t>th</a:t>
            </a:r>
            <a:r>
              <a:rPr lang="en-US" b="1" i="1" dirty="0"/>
              <a:t>, 2-3:50 pm</a:t>
            </a:r>
            <a:r>
              <a:rPr lang="en-US" dirty="0"/>
              <a:t>, West Tower Rooms 1514A and 1514B </a:t>
            </a:r>
          </a:p>
          <a:p>
            <a:pPr lvl="1"/>
            <a:r>
              <a:rPr lang="en-US" dirty="0"/>
              <a:t>Note: you must attend this webinar in person (there is not a remote viewing option)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panose="020B0606020202030204" pitchFamily="34" charset="0"/>
              </a:rPr>
              <a:t>Upcoming Training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682768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solidFill>
                  <a:schemeClr val="tx2"/>
                </a:solidFill>
                <a:latin typeface="Arial Narrow" panose="020B0606020202030204" pitchFamily="34" charset="0"/>
              </a:rPr>
              <a:t>2019 CAFR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22435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990600"/>
            <a:ext cx="8001000" cy="5257800"/>
          </a:xfrm>
        </p:spPr>
        <p:txBody>
          <a:bodyPr/>
          <a:lstStyle/>
          <a:p>
            <a:r>
              <a:rPr lang="en-US" sz="2800" dirty="0">
                <a:solidFill>
                  <a:schemeClr val="tx2"/>
                </a:solidFill>
                <a:latin typeface="Arial Narrow" panose="020B0606020202030204" pitchFamily="34" charset="0"/>
              </a:rPr>
              <a:t>Most challenging areas:</a:t>
            </a:r>
            <a:endParaRPr lang="en-US" sz="2400" dirty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lvl="1"/>
            <a:r>
              <a:rPr lang="en-US" sz="2000" b="1" u="none" dirty="0">
                <a:solidFill>
                  <a:schemeClr val="tx2"/>
                </a:solidFill>
                <a:latin typeface="Arial Narrow" panose="020B0606020202030204" pitchFamily="34" charset="0"/>
              </a:rPr>
              <a:t>Post Closing Adjustment form</a:t>
            </a:r>
          </a:p>
          <a:p>
            <a:pPr lvl="2"/>
            <a:r>
              <a:rPr lang="en-US" sz="1800" u="none" dirty="0">
                <a:solidFill>
                  <a:schemeClr val="tx2"/>
                </a:solidFill>
                <a:latin typeface="Arial Narrow" panose="020B0606020202030204" pitchFamily="34" charset="0"/>
              </a:rPr>
              <a:t> Number of lines on PCA form</a:t>
            </a:r>
          </a:p>
          <a:p>
            <a:pPr lvl="2"/>
            <a:r>
              <a:rPr lang="en-US" sz="1800" u="none" dirty="0">
                <a:solidFill>
                  <a:schemeClr val="tx2"/>
                </a:solidFill>
                <a:latin typeface="Arial Narrow" panose="020B0606020202030204" pitchFamily="34" charset="0"/>
              </a:rPr>
              <a:t>Debits / Credits not matching</a:t>
            </a:r>
          </a:p>
          <a:p>
            <a:pPr lvl="2"/>
            <a:r>
              <a:rPr lang="en-US" sz="1800" dirty="0">
                <a:solidFill>
                  <a:schemeClr val="tx2"/>
                </a:solidFill>
                <a:latin typeface="Arial Narrow" panose="020B0606020202030204" pitchFamily="34" charset="0"/>
              </a:rPr>
              <a:t>Multiple fund types or AJEs on one form</a:t>
            </a:r>
            <a:endParaRPr lang="en-US" sz="1800" u="none" dirty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lvl="1"/>
            <a:r>
              <a:rPr lang="en-US" sz="2000" b="1" u="none" dirty="0">
                <a:solidFill>
                  <a:schemeClr val="tx2"/>
                </a:solidFill>
                <a:latin typeface="Arial Narrow" panose="020B0606020202030204" pitchFamily="34" charset="0"/>
              </a:rPr>
              <a:t>Year-end forms submitted with errors or incomplete</a:t>
            </a:r>
          </a:p>
          <a:p>
            <a:pPr lvl="1"/>
            <a:r>
              <a:rPr lang="en-US" sz="2000" b="1" u="none" dirty="0">
                <a:solidFill>
                  <a:schemeClr val="tx2"/>
                </a:solidFill>
                <a:latin typeface="Arial Narrow" panose="020B0606020202030204" pitchFamily="34" charset="0"/>
              </a:rPr>
              <a:t>Differences between agencies for amounts that should tie</a:t>
            </a:r>
          </a:p>
          <a:p>
            <a:pPr lvl="2"/>
            <a:r>
              <a:rPr lang="en-US" sz="1800" dirty="0">
                <a:solidFill>
                  <a:schemeClr val="tx2"/>
                </a:solidFill>
                <a:latin typeface="Arial Narrow" panose="020B0606020202030204" pitchFamily="34" charset="0"/>
              </a:rPr>
              <a:t>Capital Asset transfers (receiving agency must record net book value amount that sending agency had)</a:t>
            </a:r>
          </a:p>
          <a:p>
            <a:pPr lvl="2"/>
            <a:r>
              <a:rPr lang="en-US" sz="1800" dirty="0">
                <a:solidFill>
                  <a:schemeClr val="tx2"/>
                </a:solidFill>
                <a:latin typeface="Arial Narrow" panose="020B0606020202030204" pitchFamily="34" charset="0"/>
              </a:rPr>
              <a:t>Pass-through information for federal money on SEFA</a:t>
            </a:r>
          </a:p>
          <a:p>
            <a:pPr lvl="2"/>
            <a:r>
              <a:rPr lang="en-US" sz="1800" dirty="0">
                <a:solidFill>
                  <a:schemeClr val="tx2"/>
                </a:solidFill>
                <a:latin typeface="Arial Narrow" panose="020B0606020202030204" pitchFamily="34" charset="0"/>
              </a:rPr>
              <a:t>Inter-org form amounts not matching; explanations of differences not provided</a:t>
            </a:r>
          </a:p>
          <a:p>
            <a:pPr lvl="2"/>
            <a:r>
              <a:rPr lang="en-US" sz="1800" dirty="0">
                <a:solidFill>
                  <a:schemeClr val="tx2"/>
                </a:solidFill>
                <a:latin typeface="Arial Narrow" panose="020B0606020202030204" pitchFamily="34" charset="0"/>
              </a:rPr>
              <a:t>Agency managed GO bond project amounts not in sync between agency and GSFIC</a:t>
            </a:r>
          </a:p>
          <a:p>
            <a:pPr lvl="2"/>
            <a:r>
              <a:rPr lang="en-US" sz="1800" dirty="0">
                <a:solidFill>
                  <a:schemeClr val="tx2"/>
                </a:solidFill>
                <a:latin typeface="Arial Narrow" panose="020B0606020202030204" pitchFamily="34" charset="0"/>
              </a:rPr>
              <a:t>Program transfers</a:t>
            </a:r>
          </a:p>
          <a:p>
            <a:pPr lvl="1"/>
            <a:r>
              <a:rPr lang="en-US" sz="2000" b="1" u="none" dirty="0">
                <a:solidFill>
                  <a:schemeClr val="tx2"/>
                </a:solidFill>
                <a:latin typeface="Arial Narrow" panose="020B0606020202030204" pitchFamily="34" charset="0"/>
              </a:rPr>
              <a:t>Clearing Account balances in total and by fund type</a:t>
            </a:r>
          </a:p>
          <a:p>
            <a:pPr lvl="1"/>
            <a:r>
              <a:rPr lang="en-US" sz="2000" b="1" u="none" dirty="0">
                <a:solidFill>
                  <a:schemeClr val="tx2"/>
                </a:solidFill>
                <a:latin typeface="Arial Narrow" panose="020B0606020202030204" pitchFamily="34" charset="0"/>
              </a:rPr>
              <a:t>Cash and Deposit form information not tying to general ledger</a:t>
            </a:r>
          </a:p>
          <a:p>
            <a:pPr lvl="1"/>
            <a:endParaRPr lang="en-US" sz="2400" dirty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endParaRPr lang="en-US" sz="2800" dirty="0">
              <a:solidFill>
                <a:schemeClr val="accent5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n-US" sz="2500" dirty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panose="020B0606020202030204" pitchFamily="34" charset="0"/>
              </a:rPr>
              <a:t>2019 CAFR/BCR </a:t>
            </a:r>
            <a:r>
              <a:rPr lang="en-US" dirty="0">
                <a:latin typeface="Arial Narrow" panose="020B0606020202030204" pitchFamily="34" charset="0"/>
              </a:rPr>
              <a:t>Challenges</a:t>
            </a:r>
          </a:p>
        </p:txBody>
      </p:sp>
    </p:spTree>
    <p:extLst>
      <p:ext uri="{BB962C8B-B14F-4D97-AF65-F5344CB8AC3E}">
        <p14:creationId xmlns:p14="http://schemas.microsoft.com/office/powerpoint/2010/main" val="654804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 Narrow" panose="020B0606020202030204" pitchFamily="34" charset="0"/>
              </a:rPr>
              <a:t>Upcoming GASBs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GASB 84 – Fiduciary Activities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GASB 87 – Leases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Other GASBs</a:t>
            </a:r>
          </a:p>
          <a:p>
            <a:r>
              <a:rPr lang="en-US" dirty="0">
                <a:latin typeface="Arial Narrow" panose="020B0606020202030204" pitchFamily="34" charset="0"/>
              </a:rPr>
              <a:t>Tie Beginning Fund Balance Reminders</a:t>
            </a:r>
          </a:p>
          <a:p>
            <a:r>
              <a:rPr lang="en-US" dirty="0">
                <a:latin typeface="Arial Narrow" panose="020B0606020202030204" pitchFamily="34" charset="0"/>
              </a:rPr>
              <a:t>Internal Controls Status</a:t>
            </a:r>
          </a:p>
          <a:p>
            <a:r>
              <a:rPr lang="en-US" dirty="0">
                <a:latin typeface="Arial Narrow" panose="020B0606020202030204" pitchFamily="34" charset="0"/>
              </a:rPr>
              <a:t>Upcoming Training</a:t>
            </a:r>
          </a:p>
          <a:p>
            <a:r>
              <a:rPr lang="en-US" dirty="0">
                <a:latin typeface="Arial Narrow" panose="020B0606020202030204" pitchFamily="34" charset="0"/>
              </a:rPr>
              <a:t>FY2019 CAFR</a:t>
            </a:r>
          </a:p>
          <a:p>
            <a:r>
              <a:rPr lang="en-US" dirty="0">
                <a:latin typeface="Arial Narrow" panose="020B0606020202030204" pitchFamily="34" charset="0"/>
              </a:rPr>
              <a:t>FY2020 Other items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panose="020B0606020202030204" pitchFamily="34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4501864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371600"/>
            <a:ext cx="8001000" cy="5257800"/>
          </a:xfrm>
        </p:spPr>
        <p:txBody>
          <a:bodyPr/>
          <a:lstStyle/>
          <a:p>
            <a:r>
              <a:rPr lang="en-US" sz="2800" dirty="0">
                <a:solidFill>
                  <a:schemeClr val="tx2"/>
                </a:solidFill>
                <a:latin typeface="Arial Narrow" panose="020B0606020202030204" pitchFamily="34" charset="0"/>
              </a:rPr>
              <a:t>SAO will continue with its Governance review of agency data</a:t>
            </a:r>
          </a:p>
          <a:p>
            <a:r>
              <a:rPr lang="en-US" sz="2800" dirty="0">
                <a:solidFill>
                  <a:schemeClr val="tx2"/>
                </a:solidFill>
                <a:latin typeface="Arial Narrow" panose="020B0606020202030204" pitchFamily="34" charset="0"/>
              </a:rPr>
              <a:t>SAO will collect funding source mapping in June 2020</a:t>
            </a:r>
          </a:p>
          <a:p>
            <a:r>
              <a:rPr lang="en-US" sz="2800" dirty="0">
                <a:solidFill>
                  <a:schemeClr val="tx2"/>
                </a:solidFill>
                <a:latin typeface="Arial Narrow" panose="020B0606020202030204" pitchFamily="34" charset="0"/>
              </a:rPr>
              <a:t>New questions and/or forms as needed for recent GASB pronouncements</a:t>
            </a:r>
          </a:p>
          <a:p>
            <a:r>
              <a:rPr lang="en-US" sz="2800" dirty="0">
                <a:solidFill>
                  <a:schemeClr val="tx2"/>
                </a:solidFill>
                <a:latin typeface="Arial Narrow" panose="020B0606020202030204" pitchFamily="34" charset="0"/>
              </a:rPr>
              <a:t>SAO will work with agencies on Program Transfers to ensure reserve amounts at sending organization are recorded as carry-over (492001), then recorded as program transfer (493001) at both agencies.</a:t>
            </a:r>
          </a:p>
          <a:p>
            <a:pPr lvl="1"/>
            <a:endParaRPr lang="en-US" sz="2400" dirty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endParaRPr lang="en-US" sz="2800" dirty="0">
              <a:solidFill>
                <a:schemeClr val="accent5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n-US" sz="2500" dirty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panose="020B0606020202030204" pitchFamily="34" charset="0"/>
              </a:rPr>
              <a:t>FY2020 Other items</a:t>
            </a:r>
          </a:p>
        </p:txBody>
      </p:sp>
    </p:spTree>
    <p:extLst>
      <p:ext uri="{BB962C8B-B14F-4D97-AF65-F5344CB8AC3E}">
        <p14:creationId xmlns:p14="http://schemas.microsoft.com/office/powerpoint/2010/main" val="22638003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6600" dirty="0">
                <a:solidFill>
                  <a:schemeClr val="accent5"/>
                </a:solidFill>
                <a:latin typeface="Arial Narrow" panose="020B0606020202030204" pitchFamily="34" charset="0"/>
              </a:rPr>
              <a:t>Questions?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96784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81D00-A7D2-414D-A809-A76D61FF8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3009900"/>
            <a:ext cx="6400800" cy="838200"/>
          </a:xfrm>
        </p:spPr>
        <p:txBody>
          <a:bodyPr/>
          <a:lstStyle/>
          <a:p>
            <a:r>
              <a:rPr lang="en-US" sz="3200" dirty="0">
                <a:solidFill>
                  <a:schemeClr val="accent5"/>
                </a:solidFill>
                <a:latin typeface="Arial Narrow" panose="020B0606020202030204" pitchFamily="34" charset="0"/>
                <a:ea typeface="+mn-ea"/>
                <a:cs typeface="+mn-cs"/>
              </a:rPr>
              <a:t>Upcoming GASBs</a:t>
            </a:r>
          </a:p>
        </p:txBody>
      </p:sp>
    </p:spTree>
    <p:extLst>
      <p:ext uri="{BB962C8B-B14F-4D97-AF65-F5344CB8AC3E}">
        <p14:creationId xmlns:p14="http://schemas.microsoft.com/office/powerpoint/2010/main" val="2796919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066800"/>
            <a:ext cx="8001000" cy="5257800"/>
          </a:xfrm>
        </p:spPr>
        <p:txBody>
          <a:bodyPr/>
          <a:lstStyle/>
          <a:p>
            <a:r>
              <a:rPr lang="en-US" sz="2400" dirty="0">
                <a:latin typeface="Arial Narrow" panose="020B0606020202030204" pitchFamily="34" charset="0"/>
              </a:rPr>
              <a:t>FY2020:</a:t>
            </a:r>
          </a:p>
          <a:p>
            <a:pPr marL="742950" lvl="2" indent="-342900">
              <a:buFont typeface="Wingdings" pitchFamily="2" charset="2"/>
              <a:buChar char="ü"/>
            </a:pPr>
            <a:r>
              <a:rPr lang="en-US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No. 84: </a:t>
            </a:r>
            <a:r>
              <a:rPr lang="en-US" sz="2000" b="1" i="1" dirty="0">
                <a:solidFill>
                  <a:srgbClr val="FF0000"/>
                </a:solidFill>
                <a:latin typeface="Arial Narrow" panose="020B0606020202030204" pitchFamily="34" charset="0"/>
              </a:rPr>
              <a:t>Fiduciary Activities</a:t>
            </a:r>
          </a:p>
          <a:p>
            <a:pPr marL="742950" lvl="2" indent="-342900">
              <a:buFont typeface="Wingdings" pitchFamily="2" charset="2"/>
              <a:buChar char="ü"/>
            </a:pPr>
            <a:r>
              <a:rPr lang="en-US" sz="2000" b="1" dirty="0">
                <a:solidFill>
                  <a:srgbClr val="002060"/>
                </a:solidFill>
                <a:latin typeface="Arial Narrow" panose="020B0606020202030204" pitchFamily="34" charset="0"/>
              </a:rPr>
              <a:t>No. 90: </a:t>
            </a:r>
            <a:r>
              <a:rPr lang="en-US" sz="20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Majority Equity Interests</a:t>
            </a:r>
            <a:endParaRPr lang="en-US" sz="24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r>
              <a:rPr lang="en-US" sz="2400" dirty="0">
                <a:latin typeface="Arial Narrow" panose="020B0606020202030204" pitchFamily="34" charset="0"/>
              </a:rPr>
              <a:t>FY2021</a:t>
            </a:r>
          </a:p>
          <a:p>
            <a:pPr marL="742950" lvl="2" indent="-342900">
              <a:buFont typeface="Wingdings" pitchFamily="2" charset="2"/>
              <a:buChar char="ü"/>
            </a:pPr>
            <a:r>
              <a:rPr lang="en-US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No. 87: </a:t>
            </a:r>
            <a:r>
              <a:rPr lang="en-US" sz="2000" b="1" i="1" dirty="0">
                <a:solidFill>
                  <a:srgbClr val="FF0000"/>
                </a:solidFill>
                <a:latin typeface="Arial Narrow" panose="020B0606020202030204" pitchFamily="34" charset="0"/>
              </a:rPr>
              <a:t>Leases</a:t>
            </a:r>
          </a:p>
          <a:p>
            <a:pPr marL="742950" lvl="2" indent="-342900">
              <a:buFont typeface="Wingdings" pitchFamily="2" charset="2"/>
              <a:buChar char="ü"/>
            </a:pPr>
            <a:r>
              <a:rPr lang="en-US" sz="2000" b="1" dirty="0">
                <a:solidFill>
                  <a:srgbClr val="002060"/>
                </a:solidFill>
                <a:latin typeface="Arial Narrow" panose="020B0606020202030204" pitchFamily="34" charset="0"/>
              </a:rPr>
              <a:t>No. 89: </a:t>
            </a:r>
            <a:r>
              <a:rPr lang="en-US" sz="20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Accounting for Interest Cost Incurred before the End of a Construction Period</a:t>
            </a:r>
          </a:p>
          <a:p>
            <a:pPr marL="742950" lvl="2" indent="-342900">
              <a:buFont typeface="Wingdings" pitchFamily="2" charset="2"/>
              <a:buChar char="ü"/>
            </a:pPr>
            <a:r>
              <a:rPr lang="en-US" sz="2000" b="1" dirty="0">
                <a:solidFill>
                  <a:srgbClr val="002060"/>
                </a:solidFill>
                <a:latin typeface="Arial Narrow" panose="020B0606020202030204" pitchFamily="34" charset="0"/>
              </a:rPr>
              <a:t>TBD: </a:t>
            </a:r>
            <a:r>
              <a:rPr lang="en-US" sz="20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Omnibus 20xx</a:t>
            </a:r>
          </a:p>
          <a:p>
            <a:r>
              <a:rPr lang="en-US" sz="2400" dirty="0">
                <a:latin typeface="Arial Narrow" panose="020B0606020202030204" pitchFamily="34" charset="0"/>
              </a:rPr>
              <a:t>FY2022</a:t>
            </a:r>
          </a:p>
          <a:p>
            <a:pPr marL="742950" lvl="2" indent="-342900">
              <a:buFont typeface="Wingdings" pitchFamily="2" charset="2"/>
              <a:buChar char="ü"/>
            </a:pPr>
            <a:r>
              <a:rPr lang="en-US" sz="2000" b="1" dirty="0">
                <a:solidFill>
                  <a:srgbClr val="002060"/>
                </a:solidFill>
                <a:latin typeface="Arial Narrow" panose="020B0606020202030204" pitchFamily="34" charset="0"/>
              </a:rPr>
              <a:t>No. 91: </a:t>
            </a:r>
            <a:r>
              <a:rPr lang="en-US" sz="20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Conduit Debt</a:t>
            </a:r>
          </a:p>
          <a:p>
            <a:pPr marL="742950" lvl="2" indent="-342900">
              <a:buFont typeface="Wingdings" pitchFamily="2" charset="2"/>
              <a:buChar char="ü"/>
            </a:pPr>
            <a:r>
              <a:rPr lang="en-US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TBD:</a:t>
            </a:r>
            <a:r>
              <a:rPr lang="en-US" sz="2000" b="1" i="1" dirty="0">
                <a:solidFill>
                  <a:srgbClr val="FF0000"/>
                </a:solidFill>
                <a:latin typeface="Arial Narrow" panose="020B0606020202030204" pitchFamily="34" charset="0"/>
              </a:rPr>
              <a:t>  Subscription Based Information Technology Arrangements (SBITAs)</a:t>
            </a:r>
          </a:p>
          <a:p>
            <a:pPr marL="742950" lvl="2" indent="-342900">
              <a:buFont typeface="Wingdings" pitchFamily="2" charset="2"/>
              <a:buChar char="ü"/>
            </a:pPr>
            <a:r>
              <a:rPr lang="en-US" sz="2000" b="1" dirty="0">
                <a:solidFill>
                  <a:srgbClr val="002060"/>
                </a:solidFill>
                <a:latin typeface="Arial Narrow" panose="020B0606020202030204" pitchFamily="34" charset="0"/>
              </a:rPr>
              <a:t>TBD:</a:t>
            </a:r>
            <a:r>
              <a:rPr lang="en-US" sz="20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  Public-Private and Public-Public Partnerships and Availability Payment Arrangements</a:t>
            </a:r>
          </a:p>
          <a:p>
            <a:pPr marL="742950" lvl="2" indent="-342900">
              <a:buFont typeface="Wingdings" pitchFamily="2" charset="2"/>
              <a:buChar char="ü"/>
            </a:pPr>
            <a:r>
              <a:rPr lang="en-US" sz="2000" b="1" dirty="0">
                <a:solidFill>
                  <a:srgbClr val="002060"/>
                </a:solidFill>
                <a:latin typeface="Arial Narrow" panose="020B0606020202030204" pitchFamily="34" charset="0"/>
              </a:rPr>
              <a:t>TBD:</a:t>
            </a:r>
            <a:r>
              <a:rPr lang="en-US" sz="20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  Internal Revenue Code 457 Deferred Compensation Plans</a:t>
            </a:r>
          </a:p>
          <a:p>
            <a:pPr marL="742950" lvl="2" indent="-342900">
              <a:buFont typeface="Wingdings" pitchFamily="2" charset="2"/>
              <a:buChar char="ü"/>
            </a:pPr>
            <a:endParaRPr lang="en-US" sz="2000" b="1" i="1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marL="742950" lvl="2" indent="-342900">
              <a:buFont typeface="Wingdings" pitchFamily="2" charset="2"/>
              <a:buChar char="ü"/>
            </a:pPr>
            <a:endParaRPr lang="en-US" sz="2000" b="1" i="1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marL="800100" lvl="1">
              <a:buClrTx/>
            </a:pPr>
            <a:endParaRPr lang="en-US" sz="2000" i="1" dirty="0">
              <a:solidFill>
                <a:srgbClr val="7030A0"/>
              </a:solidFill>
              <a:latin typeface="Arial Narrow" panose="020B0606020202030204" pitchFamily="34" charset="0"/>
            </a:endParaRPr>
          </a:p>
          <a:p>
            <a:pPr marL="514350" lvl="1" indent="0">
              <a:buClrTx/>
              <a:buNone/>
            </a:pPr>
            <a:endParaRPr lang="en-US" sz="2000" dirty="0">
              <a:solidFill>
                <a:srgbClr val="00B0F0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u="none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u="none" dirty="0"/>
          </a:p>
          <a:p>
            <a:pPr marL="0" indent="0">
              <a:buNone/>
            </a:pPr>
            <a:r>
              <a:rPr lang="en-US" sz="2400" dirty="0"/>
              <a:t>		</a:t>
            </a:r>
            <a:endParaRPr lang="en-US" sz="2400" u="non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panose="020B0606020202030204" pitchFamily="34" charset="0"/>
              </a:rPr>
              <a:t>Upcoming GASBs</a:t>
            </a:r>
          </a:p>
        </p:txBody>
      </p:sp>
    </p:spTree>
    <p:extLst>
      <p:ext uri="{BB962C8B-B14F-4D97-AF65-F5344CB8AC3E}">
        <p14:creationId xmlns:p14="http://schemas.microsoft.com/office/powerpoint/2010/main" val="63458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AAFA3-5D16-4D4D-8EC4-35C11ABC1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A5855415-AC88-45A0-BEF8-402810727D48}"/>
              </a:ext>
            </a:extLst>
          </p:cNvPr>
          <p:cNvSpPr txBox="1">
            <a:spLocks/>
          </p:cNvSpPr>
          <p:nvPr/>
        </p:nvSpPr>
        <p:spPr>
          <a:xfrm>
            <a:off x="161572" y="1219200"/>
            <a:ext cx="8525228" cy="478851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  <a:defRPr sz="3200" kern="1200">
                <a:solidFill>
                  <a:srgbClr val="870E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870E00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  <a:defRPr sz="2400" kern="1200">
                <a:solidFill>
                  <a:srgbClr val="870E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870E00"/>
              </a:buClr>
              <a:buFont typeface="Arial" pitchFamily="34" charset="0"/>
              <a:buChar char="–"/>
              <a:defRPr sz="20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Arial" pitchFamily="34" charset="0"/>
              <a:buChar char="»"/>
              <a:defRPr sz="2000" kern="1200">
                <a:solidFill>
                  <a:srgbClr val="870E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002060"/>
                </a:solidFill>
              </a:rPr>
              <a:t>Survey was sent to CFOs in May 2019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>
                <a:solidFill>
                  <a:srgbClr val="002060"/>
                </a:solidFill>
              </a:rPr>
              <a:t>Due to large volume of activities to review, some agencies are still under evaluation and will be contacted within the next month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>
                <a:solidFill>
                  <a:srgbClr val="002060"/>
                </a:solidFill>
              </a:rPr>
              <a:t>REMEMBER: Some activities may change presentation due to survey assessment</a:t>
            </a:r>
          </a:p>
          <a:p>
            <a:pPr lvl="2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2800" b="1" dirty="0">
                <a:solidFill>
                  <a:srgbClr val="002060"/>
                </a:solidFill>
              </a:rPr>
              <a:t>SAO to provide additional guidance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>
                <a:solidFill>
                  <a:srgbClr val="002060"/>
                </a:solidFill>
              </a:rPr>
              <a:t>SAO may still ask for some additional support for implementation documentation purposes</a:t>
            </a:r>
          </a:p>
          <a:p>
            <a:pPr marL="800100" lvl="1"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n-US" sz="1600" dirty="0">
              <a:solidFill>
                <a:srgbClr val="002060"/>
              </a:solidFill>
            </a:endParaRPr>
          </a:p>
          <a:p>
            <a:pPr marL="800100" lvl="1"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n-US" sz="1600" dirty="0">
              <a:solidFill>
                <a:srgbClr val="002060"/>
              </a:solidFill>
            </a:endParaRPr>
          </a:p>
          <a:p>
            <a:pPr marL="800100" lvl="1"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n-US" sz="1600" dirty="0">
              <a:solidFill>
                <a:srgbClr val="002060"/>
              </a:solidFill>
            </a:endParaRPr>
          </a:p>
          <a:p>
            <a:pPr marL="800100" lvl="1"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n-US" sz="1600" dirty="0">
              <a:solidFill>
                <a:srgbClr val="002060"/>
              </a:solidFill>
            </a:endParaRPr>
          </a:p>
          <a:p>
            <a:pPr marL="800100" lvl="1"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n-US" sz="1600" dirty="0">
              <a:solidFill>
                <a:srgbClr val="002060"/>
              </a:solidFill>
            </a:endParaRPr>
          </a:p>
          <a:p>
            <a:pPr marL="800100" lvl="1"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n-US" sz="1600" dirty="0">
              <a:solidFill>
                <a:srgbClr val="002060"/>
              </a:solidFill>
            </a:endParaRPr>
          </a:p>
          <a:p>
            <a:pPr marL="400050">
              <a:buClr>
                <a:srgbClr val="1F497D">
                  <a:lumMod val="50000"/>
                </a:srgbClr>
              </a:buClr>
            </a:pPr>
            <a:endParaRPr lang="en-US" sz="2400" b="1" dirty="0">
              <a:solidFill>
                <a:srgbClr val="002060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 marL="0" indent="0">
              <a:buFont typeface="Arial" pitchFamily="34" charset="0"/>
              <a:buNone/>
            </a:pPr>
            <a:r>
              <a:rPr lang="en-US" sz="2400" dirty="0">
                <a:solidFill>
                  <a:srgbClr val="002060"/>
                </a:solidFill>
              </a:rPr>
              <a:t>		</a:t>
            </a:r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B8A55522-03E1-43A2-A9FE-CD4EAEA271E0}"/>
              </a:ext>
            </a:extLst>
          </p:cNvPr>
          <p:cNvSpPr txBox="1">
            <a:spLocks/>
          </p:cNvSpPr>
          <p:nvPr/>
        </p:nvSpPr>
        <p:spPr>
          <a:xfrm>
            <a:off x="838200" y="0"/>
            <a:ext cx="6400800" cy="8382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Arial Narrow" panose="020B0606020202030204" pitchFamily="34" charset="0"/>
              </a:rPr>
              <a:t>GASB No. 84 – Fiduciary Activities</a:t>
            </a:r>
          </a:p>
          <a:p>
            <a:r>
              <a:rPr lang="en-US" sz="2400" dirty="0">
                <a:latin typeface="Arial Narrow" panose="020B0606020202030204" pitchFamily="34" charset="0"/>
              </a:rPr>
              <a:t>Effective Fiscal Year 2020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794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AAFA3-5D16-4D4D-8EC4-35C11ABC1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sz="2400" dirty="0"/>
            </a:br>
            <a:r>
              <a:rPr lang="en-US" sz="2400" dirty="0"/>
              <a:t>Effective Fiscal Year 2020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A5855415-AC88-45A0-BEF8-402810727D48}"/>
              </a:ext>
            </a:extLst>
          </p:cNvPr>
          <p:cNvSpPr txBox="1">
            <a:spLocks/>
          </p:cNvSpPr>
          <p:nvPr/>
        </p:nvSpPr>
        <p:spPr>
          <a:xfrm>
            <a:off x="161572" y="1523999"/>
            <a:ext cx="8525228" cy="478851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  <a:defRPr sz="3200" kern="1200">
                <a:solidFill>
                  <a:srgbClr val="870E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870E00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  <a:defRPr sz="2400" kern="1200">
                <a:solidFill>
                  <a:srgbClr val="870E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870E00"/>
              </a:buClr>
              <a:buFont typeface="Arial" pitchFamily="34" charset="0"/>
              <a:buChar char="–"/>
              <a:defRPr sz="20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Arial" pitchFamily="34" charset="0"/>
              <a:buChar char="»"/>
              <a:defRPr sz="2000" kern="1200">
                <a:solidFill>
                  <a:srgbClr val="870E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002060"/>
                </a:solidFill>
              </a:rPr>
              <a:t>KEY AREAS TO REMEMBER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>
                <a:solidFill>
                  <a:srgbClr val="002060"/>
                </a:solidFill>
              </a:rPr>
              <a:t>Funds Held for Others should NOT be used for fiduciary funds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>
                <a:solidFill>
                  <a:srgbClr val="002060"/>
                </a:solidFill>
              </a:rPr>
              <a:t>Revenue and Expenditure accounts MUST be used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>
                <a:solidFill>
                  <a:srgbClr val="002060"/>
                </a:solidFill>
              </a:rPr>
              <a:t>Net Position will be reported in custodial funds (formerly agency funds)</a:t>
            </a:r>
          </a:p>
          <a:p>
            <a:pPr marL="97155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n-US" sz="3200" b="1" dirty="0">
              <a:solidFill>
                <a:srgbClr val="002060"/>
              </a:solidFill>
            </a:endParaRPr>
          </a:p>
          <a:p>
            <a:pPr marL="97155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n-US" sz="3200" b="1" dirty="0">
              <a:solidFill>
                <a:srgbClr val="002060"/>
              </a:solidFill>
            </a:endParaRPr>
          </a:p>
          <a:p>
            <a:pPr marL="97155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n-US" sz="3200" b="1" dirty="0">
              <a:solidFill>
                <a:srgbClr val="002060"/>
              </a:solidFill>
            </a:endParaRPr>
          </a:p>
          <a:p>
            <a:pPr marL="97155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n-US" sz="3200" b="1" dirty="0">
              <a:solidFill>
                <a:srgbClr val="002060"/>
              </a:solidFill>
            </a:endParaRPr>
          </a:p>
          <a:p>
            <a:pPr marL="800100" lvl="1"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n-US" sz="1600" dirty="0">
              <a:solidFill>
                <a:srgbClr val="002060"/>
              </a:solidFill>
            </a:endParaRPr>
          </a:p>
          <a:p>
            <a:pPr marL="800100" lvl="1"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n-US" sz="1600" dirty="0">
              <a:solidFill>
                <a:srgbClr val="002060"/>
              </a:solidFill>
            </a:endParaRPr>
          </a:p>
          <a:p>
            <a:pPr marL="800100" lvl="1"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n-US" sz="1600" dirty="0">
              <a:solidFill>
                <a:srgbClr val="002060"/>
              </a:solidFill>
            </a:endParaRPr>
          </a:p>
          <a:p>
            <a:pPr marL="400050"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n-US" sz="2400" b="1" dirty="0">
              <a:solidFill>
                <a:srgbClr val="002060"/>
              </a:solidFill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rgbClr val="002060"/>
                </a:solidFill>
              </a:rPr>
              <a:t>		</a:t>
            </a:r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B8A55522-03E1-43A2-A9FE-CD4EAEA271E0}"/>
              </a:ext>
            </a:extLst>
          </p:cNvPr>
          <p:cNvSpPr txBox="1">
            <a:spLocks/>
          </p:cNvSpPr>
          <p:nvPr/>
        </p:nvSpPr>
        <p:spPr>
          <a:xfrm>
            <a:off x="838200" y="76200"/>
            <a:ext cx="6400800" cy="8382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Arial Narrow" panose="020B0606020202030204" pitchFamily="34" charset="0"/>
              </a:rPr>
              <a:t>GASB No. 84 – Fiduciary Activities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447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AAFA3-5D16-4D4D-8EC4-35C11ABC1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A5855415-AC88-45A0-BEF8-402810727D48}"/>
              </a:ext>
            </a:extLst>
          </p:cNvPr>
          <p:cNvSpPr txBox="1">
            <a:spLocks/>
          </p:cNvSpPr>
          <p:nvPr/>
        </p:nvSpPr>
        <p:spPr>
          <a:xfrm>
            <a:off x="161572" y="1219200"/>
            <a:ext cx="8525228" cy="53340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  <a:defRPr sz="3200" kern="1200">
                <a:solidFill>
                  <a:srgbClr val="870E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870E00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  <a:defRPr sz="2400" kern="1200">
                <a:solidFill>
                  <a:srgbClr val="870E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870E00"/>
              </a:buClr>
              <a:buFont typeface="Arial" pitchFamily="34" charset="0"/>
              <a:buChar char="–"/>
              <a:defRPr sz="20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Arial" pitchFamily="34" charset="0"/>
              <a:buChar char="»"/>
              <a:defRPr sz="2000" kern="1200">
                <a:solidFill>
                  <a:srgbClr val="870E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71550" lvl="1" indent="-457200">
              <a:buClr>
                <a:srgbClr val="1F497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2"/>
                </a:solidFill>
                <a:latin typeface="Arial Narrow" panose="020B0606020202030204" pitchFamily="34" charset="0"/>
              </a:rPr>
              <a:t>Next few weeks:</a:t>
            </a:r>
          </a:p>
          <a:p>
            <a:pPr marL="1371600" lvl="2" indent="-457200">
              <a:buClr>
                <a:srgbClr val="1F497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2"/>
                </a:solidFill>
                <a:latin typeface="Arial Narrow" panose="020B0606020202030204" pitchFamily="34" charset="0"/>
              </a:rPr>
              <a:t>SAO will send out surveys to agencies with lease data</a:t>
            </a:r>
          </a:p>
          <a:p>
            <a:pPr marL="1771650" lvl="3" indent="-342900">
              <a:buClr>
                <a:srgbClr val="1F497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2"/>
                </a:solidFill>
                <a:latin typeface="Arial Narrow" panose="020B0606020202030204" pitchFamily="34" charset="0"/>
              </a:rPr>
              <a:t>Will be part of confirmation of prior year reporting</a:t>
            </a:r>
          </a:p>
          <a:p>
            <a:pPr marL="1771650" lvl="3" indent="-342900">
              <a:buClr>
                <a:srgbClr val="1F497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2"/>
                </a:solidFill>
                <a:latin typeface="Arial Narrow" panose="020B0606020202030204" pitchFamily="34" charset="0"/>
              </a:rPr>
              <a:t>Will include questions to help agencies determine application of GASB 87 criteria, for example:</a:t>
            </a:r>
          </a:p>
          <a:p>
            <a:pPr marL="2171700" lvl="4" indent="-285750">
              <a:buClr>
                <a:srgbClr val="1F497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2"/>
                </a:solidFill>
                <a:latin typeface="Arial Narrow" panose="020B0606020202030204" pitchFamily="34" charset="0"/>
              </a:rPr>
              <a:t>Free rent periods or prepayments</a:t>
            </a:r>
          </a:p>
          <a:p>
            <a:pPr marL="2171700" lvl="4" indent="-285750">
              <a:buClr>
                <a:srgbClr val="1F497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2"/>
                </a:solidFill>
                <a:latin typeface="Arial Narrow" panose="020B0606020202030204" pitchFamily="34" charset="0"/>
              </a:rPr>
              <a:t>Lease Incentives</a:t>
            </a:r>
          </a:p>
          <a:p>
            <a:pPr marL="2171700" lvl="4" indent="-285750">
              <a:buClr>
                <a:srgbClr val="1F497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2"/>
                </a:solidFill>
                <a:latin typeface="Arial Narrow" panose="020B0606020202030204" pitchFamily="34" charset="0"/>
              </a:rPr>
              <a:t>Multiple Components (ex: lease includes janitorial services, paper/toner, maintenance, etc.)</a:t>
            </a:r>
          </a:p>
          <a:p>
            <a:pPr marL="2171700" lvl="4" indent="-285750">
              <a:buClr>
                <a:srgbClr val="1F497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2"/>
                </a:solidFill>
                <a:latin typeface="Arial Narrow" panose="020B0606020202030204" pitchFamily="34" charset="0"/>
              </a:rPr>
              <a:t>Survey will include Lessor data</a:t>
            </a:r>
          </a:p>
          <a:p>
            <a:pPr marL="2171700" lvl="4" indent="-285750">
              <a:buClr>
                <a:srgbClr val="1F497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2"/>
                </a:solidFill>
                <a:latin typeface="Arial Narrow" panose="020B0606020202030204" pitchFamily="34" charset="0"/>
              </a:rPr>
              <a:t>Agreements meeting GASB definition of lease not in SAO database</a:t>
            </a:r>
          </a:p>
          <a:p>
            <a:pPr marL="1771650" lvl="3" indent="-342900">
              <a:buClr>
                <a:srgbClr val="1F497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2"/>
                </a:solidFill>
                <a:latin typeface="Arial Narrow" panose="020B0606020202030204" pitchFamily="34" charset="0"/>
              </a:rPr>
              <a:t>SAO will train agencies on how to complete the survey</a:t>
            </a:r>
          </a:p>
          <a:p>
            <a:pPr marL="1771650" lvl="3" indent="-342900">
              <a:buClr>
                <a:srgbClr val="1F497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FF0000"/>
                </a:solidFill>
                <a:latin typeface="Arial Narrow" panose="020B0606020202030204" pitchFamily="34" charset="0"/>
              </a:rPr>
              <a:t>Reminder on fiscal funding clauses:</a:t>
            </a:r>
          </a:p>
          <a:p>
            <a:pPr marL="2228850" lvl="4" indent="-342900">
              <a:buClr>
                <a:srgbClr val="1F497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0000"/>
                </a:solidFill>
                <a:latin typeface="Arial Narrow" panose="020B0606020202030204" pitchFamily="34" charset="0"/>
              </a:rPr>
              <a:t>Renewal periods are included in lease term, even if there is a fiscal funding clause, unless it is reasonably certain that the fiscal funding clause will be exercised</a:t>
            </a:r>
          </a:p>
          <a:p>
            <a:pPr marL="514350" lvl="1" indent="0">
              <a:buClr>
                <a:srgbClr val="1F497D">
                  <a:lumMod val="50000"/>
                </a:srgbClr>
              </a:buClr>
              <a:buNone/>
            </a:pPr>
            <a:endParaRPr lang="en-US" sz="2000" dirty="0">
              <a:solidFill>
                <a:schemeClr val="tx2"/>
              </a:solidFill>
              <a:highlight>
                <a:srgbClr val="FFFF00"/>
              </a:highlight>
              <a:latin typeface="Arial Narrow" panose="020B0606020202030204" pitchFamily="34" charset="0"/>
            </a:endParaRPr>
          </a:p>
          <a:p>
            <a:pPr marL="800100" lvl="1">
              <a:buClr>
                <a:srgbClr val="1F497D">
                  <a:lumMod val="50000"/>
                </a:srgbClr>
              </a:buClr>
            </a:pPr>
            <a:endParaRPr lang="en-US" sz="1600" dirty="0">
              <a:solidFill>
                <a:schemeClr val="tx1"/>
              </a:solidFill>
            </a:endParaRPr>
          </a:p>
          <a:p>
            <a:pPr marL="800100" lvl="1">
              <a:buClr>
                <a:srgbClr val="1F497D">
                  <a:lumMod val="50000"/>
                </a:srgbClr>
              </a:buClr>
            </a:pPr>
            <a:endParaRPr lang="en-US" sz="1600" dirty="0"/>
          </a:p>
          <a:p>
            <a:pPr marL="800100" lvl="1">
              <a:buClr>
                <a:srgbClr val="1F497D">
                  <a:lumMod val="50000"/>
                </a:srgbClr>
              </a:buClr>
            </a:pPr>
            <a:endParaRPr lang="en-US" sz="1600" dirty="0">
              <a:solidFill>
                <a:schemeClr val="tx1"/>
              </a:solidFill>
            </a:endParaRPr>
          </a:p>
          <a:p>
            <a:pPr marL="800100" lvl="1">
              <a:buClr>
                <a:srgbClr val="1F497D">
                  <a:lumMod val="50000"/>
                </a:srgbClr>
              </a:buClr>
            </a:pPr>
            <a:endParaRPr lang="en-US" sz="1600" dirty="0"/>
          </a:p>
          <a:p>
            <a:pPr marL="514350" lvl="1" indent="0">
              <a:buClr>
                <a:srgbClr val="1F497D">
                  <a:lumMod val="50000"/>
                </a:srgbClr>
              </a:buClr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marL="400050">
              <a:buClr>
                <a:srgbClr val="1F497D">
                  <a:lumMod val="50000"/>
                </a:srgbClr>
              </a:buClr>
            </a:pPr>
            <a:endParaRPr lang="en-US" sz="2400" b="1" dirty="0">
              <a:solidFill>
                <a:srgbClr val="00B0F0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US" sz="2400" dirty="0"/>
          </a:p>
          <a:p>
            <a:pPr marL="0" indent="0">
              <a:buFont typeface="Arial" pitchFamily="34" charset="0"/>
              <a:buNone/>
            </a:pPr>
            <a:endParaRPr lang="en-US" sz="2400" dirty="0"/>
          </a:p>
          <a:p>
            <a:pPr marL="0" indent="0">
              <a:buFont typeface="Arial" pitchFamily="34" charset="0"/>
              <a:buNone/>
            </a:pPr>
            <a:endParaRPr lang="en-US" sz="2400" dirty="0"/>
          </a:p>
          <a:p>
            <a:pPr marL="0" indent="0">
              <a:buFont typeface="Arial" pitchFamily="34" charset="0"/>
              <a:buNone/>
            </a:pPr>
            <a:endParaRPr lang="en-US" sz="2400" dirty="0"/>
          </a:p>
          <a:p>
            <a:pPr marL="0" indent="0">
              <a:buFont typeface="Arial" pitchFamily="34" charset="0"/>
              <a:buNone/>
            </a:pPr>
            <a:r>
              <a:rPr lang="en-US" sz="2400" dirty="0"/>
              <a:t>		</a:t>
            </a:r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B8A55522-03E1-43A2-A9FE-CD4EAEA271E0}"/>
              </a:ext>
            </a:extLst>
          </p:cNvPr>
          <p:cNvSpPr txBox="1">
            <a:spLocks/>
          </p:cNvSpPr>
          <p:nvPr/>
        </p:nvSpPr>
        <p:spPr>
          <a:xfrm>
            <a:off x="838200" y="76200"/>
            <a:ext cx="6400800" cy="8382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latin typeface="Arial Narrow" panose="020B0606020202030204" pitchFamily="34" charset="0"/>
              </a:rPr>
              <a:t>GASB No. 87 – Leases</a:t>
            </a:r>
          </a:p>
          <a:p>
            <a:r>
              <a:rPr lang="en-US" sz="2400" dirty="0">
                <a:latin typeface="Arial Narrow" panose="020B0606020202030204" pitchFamily="34" charset="0"/>
              </a:rPr>
              <a:t>Effective Fiscal Year 2021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579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AAFA3-5D16-4D4D-8EC4-35C11ABC1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A5855415-AC88-45A0-BEF8-402810727D48}"/>
              </a:ext>
            </a:extLst>
          </p:cNvPr>
          <p:cNvSpPr txBox="1">
            <a:spLocks/>
          </p:cNvSpPr>
          <p:nvPr/>
        </p:nvSpPr>
        <p:spPr>
          <a:xfrm>
            <a:off x="161572" y="762000"/>
            <a:ext cx="8525228" cy="478851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  <a:defRPr sz="3200" kern="1200">
                <a:solidFill>
                  <a:srgbClr val="870E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870E00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  <a:defRPr sz="2400" kern="1200">
                <a:solidFill>
                  <a:srgbClr val="870E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870E00"/>
              </a:buClr>
              <a:buFont typeface="Arial" pitchFamily="34" charset="0"/>
              <a:buChar char="–"/>
              <a:defRPr sz="20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Arial" pitchFamily="34" charset="0"/>
              <a:buChar char="»"/>
              <a:defRPr sz="2000" kern="1200">
                <a:solidFill>
                  <a:srgbClr val="870E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0" lvl="1" indent="-342900">
              <a:buClr>
                <a:srgbClr val="1F497D">
                  <a:lumMod val="50000"/>
                </a:srgbClr>
              </a:buClr>
              <a:buFont typeface="Wingdings" panose="05000000000000000000" pitchFamily="2" charset="2"/>
              <a:buChar char="§"/>
            </a:pPr>
            <a:endParaRPr lang="en-US" sz="2400" dirty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marL="857250" lvl="1" indent="-342900">
              <a:buClr>
                <a:srgbClr val="1F497D">
                  <a:lumMod val="50000"/>
                </a:srgbClr>
              </a:buClr>
              <a:buFont typeface="Wingdings" panose="05000000000000000000" pitchFamily="2" charset="2"/>
              <a:buChar char="§"/>
            </a:pPr>
            <a:endParaRPr lang="en-US" sz="2400" dirty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marL="857250" lvl="1" indent="-342900">
              <a:buClr>
                <a:srgbClr val="1F497D">
                  <a:lumMod val="50000"/>
                </a:srgbClr>
              </a:buClr>
              <a:buFont typeface="Wingdings" panose="05000000000000000000" pitchFamily="2" charset="2"/>
              <a:buChar char="§"/>
            </a:pPr>
            <a:endParaRPr lang="en-US" sz="2400" dirty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marL="857250" lvl="1" indent="-342900">
              <a:buClr>
                <a:srgbClr val="1F497D">
                  <a:lumMod val="50000"/>
                </a:srgbClr>
              </a:buClr>
              <a:buFont typeface="Wingdings" panose="05000000000000000000" pitchFamily="2" charset="2"/>
              <a:buChar char="§"/>
            </a:pPr>
            <a:endParaRPr lang="en-US" sz="2400" dirty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marL="857250" lvl="1" indent="-342900">
              <a:buClr>
                <a:srgbClr val="1F497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  <a:latin typeface="Arial Narrow" panose="020B0606020202030204" pitchFamily="34" charset="0"/>
              </a:rPr>
              <a:t>Fiscal Year 2021:</a:t>
            </a:r>
          </a:p>
          <a:p>
            <a:pPr marL="1257300" lvl="2" indent="-342900">
              <a:buClr>
                <a:srgbClr val="1F497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en-US" sz="2300" dirty="0">
                <a:solidFill>
                  <a:schemeClr val="tx2"/>
                </a:solidFill>
                <a:latin typeface="Arial Narrow" panose="020B0606020202030204" pitchFamily="34" charset="0"/>
              </a:rPr>
              <a:t>Updated year-end form, “Lease Agreement Data Form” </a:t>
            </a:r>
          </a:p>
          <a:p>
            <a:pPr marL="1257300" lvl="2" indent="-342900">
              <a:buClr>
                <a:srgbClr val="1F497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en-US" sz="2300" dirty="0">
                <a:solidFill>
                  <a:schemeClr val="tx2"/>
                </a:solidFill>
                <a:latin typeface="Arial Narrow" panose="020B0606020202030204" pitchFamily="34" charset="0"/>
              </a:rPr>
              <a:t>Updated lease policies will be posted on SAO’s Website </a:t>
            </a:r>
          </a:p>
          <a:p>
            <a:pPr marL="514350" lvl="1" indent="0">
              <a:buClr>
                <a:srgbClr val="1F497D">
                  <a:lumMod val="50000"/>
                </a:srgbClr>
              </a:buClr>
              <a:buNone/>
            </a:pPr>
            <a:endParaRPr lang="en-US" sz="2000" dirty="0">
              <a:solidFill>
                <a:schemeClr val="tx2"/>
              </a:solidFill>
              <a:highlight>
                <a:srgbClr val="FFFF00"/>
              </a:highlight>
              <a:latin typeface="Arial Narrow" panose="020B0606020202030204" pitchFamily="34" charset="0"/>
            </a:endParaRPr>
          </a:p>
          <a:p>
            <a:pPr marL="800100" lvl="1">
              <a:buClr>
                <a:srgbClr val="1F497D">
                  <a:lumMod val="50000"/>
                </a:srgbClr>
              </a:buClr>
            </a:pPr>
            <a:endParaRPr lang="en-US" sz="1600" dirty="0">
              <a:solidFill>
                <a:schemeClr val="tx1"/>
              </a:solidFill>
            </a:endParaRPr>
          </a:p>
          <a:p>
            <a:pPr marL="800100" lvl="1">
              <a:buClr>
                <a:srgbClr val="1F497D">
                  <a:lumMod val="50000"/>
                </a:srgbClr>
              </a:buClr>
            </a:pPr>
            <a:endParaRPr lang="en-US" sz="1600" dirty="0"/>
          </a:p>
          <a:p>
            <a:pPr marL="800100" lvl="1">
              <a:buClr>
                <a:srgbClr val="1F497D">
                  <a:lumMod val="50000"/>
                </a:srgbClr>
              </a:buClr>
            </a:pPr>
            <a:endParaRPr lang="en-US" sz="1600" dirty="0">
              <a:solidFill>
                <a:schemeClr val="tx1"/>
              </a:solidFill>
            </a:endParaRPr>
          </a:p>
          <a:p>
            <a:pPr marL="800100" lvl="1">
              <a:buClr>
                <a:srgbClr val="1F497D">
                  <a:lumMod val="50000"/>
                </a:srgbClr>
              </a:buClr>
            </a:pPr>
            <a:endParaRPr lang="en-US" sz="1600" dirty="0"/>
          </a:p>
          <a:p>
            <a:pPr marL="514350" lvl="1" indent="0">
              <a:buClr>
                <a:srgbClr val="1F497D">
                  <a:lumMod val="50000"/>
                </a:srgbClr>
              </a:buClr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marL="400050">
              <a:buClr>
                <a:srgbClr val="1F497D">
                  <a:lumMod val="50000"/>
                </a:srgbClr>
              </a:buClr>
            </a:pPr>
            <a:endParaRPr lang="en-US" sz="2400" b="1" dirty="0">
              <a:solidFill>
                <a:srgbClr val="00B0F0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US" sz="2400" dirty="0"/>
          </a:p>
          <a:p>
            <a:pPr marL="0" indent="0">
              <a:buFont typeface="Arial" pitchFamily="34" charset="0"/>
              <a:buNone/>
            </a:pPr>
            <a:endParaRPr lang="en-US" sz="2400" dirty="0"/>
          </a:p>
          <a:p>
            <a:pPr marL="0" indent="0">
              <a:buFont typeface="Arial" pitchFamily="34" charset="0"/>
              <a:buNone/>
            </a:pPr>
            <a:endParaRPr lang="en-US" sz="2400" dirty="0"/>
          </a:p>
          <a:p>
            <a:pPr marL="0" indent="0">
              <a:buFont typeface="Arial" pitchFamily="34" charset="0"/>
              <a:buNone/>
            </a:pPr>
            <a:endParaRPr lang="en-US" sz="2400" dirty="0"/>
          </a:p>
          <a:p>
            <a:pPr marL="0" indent="0">
              <a:buFont typeface="Arial" pitchFamily="34" charset="0"/>
              <a:buNone/>
            </a:pPr>
            <a:r>
              <a:rPr lang="en-US" sz="2400" dirty="0"/>
              <a:t>		</a:t>
            </a:r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B8A55522-03E1-43A2-A9FE-CD4EAEA271E0}"/>
              </a:ext>
            </a:extLst>
          </p:cNvPr>
          <p:cNvSpPr txBox="1">
            <a:spLocks/>
          </p:cNvSpPr>
          <p:nvPr/>
        </p:nvSpPr>
        <p:spPr>
          <a:xfrm>
            <a:off x="838200" y="76200"/>
            <a:ext cx="6400800" cy="8382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latin typeface="Arial Narrow" panose="020B0606020202030204" pitchFamily="34" charset="0"/>
              </a:rPr>
              <a:t>GASB No. 87 – Leases</a:t>
            </a:r>
          </a:p>
          <a:p>
            <a:r>
              <a:rPr lang="en-US" sz="2400" dirty="0">
                <a:latin typeface="Arial Narrow" panose="020B0606020202030204" pitchFamily="34" charset="0"/>
              </a:rPr>
              <a:t>Effective Fiscal Year 2021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349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AAFA3-5D16-4D4D-8EC4-35C11ABC1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A5855415-AC88-45A0-BEF8-402810727D48}"/>
              </a:ext>
            </a:extLst>
          </p:cNvPr>
          <p:cNvSpPr txBox="1">
            <a:spLocks/>
          </p:cNvSpPr>
          <p:nvPr/>
        </p:nvSpPr>
        <p:spPr>
          <a:xfrm>
            <a:off x="161572" y="914400"/>
            <a:ext cx="8525228" cy="478851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  <a:defRPr sz="3200" kern="1200">
                <a:solidFill>
                  <a:srgbClr val="870E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870E00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  <a:defRPr sz="2400" kern="1200">
                <a:solidFill>
                  <a:srgbClr val="870E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870E00"/>
              </a:buClr>
              <a:buFont typeface="Arial" pitchFamily="34" charset="0"/>
              <a:buChar char="–"/>
              <a:defRPr sz="20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Arial" pitchFamily="34" charset="0"/>
              <a:buChar char="»"/>
              <a:defRPr sz="2000" kern="1200">
                <a:solidFill>
                  <a:srgbClr val="870E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>
              <a:buClr>
                <a:srgbClr val="1F497D">
                  <a:lumMod val="50000"/>
                </a:srgbClr>
              </a:buClr>
              <a:buNone/>
            </a:pPr>
            <a:endParaRPr lang="en-US" sz="2800" dirty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marL="914400" lvl="2" indent="0">
              <a:buClr>
                <a:srgbClr val="1F497D">
                  <a:lumMod val="50000"/>
                </a:srgbClr>
              </a:buClr>
              <a:buNone/>
            </a:pPr>
            <a:r>
              <a:rPr lang="en-US" sz="2800" dirty="0">
                <a:solidFill>
                  <a:schemeClr val="tx2"/>
                </a:solidFill>
                <a:latin typeface="Arial Narrow" panose="020B0606020202030204" pitchFamily="34" charset="0"/>
              </a:rPr>
              <a:t>Subscription-Based Information Technology Arrangements:</a:t>
            </a:r>
          </a:p>
          <a:p>
            <a:pPr marL="1371600" lvl="2" indent="-457200">
              <a:buClr>
                <a:srgbClr val="1F497D">
                  <a:lumMod val="50000"/>
                </a:srgbClr>
              </a:buClr>
              <a:buFont typeface="Wingdings" panose="05000000000000000000" pitchFamily="2" charset="2"/>
              <a:buChar char="§"/>
            </a:pPr>
            <a:endParaRPr lang="en-US" sz="2800" dirty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marL="1371600" lvl="2" indent="-457200">
              <a:buClr>
                <a:srgbClr val="1F497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/>
                </a:solidFill>
                <a:latin typeface="Arial Narrow" panose="020B0606020202030204" pitchFamily="34" charset="0"/>
              </a:rPr>
              <a:t>Applies to subscription based IT arrangements (i.e. Cloud computing)</a:t>
            </a:r>
          </a:p>
          <a:p>
            <a:pPr marL="1371600" lvl="2" indent="-457200">
              <a:buClr>
                <a:srgbClr val="1F497D">
                  <a:lumMod val="50000"/>
                </a:srgbClr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/>
                </a:solidFill>
                <a:latin typeface="Arial Narrow" panose="020B0606020202030204" pitchFamily="34" charset="0"/>
              </a:rPr>
              <a:t>Will be very similar to GASB 87 leases</a:t>
            </a:r>
          </a:p>
          <a:p>
            <a:pPr marL="1371600" lvl="2" indent="-457200">
              <a:buClr>
                <a:srgbClr val="1F497D">
                  <a:lumMod val="50000"/>
                </a:srgbClr>
              </a:buClr>
              <a:buFont typeface="Wingdings" panose="05000000000000000000" pitchFamily="2" charset="2"/>
              <a:buChar char="§"/>
            </a:pPr>
            <a:endParaRPr lang="en-US" sz="2000" dirty="0">
              <a:solidFill>
                <a:schemeClr val="tx2"/>
              </a:solidFill>
              <a:highlight>
                <a:srgbClr val="FFFF00"/>
              </a:highlight>
              <a:latin typeface="Arial Narrow" panose="020B0606020202030204" pitchFamily="34" charset="0"/>
            </a:endParaRPr>
          </a:p>
          <a:p>
            <a:pPr marL="800100" lvl="1">
              <a:buClr>
                <a:srgbClr val="1F497D">
                  <a:lumMod val="50000"/>
                </a:srgbClr>
              </a:buClr>
            </a:pPr>
            <a:endParaRPr lang="en-US" sz="1600" dirty="0">
              <a:solidFill>
                <a:schemeClr val="tx1"/>
              </a:solidFill>
            </a:endParaRPr>
          </a:p>
          <a:p>
            <a:pPr marL="800100" lvl="1">
              <a:buClr>
                <a:srgbClr val="1F497D">
                  <a:lumMod val="50000"/>
                </a:srgbClr>
              </a:buClr>
            </a:pPr>
            <a:endParaRPr lang="en-US" sz="1600" dirty="0"/>
          </a:p>
          <a:p>
            <a:pPr marL="800100" lvl="1">
              <a:buClr>
                <a:srgbClr val="1F497D">
                  <a:lumMod val="50000"/>
                </a:srgbClr>
              </a:buClr>
            </a:pPr>
            <a:endParaRPr lang="en-US" sz="1600" dirty="0">
              <a:solidFill>
                <a:schemeClr val="tx1"/>
              </a:solidFill>
            </a:endParaRPr>
          </a:p>
          <a:p>
            <a:pPr marL="800100" lvl="1">
              <a:buClr>
                <a:srgbClr val="1F497D">
                  <a:lumMod val="50000"/>
                </a:srgbClr>
              </a:buClr>
            </a:pPr>
            <a:endParaRPr lang="en-US" sz="1600" dirty="0"/>
          </a:p>
          <a:p>
            <a:pPr marL="514350" lvl="1" indent="0">
              <a:buClr>
                <a:srgbClr val="1F497D">
                  <a:lumMod val="50000"/>
                </a:srgbClr>
              </a:buClr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marL="400050">
              <a:buClr>
                <a:srgbClr val="1F497D">
                  <a:lumMod val="50000"/>
                </a:srgbClr>
              </a:buClr>
            </a:pPr>
            <a:endParaRPr lang="en-US" sz="2400" b="1" dirty="0">
              <a:solidFill>
                <a:srgbClr val="00B0F0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US" sz="2400" dirty="0"/>
          </a:p>
          <a:p>
            <a:pPr marL="0" indent="0">
              <a:buFont typeface="Arial" pitchFamily="34" charset="0"/>
              <a:buNone/>
            </a:pPr>
            <a:endParaRPr lang="en-US" sz="2400" dirty="0"/>
          </a:p>
          <a:p>
            <a:pPr marL="0" indent="0">
              <a:buFont typeface="Arial" pitchFamily="34" charset="0"/>
              <a:buNone/>
            </a:pPr>
            <a:endParaRPr lang="en-US" sz="2400" dirty="0"/>
          </a:p>
          <a:p>
            <a:pPr marL="0" indent="0">
              <a:buFont typeface="Arial" pitchFamily="34" charset="0"/>
              <a:buNone/>
            </a:pPr>
            <a:endParaRPr lang="en-US" sz="2400" dirty="0"/>
          </a:p>
          <a:p>
            <a:pPr marL="0" indent="0">
              <a:buFont typeface="Arial" pitchFamily="34" charset="0"/>
              <a:buNone/>
            </a:pPr>
            <a:r>
              <a:rPr lang="en-US" sz="2400" dirty="0"/>
              <a:t>		</a:t>
            </a:r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B8A55522-03E1-43A2-A9FE-CD4EAEA271E0}"/>
              </a:ext>
            </a:extLst>
          </p:cNvPr>
          <p:cNvSpPr txBox="1">
            <a:spLocks/>
          </p:cNvSpPr>
          <p:nvPr/>
        </p:nvSpPr>
        <p:spPr>
          <a:xfrm>
            <a:off x="838200" y="76200"/>
            <a:ext cx="6400800" cy="8382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latin typeface="Arial Narrow" panose="020B0606020202030204" pitchFamily="34" charset="0"/>
              </a:rPr>
              <a:t>GASB No. TBD – SBITA</a:t>
            </a:r>
          </a:p>
          <a:p>
            <a:r>
              <a:rPr lang="en-US" sz="2400" dirty="0">
                <a:latin typeface="Arial Narrow" panose="020B0606020202030204" pitchFamily="34" charset="0"/>
              </a:rPr>
              <a:t>Effective Fiscal Year 2022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330230"/>
      </p:ext>
    </p:extLst>
  </p:cSld>
  <p:clrMapOvr>
    <a:masterClrMapping/>
  </p:clrMapOvr>
</p:sld>
</file>

<file path=ppt/theme/theme1.xml><?xml version="1.0" encoding="utf-8"?>
<a:theme xmlns:a="http://schemas.openxmlformats.org/drawingml/2006/main" name="ARC-Theme1">
  <a:themeElements>
    <a:clrScheme name="Arc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D9B200"/>
      </a:accent1>
      <a:accent2>
        <a:srgbClr val="870E00"/>
      </a:accent2>
      <a:accent3>
        <a:srgbClr val="EAE5DF"/>
      </a:accent3>
      <a:accent4>
        <a:srgbClr val="E8C768"/>
      </a:accent4>
      <a:accent5>
        <a:srgbClr val="003466"/>
      </a:accent5>
      <a:accent6>
        <a:srgbClr val="89623B"/>
      </a:accent6>
      <a:hlink>
        <a:srgbClr val="0F243E"/>
      </a:hlink>
      <a:folHlink>
        <a:srgbClr val="7F7F7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ARC-Theme1</Template>
  <TotalTime>83734</TotalTime>
  <Words>956</Words>
  <Application>Microsoft Office PowerPoint</Application>
  <PresentationFormat>On-screen Show (4:3)</PresentationFormat>
  <Paragraphs>266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Arial Narrow</vt:lpstr>
      <vt:lpstr>Calibri</vt:lpstr>
      <vt:lpstr>Wingdings</vt:lpstr>
      <vt:lpstr>ARC-Theme1</vt:lpstr>
      <vt:lpstr>Custom Design</vt:lpstr>
      <vt:lpstr>1_Custom Design</vt:lpstr>
      <vt:lpstr>SWAR FMC Presentation January 28, 2020</vt:lpstr>
      <vt:lpstr>Agenda</vt:lpstr>
      <vt:lpstr>Upcoming GASBs</vt:lpstr>
      <vt:lpstr>Upcoming GASBs</vt:lpstr>
      <vt:lpstr> </vt:lpstr>
      <vt:lpstr> Effective Fiscal Year 2020 </vt:lpstr>
      <vt:lpstr> </vt:lpstr>
      <vt:lpstr> </vt:lpstr>
      <vt:lpstr> </vt:lpstr>
      <vt:lpstr> </vt:lpstr>
      <vt:lpstr> </vt:lpstr>
      <vt:lpstr>Tie in Beginning Fund Balance</vt:lpstr>
      <vt:lpstr>Tie in Beginning Fund Balance</vt:lpstr>
      <vt:lpstr> </vt:lpstr>
      <vt:lpstr> </vt:lpstr>
      <vt:lpstr>Internal Controls – What does the future hold….</vt:lpstr>
      <vt:lpstr>Upcoming Training </vt:lpstr>
      <vt:lpstr> </vt:lpstr>
      <vt:lpstr>2019 CAFR/BCR Challenges</vt:lpstr>
      <vt:lpstr>FY2020 Other items</vt:lpstr>
      <vt:lpstr> </vt:lpstr>
    </vt:vector>
  </TitlesOfParts>
  <Company>SAO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Turra Atkinson</dc:creator>
  <cp:lastModifiedBy>Smith, William</cp:lastModifiedBy>
  <cp:revision>897</cp:revision>
  <cp:lastPrinted>2020-01-27T14:30:17Z</cp:lastPrinted>
  <dcterms:created xsi:type="dcterms:W3CDTF">2013-02-18T20:57:18Z</dcterms:created>
  <dcterms:modified xsi:type="dcterms:W3CDTF">2020-01-29T13:26:11Z</dcterms:modified>
</cp:coreProperties>
</file>