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4" r:id="rId3"/>
  </p:sldMasterIdLst>
  <p:notesMasterIdLst>
    <p:notesMasterId r:id="rId33"/>
  </p:notesMasterIdLst>
  <p:handoutMasterIdLst>
    <p:handoutMasterId r:id="rId34"/>
  </p:handoutMasterIdLst>
  <p:sldIdLst>
    <p:sldId id="284" r:id="rId4"/>
    <p:sldId id="477" r:id="rId5"/>
    <p:sldId id="579" r:id="rId6"/>
    <p:sldId id="556" r:id="rId7"/>
    <p:sldId id="546" r:id="rId8"/>
    <p:sldId id="580" r:id="rId9"/>
    <p:sldId id="547" r:id="rId10"/>
    <p:sldId id="602" r:id="rId11"/>
    <p:sldId id="589" r:id="rId12"/>
    <p:sldId id="581" r:id="rId13"/>
    <p:sldId id="604" r:id="rId14"/>
    <p:sldId id="603" r:id="rId15"/>
    <p:sldId id="596" r:id="rId16"/>
    <p:sldId id="582" r:id="rId17"/>
    <p:sldId id="595" r:id="rId18"/>
    <p:sldId id="588" r:id="rId19"/>
    <p:sldId id="590" r:id="rId20"/>
    <p:sldId id="583" r:id="rId21"/>
    <p:sldId id="258" r:id="rId22"/>
    <p:sldId id="591" r:id="rId23"/>
    <p:sldId id="584" r:id="rId24"/>
    <p:sldId id="597" r:id="rId25"/>
    <p:sldId id="594" r:id="rId26"/>
    <p:sldId id="585" r:id="rId27"/>
    <p:sldId id="586" r:id="rId28"/>
    <p:sldId id="593" r:id="rId29"/>
    <p:sldId id="605" r:id="rId30"/>
    <p:sldId id="598" r:id="rId31"/>
    <p:sldId id="599" r:id="rId32"/>
  </p:sldIdLst>
  <p:sldSz cx="9144000" cy="6858000" type="screen4x3"/>
  <p:notesSz cx="691515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0F5F498-F9E5-486D-9F97-50562CB009AC}">
          <p14:sldIdLst>
            <p14:sldId id="284"/>
            <p14:sldId id="477"/>
            <p14:sldId id="579"/>
            <p14:sldId id="556"/>
            <p14:sldId id="546"/>
            <p14:sldId id="580"/>
            <p14:sldId id="547"/>
            <p14:sldId id="602"/>
            <p14:sldId id="589"/>
            <p14:sldId id="581"/>
            <p14:sldId id="604"/>
            <p14:sldId id="603"/>
            <p14:sldId id="596"/>
            <p14:sldId id="582"/>
            <p14:sldId id="595"/>
            <p14:sldId id="588"/>
            <p14:sldId id="590"/>
            <p14:sldId id="583"/>
            <p14:sldId id="258"/>
            <p14:sldId id="591"/>
            <p14:sldId id="584"/>
            <p14:sldId id="597"/>
            <p14:sldId id="594"/>
            <p14:sldId id="585"/>
            <p14:sldId id="586"/>
            <p14:sldId id="593"/>
            <p14:sldId id="605"/>
            <p14:sldId id="598"/>
            <p14:sldId id="59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7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othe, Chelsea" initials="BC" lastIdx="28" clrIdx="0">
    <p:extLst>
      <p:ext uri="{19B8F6BF-5375-455C-9EA6-DF929625EA0E}">
        <p15:presenceInfo xmlns:p15="http://schemas.microsoft.com/office/powerpoint/2012/main" userId="S-1-5-21-2672183100-1227059207-2328873036-11759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13DD"/>
    <a:srgbClr val="002060"/>
    <a:srgbClr val="FFE25E"/>
    <a:srgbClr val="E1E25E"/>
    <a:srgbClr val="E8C768"/>
    <a:srgbClr val="FAF176"/>
    <a:srgbClr val="007E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22" autoAdjust="0"/>
    <p:restoredTop sz="93895" autoAdjust="0"/>
  </p:normalViewPr>
  <p:slideViewPr>
    <p:cSldViewPr>
      <p:cViewPr varScale="1">
        <p:scale>
          <a:sx n="68" d="100"/>
          <a:sy n="68" d="100"/>
        </p:scale>
        <p:origin x="138" y="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2046" y="-90"/>
      </p:cViewPr>
      <p:guideLst>
        <p:guide orient="horz" pos="2928"/>
        <p:guide pos="217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2996252" cy="464662"/>
          </a:xfrm>
          <a:prstGeom prst="rect">
            <a:avLst/>
          </a:prstGeom>
        </p:spPr>
        <p:txBody>
          <a:bodyPr vert="horz" lIns="91305" tIns="45651" rIns="91305" bIns="45651" rtlCol="0"/>
          <a:lstStyle>
            <a:lvl1pPr algn="l">
              <a:defRPr sz="1200"/>
            </a:lvl1pPr>
          </a:lstStyle>
          <a:p>
            <a:endParaRPr lang="en-US" dirty="0"/>
          </a:p>
        </p:txBody>
      </p:sp>
      <p:sp>
        <p:nvSpPr>
          <p:cNvPr id="3" name="Date Placeholder 2"/>
          <p:cNvSpPr>
            <a:spLocks noGrp="1"/>
          </p:cNvSpPr>
          <p:nvPr>
            <p:ph type="dt" sz="quarter" idx="1"/>
          </p:nvPr>
        </p:nvSpPr>
        <p:spPr>
          <a:xfrm>
            <a:off x="3917337" y="3"/>
            <a:ext cx="2996252" cy="464662"/>
          </a:xfrm>
          <a:prstGeom prst="rect">
            <a:avLst/>
          </a:prstGeom>
        </p:spPr>
        <p:txBody>
          <a:bodyPr vert="horz" lIns="91305" tIns="45651" rIns="91305" bIns="45651" rtlCol="0"/>
          <a:lstStyle>
            <a:lvl1pPr algn="r">
              <a:defRPr sz="1200"/>
            </a:lvl1pPr>
          </a:lstStyle>
          <a:p>
            <a:fld id="{96D33A5B-FE59-48AD-9C8A-924E6F3DB66F}" type="datetimeFigureOut">
              <a:rPr lang="en-US" smtClean="0"/>
              <a:pPr/>
              <a:t>6/10/2019</a:t>
            </a:fld>
            <a:endParaRPr lang="en-US" dirty="0"/>
          </a:p>
        </p:txBody>
      </p:sp>
      <p:sp>
        <p:nvSpPr>
          <p:cNvPr id="4" name="Footer Placeholder 3"/>
          <p:cNvSpPr>
            <a:spLocks noGrp="1"/>
          </p:cNvSpPr>
          <p:nvPr>
            <p:ph type="ftr" sz="quarter" idx="2"/>
          </p:nvPr>
        </p:nvSpPr>
        <p:spPr>
          <a:xfrm>
            <a:off x="1" y="8830153"/>
            <a:ext cx="2996252" cy="464662"/>
          </a:xfrm>
          <a:prstGeom prst="rect">
            <a:avLst/>
          </a:prstGeom>
        </p:spPr>
        <p:txBody>
          <a:bodyPr vert="horz" lIns="91305" tIns="45651" rIns="91305" bIns="45651"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17337" y="8830153"/>
            <a:ext cx="2996252" cy="464662"/>
          </a:xfrm>
          <a:prstGeom prst="rect">
            <a:avLst/>
          </a:prstGeom>
        </p:spPr>
        <p:txBody>
          <a:bodyPr vert="horz" lIns="91305" tIns="45651" rIns="91305" bIns="45651" rtlCol="0" anchor="b"/>
          <a:lstStyle>
            <a:lvl1pPr algn="r">
              <a:defRPr sz="1200"/>
            </a:lvl1pPr>
          </a:lstStyle>
          <a:p>
            <a:fld id="{9AF8CFAA-BF7E-4F7B-A9FC-94D87A31EACD}" type="slidenum">
              <a:rPr lang="en-US" smtClean="0"/>
              <a:pPr/>
              <a:t>‹#›</a:t>
            </a:fld>
            <a:endParaRPr lang="en-US" dirty="0"/>
          </a:p>
        </p:txBody>
      </p:sp>
    </p:spTree>
    <p:extLst>
      <p:ext uri="{BB962C8B-B14F-4D97-AF65-F5344CB8AC3E}">
        <p14:creationId xmlns:p14="http://schemas.microsoft.com/office/powerpoint/2010/main" val="3255170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96565" cy="464820"/>
          </a:xfrm>
          <a:prstGeom prst="rect">
            <a:avLst/>
          </a:prstGeom>
        </p:spPr>
        <p:txBody>
          <a:bodyPr vert="horz" lIns="93149" tIns="46576" rIns="93149" bIns="46576" rtlCol="0"/>
          <a:lstStyle>
            <a:lvl1pPr algn="l">
              <a:defRPr sz="1200"/>
            </a:lvl1pPr>
          </a:lstStyle>
          <a:p>
            <a:endParaRPr lang="en-US" dirty="0"/>
          </a:p>
        </p:txBody>
      </p:sp>
      <p:sp>
        <p:nvSpPr>
          <p:cNvPr id="3" name="Date Placeholder 2"/>
          <p:cNvSpPr>
            <a:spLocks noGrp="1"/>
          </p:cNvSpPr>
          <p:nvPr>
            <p:ph type="dt" idx="1"/>
          </p:nvPr>
        </p:nvSpPr>
        <p:spPr>
          <a:xfrm>
            <a:off x="3916986" y="0"/>
            <a:ext cx="2996565" cy="464820"/>
          </a:xfrm>
          <a:prstGeom prst="rect">
            <a:avLst/>
          </a:prstGeom>
        </p:spPr>
        <p:txBody>
          <a:bodyPr vert="horz" lIns="93149" tIns="46576" rIns="93149" bIns="46576" rtlCol="0"/>
          <a:lstStyle>
            <a:lvl1pPr algn="r">
              <a:defRPr sz="1200"/>
            </a:lvl1pPr>
          </a:lstStyle>
          <a:p>
            <a:fld id="{BD52342C-839E-40D5-9608-93DCA8660A31}" type="datetimeFigureOut">
              <a:rPr lang="en-US" smtClean="0"/>
              <a:pPr/>
              <a:t>6/10/2019</a:t>
            </a:fld>
            <a:endParaRPr lang="en-US" dirty="0"/>
          </a:p>
        </p:txBody>
      </p:sp>
      <p:sp>
        <p:nvSpPr>
          <p:cNvPr id="4" name="Slide Image Placeholder 3"/>
          <p:cNvSpPr>
            <a:spLocks noGrp="1" noRot="1" noChangeAspect="1"/>
          </p:cNvSpPr>
          <p:nvPr>
            <p:ph type="sldImg" idx="2"/>
          </p:nvPr>
        </p:nvSpPr>
        <p:spPr>
          <a:xfrm>
            <a:off x="1135063" y="698500"/>
            <a:ext cx="4645025" cy="3484563"/>
          </a:xfrm>
          <a:prstGeom prst="rect">
            <a:avLst/>
          </a:prstGeom>
          <a:noFill/>
          <a:ln w="12700">
            <a:solidFill>
              <a:prstClr val="black"/>
            </a:solidFill>
          </a:ln>
        </p:spPr>
        <p:txBody>
          <a:bodyPr vert="horz" lIns="93149" tIns="46576" rIns="93149" bIns="46576" rtlCol="0" anchor="ctr"/>
          <a:lstStyle/>
          <a:p>
            <a:endParaRPr lang="en-US" dirty="0"/>
          </a:p>
        </p:txBody>
      </p:sp>
      <p:sp>
        <p:nvSpPr>
          <p:cNvPr id="5" name="Notes Placeholder 4"/>
          <p:cNvSpPr>
            <a:spLocks noGrp="1"/>
          </p:cNvSpPr>
          <p:nvPr>
            <p:ph type="body" sz="quarter" idx="3"/>
          </p:nvPr>
        </p:nvSpPr>
        <p:spPr>
          <a:xfrm>
            <a:off x="691515" y="4415790"/>
            <a:ext cx="5532120" cy="4183380"/>
          </a:xfrm>
          <a:prstGeom prst="rect">
            <a:avLst/>
          </a:prstGeom>
        </p:spPr>
        <p:txBody>
          <a:bodyPr vert="horz" lIns="93149" tIns="46576" rIns="93149" bIns="4657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96565" cy="464820"/>
          </a:xfrm>
          <a:prstGeom prst="rect">
            <a:avLst/>
          </a:prstGeom>
        </p:spPr>
        <p:txBody>
          <a:bodyPr vert="horz" lIns="93149" tIns="46576" rIns="93149"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16986" y="8829967"/>
            <a:ext cx="2996565" cy="464820"/>
          </a:xfrm>
          <a:prstGeom prst="rect">
            <a:avLst/>
          </a:prstGeom>
        </p:spPr>
        <p:txBody>
          <a:bodyPr vert="horz" lIns="93149" tIns="46576" rIns="93149" bIns="46576" rtlCol="0" anchor="b"/>
          <a:lstStyle>
            <a:lvl1pPr algn="r">
              <a:defRPr sz="1200"/>
            </a:lvl1pPr>
          </a:lstStyle>
          <a:p>
            <a:fld id="{2680D5FE-DE22-40C5-B601-8D7B0873CA4D}" type="slidenum">
              <a:rPr lang="en-US" smtClean="0"/>
              <a:pPr/>
              <a:t>‹#›</a:t>
            </a:fld>
            <a:endParaRPr lang="en-US" dirty="0"/>
          </a:p>
        </p:txBody>
      </p:sp>
    </p:spTree>
    <p:extLst>
      <p:ext uri="{BB962C8B-B14F-4D97-AF65-F5344CB8AC3E}">
        <p14:creationId xmlns:p14="http://schemas.microsoft.com/office/powerpoint/2010/main" val="3761031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a:t>
            </a:fld>
            <a:endParaRPr lang="en-US" dirty="0"/>
          </a:p>
        </p:txBody>
      </p:sp>
    </p:spTree>
    <p:extLst>
      <p:ext uri="{BB962C8B-B14F-4D97-AF65-F5344CB8AC3E}">
        <p14:creationId xmlns:p14="http://schemas.microsoft.com/office/powerpoint/2010/main" val="2696485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13</a:t>
            </a:fld>
            <a:endParaRPr lang="en-US" dirty="0"/>
          </a:p>
        </p:txBody>
      </p:sp>
    </p:spTree>
    <p:extLst>
      <p:ext uri="{BB962C8B-B14F-4D97-AF65-F5344CB8AC3E}">
        <p14:creationId xmlns:p14="http://schemas.microsoft.com/office/powerpoint/2010/main" val="4280933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14</a:t>
            </a:fld>
            <a:endParaRPr lang="en-US" dirty="0"/>
          </a:p>
        </p:txBody>
      </p:sp>
    </p:spTree>
    <p:extLst>
      <p:ext uri="{BB962C8B-B14F-4D97-AF65-F5344CB8AC3E}">
        <p14:creationId xmlns:p14="http://schemas.microsoft.com/office/powerpoint/2010/main" val="25878306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15</a:t>
            </a:fld>
            <a:endParaRPr lang="en-US" dirty="0"/>
          </a:p>
        </p:txBody>
      </p:sp>
    </p:spTree>
    <p:extLst>
      <p:ext uri="{BB962C8B-B14F-4D97-AF65-F5344CB8AC3E}">
        <p14:creationId xmlns:p14="http://schemas.microsoft.com/office/powerpoint/2010/main" val="660232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23</a:t>
            </a:fld>
            <a:endParaRPr lang="en-US" dirty="0"/>
          </a:p>
        </p:txBody>
      </p:sp>
    </p:spTree>
    <p:extLst>
      <p:ext uri="{BB962C8B-B14F-4D97-AF65-F5344CB8AC3E}">
        <p14:creationId xmlns:p14="http://schemas.microsoft.com/office/powerpoint/2010/main" val="15429009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26</a:t>
            </a:fld>
            <a:endParaRPr lang="en-US" dirty="0"/>
          </a:p>
        </p:txBody>
      </p:sp>
    </p:spTree>
    <p:extLst>
      <p:ext uri="{BB962C8B-B14F-4D97-AF65-F5344CB8AC3E}">
        <p14:creationId xmlns:p14="http://schemas.microsoft.com/office/powerpoint/2010/main" val="2046108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27</a:t>
            </a:fld>
            <a:endParaRPr lang="en-US" dirty="0"/>
          </a:p>
        </p:txBody>
      </p:sp>
    </p:spTree>
    <p:extLst>
      <p:ext uri="{BB962C8B-B14F-4D97-AF65-F5344CB8AC3E}">
        <p14:creationId xmlns:p14="http://schemas.microsoft.com/office/powerpoint/2010/main" val="1930423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28</a:t>
            </a:fld>
            <a:endParaRPr lang="en-US" dirty="0"/>
          </a:p>
        </p:txBody>
      </p:sp>
    </p:spTree>
    <p:extLst>
      <p:ext uri="{BB962C8B-B14F-4D97-AF65-F5344CB8AC3E}">
        <p14:creationId xmlns:p14="http://schemas.microsoft.com/office/powerpoint/2010/main" val="16413502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29</a:t>
            </a:fld>
            <a:endParaRPr lang="en-US" dirty="0"/>
          </a:p>
        </p:txBody>
      </p:sp>
    </p:spTree>
    <p:extLst>
      <p:ext uri="{BB962C8B-B14F-4D97-AF65-F5344CB8AC3E}">
        <p14:creationId xmlns:p14="http://schemas.microsoft.com/office/powerpoint/2010/main" val="1242540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2</a:t>
            </a:fld>
            <a:endParaRPr lang="en-US" dirty="0"/>
          </a:p>
        </p:txBody>
      </p:sp>
    </p:spTree>
    <p:extLst>
      <p:ext uri="{BB962C8B-B14F-4D97-AF65-F5344CB8AC3E}">
        <p14:creationId xmlns:p14="http://schemas.microsoft.com/office/powerpoint/2010/main" val="3517967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5</a:t>
            </a:fld>
            <a:endParaRPr lang="en-US" dirty="0"/>
          </a:p>
        </p:txBody>
      </p:sp>
    </p:spTree>
    <p:extLst>
      <p:ext uri="{BB962C8B-B14F-4D97-AF65-F5344CB8AC3E}">
        <p14:creationId xmlns:p14="http://schemas.microsoft.com/office/powerpoint/2010/main" val="259297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7</a:t>
            </a:fld>
            <a:endParaRPr lang="en-US" dirty="0"/>
          </a:p>
        </p:txBody>
      </p:sp>
    </p:spTree>
    <p:extLst>
      <p:ext uri="{BB962C8B-B14F-4D97-AF65-F5344CB8AC3E}">
        <p14:creationId xmlns:p14="http://schemas.microsoft.com/office/powerpoint/2010/main" val="320955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8</a:t>
            </a:fld>
            <a:endParaRPr lang="en-US" dirty="0"/>
          </a:p>
        </p:txBody>
      </p:sp>
    </p:spTree>
    <p:extLst>
      <p:ext uri="{BB962C8B-B14F-4D97-AF65-F5344CB8AC3E}">
        <p14:creationId xmlns:p14="http://schemas.microsoft.com/office/powerpoint/2010/main" val="2780376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9</a:t>
            </a:fld>
            <a:endParaRPr lang="en-US" dirty="0"/>
          </a:p>
        </p:txBody>
      </p:sp>
    </p:spTree>
    <p:extLst>
      <p:ext uri="{BB962C8B-B14F-4D97-AF65-F5344CB8AC3E}">
        <p14:creationId xmlns:p14="http://schemas.microsoft.com/office/powerpoint/2010/main" val="1164340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10</a:t>
            </a:fld>
            <a:endParaRPr lang="en-US" dirty="0"/>
          </a:p>
        </p:txBody>
      </p:sp>
    </p:spTree>
    <p:extLst>
      <p:ext uri="{BB962C8B-B14F-4D97-AF65-F5344CB8AC3E}">
        <p14:creationId xmlns:p14="http://schemas.microsoft.com/office/powerpoint/2010/main" val="4263468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11</a:t>
            </a:fld>
            <a:endParaRPr lang="en-US" dirty="0"/>
          </a:p>
        </p:txBody>
      </p:sp>
    </p:spTree>
    <p:extLst>
      <p:ext uri="{BB962C8B-B14F-4D97-AF65-F5344CB8AC3E}">
        <p14:creationId xmlns:p14="http://schemas.microsoft.com/office/powerpoint/2010/main" val="1666389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12</a:t>
            </a:fld>
            <a:endParaRPr lang="en-US" dirty="0"/>
          </a:p>
        </p:txBody>
      </p:sp>
    </p:spTree>
    <p:extLst>
      <p:ext uri="{BB962C8B-B14F-4D97-AF65-F5344CB8AC3E}">
        <p14:creationId xmlns:p14="http://schemas.microsoft.com/office/powerpoint/2010/main" val="2284007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8001000" cy="5257800"/>
          </a:xfrm>
          <a:prstGeom prst="rect">
            <a:avLst/>
          </a:prstGeom>
        </p:spPr>
        <p:txBody>
          <a:bodyPr/>
          <a:lstStyle>
            <a:lvl1pPr>
              <a:buClr>
                <a:srgbClr val="002060"/>
              </a:buClr>
              <a:buFont typeface="Wingdings" pitchFamily="2" charset="2"/>
              <a:buChar char="ü"/>
              <a:defRPr b="1">
                <a:solidFill>
                  <a:srgbClr val="002060"/>
                </a:solidFill>
              </a:defRPr>
            </a:lvl1pPr>
            <a:lvl2pPr>
              <a:buClr>
                <a:srgbClr val="002060"/>
              </a:buClr>
              <a:buFont typeface="Wingdings" pitchFamily="2" charset="2"/>
              <a:buChar char="§"/>
              <a:defRPr i="0" u="sng">
                <a:solidFill>
                  <a:srgbClr val="0070C0"/>
                </a:solidFill>
              </a:defRPr>
            </a:lvl2pPr>
            <a:lvl3pPr>
              <a:buClr>
                <a:srgbClr val="002060"/>
              </a:buClr>
              <a:defRPr i="0">
                <a:solidFill>
                  <a:srgbClr val="0070C0"/>
                </a:solidFill>
              </a:defRPr>
            </a:lvl3pPr>
            <a:lvl4pPr>
              <a:buClr>
                <a:srgbClr val="002060"/>
              </a:buClr>
              <a:defRPr i="0">
                <a:solidFill>
                  <a:srgbClr val="0070C0"/>
                </a:solidFill>
              </a:defRPr>
            </a:lvl4pPr>
            <a:lvl5pPr>
              <a:buClr>
                <a:srgbClr val="002060"/>
              </a:buClr>
              <a:defRPr sz="1800" i="0">
                <a:solidFill>
                  <a:srgbClr val="0070C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a:prstGeom prst="rect">
            <a:avLst/>
          </a:prstGeom>
        </p:spPr>
        <p:txBody>
          <a:bodyPr/>
          <a:lstStyle>
            <a:lvl1pPr marL="342900" indent="-342900">
              <a:buClr>
                <a:schemeClr val="tx2">
                  <a:lumMod val="50000"/>
                </a:schemeClr>
              </a:buClr>
              <a:buFont typeface="Wingdings" panose="05000000000000000000" pitchFamily="2" charset="2"/>
              <a:buChar char="ü"/>
              <a:defRPr b="1">
                <a:solidFill>
                  <a:srgbClr val="002060"/>
                </a:solidFill>
              </a:defRPr>
            </a:lvl1pPr>
            <a:lvl2pPr marL="742950" indent="-285750">
              <a:buFont typeface="Wingdings" panose="05000000000000000000" pitchFamily="2" charset="2"/>
              <a:buChar char="§"/>
              <a:defRPr u="sng">
                <a:solidFill>
                  <a:srgbClr val="0070C0"/>
                </a:solidFill>
              </a:defRPr>
            </a:lvl2pPr>
            <a:lvl3pPr>
              <a:defRPr>
                <a:solidFill>
                  <a:srgbClr val="0070C0"/>
                </a:solidFill>
              </a:defRPr>
            </a:lvl3pPr>
            <a:lvl4pPr>
              <a:defRPr>
                <a:solidFill>
                  <a:srgbClr val="0070C0"/>
                </a:solidFill>
              </a:defRPr>
            </a:lvl4pPr>
            <a:lvl5pPr>
              <a:defRPr sz="1800">
                <a:solidFill>
                  <a:srgbClr val="0070C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7"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73145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a:prstGeom prst="rect">
            <a:avLst/>
          </a:prstGeom>
        </p:spPr>
        <p:txBody>
          <a:bodyPr/>
          <a:lstStyle>
            <a:lvl1pPr>
              <a:defRPr b="1">
                <a:solidFill>
                  <a:schemeClr val="tx2">
                    <a:lumMod val="50000"/>
                  </a:schemeClr>
                </a:solidFill>
              </a:defRPr>
            </a:lvl1pPr>
          </a:lstStyle>
          <a:p>
            <a:r>
              <a:rPr lang="en-US" dirty="0"/>
              <a:t>Click to edit Master title style</a:t>
            </a:r>
          </a:p>
        </p:txBody>
      </p:sp>
    </p:spTree>
    <p:extLst>
      <p:ext uri="{BB962C8B-B14F-4D97-AF65-F5344CB8AC3E}">
        <p14:creationId xmlns:p14="http://schemas.microsoft.com/office/powerpoint/2010/main" val="1890537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a:prstGeom prst="rect">
            <a:avLst/>
          </a:prstGeom>
        </p:spPr>
        <p:txBody>
          <a:bodyPr/>
          <a:lstStyle>
            <a:lvl1pPr marL="342900" indent="-342900">
              <a:buClr>
                <a:schemeClr val="tx2">
                  <a:lumMod val="50000"/>
                </a:schemeClr>
              </a:buClr>
              <a:buFont typeface="Wingdings" panose="05000000000000000000" pitchFamily="2" charset="2"/>
              <a:buChar char="ü"/>
              <a:defRPr b="1">
                <a:solidFill>
                  <a:srgbClr val="002060"/>
                </a:solidFill>
              </a:defRPr>
            </a:lvl1pPr>
            <a:lvl2pPr marL="742950" indent="-285750">
              <a:buFont typeface="Wingdings" panose="05000000000000000000" pitchFamily="2" charset="2"/>
              <a:buChar char="§"/>
              <a:defRPr u="sng">
                <a:solidFill>
                  <a:srgbClr val="0070C0"/>
                </a:solidFill>
              </a:defRPr>
            </a:lvl2pPr>
            <a:lvl3pPr>
              <a:defRPr>
                <a:solidFill>
                  <a:srgbClr val="0070C0"/>
                </a:solidFill>
              </a:defRPr>
            </a:lvl3pPr>
            <a:lvl4pPr>
              <a:defRPr>
                <a:solidFill>
                  <a:srgbClr val="0070C0"/>
                </a:solidFill>
              </a:defRPr>
            </a:lvl4pPr>
            <a:lvl5pPr>
              <a:defRPr sz="1800">
                <a:solidFill>
                  <a:srgbClr val="0070C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7"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512003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2422793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5.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7"/>
          <p:cNvSpPr/>
          <p:nvPr userDrawn="1"/>
        </p:nvSpPr>
        <p:spPr>
          <a:xfrm>
            <a:off x="-2" y="0"/>
            <a:ext cx="9144002" cy="1231899"/>
          </a:xfrm>
          <a:custGeom>
            <a:avLst/>
            <a:gdLst>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889000" h="114300">
                <a:moveTo>
                  <a:pt x="0" y="0"/>
                </a:moveTo>
                <a:lnTo>
                  <a:pt x="889000" y="0"/>
                </a:lnTo>
                <a:lnTo>
                  <a:pt x="889000" y="114300"/>
                </a:lnTo>
                <a:cubicBezTo>
                  <a:pt x="592667" y="114300"/>
                  <a:pt x="256876" y="57580"/>
                  <a:pt x="0" y="83362"/>
                </a:cubicBezTo>
                <a:lnTo>
                  <a:pt x="0" y="0"/>
                </a:lnTo>
                <a:close/>
              </a:path>
            </a:pathLst>
          </a:custGeom>
          <a:blipFill>
            <a:blip r:embed="rId6"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Arial" pitchFamily="34" charset="0"/>
              <a:ea typeface="+mn-ea"/>
              <a:cs typeface="Arial" pitchFamily="34" charset="0"/>
            </a:endParaRPr>
          </a:p>
        </p:txBody>
      </p:sp>
      <p:sp>
        <p:nvSpPr>
          <p:cNvPr id="9" name="Freeform 8"/>
          <p:cNvSpPr/>
          <p:nvPr userDrawn="1"/>
        </p:nvSpPr>
        <p:spPr>
          <a:xfrm flipH="1">
            <a:off x="0" y="888999"/>
            <a:ext cx="9144000" cy="342900"/>
          </a:xfrm>
          <a:custGeom>
            <a:avLst/>
            <a:gdLst>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6100" h="374161">
                <a:moveTo>
                  <a:pt x="0" y="145561"/>
                </a:moveTo>
                <a:lnTo>
                  <a:pt x="0" y="374161"/>
                </a:lnTo>
                <a:cubicBezTo>
                  <a:pt x="122114" y="599017"/>
                  <a:pt x="204030" y="175847"/>
                  <a:pt x="341313" y="17585"/>
                </a:cubicBezTo>
                <a:cubicBezTo>
                  <a:pt x="480114" y="-87923"/>
                  <a:pt x="520312" y="60569"/>
                  <a:pt x="546100" y="57638"/>
                </a:cubicBezTo>
                <a:lnTo>
                  <a:pt x="546100" y="0"/>
                </a:lnTo>
                <a:cubicBezTo>
                  <a:pt x="372410" y="-378069"/>
                  <a:pt x="139559" y="506046"/>
                  <a:pt x="0" y="145561"/>
                </a:cubicBezTo>
                <a:close/>
              </a:path>
            </a:pathLst>
          </a:custGeom>
          <a:gradFill>
            <a:gsLst>
              <a:gs pos="25000">
                <a:srgbClr val="E8C768"/>
              </a:gs>
              <a:gs pos="100000">
                <a:srgbClr val="FFE25E"/>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itchFamily="34" charset="0"/>
              <a:cs typeface="Arial" pitchFamily="34" charset="0"/>
            </a:endParaRPr>
          </a:p>
        </p:txBody>
      </p:sp>
      <p:pic>
        <p:nvPicPr>
          <p:cNvPr id="11" name="Picture 10"/>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15200" y="146367"/>
            <a:ext cx="1523874" cy="768033"/>
          </a:xfrm>
          <a:prstGeom prst="rect">
            <a:avLst/>
          </a:prstGeom>
        </p:spPr>
      </p:pic>
    </p:spTree>
  </p:cSld>
  <p:clrMap bg1="lt1" tx1="dk1" bg2="lt2" tx2="dk2" accent1="accent1" accent2="accent2" accent3="accent3" accent4="accent4" accent5="accent5" accent6="accent6" hlink="hlink" folHlink="folHlink"/>
  <p:sldLayoutIdLst>
    <p:sldLayoutId id="2147483672" r:id="rId1"/>
    <p:sldLayoutId id="2147483666" r:id="rId2"/>
    <p:sldLayoutId id="2147483667" r:id="rId3"/>
    <p:sldLayoutId id="2147483692" r:id="rId4"/>
  </p:sldLayoutIdLst>
  <p:hf hdr="0"/>
  <p:txStyles>
    <p:titleStyle>
      <a:lvl1pPr algn="ctr" defTabSz="914400" rtl="0" eaLnBrk="1" latinLnBrk="0" hangingPunct="1">
        <a:spcBef>
          <a:spcPct val="0"/>
        </a:spcBef>
        <a:buNone/>
        <a:defRPr sz="4000" kern="1200">
          <a:solidFill>
            <a:schemeClr val="tx2">
              <a:lumMod val="50000"/>
            </a:schemeClr>
          </a:solidFill>
          <a:latin typeface="+mj-lt"/>
          <a:ea typeface="+mj-ea"/>
          <a:cs typeface="+mj-cs"/>
        </a:defRPr>
      </a:lvl1pPr>
    </p:titleStyle>
    <p:bodyStyle>
      <a:lvl1pPr marL="342900" indent="-342900" algn="l" defTabSz="914400" rtl="0" eaLnBrk="1" latinLnBrk="0" hangingPunct="1">
        <a:spcBef>
          <a:spcPct val="20000"/>
        </a:spcBef>
        <a:buClr>
          <a:schemeClr val="tx2">
            <a:lumMod val="50000"/>
          </a:schemeClr>
        </a:buClr>
        <a:buFont typeface="Arial" pitchFamily="34" charset="0"/>
        <a:buChar char="•"/>
        <a:defRPr sz="3200" kern="1200">
          <a:solidFill>
            <a:srgbClr val="870E00"/>
          </a:solidFill>
          <a:latin typeface="+mn-lt"/>
          <a:ea typeface="+mn-ea"/>
          <a:cs typeface="+mn-cs"/>
        </a:defRPr>
      </a:lvl1pPr>
      <a:lvl2pPr marL="742950" indent="-285750" algn="l" defTabSz="914400" rtl="0" eaLnBrk="1" latinLnBrk="0" hangingPunct="1">
        <a:spcBef>
          <a:spcPct val="20000"/>
        </a:spcBef>
        <a:buClr>
          <a:srgbClr val="870E00"/>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tx2">
            <a:lumMod val="50000"/>
          </a:schemeClr>
        </a:buClr>
        <a:buFont typeface="Arial" pitchFamily="34" charset="0"/>
        <a:buChar char="•"/>
        <a:defRPr sz="2400" kern="1200">
          <a:solidFill>
            <a:srgbClr val="870E00"/>
          </a:solidFill>
          <a:latin typeface="+mn-lt"/>
          <a:ea typeface="+mn-ea"/>
          <a:cs typeface="+mn-cs"/>
        </a:defRPr>
      </a:lvl3pPr>
      <a:lvl4pPr marL="1600200" indent="-228600" algn="l" defTabSz="914400" rtl="0" eaLnBrk="1" latinLnBrk="0" hangingPunct="1">
        <a:spcBef>
          <a:spcPct val="20000"/>
        </a:spcBef>
        <a:buClr>
          <a:srgbClr val="870E00"/>
        </a:buClr>
        <a:buFont typeface="Arial" pitchFamily="34" charset="0"/>
        <a:buChar char="–"/>
        <a:defRPr sz="2000" kern="1200">
          <a:solidFill>
            <a:schemeClr val="tx1">
              <a:lumMod val="95000"/>
              <a:lumOff val="5000"/>
            </a:schemeClr>
          </a:solidFill>
          <a:latin typeface="+mn-lt"/>
          <a:ea typeface="+mn-ea"/>
          <a:cs typeface="+mn-cs"/>
        </a:defRPr>
      </a:lvl4pPr>
      <a:lvl5pPr marL="2057400" indent="-228600" algn="l" defTabSz="914400" rtl="0" eaLnBrk="1" latinLnBrk="0" hangingPunct="1">
        <a:spcBef>
          <a:spcPct val="20000"/>
        </a:spcBef>
        <a:buClr>
          <a:schemeClr val="tx2">
            <a:lumMod val="50000"/>
          </a:schemeClr>
        </a:buClr>
        <a:buFont typeface="Arial" pitchFamily="34" charset="0"/>
        <a:buChar char="»"/>
        <a:defRPr sz="2000" kern="1200">
          <a:solidFill>
            <a:srgbClr val="870E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8" name="Picture 6" descr="Image 3"/>
          <p:cNvPicPr>
            <a:picLocks noChangeAspect="1" noChangeArrowheads="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rcRect t="8397" b="3818"/>
          <a:stretch>
            <a:fillRect/>
          </a:stretch>
        </p:blipFill>
        <p:spPr bwMode="auto">
          <a:xfrm>
            <a:off x="0" y="0"/>
            <a:ext cx="91440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6"/>
          <p:cNvSpPr/>
          <p:nvPr/>
        </p:nvSpPr>
        <p:spPr>
          <a:xfrm rot="10800000">
            <a:off x="0" y="4648200"/>
            <a:ext cx="9144002" cy="2209800"/>
          </a:xfrm>
          <a:custGeom>
            <a:avLst/>
            <a:gdLst>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889000" h="114300">
                <a:moveTo>
                  <a:pt x="0" y="0"/>
                </a:moveTo>
                <a:lnTo>
                  <a:pt x="889000" y="0"/>
                </a:lnTo>
                <a:lnTo>
                  <a:pt x="889000" y="114300"/>
                </a:lnTo>
                <a:cubicBezTo>
                  <a:pt x="592667" y="114300"/>
                  <a:pt x="256876" y="57580"/>
                  <a:pt x="0" y="83362"/>
                </a:cubicBezTo>
                <a:lnTo>
                  <a:pt x="0" y="0"/>
                </a:lnTo>
                <a:close/>
              </a:path>
            </a:pathLst>
          </a:cu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Arial" pitchFamily="34" charset="0"/>
              <a:ea typeface="+mn-ea"/>
              <a:cs typeface="Arial" pitchFamily="34" charset="0"/>
            </a:endParaRPr>
          </a:p>
        </p:txBody>
      </p:sp>
      <p:sp>
        <p:nvSpPr>
          <p:cNvPr id="8" name="Freeform 7"/>
          <p:cNvSpPr/>
          <p:nvPr userDrawn="1"/>
        </p:nvSpPr>
        <p:spPr>
          <a:xfrm rot="10800000" flipH="1">
            <a:off x="0" y="4616933"/>
            <a:ext cx="9144000" cy="640866"/>
          </a:xfrm>
          <a:custGeom>
            <a:avLst/>
            <a:gdLst>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6100" h="374161">
                <a:moveTo>
                  <a:pt x="0" y="145561"/>
                </a:moveTo>
                <a:lnTo>
                  <a:pt x="0" y="374161"/>
                </a:lnTo>
                <a:cubicBezTo>
                  <a:pt x="122114" y="599017"/>
                  <a:pt x="204030" y="175847"/>
                  <a:pt x="341313" y="17585"/>
                </a:cubicBezTo>
                <a:cubicBezTo>
                  <a:pt x="480114" y="-87923"/>
                  <a:pt x="520312" y="60569"/>
                  <a:pt x="546100" y="57638"/>
                </a:cubicBezTo>
                <a:lnTo>
                  <a:pt x="546100" y="0"/>
                </a:lnTo>
                <a:cubicBezTo>
                  <a:pt x="372410" y="-378069"/>
                  <a:pt x="139559" y="506046"/>
                  <a:pt x="0" y="145561"/>
                </a:cubicBezTo>
                <a:close/>
              </a:path>
            </a:pathLst>
          </a:custGeom>
          <a:gradFill flip="none" rotWithShape="1">
            <a:gsLst>
              <a:gs pos="0">
                <a:schemeClr val="bg1"/>
              </a:gs>
              <a:gs pos="42000">
                <a:srgbClr val="ECD1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itchFamily="34" charset="0"/>
              <a:cs typeface="Arial" pitchFamily="34" charset="0"/>
            </a:endParaRPr>
          </a:p>
        </p:txBody>
      </p:sp>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199" y="5334000"/>
            <a:ext cx="2122651" cy="1069817"/>
          </a:xfrm>
          <a:prstGeom prst="rect">
            <a:avLst/>
          </a:prstGeom>
        </p:spPr>
      </p:pic>
    </p:spTree>
    <p:extLst>
      <p:ext uri="{BB962C8B-B14F-4D97-AF65-F5344CB8AC3E}">
        <p14:creationId xmlns:p14="http://schemas.microsoft.com/office/powerpoint/2010/main" val="2490133698"/>
      </p:ext>
    </p:extLst>
  </p:cSld>
  <p:clrMap bg1="lt1" tx1="dk1" bg2="lt2" tx2="dk2" accent1="accent1" accent2="accent2" accent3="accent3" accent4="accent4" accent5="accent5" accent6="accent6" hlink="hlink" folHlink="folHlink"/>
  <p:sldLayoutIdLst>
    <p:sldLayoutId id="214748367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Freeform 2"/>
          <p:cNvSpPr/>
          <p:nvPr userDrawn="1"/>
        </p:nvSpPr>
        <p:spPr>
          <a:xfrm>
            <a:off x="-2" y="0"/>
            <a:ext cx="9144002" cy="1231899"/>
          </a:xfrm>
          <a:custGeom>
            <a:avLst/>
            <a:gdLst>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889000" h="114300">
                <a:moveTo>
                  <a:pt x="0" y="0"/>
                </a:moveTo>
                <a:lnTo>
                  <a:pt x="889000" y="0"/>
                </a:lnTo>
                <a:lnTo>
                  <a:pt x="889000" y="114300"/>
                </a:lnTo>
                <a:cubicBezTo>
                  <a:pt x="592667" y="114300"/>
                  <a:pt x="256876" y="57580"/>
                  <a:pt x="0" y="83362"/>
                </a:cubicBezTo>
                <a:lnTo>
                  <a:pt x="0" y="0"/>
                </a:lnTo>
                <a:close/>
              </a:path>
            </a:pathLst>
          </a:custGeom>
          <a:blipFill>
            <a:blip r:embed="rId4"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Arial" pitchFamily="34" charset="0"/>
              <a:ea typeface="+mn-ea"/>
              <a:cs typeface="Arial" pitchFamily="34" charset="0"/>
            </a:endParaRPr>
          </a:p>
        </p:txBody>
      </p:sp>
      <p:sp>
        <p:nvSpPr>
          <p:cNvPr id="5" name="Freeform 4"/>
          <p:cNvSpPr/>
          <p:nvPr userDrawn="1"/>
        </p:nvSpPr>
        <p:spPr>
          <a:xfrm flipH="1">
            <a:off x="0" y="888999"/>
            <a:ext cx="9144000" cy="342900"/>
          </a:xfrm>
          <a:custGeom>
            <a:avLst/>
            <a:gdLst>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6100" h="374161">
                <a:moveTo>
                  <a:pt x="0" y="145561"/>
                </a:moveTo>
                <a:lnTo>
                  <a:pt x="0" y="374161"/>
                </a:lnTo>
                <a:cubicBezTo>
                  <a:pt x="122114" y="599017"/>
                  <a:pt x="204030" y="175847"/>
                  <a:pt x="341313" y="17585"/>
                </a:cubicBezTo>
                <a:cubicBezTo>
                  <a:pt x="480114" y="-87923"/>
                  <a:pt x="520312" y="60569"/>
                  <a:pt x="546100" y="57638"/>
                </a:cubicBezTo>
                <a:lnTo>
                  <a:pt x="546100" y="0"/>
                </a:lnTo>
                <a:cubicBezTo>
                  <a:pt x="372410" y="-378069"/>
                  <a:pt x="139559" y="506046"/>
                  <a:pt x="0" y="145561"/>
                </a:cubicBezTo>
                <a:close/>
              </a:path>
            </a:pathLst>
          </a:custGeom>
          <a:gradFill>
            <a:gsLst>
              <a:gs pos="25000">
                <a:srgbClr val="E8C768"/>
              </a:gs>
              <a:gs pos="100000">
                <a:srgbClr val="FFE25E"/>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itchFamily="34" charset="0"/>
              <a:cs typeface="Arial" pitchFamily="34" charset="0"/>
            </a:endParaRPr>
          </a:p>
        </p:txBody>
      </p:sp>
    </p:spTree>
    <p:extLst>
      <p:ext uri="{BB962C8B-B14F-4D97-AF65-F5344CB8AC3E}">
        <p14:creationId xmlns:p14="http://schemas.microsoft.com/office/powerpoint/2010/main" val="938865509"/>
      </p:ext>
    </p:extLst>
  </p:cSld>
  <p:clrMap bg1="lt1" tx1="dk1" bg2="lt2" tx2="dk2" accent1="accent1" accent2="accent2" accent3="accent3" accent4="accent4" accent5="accent5" accent6="accent6" hlink="hlink" folHlink="folHlink"/>
  <p:sldLayoutIdLst>
    <p:sldLayoutId id="2147483686" r:id="rId1"/>
    <p:sldLayoutId id="2147483691"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8" Type="http://schemas.openxmlformats.org/officeDocument/2006/relationships/hyperlink" Target="https://www.gasb.org/jsp/GASB/Page/GASBSectionPage&amp;cid=1176160042391#gig" TargetMode="External"/><Relationship Id="rId3" Type="http://schemas.openxmlformats.org/officeDocument/2006/relationships/notesSlide" Target="../notesSlides/notesSlide16.xml"/><Relationship Id="rId7" Type="http://schemas.openxmlformats.org/officeDocument/2006/relationships/hyperlink" Target="https://www.gasb.org/jsp/GASB/Page/GASBSectionPage&amp;cid=1176160042391" TargetMode="Externa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hyperlink" Target="mailto:Amanda.brock@sao.ga.gov" TargetMode="External"/><Relationship Id="rId5" Type="http://schemas.openxmlformats.org/officeDocument/2006/relationships/hyperlink" Target="mailto:Chelsea.bennett@sao.ga.gov" TargetMode="External"/><Relationship Id="rId10" Type="http://schemas.openxmlformats.org/officeDocument/2006/relationships/oleObject" Target="../embeddings/oleObject2.bin"/><Relationship Id="rId4" Type="http://schemas.openxmlformats.org/officeDocument/2006/relationships/hyperlink" Target="https://sao.georgia.gov/" TargetMode="External"/><Relationship Id="rId9" Type="http://schemas.openxmlformats.org/officeDocument/2006/relationships/oleObject" Target="../embeddings/oleObject1.bin"/></Relationships>
</file>

<file path=ppt/slides/_rels/slide2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hyperlink" Target="http://www.mrscienceshow.com/2010/06/bring-us-your-burning-science-questions.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z="5400" dirty="0">
                <a:solidFill>
                  <a:schemeClr val="tx2">
                    <a:lumMod val="75000"/>
                  </a:schemeClr>
                </a:solidFill>
                <a:cs typeface="Arial" panose="020B0604020202020204" pitchFamily="34" charset="0"/>
              </a:rPr>
              <a:t>GASB 87 </a:t>
            </a:r>
            <a:br>
              <a:rPr lang="en-US" sz="5400" dirty="0">
                <a:solidFill>
                  <a:schemeClr val="tx2">
                    <a:lumMod val="75000"/>
                  </a:schemeClr>
                </a:solidFill>
                <a:cs typeface="Arial" panose="020B0604020202020204" pitchFamily="34" charset="0"/>
              </a:rPr>
            </a:br>
            <a:r>
              <a:rPr lang="en-US" sz="5400" dirty="0">
                <a:solidFill>
                  <a:schemeClr val="tx2">
                    <a:lumMod val="75000"/>
                  </a:schemeClr>
                </a:solidFill>
                <a:cs typeface="Arial" panose="020B0604020202020204" pitchFamily="34" charset="0"/>
              </a:rPr>
              <a:t>Leases</a:t>
            </a:r>
            <a:br>
              <a:rPr lang="en-US" dirty="0">
                <a:solidFill>
                  <a:schemeClr val="tx2">
                    <a:lumMod val="75000"/>
                  </a:schemeClr>
                </a:solidFill>
                <a:latin typeface="Arial Narrow" panose="020B0606020202030204" pitchFamily="34" charset="0"/>
                <a:cs typeface="Arial" panose="020B0604020202020204" pitchFamily="34" charset="0"/>
              </a:rPr>
            </a:br>
            <a:endParaRPr lang="en-US" sz="3200" i="1" dirty="0">
              <a:solidFill>
                <a:schemeClr val="tx2">
                  <a:lumMod val="75000"/>
                </a:schemeClr>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358723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742950" lvl="2" indent="-342900">
              <a:lnSpc>
                <a:spcPct val="100000"/>
              </a:lnSpc>
              <a:buFont typeface="Wingdings" pitchFamily="2" charset="2"/>
              <a:buChar char="ü"/>
            </a:pPr>
            <a:r>
              <a:rPr lang="en-US" b="1" dirty="0">
                <a:solidFill>
                  <a:srgbClr val="002060"/>
                </a:solidFill>
                <a:cs typeface="Arial"/>
              </a:rPr>
              <a:t>Remeasure Lease Liability if one or more of the following changes has occurred:</a:t>
            </a:r>
          </a:p>
          <a:p>
            <a:pPr marL="983615" lvl="2" indent="-342900">
              <a:spcBef>
                <a:spcPts val="200"/>
              </a:spcBef>
              <a:tabLst>
                <a:tab pos="384175" algn="l"/>
              </a:tabLst>
            </a:pPr>
            <a:r>
              <a:rPr lang="en-US" u="none" spc="-15" dirty="0">
                <a:cs typeface="Arial"/>
              </a:rPr>
              <a:t>C</a:t>
            </a:r>
            <a:r>
              <a:rPr lang="en-US" u="none" spc="-5" dirty="0">
                <a:cs typeface="Arial"/>
              </a:rPr>
              <a:t>hange in lease</a:t>
            </a:r>
            <a:r>
              <a:rPr lang="en-US" u="none" spc="-10" dirty="0">
                <a:cs typeface="Arial"/>
              </a:rPr>
              <a:t> </a:t>
            </a:r>
            <a:r>
              <a:rPr lang="en-US" u="none" spc="-5" dirty="0">
                <a:cs typeface="Arial"/>
              </a:rPr>
              <a:t>term</a:t>
            </a:r>
            <a:endParaRPr lang="en-US" u="none" dirty="0">
              <a:cs typeface="Arial"/>
            </a:endParaRPr>
          </a:p>
          <a:p>
            <a:pPr marL="983615" lvl="2" indent="-342900">
              <a:spcBef>
                <a:spcPts val="190"/>
              </a:spcBef>
              <a:tabLst>
                <a:tab pos="384175" algn="l"/>
              </a:tabLst>
            </a:pPr>
            <a:r>
              <a:rPr lang="en-US" u="none" spc="-15" dirty="0">
                <a:cs typeface="Arial"/>
              </a:rPr>
              <a:t>R</a:t>
            </a:r>
            <a:r>
              <a:rPr lang="en-US" u="none" spc="-5" dirty="0">
                <a:cs typeface="Arial"/>
              </a:rPr>
              <a:t>esidual</a:t>
            </a:r>
            <a:r>
              <a:rPr lang="en-US" u="none" spc="-15" dirty="0">
                <a:cs typeface="Arial"/>
              </a:rPr>
              <a:t> </a:t>
            </a:r>
            <a:r>
              <a:rPr lang="en-US" u="none" spc="-5" dirty="0">
                <a:cs typeface="Arial"/>
              </a:rPr>
              <a:t>value</a:t>
            </a:r>
            <a:r>
              <a:rPr lang="en-US" u="none" spc="-10" dirty="0">
                <a:cs typeface="Arial"/>
              </a:rPr>
              <a:t> </a:t>
            </a:r>
            <a:r>
              <a:rPr lang="en-US" u="none" spc="-5" dirty="0">
                <a:cs typeface="Arial"/>
              </a:rPr>
              <a:t>guarantee</a:t>
            </a:r>
            <a:r>
              <a:rPr lang="en-US" u="none" spc="10" dirty="0">
                <a:cs typeface="Arial"/>
              </a:rPr>
              <a:t> </a:t>
            </a:r>
            <a:r>
              <a:rPr lang="en-US" u="none" spc="-5" dirty="0">
                <a:cs typeface="Arial"/>
              </a:rPr>
              <a:t>being paid has changed in certainty</a:t>
            </a:r>
            <a:endParaRPr lang="en-US" u="none" dirty="0">
              <a:cs typeface="Arial"/>
            </a:endParaRPr>
          </a:p>
          <a:p>
            <a:pPr marL="983615" lvl="2" indent="-342900">
              <a:spcBef>
                <a:spcPts val="190"/>
              </a:spcBef>
              <a:tabLst>
                <a:tab pos="384175" algn="l"/>
              </a:tabLst>
            </a:pPr>
            <a:r>
              <a:rPr lang="en-US" u="none" spc="-5" dirty="0">
                <a:cs typeface="Arial"/>
              </a:rPr>
              <a:t>Assessment of likelihood</a:t>
            </a:r>
            <a:r>
              <a:rPr lang="en-US" u="none" spc="-20" dirty="0">
                <a:cs typeface="Arial"/>
              </a:rPr>
              <a:t> </a:t>
            </a:r>
            <a:r>
              <a:rPr lang="en-US" u="none" spc="-5" dirty="0">
                <a:cs typeface="Arial"/>
              </a:rPr>
              <a:t>of</a:t>
            </a:r>
            <a:r>
              <a:rPr lang="en-US" u="none" spc="5" dirty="0">
                <a:cs typeface="Arial"/>
              </a:rPr>
              <a:t> </a:t>
            </a:r>
            <a:r>
              <a:rPr lang="en-US" u="none" spc="-5" dirty="0">
                <a:cs typeface="Arial"/>
              </a:rPr>
              <a:t>exercising option has changed</a:t>
            </a:r>
            <a:endParaRPr lang="en-US" u="none" dirty="0">
              <a:cs typeface="Arial"/>
            </a:endParaRPr>
          </a:p>
          <a:p>
            <a:pPr marL="983615" lvl="2" indent="-342900">
              <a:spcBef>
                <a:spcPts val="190"/>
              </a:spcBef>
              <a:tabLst>
                <a:tab pos="384175" algn="l"/>
              </a:tabLst>
            </a:pPr>
            <a:r>
              <a:rPr lang="en-US" u="none" spc="-5" dirty="0">
                <a:cs typeface="Arial"/>
              </a:rPr>
              <a:t>a change in estimated</a:t>
            </a:r>
            <a:r>
              <a:rPr lang="en-US" u="none" spc="5" dirty="0">
                <a:cs typeface="Arial"/>
              </a:rPr>
              <a:t> </a:t>
            </a:r>
            <a:r>
              <a:rPr lang="en-US" u="none" spc="-5" dirty="0">
                <a:cs typeface="Arial"/>
              </a:rPr>
              <a:t>amounts</a:t>
            </a:r>
            <a:r>
              <a:rPr lang="en-US" u="none" spc="5" dirty="0">
                <a:cs typeface="Arial"/>
              </a:rPr>
              <a:t> </a:t>
            </a:r>
            <a:r>
              <a:rPr lang="en-US" u="none" spc="-5" dirty="0">
                <a:cs typeface="Arial"/>
              </a:rPr>
              <a:t>of</a:t>
            </a:r>
            <a:r>
              <a:rPr lang="en-US" u="none" spc="5" dirty="0">
                <a:cs typeface="Arial"/>
              </a:rPr>
              <a:t> </a:t>
            </a:r>
            <a:r>
              <a:rPr lang="en-US" u="none" spc="-5" dirty="0">
                <a:cs typeface="Arial"/>
              </a:rPr>
              <a:t>pa</a:t>
            </a:r>
            <a:r>
              <a:rPr lang="en-US" u="none" spc="-15" dirty="0">
                <a:cs typeface="Arial"/>
              </a:rPr>
              <a:t>y</a:t>
            </a:r>
            <a:r>
              <a:rPr lang="en-US" u="none" spc="-5" dirty="0">
                <a:cs typeface="Arial"/>
              </a:rPr>
              <a:t>ments</a:t>
            </a:r>
            <a:endParaRPr lang="en-US" u="none" dirty="0">
              <a:cs typeface="Arial"/>
            </a:endParaRPr>
          </a:p>
          <a:p>
            <a:pPr marL="983615" lvl="2" indent="-342900">
              <a:spcBef>
                <a:spcPts val="190"/>
              </a:spcBef>
              <a:tabLst>
                <a:tab pos="384175" algn="l"/>
              </a:tabLst>
            </a:pPr>
            <a:r>
              <a:rPr lang="en-US" u="none" spc="-15" dirty="0">
                <a:cs typeface="Arial"/>
              </a:rPr>
              <a:t>C</a:t>
            </a:r>
            <a:r>
              <a:rPr lang="en-US" u="none" spc="-5" dirty="0">
                <a:cs typeface="Arial"/>
              </a:rPr>
              <a:t>hange in the</a:t>
            </a:r>
            <a:r>
              <a:rPr lang="en-US" u="none" spc="5" dirty="0">
                <a:cs typeface="Arial"/>
              </a:rPr>
              <a:t> </a:t>
            </a:r>
            <a:r>
              <a:rPr lang="en-US" u="none" spc="-5" dirty="0">
                <a:cs typeface="Arial"/>
              </a:rPr>
              <a:t>interest</a:t>
            </a:r>
            <a:r>
              <a:rPr lang="en-US" u="none" spc="5" dirty="0">
                <a:cs typeface="Arial"/>
              </a:rPr>
              <a:t> </a:t>
            </a:r>
            <a:r>
              <a:rPr lang="en-US" u="none" spc="-10" dirty="0">
                <a:cs typeface="Arial"/>
              </a:rPr>
              <a:t>r</a:t>
            </a:r>
            <a:r>
              <a:rPr lang="en-US" u="none" spc="-5" dirty="0">
                <a:cs typeface="Arial"/>
              </a:rPr>
              <a:t>ate</a:t>
            </a:r>
            <a:r>
              <a:rPr lang="en-US" u="none" spc="5" dirty="0">
                <a:cs typeface="Arial"/>
              </a:rPr>
              <a:t> </a:t>
            </a:r>
            <a:r>
              <a:rPr lang="en-US" u="none" spc="-5" dirty="0">
                <a:cs typeface="Arial"/>
              </a:rPr>
              <a:t>the</a:t>
            </a:r>
            <a:r>
              <a:rPr lang="en-US" u="none" spc="5" dirty="0">
                <a:cs typeface="Arial"/>
              </a:rPr>
              <a:t> </a:t>
            </a:r>
            <a:r>
              <a:rPr lang="en-US" u="none" spc="-5" dirty="0">
                <a:cs typeface="Arial"/>
              </a:rPr>
              <a:t>lessor charges the</a:t>
            </a:r>
            <a:r>
              <a:rPr lang="en-US" u="none" spc="5" dirty="0">
                <a:cs typeface="Arial"/>
              </a:rPr>
              <a:t> </a:t>
            </a:r>
            <a:r>
              <a:rPr lang="en-US" u="none" spc="-5" dirty="0">
                <a:cs typeface="Arial"/>
              </a:rPr>
              <a:t>lessee</a:t>
            </a:r>
            <a:endParaRPr lang="en-US" u="none" dirty="0">
              <a:cs typeface="Arial"/>
            </a:endParaRPr>
          </a:p>
          <a:p>
            <a:pPr marL="983615" marR="12700" lvl="2" indent="-342900">
              <a:spcBef>
                <a:spcPts val="190"/>
              </a:spcBef>
              <a:tabLst>
                <a:tab pos="384175" algn="l"/>
              </a:tabLst>
            </a:pPr>
            <a:r>
              <a:rPr lang="en-US" u="none" spc="-10" dirty="0">
                <a:cs typeface="Arial"/>
              </a:rPr>
              <a:t>A </a:t>
            </a:r>
            <a:r>
              <a:rPr lang="en-US" u="none" spc="-5" dirty="0">
                <a:cs typeface="Arial"/>
              </a:rPr>
              <a:t>change in the</a:t>
            </a:r>
            <a:r>
              <a:rPr lang="en-US" u="none" spc="5" dirty="0">
                <a:cs typeface="Arial"/>
              </a:rPr>
              <a:t> </a:t>
            </a:r>
            <a:r>
              <a:rPr lang="en-US" u="none" spc="-5" dirty="0">
                <a:cs typeface="Arial"/>
              </a:rPr>
              <a:t>variable</a:t>
            </a:r>
            <a:r>
              <a:rPr lang="en-US" u="none" spc="-10" dirty="0">
                <a:cs typeface="Arial"/>
              </a:rPr>
              <a:t> </a:t>
            </a:r>
            <a:r>
              <a:rPr lang="en-US" u="none" spc="-5" dirty="0">
                <a:cs typeface="Arial"/>
              </a:rPr>
              <a:t>pa</a:t>
            </a:r>
            <a:r>
              <a:rPr lang="en-US" u="none" spc="-15" dirty="0">
                <a:cs typeface="Arial"/>
              </a:rPr>
              <a:t>y</a:t>
            </a:r>
            <a:r>
              <a:rPr lang="en-US" u="none" spc="-5" dirty="0">
                <a:cs typeface="Arial"/>
              </a:rPr>
              <a:t>ments</a:t>
            </a:r>
            <a:r>
              <a:rPr lang="en-US" u="none" spc="10" dirty="0">
                <a:cs typeface="Arial"/>
              </a:rPr>
              <a:t> </a:t>
            </a:r>
            <a:r>
              <a:rPr lang="en-US" u="none" spc="-5" dirty="0">
                <a:cs typeface="Arial"/>
              </a:rPr>
              <a:t>such that</a:t>
            </a:r>
            <a:r>
              <a:rPr lang="en-US" u="none" spc="5" dirty="0">
                <a:cs typeface="Arial"/>
              </a:rPr>
              <a:t> </a:t>
            </a:r>
            <a:r>
              <a:rPr lang="en-US" u="none" spc="-5" dirty="0">
                <a:cs typeface="Arial"/>
              </a:rPr>
              <a:t>they</a:t>
            </a:r>
            <a:r>
              <a:rPr lang="en-US" u="none" spc="5" dirty="0">
                <a:cs typeface="Arial"/>
              </a:rPr>
              <a:t> </a:t>
            </a:r>
            <a:r>
              <a:rPr lang="en-US" u="none" spc="-5" dirty="0">
                <a:cs typeface="Arial"/>
              </a:rPr>
              <a:t>now meet</a:t>
            </a:r>
            <a:r>
              <a:rPr lang="en-US" u="none" spc="10" dirty="0">
                <a:cs typeface="Arial"/>
              </a:rPr>
              <a:t> </a:t>
            </a:r>
            <a:r>
              <a:rPr lang="en-US" u="none" spc="-5" dirty="0">
                <a:cs typeface="Arial"/>
              </a:rPr>
              <a:t>the</a:t>
            </a:r>
            <a:r>
              <a:rPr lang="en-US" u="none" spc="5" dirty="0">
                <a:cs typeface="Arial"/>
              </a:rPr>
              <a:t> </a:t>
            </a:r>
            <a:r>
              <a:rPr lang="en-US" u="none" spc="-5" dirty="0">
                <a:cs typeface="Arial"/>
              </a:rPr>
              <a:t>c</a:t>
            </a:r>
            <a:r>
              <a:rPr lang="en-US" u="none" spc="-10" dirty="0">
                <a:cs typeface="Arial"/>
              </a:rPr>
              <a:t>r</a:t>
            </a:r>
            <a:r>
              <a:rPr lang="en-US" u="none" spc="-5" dirty="0">
                <a:cs typeface="Arial"/>
              </a:rPr>
              <a:t>ite</a:t>
            </a:r>
            <a:r>
              <a:rPr lang="en-US" u="none" spc="-10" dirty="0">
                <a:cs typeface="Arial"/>
              </a:rPr>
              <a:t>r</a:t>
            </a:r>
            <a:r>
              <a:rPr lang="en-US" u="none" spc="-5" dirty="0">
                <a:cs typeface="Arial"/>
              </a:rPr>
              <a:t>ia for measuring the</a:t>
            </a:r>
            <a:r>
              <a:rPr lang="en-US" u="none" spc="5" dirty="0">
                <a:cs typeface="Arial"/>
              </a:rPr>
              <a:t> </a:t>
            </a:r>
            <a:r>
              <a:rPr lang="en-US" u="none" spc="-5" dirty="0">
                <a:cs typeface="Arial"/>
              </a:rPr>
              <a:t>lease liabilit</a:t>
            </a:r>
            <a:r>
              <a:rPr lang="en-US" u="none" spc="-15" dirty="0">
                <a:cs typeface="Arial"/>
              </a:rPr>
              <a:t>y</a:t>
            </a:r>
            <a:r>
              <a:rPr lang="en-US" u="none" spc="-5" dirty="0">
                <a:cs typeface="Arial"/>
              </a:rPr>
              <a:t>.</a:t>
            </a:r>
            <a:endParaRPr lang="en-US" u="none" dirty="0">
              <a:cs typeface="Arial"/>
            </a:endParaRPr>
          </a:p>
          <a:p>
            <a:pPr>
              <a:lnSpc>
                <a:spcPts val="500"/>
              </a:lnSpc>
              <a:spcBef>
                <a:spcPts val="49"/>
              </a:spcBef>
              <a:buFont typeface="Arial"/>
              <a:buChar char="•"/>
            </a:pPr>
            <a:endParaRPr lang="en-US" sz="18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Lessor/Lessee Reporting</a:t>
            </a:r>
          </a:p>
        </p:txBody>
      </p:sp>
    </p:spTree>
    <p:extLst>
      <p:ext uri="{BB962C8B-B14F-4D97-AF65-F5344CB8AC3E}">
        <p14:creationId xmlns:p14="http://schemas.microsoft.com/office/powerpoint/2010/main" val="1000474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Wingdings" pitchFamily="2" charset="2"/>
              <a:buChar char="ü"/>
            </a:pPr>
            <a:r>
              <a:rPr lang="en-US" sz="2400" b="1" u="none" dirty="0">
                <a:solidFill>
                  <a:srgbClr val="002060"/>
                </a:solidFill>
                <a:cs typeface="Arial"/>
              </a:rPr>
              <a:t>Lease term - period during which a lessee has a noncancelable right to use an underlying asset</a:t>
            </a:r>
          </a:p>
          <a:p>
            <a:pPr marL="869950" lvl="1">
              <a:lnSpc>
                <a:spcPct val="100000"/>
              </a:lnSpc>
              <a:tabLst>
                <a:tab pos="756285" algn="l"/>
              </a:tabLst>
            </a:pPr>
            <a:r>
              <a:rPr lang="en-US" sz="2400" u="none" spc="-15" dirty="0">
                <a:cs typeface="Calibri"/>
              </a:rPr>
              <a:t>Plus the following periods if applicable:</a:t>
            </a:r>
          </a:p>
          <a:p>
            <a:pPr marL="1270000" lvl="2">
              <a:tabLst>
                <a:tab pos="756285" algn="l"/>
              </a:tabLst>
            </a:pPr>
            <a:r>
              <a:rPr lang="en-US" sz="2000" u="none" spc="-15" dirty="0">
                <a:cs typeface="Calibri"/>
              </a:rPr>
              <a:t>Lessee’s option to extend if it is reasonably certain</a:t>
            </a:r>
          </a:p>
          <a:p>
            <a:pPr marL="1270000" lvl="2">
              <a:tabLst>
                <a:tab pos="756285" algn="l"/>
              </a:tabLst>
            </a:pPr>
            <a:r>
              <a:rPr lang="en-US" sz="2000" u="none" spc="-15" dirty="0">
                <a:cs typeface="Calibri"/>
              </a:rPr>
              <a:t>Lessee’s option to terminate the lease if it is reasonably certain</a:t>
            </a:r>
          </a:p>
          <a:p>
            <a:pPr marL="1270000" lvl="2">
              <a:tabLst>
                <a:tab pos="756285" algn="l"/>
              </a:tabLst>
            </a:pPr>
            <a:r>
              <a:rPr lang="en-US" sz="2000" u="none" spc="-15" dirty="0">
                <a:cs typeface="Calibri"/>
              </a:rPr>
              <a:t>Lessor’s option to extend the lease if it is reasonably certain</a:t>
            </a:r>
          </a:p>
          <a:p>
            <a:pPr marL="1270000" lvl="2">
              <a:tabLst>
                <a:tab pos="756285" algn="l"/>
              </a:tabLst>
            </a:pPr>
            <a:r>
              <a:rPr lang="en-US" sz="2000" u="none" spc="-15" dirty="0">
                <a:cs typeface="Calibri"/>
              </a:rPr>
              <a:t>Lessor’s option to terminate the lease if it is reasonably certain</a:t>
            </a:r>
          </a:p>
          <a:p>
            <a:pPr marL="869950" lvl="1">
              <a:lnSpc>
                <a:spcPct val="100000"/>
              </a:lnSpc>
              <a:tabLst>
                <a:tab pos="756285" algn="l"/>
              </a:tabLst>
            </a:pPr>
            <a:r>
              <a:rPr lang="en-US" sz="2400" u="none" spc="-15" dirty="0">
                <a:cs typeface="Calibri"/>
              </a:rPr>
              <a:t>Reassess term only if:</a:t>
            </a:r>
          </a:p>
          <a:p>
            <a:pPr marL="1270000" lvl="2">
              <a:tabLst>
                <a:tab pos="756285" algn="l"/>
              </a:tabLst>
            </a:pPr>
            <a:r>
              <a:rPr lang="en-US" sz="2000" u="none" spc="-15" dirty="0">
                <a:cs typeface="Calibri"/>
              </a:rPr>
              <a:t> the reasonably certain conclusion on options were wrong</a:t>
            </a:r>
          </a:p>
          <a:p>
            <a:pPr marL="1270000" lvl="2">
              <a:tabLst>
                <a:tab pos="756285" algn="l"/>
              </a:tabLst>
            </a:pPr>
            <a:r>
              <a:rPr lang="en-US" sz="2000" spc="-15" dirty="0">
                <a:cs typeface="Calibri"/>
              </a:rPr>
              <a:t>An event that requires an extension or termination takes place</a:t>
            </a:r>
          </a:p>
          <a:p>
            <a:pPr>
              <a:lnSpc>
                <a:spcPts val="500"/>
              </a:lnSpc>
              <a:spcBef>
                <a:spcPts val="49"/>
              </a:spcBef>
              <a:buFont typeface="Arial"/>
              <a:buChar char="•"/>
            </a:pPr>
            <a:endParaRPr lang="en-US" sz="18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Lessor/Lessee Reporting</a:t>
            </a:r>
          </a:p>
        </p:txBody>
      </p:sp>
    </p:spTree>
    <p:extLst>
      <p:ext uri="{BB962C8B-B14F-4D97-AF65-F5344CB8AC3E}">
        <p14:creationId xmlns:p14="http://schemas.microsoft.com/office/powerpoint/2010/main" val="2396733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Wingdings" pitchFamily="2" charset="2"/>
              <a:buChar char="ü"/>
              <a:tabLst>
                <a:tab pos="354965" algn="l"/>
              </a:tabLst>
            </a:pPr>
            <a:r>
              <a:rPr lang="en-US" sz="2400" b="1" u="none" dirty="0">
                <a:solidFill>
                  <a:srgbClr val="002060"/>
                </a:solidFill>
                <a:cs typeface="Arial"/>
              </a:rPr>
              <a:t>Accounting for Short-term Leases:</a:t>
            </a:r>
          </a:p>
          <a:p>
            <a:pPr lvl="1">
              <a:buFont typeface="Wingdings" panose="05000000000000000000" pitchFamily="2" charset="2"/>
              <a:buChar char="ü"/>
            </a:pPr>
            <a:r>
              <a:rPr lang="en-US" sz="2400" u="none" dirty="0"/>
              <a:t>Short-term is defined as a lease that, at the commencement of the lease, has a </a:t>
            </a:r>
            <a:r>
              <a:rPr lang="en-US" sz="2400" dirty="0"/>
              <a:t>maximum</a:t>
            </a:r>
            <a:r>
              <a:rPr lang="en-US" sz="2400" u="none" dirty="0"/>
              <a:t> possible lease term of 12 months, including any options to extend regardless of their probability of being exercised. </a:t>
            </a:r>
          </a:p>
          <a:p>
            <a:pPr marL="742950" lvl="2" indent="-342900">
              <a:buFont typeface="Wingdings" pitchFamily="2" charset="2"/>
              <a:buChar char="ü"/>
              <a:tabLst>
                <a:tab pos="354965" algn="l"/>
              </a:tabLst>
            </a:pPr>
            <a:r>
              <a:rPr lang="en-US" dirty="0"/>
              <a:t>For a lease that is cancelable by both the lessee or the lessor, such as a rolling month-to-month lease or a year-to-year lease, the maximum possible term is the noncancelable period, including any notice periods.</a:t>
            </a:r>
          </a:p>
          <a:p>
            <a:pPr>
              <a:lnSpc>
                <a:spcPts val="500"/>
              </a:lnSpc>
              <a:spcBef>
                <a:spcPts val="49"/>
              </a:spcBef>
              <a:buFont typeface="Arial"/>
              <a:buChar char="•"/>
            </a:pPr>
            <a:endParaRPr lang="en-US" sz="5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Short-term leases</a:t>
            </a:r>
          </a:p>
        </p:txBody>
      </p:sp>
    </p:spTree>
    <p:extLst>
      <p:ext uri="{BB962C8B-B14F-4D97-AF65-F5344CB8AC3E}">
        <p14:creationId xmlns:p14="http://schemas.microsoft.com/office/powerpoint/2010/main" val="1890658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Wingdings" pitchFamily="2" charset="2"/>
              <a:buChar char="ü"/>
              <a:tabLst>
                <a:tab pos="354965" algn="l"/>
              </a:tabLst>
            </a:pPr>
            <a:r>
              <a:rPr lang="en-US" sz="2400" b="1" u="none" dirty="0">
                <a:solidFill>
                  <a:srgbClr val="002060"/>
                </a:solidFill>
                <a:cs typeface="Arial"/>
              </a:rPr>
              <a:t>Accounting for Short-term Leases:</a:t>
            </a:r>
          </a:p>
          <a:p>
            <a:pPr>
              <a:lnSpc>
                <a:spcPts val="500"/>
              </a:lnSpc>
              <a:spcBef>
                <a:spcPts val="49"/>
              </a:spcBef>
              <a:buFont typeface="Arial"/>
              <a:buChar char="•"/>
            </a:pPr>
            <a:endParaRPr lang="en-US" sz="500" dirty="0"/>
          </a:p>
          <a:p>
            <a:pPr marL="755650" marR="354330" lvl="1">
              <a:lnSpc>
                <a:spcPct val="100000"/>
              </a:lnSpc>
              <a:buFont typeface="Arial"/>
              <a:buChar char="•"/>
              <a:tabLst>
                <a:tab pos="354965" algn="l"/>
              </a:tabLst>
            </a:pPr>
            <a:r>
              <a:rPr lang="en-US" sz="2400" b="1" u="none" dirty="0"/>
              <a:t>LESSEE — lease payments recognized as expenses/expenditures based on the payment provisions of the contract</a:t>
            </a:r>
          </a:p>
          <a:p>
            <a:pPr marL="755650" lvl="1">
              <a:lnSpc>
                <a:spcPts val="500"/>
              </a:lnSpc>
              <a:buFont typeface="Arial"/>
              <a:buChar char="•"/>
              <a:tabLst>
                <a:tab pos="354965" algn="l"/>
              </a:tabLst>
            </a:pPr>
            <a:endParaRPr lang="en-US" sz="2400" u="none" dirty="0">
              <a:cs typeface="Calibri"/>
            </a:endParaRPr>
          </a:p>
          <a:p>
            <a:pPr marL="1155700" lvl="2">
              <a:buFont typeface="Arial"/>
              <a:buChar char="•"/>
              <a:tabLst>
                <a:tab pos="354965" algn="l"/>
              </a:tabLst>
            </a:pPr>
            <a:r>
              <a:rPr lang="en-US" sz="2000" u="none" dirty="0">
                <a:cs typeface="Calibri"/>
              </a:rPr>
              <a:t>No recognition of assets or liabilities associated with the right to use the underlying asset for short-term lease</a:t>
            </a:r>
            <a:r>
              <a:rPr lang="en-US" sz="1800" u="none" dirty="0">
                <a:cs typeface="Calibri"/>
              </a:rPr>
              <a:t>s</a:t>
            </a:r>
          </a:p>
          <a:p>
            <a:pPr>
              <a:lnSpc>
                <a:spcPts val="500"/>
              </a:lnSpc>
              <a:spcBef>
                <a:spcPts val="27"/>
              </a:spcBef>
            </a:pPr>
            <a:endParaRPr lang="en-US" sz="600" dirty="0"/>
          </a:p>
          <a:p>
            <a:pPr marL="755650" marR="354330" lvl="1">
              <a:buFont typeface="Arial"/>
              <a:buChar char="•"/>
              <a:tabLst>
                <a:tab pos="354965" algn="l"/>
              </a:tabLst>
            </a:pPr>
            <a:r>
              <a:rPr lang="en-US" sz="2400" b="1" u="none" dirty="0"/>
              <a:t>LESSOR — lease payments recognized as revenue based on the payment provisions of the contract</a:t>
            </a:r>
          </a:p>
          <a:p>
            <a:pPr marL="1155700" marR="354330" lvl="2">
              <a:buFont typeface="Arial"/>
              <a:buChar char="•"/>
              <a:tabLst>
                <a:tab pos="354965" algn="l"/>
              </a:tabLst>
            </a:pPr>
            <a:r>
              <a:rPr lang="en-US" sz="2000" u="none" dirty="0">
                <a:cs typeface="Calibri"/>
              </a:rPr>
              <a:t>No recognition of receivables or deferred inflows associated with the lease</a:t>
            </a:r>
          </a:p>
          <a:p>
            <a:pPr marL="1155700" marR="354330" lvl="2">
              <a:buFont typeface="Arial"/>
              <a:buChar char="•"/>
              <a:tabLst>
                <a:tab pos="354965" algn="l"/>
              </a:tabLst>
            </a:pPr>
            <a:r>
              <a:rPr lang="en-US" sz="2000" u="none" dirty="0">
                <a:cs typeface="Calibri"/>
              </a:rPr>
              <a:t>No resource flows recognized during rent holiday periods</a:t>
            </a:r>
          </a:p>
          <a:p>
            <a:pPr marL="1155700" marR="354330" lvl="2">
              <a:buFont typeface="Arial"/>
              <a:buChar char="•"/>
              <a:tabLst>
                <a:tab pos="354965" algn="l"/>
              </a:tabLst>
            </a:pPr>
            <a:r>
              <a:rPr lang="en-US" sz="2000" u="none" dirty="0">
                <a:cs typeface="Calibri"/>
              </a:rPr>
              <a:t>No required disclosures</a:t>
            </a:r>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Short-term leases</a:t>
            </a:r>
          </a:p>
        </p:txBody>
      </p:sp>
    </p:spTree>
    <p:extLst>
      <p:ext uri="{BB962C8B-B14F-4D97-AF65-F5344CB8AC3E}">
        <p14:creationId xmlns:p14="http://schemas.microsoft.com/office/powerpoint/2010/main" val="3747534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55600">
              <a:buFont typeface="Arial"/>
              <a:buChar char="•"/>
              <a:tabLst>
                <a:tab pos="354965" algn="l"/>
              </a:tabLst>
            </a:pPr>
            <a:r>
              <a:rPr lang="en-US" sz="2400" dirty="0">
                <a:cs typeface="Calibri"/>
              </a:rPr>
              <a:t>LESSEE—Recognition &amp; Measurement </a:t>
            </a:r>
          </a:p>
          <a:p>
            <a:pPr marL="755650" lvl="1">
              <a:buFont typeface="Arial"/>
              <a:buChar char="•"/>
              <a:tabLst>
                <a:tab pos="354965" algn="l"/>
              </a:tabLst>
            </a:pPr>
            <a:r>
              <a:rPr lang="en-US" sz="2400" u="none" dirty="0">
                <a:cs typeface="Calibri"/>
              </a:rPr>
              <a:t>Budgetary basis – no impact</a:t>
            </a:r>
          </a:p>
          <a:p>
            <a:pPr marL="755650" lvl="1">
              <a:buFont typeface="Arial"/>
              <a:buChar char="•"/>
              <a:tabLst>
                <a:tab pos="354965" algn="l"/>
              </a:tabLst>
            </a:pPr>
            <a:r>
              <a:rPr lang="en-US" sz="2400" u="none" dirty="0">
                <a:cs typeface="Calibri"/>
              </a:rPr>
              <a:t>Modified accrual - Governmental funds</a:t>
            </a:r>
          </a:p>
          <a:p>
            <a:pPr marL="1155700" lvl="2">
              <a:buFont typeface="Arial"/>
              <a:buChar char="•"/>
              <a:tabLst>
                <a:tab pos="354965" algn="l"/>
              </a:tabLst>
            </a:pPr>
            <a:r>
              <a:rPr lang="en-US" sz="2000" dirty="0">
                <a:cs typeface="Calibri"/>
              </a:rPr>
              <a:t>Report payables when due</a:t>
            </a:r>
          </a:p>
          <a:p>
            <a:pPr marL="1155700" lvl="2">
              <a:buFont typeface="Arial"/>
              <a:buChar char="•"/>
              <a:tabLst>
                <a:tab pos="354965" algn="l"/>
              </a:tabLst>
            </a:pPr>
            <a:r>
              <a:rPr lang="en-US" sz="2000" dirty="0">
                <a:cs typeface="Calibri"/>
              </a:rPr>
              <a:t>Don’t report lease (capital) assets</a:t>
            </a:r>
          </a:p>
          <a:p>
            <a:pPr marL="755650" lvl="1">
              <a:buFont typeface="Arial"/>
              <a:buChar char="•"/>
              <a:tabLst>
                <a:tab pos="354965" algn="l"/>
              </a:tabLst>
            </a:pPr>
            <a:r>
              <a:rPr lang="en-US" sz="2400" u="none" dirty="0">
                <a:cs typeface="Calibri"/>
              </a:rPr>
              <a:t>Full accrual accounting – Entity-Wide, Proprietary, Component Units</a:t>
            </a:r>
          </a:p>
          <a:p>
            <a:pPr marL="1155700" lvl="2">
              <a:buFont typeface="Arial"/>
              <a:buChar char="•"/>
              <a:tabLst>
                <a:tab pos="354965" algn="l"/>
              </a:tabLst>
            </a:pPr>
            <a:r>
              <a:rPr lang="en-US" sz="2000" dirty="0">
                <a:cs typeface="Calibri"/>
              </a:rPr>
              <a:t>Recognize a liability for future lease payments (the “lease liability”) and an intangible capital asset for the right to use the underlying asset (the “lease asset”)</a:t>
            </a:r>
            <a:endParaRPr lang="en-US" sz="2800" dirty="0">
              <a:cs typeface="Calibri"/>
            </a:endParaRPr>
          </a:p>
          <a:p>
            <a:pPr marL="755650" lvl="1">
              <a:buFont typeface="Arial"/>
              <a:buChar char="•"/>
              <a:tabLst>
                <a:tab pos="354965" algn="l"/>
              </a:tabLst>
            </a:pPr>
            <a:endParaRPr lang="en-US" sz="2000" u="none" dirty="0">
              <a:cs typeface="Calibri"/>
            </a:endParaRPr>
          </a:p>
          <a:p>
            <a:pPr marL="355600" lvl="1" indent="-342900">
              <a:buFont typeface="Arial"/>
              <a:buChar char="•"/>
              <a:tabLst>
                <a:tab pos="354965" algn="l"/>
              </a:tabLst>
            </a:pPr>
            <a:r>
              <a:rPr lang="en-US" sz="2400" b="1" u="none" dirty="0">
                <a:solidFill>
                  <a:srgbClr val="002060"/>
                </a:solidFill>
                <a:cs typeface="Calibri"/>
              </a:rPr>
              <a:t>Lease data to be submitted on Lease Agreement Data form at year-end (FY21 form will be updated as needed for GASB 87)</a:t>
            </a:r>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Leases – Basis of Accounting</a:t>
            </a:r>
          </a:p>
        </p:txBody>
      </p:sp>
    </p:spTree>
    <p:extLst>
      <p:ext uri="{BB962C8B-B14F-4D97-AF65-F5344CB8AC3E}">
        <p14:creationId xmlns:p14="http://schemas.microsoft.com/office/powerpoint/2010/main" val="480656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55600">
              <a:tabLst>
                <a:tab pos="354965" algn="l"/>
              </a:tabLst>
            </a:pPr>
            <a:r>
              <a:rPr lang="en-US" sz="2400" dirty="0">
                <a:cs typeface="Calibri"/>
              </a:rPr>
              <a:t>Incremental Borrowing rate:</a:t>
            </a:r>
          </a:p>
          <a:p>
            <a:pPr marL="755650" lvl="1">
              <a:tabLst>
                <a:tab pos="354965" algn="l"/>
              </a:tabLst>
            </a:pPr>
            <a:r>
              <a:rPr lang="en-US" sz="2000" u="none" dirty="0">
                <a:cs typeface="Calibri"/>
              </a:rPr>
              <a:t>It is required that the lessee will use the State's (lessee's) own incremental borrowing rate as a discount rate used to calculate the present value</a:t>
            </a:r>
            <a:r>
              <a:rPr lang="en-US" sz="2000" b="1" dirty="0">
                <a:cs typeface="Calibri"/>
              </a:rPr>
              <a:t> unless </a:t>
            </a:r>
            <a:r>
              <a:rPr lang="en-US" sz="2000" u="none" dirty="0">
                <a:cs typeface="Calibri"/>
              </a:rPr>
              <a:t>the lessee is aware of the lessor's implicit rate of return.  </a:t>
            </a:r>
          </a:p>
          <a:p>
            <a:pPr marL="755650" lvl="1">
              <a:tabLst>
                <a:tab pos="354965" algn="l"/>
              </a:tabLst>
            </a:pPr>
            <a:r>
              <a:rPr lang="en-US" sz="2000" u="none" dirty="0">
                <a:cs typeface="Calibri"/>
              </a:rPr>
              <a:t>The State’s rate is based on bond sale rates during the fiscal year</a:t>
            </a:r>
          </a:p>
          <a:p>
            <a:pPr marL="355600">
              <a:buFont typeface="Arial"/>
              <a:buChar char="•"/>
              <a:tabLst>
                <a:tab pos="354965" algn="l"/>
              </a:tabLst>
            </a:pPr>
            <a:r>
              <a:rPr lang="en-US" sz="2400" u="none" dirty="0">
                <a:cs typeface="Calibri"/>
              </a:rPr>
              <a:t>This determination is made only in the year of the lease's inception and does not need to be updated annually.  </a:t>
            </a:r>
            <a:endParaRPr lang="en-US" sz="2000" u="none" dirty="0">
              <a:cs typeface="Calibri"/>
            </a:endParaRPr>
          </a:p>
          <a:p>
            <a:pPr marL="355600">
              <a:buFont typeface="Arial"/>
              <a:buChar char="•"/>
              <a:tabLst>
                <a:tab pos="354965" algn="l"/>
              </a:tabLst>
            </a:pPr>
            <a:r>
              <a:rPr lang="en-US" sz="2400" dirty="0">
                <a:cs typeface="Calibri"/>
              </a:rPr>
              <a:t>The rate that combines the fiscal year the lease began and the number of years that is closest to the number of years in the lease term should be listed on the year end form</a:t>
            </a:r>
          </a:p>
          <a:p>
            <a:pPr marL="755650" lvl="1">
              <a:buFont typeface="Arial"/>
              <a:buChar char="•"/>
              <a:tabLst>
                <a:tab pos="354965" algn="l"/>
              </a:tabLst>
            </a:pPr>
            <a:r>
              <a:rPr lang="en-US" sz="2000" u="none" dirty="0">
                <a:cs typeface="Calibri"/>
              </a:rPr>
              <a:t>For example, if the lease began in FY 2009 and was for a term of 9 years, select the 10-year rate of 4.0024% as the rate </a:t>
            </a:r>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Borrowing rate</a:t>
            </a:r>
          </a:p>
        </p:txBody>
      </p:sp>
    </p:spTree>
    <p:extLst>
      <p:ext uri="{BB962C8B-B14F-4D97-AF65-F5344CB8AC3E}">
        <p14:creationId xmlns:p14="http://schemas.microsoft.com/office/powerpoint/2010/main" val="1667419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462EEFF-CCC2-4748-9C89-085586AC54A1}"/>
              </a:ext>
            </a:extLst>
          </p:cNvPr>
          <p:cNvSpPr>
            <a:spLocks noGrp="1"/>
          </p:cNvSpPr>
          <p:nvPr>
            <p:ph idx="1"/>
          </p:nvPr>
        </p:nvSpPr>
        <p:spPr/>
        <p:txBody>
          <a:bodyPr/>
          <a:lstStyle/>
          <a:p>
            <a:r>
              <a:rPr lang="en-US" sz="2000" dirty="0"/>
              <a:t>Contract with lease and nonlease components</a:t>
            </a:r>
          </a:p>
          <a:p>
            <a:pPr marL="400050" lvl="1" indent="0">
              <a:buNone/>
            </a:pPr>
            <a:r>
              <a:rPr lang="en-US" sz="1600" u="none" dirty="0"/>
              <a:t>	</a:t>
            </a:r>
            <a:r>
              <a:rPr lang="en-US" sz="2000" u="none" dirty="0"/>
              <a:t>• Separate lease component from nonlease component</a:t>
            </a:r>
          </a:p>
          <a:p>
            <a:pPr lvl="3" indent="-342900">
              <a:buFont typeface="Wingdings" panose="05000000000000000000" pitchFamily="2" charset="2"/>
              <a:buChar char="ü"/>
            </a:pPr>
            <a:r>
              <a:rPr lang="en-US" u="none" dirty="0"/>
              <a:t>Example:  Allocate cost of toner vs copier</a:t>
            </a:r>
          </a:p>
          <a:p>
            <a:pPr marL="400050" lvl="1" indent="0">
              <a:buNone/>
            </a:pPr>
            <a:r>
              <a:rPr lang="en-US" sz="2000" u="none" dirty="0"/>
              <a:t>	• Treat as separate contracts</a:t>
            </a:r>
          </a:p>
          <a:p>
            <a:r>
              <a:rPr lang="en-US" sz="2000" dirty="0"/>
              <a:t>Multiple underlying assets in same lease and assets have different lease terms</a:t>
            </a:r>
          </a:p>
          <a:p>
            <a:pPr marL="857250" lvl="2" indent="0">
              <a:buNone/>
            </a:pPr>
            <a:r>
              <a:rPr lang="en-US" sz="1400" u="none" dirty="0"/>
              <a:t>• </a:t>
            </a:r>
            <a:r>
              <a:rPr lang="en-US" sz="2000" u="none" dirty="0"/>
              <a:t>Each underlying asset treated as separate component </a:t>
            </a:r>
            <a:r>
              <a:rPr lang="en-US" sz="2000" dirty="0"/>
              <a:t>(lessee and lessor)</a:t>
            </a:r>
          </a:p>
          <a:p>
            <a:pPr lvl="2"/>
            <a:r>
              <a:rPr lang="en-US" sz="2000" dirty="0"/>
              <a:t>Allocate contract price to each component using reasonableness and professional judgment</a:t>
            </a:r>
          </a:p>
          <a:p>
            <a:pPr lvl="3"/>
            <a:r>
              <a:rPr lang="en-US" dirty="0"/>
              <a:t>Prices for each component in the contract (if available)</a:t>
            </a:r>
          </a:p>
          <a:p>
            <a:pPr lvl="3"/>
            <a:r>
              <a:rPr lang="en-US" dirty="0"/>
              <a:t>Stand-alone prices for similar assets</a:t>
            </a:r>
          </a:p>
          <a:p>
            <a:r>
              <a:rPr lang="en-US" sz="2000" dirty="0"/>
              <a:t>If cannot determine allocation, treat as a single-lease unit</a:t>
            </a:r>
          </a:p>
          <a:p>
            <a:endParaRPr lang="en-US" dirty="0">
              <a:highlight>
                <a:srgbClr val="FFFF00"/>
              </a:highlight>
            </a:endParaRPr>
          </a:p>
        </p:txBody>
      </p:sp>
      <p:sp>
        <p:nvSpPr>
          <p:cNvPr id="3" name="Title 2">
            <a:extLst>
              <a:ext uri="{FF2B5EF4-FFF2-40B4-BE49-F238E27FC236}">
                <a16:creationId xmlns:a16="http://schemas.microsoft.com/office/drawing/2014/main" id="{0E455464-ACBA-444A-ACF1-ED432B55D6D9}"/>
              </a:ext>
            </a:extLst>
          </p:cNvPr>
          <p:cNvSpPr>
            <a:spLocks noGrp="1"/>
          </p:cNvSpPr>
          <p:nvPr>
            <p:ph type="title"/>
          </p:nvPr>
        </p:nvSpPr>
        <p:spPr/>
        <p:txBody>
          <a:bodyPr/>
          <a:lstStyle/>
          <a:p>
            <a:r>
              <a:rPr lang="en-US" dirty="0"/>
              <a:t>Multiple Components</a:t>
            </a:r>
          </a:p>
        </p:txBody>
      </p:sp>
    </p:spTree>
    <p:extLst>
      <p:ext uri="{BB962C8B-B14F-4D97-AF65-F5344CB8AC3E}">
        <p14:creationId xmlns:p14="http://schemas.microsoft.com/office/powerpoint/2010/main" val="3533735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462EEFF-CCC2-4748-9C89-085586AC54A1}"/>
              </a:ext>
            </a:extLst>
          </p:cNvPr>
          <p:cNvSpPr>
            <a:spLocks noGrp="1"/>
          </p:cNvSpPr>
          <p:nvPr>
            <p:ph idx="1"/>
          </p:nvPr>
        </p:nvSpPr>
        <p:spPr/>
        <p:txBody>
          <a:bodyPr/>
          <a:lstStyle/>
          <a:p>
            <a:r>
              <a:rPr lang="en-US" sz="2000" dirty="0"/>
              <a:t>May have to review contracts that aren’t labeled a “lease” to determine if there are items that would qualify as a lease under GASB 87 in the contracts </a:t>
            </a:r>
          </a:p>
          <a:p>
            <a:r>
              <a:rPr lang="en-US" sz="2000" dirty="0"/>
              <a:t>May have to break out portions:</a:t>
            </a:r>
          </a:p>
          <a:p>
            <a:pPr lvl="1"/>
            <a:r>
              <a:rPr lang="en-US" sz="1800" u="none" dirty="0"/>
              <a:t>Nonlease components such as maintenance costs versus lease costs (paragraph 64) or leases with different underlying assets (paragraph 65).  See excerpt from GASB 87 below:</a:t>
            </a:r>
          </a:p>
          <a:p>
            <a:endParaRPr lang="en-US" sz="2000" dirty="0"/>
          </a:p>
          <a:p>
            <a:endParaRPr lang="en-US" dirty="0">
              <a:highlight>
                <a:srgbClr val="FFFF00"/>
              </a:highlight>
            </a:endParaRPr>
          </a:p>
        </p:txBody>
      </p:sp>
      <p:sp>
        <p:nvSpPr>
          <p:cNvPr id="3" name="Title 2">
            <a:extLst>
              <a:ext uri="{FF2B5EF4-FFF2-40B4-BE49-F238E27FC236}">
                <a16:creationId xmlns:a16="http://schemas.microsoft.com/office/drawing/2014/main" id="{0E455464-ACBA-444A-ACF1-ED432B55D6D9}"/>
              </a:ext>
            </a:extLst>
          </p:cNvPr>
          <p:cNvSpPr>
            <a:spLocks noGrp="1"/>
          </p:cNvSpPr>
          <p:nvPr>
            <p:ph type="title"/>
          </p:nvPr>
        </p:nvSpPr>
        <p:spPr/>
        <p:txBody>
          <a:bodyPr/>
          <a:lstStyle/>
          <a:p>
            <a:r>
              <a:rPr lang="en-US" dirty="0"/>
              <a:t>Multiple Components</a:t>
            </a:r>
          </a:p>
        </p:txBody>
      </p:sp>
      <p:pic>
        <p:nvPicPr>
          <p:cNvPr id="5" name="Picture 4">
            <a:extLst>
              <a:ext uri="{FF2B5EF4-FFF2-40B4-BE49-F238E27FC236}">
                <a16:creationId xmlns:a16="http://schemas.microsoft.com/office/drawing/2014/main" id="{ADF66A89-3B2D-4DFE-BEC9-2D333664C856}"/>
              </a:ext>
            </a:extLst>
          </p:cNvPr>
          <p:cNvPicPr>
            <a:picLocks noChangeAspect="1"/>
          </p:cNvPicPr>
          <p:nvPr/>
        </p:nvPicPr>
        <p:blipFill rotWithShape="1">
          <a:blip r:embed="rId2"/>
          <a:srcRect t="1" b="17307"/>
          <a:stretch/>
        </p:blipFill>
        <p:spPr>
          <a:xfrm>
            <a:off x="1316665" y="3505200"/>
            <a:ext cx="6379535" cy="3352800"/>
          </a:xfrm>
          <a:prstGeom prst="rect">
            <a:avLst/>
          </a:prstGeom>
        </p:spPr>
      </p:pic>
    </p:spTree>
    <p:extLst>
      <p:ext uri="{BB962C8B-B14F-4D97-AF65-F5344CB8AC3E}">
        <p14:creationId xmlns:p14="http://schemas.microsoft.com/office/powerpoint/2010/main" val="1221945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462EEFF-CCC2-4748-9C89-085586AC54A1}"/>
              </a:ext>
            </a:extLst>
          </p:cNvPr>
          <p:cNvSpPr>
            <a:spLocks noGrp="1"/>
          </p:cNvSpPr>
          <p:nvPr>
            <p:ph idx="1"/>
          </p:nvPr>
        </p:nvSpPr>
        <p:spPr>
          <a:xfrm>
            <a:off x="685800" y="1219200"/>
            <a:ext cx="8001000" cy="5334000"/>
          </a:xfrm>
        </p:spPr>
        <p:txBody>
          <a:bodyPr/>
          <a:lstStyle/>
          <a:p>
            <a:r>
              <a:rPr lang="en-US" sz="2000" dirty="0"/>
              <a:t>Examples of leases with multiple components from the exposure draft:</a:t>
            </a:r>
          </a:p>
          <a:p>
            <a:endParaRPr lang="en-US" sz="2000" dirty="0"/>
          </a:p>
          <a:p>
            <a:pPr lvl="1"/>
            <a:endParaRPr lang="en-US" sz="1600" u="none" dirty="0"/>
          </a:p>
          <a:p>
            <a:endParaRPr lang="en-US" sz="2000" dirty="0"/>
          </a:p>
          <a:p>
            <a:endParaRPr lang="en-US" dirty="0">
              <a:highlight>
                <a:srgbClr val="FFFF00"/>
              </a:highlight>
            </a:endParaRPr>
          </a:p>
        </p:txBody>
      </p:sp>
      <p:sp>
        <p:nvSpPr>
          <p:cNvPr id="3" name="Title 2">
            <a:extLst>
              <a:ext uri="{FF2B5EF4-FFF2-40B4-BE49-F238E27FC236}">
                <a16:creationId xmlns:a16="http://schemas.microsoft.com/office/drawing/2014/main" id="{0E455464-ACBA-444A-ACF1-ED432B55D6D9}"/>
              </a:ext>
            </a:extLst>
          </p:cNvPr>
          <p:cNvSpPr>
            <a:spLocks noGrp="1"/>
          </p:cNvSpPr>
          <p:nvPr>
            <p:ph type="title"/>
          </p:nvPr>
        </p:nvSpPr>
        <p:spPr>
          <a:xfrm>
            <a:off x="685800" y="76200"/>
            <a:ext cx="6400800" cy="838200"/>
          </a:xfrm>
        </p:spPr>
        <p:txBody>
          <a:bodyPr/>
          <a:lstStyle/>
          <a:p>
            <a:r>
              <a:rPr lang="en-US" dirty="0"/>
              <a:t>Multiple Components</a:t>
            </a:r>
          </a:p>
        </p:txBody>
      </p:sp>
      <p:pic>
        <p:nvPicPr>
          <p:cNvPr id="2" name="Picture 1">
            <a:extLst>
              <a:ext uri="{FF2B5EF4-FFF2-40B4-BE49-F238E27FC236}">
                <a16:creationId xmlns:a16="http://schemas.microsoft.com/office/drawing/2014/main" id="{3432474A-B28F-4A34-B211-51E1C78AD5CC}"/>
              </a:ext>
            </a:extLst>
          </p:cNvPr>
          <p:cNvPicPr>
            <a:picLocks noChangeAspect="1"/>
          </p:cNvPicPr>
          <p:nvPr/>
        </p:nvPicPr>
        <p:blipFill>
          <a:blip r:embed="rId2"/>
          <a:stretch>
            <a:fillRect/>
          </a:stretch>
        </p:blipFill>
        <p:spPr>
          <a:xfrm>
            <a:off x="903976" y="1600200"/>
            <a:ext cx="7336048" cy="5100638"/>
          </a:xfrm>
          <a:prstGeom prst="rect">
            <a:avLst/>
          </a:prstGeom>
        </p:spPr>
      </p:pic>
    </p:spTree>
    <p:extLst>
      <p:ext uri="{BB962C8B-B14F-4D97-AF65-F5344CB8AC3E}">
        <p14:creationId xmlns:p14="http://schemas.microsoft.com/office/powerpoint/2010/main" val="3830018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Contract Combination</a:t>
            </a:r>
          </a:p>
        </p:txBody>
      </p:sp>
      <p:sp>
        <p:nvSpPr>
          <p:cNvPr id="5" name="TextBox 4">
            <a:extLst>
              <a:ext uri="{FF2B5EF4-FFF2-40B4-BE49-F238E27FC236}">
                <a16:creationId xmlns:a16="http://schemas.microsoft.com/office/drawing/2014/main" id="{C321F7BA-DFCA-4D43-958D-8109CC6C11ED}"/>
              </a:ext>
            </a:extLst>
          </p:cNvPr>
          <p:cNvSpPr txBox="1"/>
          <p:nvPr/>
        </p:nvSpPr>
        <p:spPr>
          <a:xfrm>
            <a:off x="381000" y="1731893"/>
            <a:ext cx="8484706" cy="2970044"/>
          </a:xfrm>
          <a:prstGeom prst="rect">
            <a:avLst/>
          </a:prstGeom>
          <a:noFill/>
        </p:spPr>
        <p:txBody>
          <a:bodyPr wrap="square" rtlCol="0">
            <a:spAutoFit/>
          </a:bodyPr>
          <a:lstStyle/>
          <a:p>
            <a:endParaRPr lang="en-US" sz="1350" dirty="0"/>
          </a:p>
          <a:p>
            <a:pPr marL="342900" indent="-342900">
              <a:spcBef>
                <a:spcPct val="20000"/>
              </a:spcBef>
              <a:buClr>
                <a:srgbClr val="002060"/>
              </a:buClr>
              <a:buFont typeface="Wingdings" panose="05000000000000000000" pitchFamily="2" charset="2"/>
              <a:buChar char="ü"/>
            </a:pPr>
            <a:r>
              <a:rPr lang="en-US" sz="2000" b="1" dirty="0">
                <a:solidFill>
                  <a:srgbClr val="002060"/>
                </a:solidFill>
              </a:rPr>
              <a:t>Criteria for treating as a single contract</a:t>
            </a:r>
          </a:p>
          <a:p>
            <a:pPr marL="742950" lvl="1" indent="-285750">
              <a:spcBef>
                <a:spcPct val="20000"/>
              </a:spcBef>
              <a:buClr>
                <a:srgbClr val="002060"/>
              </a:buClr>
              <a:buFont typeface="Wingdings" pitchFamily="2" charset="2"/>
              <a:buChar char="§"/>
            </a:pPr>
            <a:r>
              <a:rPr lang="en-US" sz="2000" dirty="0">
                <a:solidFill>
                  <a:srgbClr val="0070C0"/>
                </a:solidFill>
              </a:rPr>
              <a:t>Leases entered into at or near the same time with the same counterparty and one of the following:</a:t>
            </a:r>
          </a:p>
          <a:p>
            <a:pPr marL="1200150" lvl="2" indent="-285750">
              <a:spcBef>
                <a:spcPct val="20000"/>
              </a:spcBef>
              <a:buClr>
                <a:srgbClr val="002060"/>
              </a:buClr>
              <a:buFont typeface="Wingdings" pitchFamily="2" charset="2"/>
              <a:buChar char="§"/>
            </a:pPr>
            <a:r>
              <a:rPr lang="en-US" sz="2000" dirty="0">
                <a:solidFill>
                  <a:srgbClr val="0070C0"/>
                </a:solidFill>
              </a:rPr>
              <a:t>Negotiated as a package with a single objective</a:t>
            </a:r>
          </a:p>
          <a:p>
            <a:pPr marL="1200150" lvl="2" indent="-285750">
              <a:spcBef>
                <a:spcPct val="20000"/>
              </a:spcBef>
              <a:buClr>
                <a:srgbClr val="002060"/>
              </a:buClr>
              <a:buFont typeface="Wingdings" pitchFamily="2" charset="2"/>
              <a:buChar char="§"/>
            </a:pPr>
            <a:r>
              <a:rPr lang="en-US" sz="2000" dirty="0">
                <a:solidFill>
                  <a:srgbClr val="0070C0"/>
                </a:solidFill>
              </a:rPr>
              <a:t>Consideration paid in one contract depends on the price or performance of the other contract</a:t>
            </a:r>
          </a:p>
          <a:p>
            <a:pPr marL="342900" indent="-342900">
              <a:spcBef>
                <a:spcPct val="20000"/>
              </a:spcBef>
              <a:buClr>
                <a:srgbClr val="002060"/>
              </a:buClr>
              <a:buFont typeface="Wingdings" panose="05000000000000000000" pitchFamily="2" charset="2"/>
              <a:buChar char="ü"/>
            </a:pPr>
            <a:r>
              <a:rPr lang="en-US" sz="2000" b="1" dirty="0">
                <a:solidFill>
                  <a:srgbClr val="002060"/>
                </a:solidFill>
              </a:rPr>
              <a:t>Then, evaluate as a contract with multiple components</a:t>
            </a:r>
          </a:p>
          <a:p>
            <a:pPr marL="557213" lvl="1" indent="-214313">
              <a:buFont typeface="Arial" panose="020B0604020202020204" pitchFamily="34" charset="0"/>
              <a:buChar char="•"/>
            </a:pPr>
            <a:endParaRPr lang="en-US" sz="1350" dirty="0"/>
          </a:p>
        </p:txBody>
      </p:sp>
    </p:spTree>
    <p:extLst>
      <p:ext uri="{BB962C8B-B14F-4D97-AF65-F5344CB8AC3E}">
        <p14:creationId xmlns:p14="http://schemas.microsoft.com/office/powerpoint/2010/main" val="2408210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Objective</a:t>
            </a:r>
          </a:p>
          <a:p>
            <a:r>
              <a:rPr lang="en-US" sz="2400" dirty="0"/>
              <a:t>Definition of a lease</a:t>
            </a:r>
          </a:p>
          <a:p>
            <a:r>
              <a:rPr lang="en-US" sz="2400" dirty="0"/>
              <a:t>Exclusions</a:t>
            </a:r>
          </a:p>
          <a:p>
            <a:r>
              <a:rPr lang="en-US" sz="2400" dirty="0"/>
              <a:t>Lessor/Lessee Reporting</a:t>
            </a:r>
          </a:p>
          <a:p>
            <a:r>
              <a:rPr lang="en-US" sz="2400" dirty="0"/>
              <a:t>Multiple Components</a:t>
            </a:r>
          </a:p>
          <a:p>
            <a:r>
              <a:rPr lang="en-US" sz="2400" dirty="0"/>
              <a:t>Combination Leases</a:t>
            </a:r>
          </a:p>
          <a:p>
            <a:r>
              <a:rPr lang="en-US" sz="2400" dirty="0"/>
              <a:t>Renewal Options</a:t>
            </a:r>
          </a:p>
          <a:p>
            <a:r>
              <a:rPr lang="en-US" sz="2400" dirty="0"/>
              <a:t>Intergovernmental Agreements</a:t>
            </a:r>
          </a:p>
          <a:p>
            <a:r>
              <a:rPr lang="en-US" sz="2400" dirty="0"/>
              <a:t>Thresholds</a:t>
            </a:r>
          </a:p>
          <a:p>
            <a:r>
              <a:rPr lang="en-US" sz="2400" dirty="0"/>
              <a:t>Things to Consider</a:t>
            </a:r>
          </a:p>
          <a:p>
            <a:endParaRPr lang="en-US" sz="2400" dirty="0">
              <a:latin typeface="Arial Narrow" panose="020B0606020202030204" pitchFamily="34" charset="0"/>
            </a:endParaRPr>
          </a:p>
          <a:p>
            <a:pPr marL="457200" lvl="1" indent="0">
              <a:buNone/>
            </a:pPr>
            <a:endParaRPr lang="en-US" dirty="0">
              <a:latin typeface="Arial Narrow" panose="020B0606020202030204" pitchFamily="34" charset="0"/>
            </a:endParaRPr>
          </a:p>
          <a:p>
            <a:pPr marL="0" indent="0">
              <a:buNone/>
            </a:pPr>
            <a:endParaRPr lang="en-US" dirty="0"/>
          </a:p>
          <a:p>
            <a:pPr marL="0" indent="0">
              <a:buNone/>
            </a:pPr>
            <a:endParaRPr lang="en-US" dirty="0"/>
          </a:p>
          <a:p>
            <a:pPr marL="0" indent="0">
              <a:buNone/>
            </a:pPr>
            <a:endParaRPr lang="en-US" dirty="0"/>
          </a:p>
        </p:txBody>
      </p:sp>
      <p:sp>
        <p:nvSpPr>
          <p:cNvPr id="3" name="Title 2"/>
          <p:cNvSpPr>
            <a:spLocks noGrp="1"/>
          </p:cNvSpPr>
          <p:nvPr>
            <p:ph type="title"/>
          </p:nvPr>
        </p:nvSpPr>
        <p:spPr/>
        <p:txBody>
          <a:bodyPr/>
          <a:lstStyle/>
          <a:p>
            <a:r>
              <a:rPr lang="en-US" dirty="0"/>
              <a:t>Agenda</a:t>
            </a:r>
          </a:p>
        </p:txBody>
      </p:sp>
    </p:spTree>
    <p:extLst>
      <p:ext uri="{BB962C8B-B14F-4D97-AF65-F5344CB8AC3E}">
        <p14:creationId xmlns:p14="http://schemas.microsoft.com/office/powerpoint/2010/main" val="1450186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Contract Combination</a:t>
            </a:r>
          </a:p>
        </p:txBody>
      </p:sp>
      <p:sp>
        <p:nvSpPr>
          <p:cNvPr id="5" name="TextBox 4">
            <a:extLst>
              <a:ext uri="{FF2B5EF4-FFF2-40B4-BE49-F238E27FC236}">
                <a16:creationId xmlns:a16="http://schemas.microsoft.com/office/drawing/2014/main" id="{C321F7BA-DFCA-4D43-958D-8109CC6C11ED}"/>
              </a:ext>
            </a:extLst>
          </p:cNvPr>
          <p:cNvSpPr txBox="1"/>
          <p:nvPr/>
        </p:nvSpPr>
        <p:spPr>
          <a:xfrm>
            <a:off x="329647" y="1371600"/>
            <a:ext cx="8484706" cy="707886"/>
          </a:xfrm>
          <a:prstGeom prst="rect">
            <a:avLst/>
          </a:prstGeom>
          <a:noFill/>
        </p:spPr>
        <p:txBody>
          <a:bodyPr wrap="square" rtlCol="0">
            <a:spAutoFit/>
          </a:bodyPr>
          <a:lstStyle>
            <a:defPPr>
              <a:defRPr lang="en-US"/>
            </a:defPPr>
            <a:lvl1pPr>
              <a:defRPr sz="2000"/>
            </a:lvl1pPr>
            <a:lvl2pPr marL="557213" lvl="1" indent="-214313">
              <a:buFont typeface="Arial" panose="020B0604020202020204" pitchFamily="34" charset="0"/>
              <a:buChar char="•"/>
              <a:defRPr sz="2000" b="1">
                <a:solidFill>
                  <a:srgbClr val="002060"/>
                </a:solidFill>
              </a:defRPr>
            </a:lvl2pPr>
          </a:lstStyle>
          <a:p>
            <a:endParaRPr lang="en-US" dirty="0"/>
          </a:p>
          <a:p>
            <a:pPr lvl="1"/>
            <a:r>
              <a:rPr lang="en-US" dirty="0"/>
              <a:t>Excerpt from GASB 87:</a:t>
            </a:r>
          </a:p>
        </p:txBody>
      </p:sp>
      <p:pic>
        <p:nvPicPr>
          <p:cNvPr id="2" name="Picture 1">
            <a:extLst>
              <a:ext uri="{FF2B5EF4-FFF2-40B4-BE49-F238E27FC236}">
                <a16:creationId xmlns:a16="http://schemas.microsoft.com/office/drawing/2014/main" id="{C6E4DF61-2031-4943-8C31-1DD3D26916EF}"/>
              </a:ext>
            </a:extLst>
          </p:cNvPr>
          <p:cNvPicPr>
            <a:picLocks noChangeAspect="1"/>
          </p:cNvPicPr>
          <p:nvPr/>
        </p:nvPicPr>
        <p:blipFill>
          <a:blip r:embed="rId2"/>
          <a:stretch>
            <a:fillRect/>
          </a:stretch>
        </p:blipFill>
        <p:spPr>
          <a:xfrm>
            <a:off x="533400" y="2079487"/>
            <a:ext cx="7600858" cy="3940314"/>
          </a:xfrm>
          <a:prstGeom prst="rect">
            <a:avLst/>
          </a:prstGeom>
        </p:spPr>
      </p:pic>
    </p:spTree>
    <p:extLst>
      <p:ext uri="{BB962C8B-B14F-4D97-AF65-F5344CB8AC3E}">
        <p14:creationId xmlns:p14="http://schemas.microsoft.com/office/powerpoint/2010/main" val="513799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Renewal Options</a:t>
            </a:r>
          </a:p>
        </p:txBody>
      </p:sp>
      <p:sp>
        <p:nvSpPr>
          <p:cNvPr id="5" name="TextBox 4">
            <a:extLst>
              <a:ext uri="{FF2B5EF4-FFF2-40B4-BE49-F238E27FC236}">
                <a16:creationId xmlns:a16="http://schemas.microsoft.com/office/drawing/2014/main" id="{C321F7BA-DFCA-4D43-958D-8109CC6C11ED}"/>
              </a:ext>
            </a:extLst>
          </p:cNvPr>
          <p:cNvSpPr txBox="1"/>
          <p:nvPr/>
        </p:nvSpPr>
        <p:spPr>
          <a:xfrm>
            <a:off x="158262" y="1731893"/>
            <a:ext cx="8707444" cy="3562514"/>
          </a:xfrm>
          <a:prstGeom prst="rect">
            <a:avLst/>
          </a:prstGeom>
          <a:noFill/>
        </p:spPr>
        <p:txBody>
          <a:bodyPr wrap="square" rtlCol="0">
            <a:spAutoFit/>
          </a:bodyPr>
          <a:lstStyle/>
          <a:p>
            <a:pPr marL="342900" indent="-342900">
              <a:spcBef>
                <a:spcPct val="20000"/>
              </a:spcBef>
              <a:buClr>
                <a:srgbClr val="002060"/>
              </a:buClr>
              <a:buFont typeface="Wingdings" pitchFamily="2" charset="2"/>
              <a:buChar char="ü"/>
            </a:pPr>
            <a:r>
              <a:rPr lang="en-US" sz="2000" b="1" dirty="0">
                <a:solidFill>
                  <a:srgbClr val="002060"/>
                </a:solidFill>
              </a:rPr>
              <a:t>Renewal Options - for financial reporting purposes intent of the lease term overrides the legal form of the lease term</a:t>
            </a:r>
          </a:p>
          <a:p>
            <a:pPr marL="342900" indent="-342900">
              <a:spcBef>
                <a:spcPct val="20000"/>
              </a:spcBef>
              <a:buClr>
                <a:srgbClr val="002060"/>
              </a:buClr>
              <a:buFont typeface="Wingdings" pitchFamily="2" charset="2"/>
              <a:buChar char="ü"/>
            </a:pPr>
            <a:r>
              <a:rPr lang="en-US" sz="2000" b="1" dirty="0">
                <a:solidFill>
                  <a:srgbClr val="002060"/>
                </a:solidFill>
              </a:rPr>
              <a:t>A fiscal funding clause should only affect the lease term if it is reasonably certain that the clause will be exercised. </a:t>
            </a:r>
          </a:p>
          <a:p>
            <a:pPr marL="342900" indent="-342900">
              <a:spcBef>
                <a:spcPct val="20000"/>
              </a:spcBef>
              <a:buClr>
                <a:srgbClr val="002060"/>
              </a:buClr>
              <a:buFont typeface="Wingdings" pitchFamily="2" charset="2"/>
              <a:buChar char="ü"/>
            </a:pPr>
            <a:r>
              <a:rPr lang="en-US" sz="2000" b="1" dirty="0">
                <a:solidFill>
                  <a:srgbClr val="002060"/>
                </a:solidFill>
              </a:rPr>
              <a:t>For example, a lease agreement with the option of renewing the lease on a year-to-year basis for 10 consecutive years SHOULD NOT be reported as a 1-year lease. </a:t>
            </a:r>
          </a:p>
          <a:p>
            <a:pPr marL="742950" lvl="1" indent="-285750">
              <a:spcBef>
                <a:spcPct val="20000"/>
              </a:spcBef>
              <a:buClr>
                <a:srgbClr val="002060"/>
              </a:buClr>
              <a:buFont typeface="Wingdings" pitchFamily="2" charset="2"/>
              <a:buChar char="§"/>
            </a:pPr>
            <a:r>
              <a:rPr lang="en-US" sz="2000" dirty="0">
                <a:solidFill>
                  <a:srgbClr val="0070C0"/>
                </a:solidFill>
              </a:rPr>
              <a:t>The intent of the lease term overrides the legal form of the lease term for financial reporting purposes. Even though the lease agreement is renewed every year, the lease term is 10 years and should be captured as such. </a:t>
            </a:r>
          </a:p>
          <a:p>
            <a:pPr marL="557213" lvl="1" indent="-214313">
              <a:buFont typeface="Arial" panose="020B0604020202020204" pitchFamily="34" charset="0"/>
              <a:buChar char="•"/>
            </a:pPr>
            <a:endParaRPr lang="en-US" sz="1350" dirty="0"/>
          </a:p>
        </p:txBody>
      </p:sp>
    </p:spTree>
    <p:extLst>
      <p:ext uri="{BB962C8B-B14F-4D97-AF65-F5344CB8AC3E}">
        <p14:creationId xmlns:p14="http://schemas.microsoft.com/office/powerpoint/2010/main" val="8616232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Renewal Options</a:t>
            </a:r>
          </a:p>
        </p:txBody>
      </p:sp>
      <p:sp>
        <p:nvSpPr>
          <p:cNvPr id="5" name="TextBox 4">
            <a:extLst>
              <a:ext uri="{FF2B5EF4-FFF2-40B4-BE49-F238E27FC236}">
                <a16:creationId xmlns:a16="http://schemas.microsoft.com/office/drawing/2014/main" id="{C321F7BA-DFCA-4D43-958D-8109CC6C11ED}"/>
              </a:ext>
            </a:extLst>
          </p:cNvPr>
          <p:cNvSpPr txBox="1"/>
          <p:nvPr/>
        </p:nvSpPr>
        <p:spPr>
          <a:xfrm>
            <a:off x="158262" y="1731893"/>
            <a:ext cx="8707444" cy="2446824"/>
          </a:xfrm>
          <a:prstGeom prst="rect">
            <a:avLst/>
          </a:prstGeom>
          <a:noFill/>
        </p:spPr>
        <p:txBody>
          <a:bodyPr wrap="square" rtlCol="0">
            <a:spAutoFit/>
          </a:bodyPr>
          <a:lstStyle/>
          <a:p>
            <a:endParaRPr lang="en-US" dirty="0"/>
          </a:p>
          <a:p>
            <a:pPr marL="342900" indent="-342900">
              <a:spcBef>
                <a:spcPct val="20000"/>
              </a:spcBef>
              <a:buClr>
                <a:srgbClr val="002060"/>
              </a:buClr>
              <a:buFont typeface="Wingdings" pitchFamily="2" charset="2"/>
              <a:buChar char="ü"/>
            </a:pPr>
            <a:r>
              <a:rPr lang="en-US" sz="2000" b="1" dirty="0">
                <a:solidFill>
                  <a:srgbClr val="002060"/>
                </a:solidFill>
              </a:rPr>
              <a:t>The determination of the likelihood of a renewal or termination option being exercised applies only if that option pertains to the lessee alone. </a:t>
            </a:r>
          </a:p>
          <a:p>
            <a:pPr marL="342900" indent="-342900">
              <a:spcBef>
                <a:spcPct val="20000"/>
              </a:spcBef>
              <a:buClr>
                <a:srgbClr val="002060"/>
              </a:buClr>
              <a:buFont typeface="Wingdings" pitchFamily="2" charset="2"/>
              <a:buChar char="ü"/>
            </a:pPr>
            <a:r>
              <a:rPr lang="en-US" sz="2000" b="1" dirty="0">
                <a:solidFill>
                  <a:srgbClr val="002060"/>
                </a:solidFill>
              </a:rPr>
              <a:t>If either the lessee or the lessor has the option to cancel a lease without permission from the other party (or if both parties have to agree to renew), an enforceable contract does not exist beyond that point. </a:t>
            </a:r>
          </a:p>
          <a:p>
            <a:pPr lvl="1"/>
            <a:endParaRPr lang="en-US" sz="1350" dirty="0"/>
          </a:p>
          <a:p>
            <a:pPr marL="557213" lvl="1" indent="-214313">
              <a:buFont typeface="Arial" panose="020B0604020202020204" pitchFamily="34" charset="0"/>
              <a:buChar char="•"/>
            </a:pPr>
            <a:endParaRPr lang="en-US" sz="1350" dirty="0"/>
          </a:p>
        </p:txBody>
      </p:sp>
    </p:spTree>
    <p:extLst>
      <p:ext uri="{BB962C8B-B14F-4D97-AF65-F5344CB8AC3E}">
        <p14:creationId xmlns:p14="http://schemas.microsoft.com/office/powerpoint/2010/main" val="37013105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Wingdings" pitchFamily="2" charset="2"/>
              <a:buChar char="ü"/>
            </a:pPr>
            <a:r>
              <a:rPr lang="en-US" sz="2400" b="1" u="none" dirty="0">
                <a:solidFill>
                  <a:srgbClr val="002060"/>
                </a:solidFill>
              </a:rPr>
              <a:t>Treated as a separate transaction</a:t>
            </a:r>
          </a:p>
          <a:p>
            <a:pPr lvl="1"/>
            <a:r>
              <a:rPr lang="en-US" sz="2400" b="0" u="none" dirty="0"/>
              <a:t>Lessee now also the lessor</a:t>
            </a:r>
          </a:p>
          <a:p>
            <a:pPr lvl="1"/>
            <a:r>
              <a:rPr lang="en-US" sz="2400" b="0" u="none" dirty="0"/>
              <a:t>No offset of transactions</a:t>
            </a:r>
          </a:p>
          <a:p>
            <a:pPr lvl="2"/>
            <a:r>
              <a:rPr lang="en-US" b="0" dirty="0"/>
              <a:t>Original lessee</a:t>
            </a:r>
          </a:p>
          <a:p>
            <a:pPr lvl="3"/>
            <a:r>
              <a:rPr lang="en-US" sz="2400" b="0" dirty="0"/>
              <a:t>Right to use asset and liability (original lease)</a:t>
            </a:r>
          </a:p>
          <a:p>
            <a:pPr lvl="3"/>
            <a:r>
              <a:rPr lang="en-US" sz="2400" b="0" dirty="0"/>
              <a:t>Receivable and deferred inflow of resources (sublease)</a:t>
            </a:r>
            <a:endParaRPr lang="en-US" sz="1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Subleases</a:t>
            </a:r>
          </a:p>
        </p:txBody>
      </p:sp>
    </p:spTree>
    <p:extLst>
      <p:ext uri="{BB962C8B-B14F-4D97-AF65-F5344CB8AC3E}">
        <p14:creationId xmlns:p14="http://schemas.microsoft.com/office/powerpoint/2010/main" val="2515365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sz="3600" dirty="0"/>
              <a:t>Intergovernmental Agreements</a:t>
            </a:r>
          </a:p>
        </p:txBody>
      </p:sp>
      <p:sp>
        <p:nvSpPr>
          <p:cNvPr id="5" name="TextBox 4">
            <a:extLst>
              <a:ext uri="{FF2B5EF4-FFF2-40B4-BE49-F238E27FC236}">
                <a16:creationId xmlns:a16="http://schemas.microsoft.com/office/drawing/2014/main" id="{C321F7BA-DFCA-4D43-958D-8109CC6C11ED}"/>
              </a:ext>
            </a:extLst>
          </p:cNvPr>
          <p:cNvSpPr txBox="1"/>
          <p:nvPr/>
        </p:nvSpPr>
        <p:spPr>
          <a:xfrm>
            <a:off x="76200" y="1219200"/>
            <a:ext cx="8707444" cy="5262979"/>
          </a:xfrm>
          <a:prstGeom prst="rect">
            <a:avLst/>
          </a:prstGeom>
          <a:noFill/>
        </p:spPr>
        <p:txBody>
          <a:bodyPr wrap="square" rtlCol="0">
            <a:spAutoFit/>
          </a:bodyPr>
          <a:lstStyle/>
          <a:p>
            <a:pPr marL="285750" indent="-285750">
              <a:buFont typeface="Wingdings" panose="05000000000000000000" pitchFamily="2" charset="2"/>
              <a:buChar char="ü"/>
            </a:pPr>
            <a:r>
              <a:rPr lang="en-US" sz="1350" dirty="0"/>
              <a:t> </a:t>
            </a:r>
            <a:r>
              <a:rPr lang="en-US" sz="2000" b="1" dirty="0">
                <a:solidFill>
                  <a:srgbClr val="002060"/>
                </a:solidFill>
              </a:rPr>
              <a:t>If a State organization is part of the primary government for financial reporting purposes and enters into a lease agreement where the lessor entity (public authority, department, agency, division, etc.) is also part of the primary government, then the lease should not be reported as either an operating or capital lease. </a:t>
            </a:r>
          </a:p>
          <a:p>
            <a:pPr marL="742950" lvl="1" indent="-285750">
              <a:spcBef>
                <a:spcPct val="20000"/>
              </a:spcBef>
              <a:buClr>
                <a:srgbClr val="002060"/>
              </a:buClr>
              <a:buFont typeface="Wingdings" pitchFamily="2" charset="2"/>
              <a:buChar char="§"/>
            </a:pPr>
            <a:r>
              <a:rPr lang="en-US" sz="2000" dirty="0">
                <a:solidFill>
                  <a:srgbClr val="0070C0"/>
                </a:solidFill>
              </a:rPr>
              <a:t>The payments for these agreements should be considered ordinary operating expenditures/expenses by the lessee organization. </a:t>
            </a:r>
          </a:p>
          <a:p>
            <a:pPr marL="742950" lvl="1" indent="-285750">
              <a:spcBef>
                <a:spcPct val="20000"/>
              </a:spcBef>
              <a:buClr>
                <a:srgbClr val="002060"/>
              </a:buClr>
              <a:buFont typeface="Wingdings" pitchFamily="2" charset="2"/>
              <a:buChar char="§"/>
            </a:pPr>
            <a:r>
              <a:rPr lang="en-US" sz="2000" dirty="0">
                <a:solidFill>
                  <a:srgbClr val="0070C0"/>
                </a:solidFill>
              </a:rPr>
              <a:t>For example, agreements between Georgia Building Authority (GBA) and other organizations included in the State’s primary government should not be reported as leases in the statewide CAFR.</a:t>
            </a:r>
          </a:p>
          <a:p>
            <a:pPr marL="342900" lvl="1" indent="-342900">
              <a:spcBef>
                <a:spcPct val="20000"/>
              </a:spcBef>
              <a:buClr>
                <a:srgbClr val="002060"/>
              </a:buClr>
              <a:buFont typeface="Wingdings" pitchFamily="2" charset="2"/>
              <a:buChar char="ü"/>
            </a:pPr>
            <a:r>
              <a:rPr lang="en-US" sz="2000" b="1" dirty="0">
                <a:solidFill>
                  <a:srgbClr val="002060"/>
                </a:solidFill>
              </a:rPr>
              <a:t>If any State organization enters into a lease agreement where the lessor is either a) a discretely presented component unit or b) a public organization that is not part of the governmental unit entity for financial reporting purposes, then the lease should be treated in the same manner as any other lease agreement of the State </a:t>
            </a:r>
          </a:p>
          <a:p>
            <a:pPr marL="342900" lvl="1" indent="-342900">
              <a:spcBef>
                <a:spcPct val="20000"/>
              </a:spcBef>
              <a:buClr>
                <a:srgbClr val="002060"/>
              </a:buClr>
              <a:buFont typeface="Wingdings" pitchFamily="2" charset="2"/>
              <a:buChar char="ü"/>
            </a:pPr>
            <a:r>
              <a:rPr lang="en-US" sz="2000" b="1" dirty="0">
                <a:solidFill>
                  <a:srgbClr val="002060"/>
                </a:solidFill>
              </a:rPr>
              <a:t>Organization chart may be found on SAO’s website</a:t>
            </a:r>
          </a:p>
        </p:txBody>
      </p:sp>
    </p:spTree>
    <p:extLst>
      <p:ext uri="{BB962C8B-B14F-4D97-AF65-F5344CB8AC3E}">
        <p14:creationId xmlns:p14="http://schemas.microsoft.com/office/powerpoint/2010/main" val="27113538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Thresholds</a:t>
            </a:r>
            <a:r>
              <a:rPr lang="en-US" sz="3600" dirty="0"/>
              <a:t> - TBD</a:t>
            </a:r>
          </a:p>
        </p:txBody>
      </p:sp>
      <p:sp>
        <p:nvSpPr>
          <p:cNvPr id="5" name="TextBox 4">
            <a:extLst>
              <a:ext uri="{FF2B5EF4-FFF2-40B4-BE49-F238E27FC236}">
                <a16:creationId xmlns:a16="http://schemas.microsoft.com/office/drawing/2014/main" id="{C321F7BA-DFCA-4D43-958D-8109CC6C11ED}"/>
              </a:ext>
            </a:extLst>
          </p:cNvPr>
          <p:cNvSpPr txBox="1"/>
          <p:nvPr/>
        </p:nvSpPr>
        <p:spPr>
          <a:xfrm>
            <a:off x="158262" y="1731893"/>
            <a:ext cx="8707444" cy="1971309"/>
          </a:xfrm>
          <a:prstGeom prst="rect">
            <a:avLst/>
          </a:prstGeom>
          <a:noFill/>
        </p:spPr>
        <p:txBody>
          <a:bodyPr wrap="square" rtlCol="0">
            <a:spAutoFit/>
          </a:bodyPr>
          <a:lstStyle/>
          <a:p>
            <a:r>
              <a:rPr lang="en-US" sz="1350" dirty="0"/>
              <a:t> </a:t>
            </a:r>
          </a:p>
          <a:p>
            <a:pPr marL="342900" lvl="0" indent="-342900">
              <a:spcBef>
                <a:spcPct val="20000"/>
              </a:spcBef>
              <a:buClr>
                <a:srgbClr val="002060"/>
              </a:buClr>
              <a:buFont typeface="Wingdings" pitchFamily="2" charset="2"/>
              <a:buChar char="ü"/>
            </a:pPr>
            <a:r>
              <a:rPr lang="en-US" sz="2400" b="1" dirty="0">
                <a:solidFill>
                  <a:srgbClr val="002060"/>
                </a:solidFill>
              </a:rPr>
              <a:t>SAO is currently determining thresholds for low dollar leases such as copiers &amp; postage meters</a:t>
            </a:r>
          </a:p>
          <a:p>
            <a:pPr marL="342900" lvl="0" indent="-342900">
              <a:spcBef>
                <a:spcPct val="20000"/>
              </a:spcBef>
              <a:buClr>
                <a:srgbClr val="002060"/>
              </a:buClr>
              <a:buFont typeface="Wingdings" pitchFamily="2" charset="2"/>
              <a:buChar char="ü"/>
            </a:pPr>
            <a:endParaRPr lang="en-US" sz="2400" b="1" dirty="0">
              <a:solidFill>
                <a:srgbClr val="002060"/>
              </a:solidFill>
            </a:endParaRPr>
          </a:p>
          <a:p>
            <a:pPr lvl="1"/>
            <a:endParaRPr lang="en-US" sz="1350" dirty="0"/>
          </a:p>
          <a:p>
            <a:pPr marL="557213" lvl="1" indent="-214313">
              <a:buFont typeface="Arial" panose="020B0604020202020204" pitchFamily="34" charset="0"/>
              <a:buChar char="•"/>
            </a:pPr>
            <a:endParaRPr lang="en-US" sz="1350" dirty="0"/>
          </a:p>
        </p:txBody>
      </p:sp>
    </p:spTree>
    <p:extLst>
      <p:ext uri="{BB962C8B-B14F-4D97-AF65-F5344CB8AC3E}">
        <p14:creationId xmlns:p14="http://schemas.microsoft.com/office/powerpoint/2010/main" val="397774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Leases with multiple components</a:t>
            </a:r>
          </a:p>
          <a:p>
            <a:r>
              <a:rPr lang="en-US" sz="2400" dirty="0"/>
              <a:t>Leases previously reported as Operating leases that will now be reported as Capital leases</a:t>
            </a:r>
          </a:p>
          <a:p>
            <a:pPr lvl="1"/>
            <a:r>
              <a:rPr lang="en-US" sz="2000" u="none" dirty="0"/>
              <a:t>Additional information may be required for these leases</a:t>
            </a:r>
          </a:p>
          <a:p>
            <a:r>
              <a:rPr lang="en-US" sz="2400" dirty="0"/>
              <a:t>Upcoming changes to the lease agreement data form for FY21</a:t>
            </a:r>
          </a:p>
          <a:p>
            <a:r>
              <a:rPr lang="en-US" sz="2400" dirty="0"/>
              <a:t>Lessor reporting changes</a:t>
            </a:r>
          </a:p>
          <a:p>
            <a:r>
              <a:rPr lang="en-US" sz="2400" dirty="0"/>
              <a:t>Future training considerations</a:t>
            </a:r>
          </a:p>
          <a:p>
            <a:pPr lvl="1"/>
            <a:r>
              <a:rPr lang="en-US" sz="2000" u="none" dirty="0"/>
              <a:t>Lease incentives</a:t>
            </a:r>
          </a:p>
          <a:p>
            <a:pPr lvl="1"/>
            <a:r>
              <a:rPr lang="en-US" sz="2000" u="none" dirty="0"/>
              <a:t>Leases with variable payments</a:t>
            </a:r>
          </a:p>
          <a:p>
            <a:pPr lvl="1"/>
            <a:r>
              <a:rPr lang="en-US" sz="2000" u="none" dirty="0"/>
              <a:t>Renewal periods</a:t>
            </a:r>
          </a:p>
          <a:p>
            <a:pPr lvl="1"/>
            <a:r>
              <a:rPr lang="en-US" sz="2000" u="none" dirty="0"/>
              <a:t>Lease form</a:t>
            </a:r>
          </a:p>
          <a:p>
            <a:pPr lvl="1"/>
            <a:endParaRPr lang="en-US" sz="2000" u="none"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Start thinking now about:</a:t>
            </a:r>
          </a:p>
        </p:txBody>
      </p:sp>
    </p:spTree>
    <p:extLst>
      <p:ext uri="{BB962C8B-B14F-4D97-AF65-F5344CB8AC3E}">
        <p14:creationId xmlns:p14="http://schemas.microsoft.com/office/powerpoint/2010/main" val="23220427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00000"/>
              </a:lnSpc>
            </a:pPr>
            <a:r>
              <a:rPr lang="en-US" sz="2400" dirty="0"/>
              <a:t>Factors to consider:</a:t>
            </a:r>
          </a:p>
          <a:p>
            <a:pPr lvl="1">
              <a:tabLst>
                <a:tab pos="184150" algn="l"/>
              </a:tabLst>
            </a:pPr>
            <a:r>
              <a:rPr lang="en-US" sz="2400" u="none" dirty="0"/>
              <a:t>A significant economic incentive</a:t>
            </a:r>
            <a:endParaRPr lang="en-US" dirty="0"/>
          </a:p>
          <a:p>
            <a:pPr lvl="1">
              <a:tabLst>
                <a:tab pos="184150" algn="l"/>
              </a:tabLst>
            </a:pPr>
            <a:r>
              <a:rPr lang="en-US" sz="2400" u="none" dirty="0"/>
              <a:t>A significant economic disincentive</a:t>
            </a:r>
          </a:p>
          <a:p>
            <a:pPr marR="22225" lvl="1">
              <a:tabLst>
                <a:tab pos="184150" algn="l"/>
              </a:tabLst>
            </a:pPr>
            <a:r>
              <a:rPr lang="en-US" sz="2400" u="none" dirty="0"/>
              <a:t>A history of exercising options to extend or terminate</a:t>
            </a:r>
          </a:p>
          <a:p>
            <a:pPr marR="12700" lvl="1">
              <a:tabLst>
                <a:tab pos="184150" algn="l"/>
              </a:tabLst>
            </a:pPr>
            <a:r>
              <a:rPr lang="en-US" sz="2400" u="none" dirty="0"/>
              <a:t>The extent to which the underlying asset is essential to the government services</a:t>
            </a:r>
          </a:p>
          <a:p>
            <a:pPr lvl="1"/>
            <a:endParaRPr lang="en-US" sz="2000" u="none"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Start thinking now about:</a:t>
            </a:r>
          </a:p>
        </p:txBody>
      </p:sp>
    </p:spTree>
    <p:extLst>
      <p:ext uri="{BB962C8B-B14F-4D97-AF65-F5344CB8AC3E}">
        <p14:creationId xmlns:p14="http://schemas.microsoft.com/office/powerpoint/2010/main" val="39190412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u="none" dirty="0"/>
              <a:t>SAO’s We</a:t>
            </a:r>
            <a:r>
              <a:rPr lang="en-US" sz="2400" dirty="0"/>
              <a:t>bsite:</a:t>
            </a:r>
          </a:p>
          <a:p>
            <a:pPr lvl="1"/>
            <a:r>
              <a:rPr lang="en-US" sz="2400" u="none" dirty="0">
                <a:hlinkClick r:id="rId4"/>
              </a:rPr>
              <a:t>https://sao.georgia.gov/</a:t>
            </a:r>
            <a:endParaRPr lang="en-US" sz="2400" u="none" dirty="0"/>
          </a:p>
          <a:p>
            <a:r>
              <a:rPr lang="en-US" sz="2400" u="none" dirty="0"/>
              <a:t>Contact information:</a:t>
            </a:r>
          </a:p>
          <a:p>
            <a:pPr lvl="1"/>
            <a:r>
              <a:rPr lang="en-US" sz="2400" u="none" dirty="0">
                <a:hlinkClick r:id="rId5"/>
              </a:rPr>
              <a:t>Chelsea.bennett@sao.ga.gov</a:t>
            </a:r>
            <a:endParaRPr lang="en-US" sz="2400" u="none" dirty="0"/>
          </a:p>
          <a:p>
            <a:pPr lvl="1"/>
            <a:r>
              <a:rPr lang="en-US" sz="2400" u="none" dirty="0">
                <a:hlinkClick r:id="rId6"/>
              </a:rPr>
              <a:t>Amanda.brock@sao.ga.gov</a:t>
            </a:r>
            <a:endParaRPr lang="en-US" sz="2400" u="none" dirty="0"/>
          </a:p>
          <a:p>
            <a:r>
              <a:rPr lang="en-US" sz="2400" dirty="0"/>
              <a:t>GASB 87 can be found on GASB’s website at gasb.org and linked below:</a:t>
            </a:r>
          </a:p>
          <a:p>
            <a:pPr lvl="1"/>
            <a:r>
              <a:rPr lang="en-US" sz="2400" dirty="0">
                <a:hlinkClick r:id="rId7"/>
              </a:rPr>
              <a:t>https://www.gasb.org/jsp/GASB/Page/GASBSectionPage&amp;cid=1176160042391</a:t>
            </a:r>
            <a:endParaRPr lang="en-US" sz="2400" dirty="0"/>
          </a:p>
          <a:p>
            <a:r>
              <a:rPr lang="en-US" sz="2400" dirty="0"/>
              <a:t>GASB 87 implementation guide can be found:</a:t>
            </a:r>
          </a:p>
          <a:p>
            <a:pPr lvl="1"/>
            <a:r>
              <a:rPr lang="en-US" sz="2400" dirty="0">
                <a:hlinkClick r:id="rId8"/>
              </a:rPr>
              <a:t>https://www.gasb.org/jsp/GASB/Page/GASBSectionPage&amp;cid=1176160042391#gig</a:t>
            </a:r>
            <a:endParaRPr lang="en-US" sz="2400" dirty="0"/>
          </a:p>
          <a:p>
            <a:pPr lvl="1"/>
            <a:endParaRPr lang="en-US" sz="2400" dirty="0"/>
          </a:p>
          <a:p>
            <a:pPr lvl="1"/>
            <a:endParaRPr lang="en-US" sz="2400" u="none" dirty="0"/>
          </a:p>
          <a:p>
            <a:pPr marL="457200" lvl="1" indent="0">
              <a:buNone/>
            </a:pPr>
            <a:endParaRPr lang="en-US" sz="2400" u="none" dirty="0"/>
          </a:p>
        </p:txBody>
      </p:sp>
      <p:sp>
        <p:nvSpPr>
          <p:cNvPr id="3" name="Title 2"/>
          <p:cNvSpPr>
            <a:spLocks noGrp="1"/>
          </p:cNvSpPr>
          <p:nvPr>
            <p:ph type="title"/>
          </p:nvPr>
        </p:nvSpPr>
        <p:spPr/>
        <p:txBody>
          <a:bodyPr/>
          <a:lstStyle/>
          <a:p>
            <a:r>
              <a:rPr lang="en-US" dirty="0"/>
              <a:t>Where to Find Information</a:t>
            </a:r>
          </a:p>
        </p:txBody>
      </p:sp>
      <p:graphicFrame>
        <p:nvGraphicFramePr>
          <p:cNvPr id="6" name="Object 5">
            <a:extLst>
              <a:ext uri="{FF2B5EF4-FFF2-40B4-BE49-F238E27FC236}">
                <a16:creationId xmlns:a16="http://schemas.microsoft.com/office/drawing/2014/main" id="{93B3B57F-5F37-44D1-B697-8930EFFA6660}"/>
              </a:ext>
            </a:extLst>
          </p:cNvPr>
          <p:cNvGraphicFramePr>
            <a:graphicFrameLocks noChangeAspect="1"/>
          </p:cNvGraphicFramePr>
          <p:nvPr>
            <p:extLst>
              <p:ext uri="{D42A27DB-BD31-4B8C-83A1-F6EECF244321}">
                <p14:modId xmlns:p14="http://schemas.microsoft.com/office/powerpoint/2010/main" val="524823010"/>
              </p:ext>
            </p:extLst>
          </p:nvPr>
        </p:nvGraphicFramePr>
        <p:xfrm>
          <a:off x="3055937" y="905896"/>
          <a:ext cx="6096000" cy="4064000"/>
        </p:xfrm>
        <a:graphic>
          <a:graphicData uri="http://schemas.openxmlformats.org/presentationml/2006/ole">
            <mc:AlternateContent xmlns:mc="http://schemas.openxmlformats.org/markup-compatibility/2006">
              <mc:Choice xmlns:v="urn:schemas-microsoft-com:vml" Requires="v">
                <p:oleObj spid="_x0000_s1030" name="Acrobat Document" r:id="rId9" imgW="0" imgH="0" progId="AcroExch.Document.DC">
                  <p:embed/>
                </p:oleObj>
              </mc:Choice>
              <mc:Fallback>
                <p:oleObj name="Acrobat Document" r:id="rId9" imgW="0" imgH="0" progId="AcroExch.Document.DC">
                  <p:embed/>
                  <p:pic>
                    <p:nvPicPr>
                      <p:cNvPr id="0" name=""/>
                      <p:cNvPicPr/>
                      <p:nvPr/>
                    </p:nvPicPr>
                    <p:blipFill/>
                    <p:spPr>
                      <a:xfrm>
                        <a:off x="3055937" y="905896"/>
                        <a:ext cx="6096000" cy="40640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D9791736-F6D5-4276-B73E-1D1C399BDEF0}"/>
              </a:ext>
            </a:extLst>
          </p:cNvPr>
          <p:cNvGraphicFramePr>
            <a:graphicFrameLocks noChangeAspect="1"/>
          </p:cNvGraphicFramePr>
          <p:nvPr>
            <p:extLst>
              <p:ext uri="{D42A27DB-BD31-4B8C-83A1-F6EECF244321}">
                <p14:modId xmlns:p14="http://schemas.microsoft.com/office/powerpoint/2010/main" val="594711975"/>
              </p:ext>
            </p:extLst>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1031" name="Acrobat Document" r:id="rId10" imgW="0" imgH="0" progId="AcroExch.Document.DC">
                  <p:embed/>
                </p:oleObj>
              </mc:Choice>
              <mc:Fallback>
                <p:oleObj name="Acrobat Document" r:id="rId10" imgW="0" imgH="0" progId="AcroExch.Document.DC">
                  <p:embed/>
                  <p:pic>
                    <p:nvPicPr>
                      <p:cNvPr id="0" name=""/>
                      <p:cNvPicPr/>
                      <p:nvPr/>
                    </p:nvPicPr>
                    <p:blipFill/>
                    <p:spPr>
                      <a:xfrm>
                        <a:off x="1524000" y="1397000"/>
                        <a:ext cx="6096000" cy="4064000"/>
                      </a:xfrm>
                      <a:prstGeom prst="rect">
                        <a:avLst/>
                      </a:prstGeom>
                    </p:spPr>
                  </p:pic>
                </p:oleObj>
              </mc:Fallback>
            </mc:AlternateContent>
          </a:graphicData>
        </a:graphic>
      </p:graphicFrame>
    </p:spTree>
    <p:extLst>
      <p:ext uri="{BB962C8B-B14F-4D97-AF65-F5344CB8AC3E}">
        <p14:creationId xmlns:p14="http://schemas.microsoft.com/office/powerpoint/2010/main" val="14742813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001000" cy="838200"/>
          </a:xfrm>
        </p:spPr>
        <p:txBody>
          <a:bodyPr/>
          <a:lstStyle/>
          <a:p>
            <a:pPr marL="0" indent="0" algn="ctr">
              <a:buNone/>
            </a:pPr>
            <a:r>
              <a:rPr lang="en-US" sz="4800" u="none" dirty="0"/>
              <a:t>Q&amp;A</a:t>
            </a:r>
          </a:p>
        </p:txBody>
      </p:sp>
      <p:sp>
        <p:nvSpPr>
          <p:cNvPr id="3" name="Title 2"/>
          <p:cNvSpPr>
            <a:spLocks noGrp="1"/>
          </p:cNvSpPr>
          <p:nvPr>
            <p:ph type="title"/>
          </p:nvPr>
        </p:nvSpPr>
        <p:spPr/>
        <p:txBody>
          <a:bodyPr/>
          <a:lstStyle/>
          <a:p>
            <a:r>
              <a:rPr lang="en-US" dirty="0"/>
              <a:t>GASB 87 - Leases</a:t>
            </a:r>
          </a:p>
        </p:txBody>
      </p:sp>
      <p:pic>
        <p:nvPicPr>
          <p:cNvPr id="5" name="Picture 4">
            <a:extLst>
              <a:ext uri="{FF2B5EF4-FFF2-40B4-BE49-F238E27FC236}">
                <a16:creationId xmlns:a16="http://schemas.microsoft.com/office/drawing/2014/main" id="{8A64DADB-5AD8-4DF3-AB08-1D5706131205}"/>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2901950" y="3048000"/>
            <a:ext cx="3111500" cy="3111500"/>
          </a:xfrm>
          <a:prstGeom prst="rect">
            <a:avLst/>
          </a:prstGeom>
        </p:spPr>
      </p:pic>
    </p:spTree>
    <p:extLst>
      <p:ext uri="{BB962C8B-B14F-4D97-AF65-F5344CB8AC3E}">
        <p14:creationId xmlns:p14="http://schemas.microsoft.com/office/powerpoint/2010/main" val="2315511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13FF-F26D-483F-B6D5-031FA82AEBA1}"/>
              </a:ext>
            </a:extLst>
          </p:cNvPr>
          <p:cNvSpPr>
            <a:spLocks noGrp="1"/>
          </p:cNvSpPr>
          <p:nvPr>
            <p:ph idx="1"/>
          </p:nvPr>
        </p:nvSpPr>
        <p:spPr>
          <a:xfrm>
            <a:off x="571500" y="2362200"/>
            <a:ext cx="8001000" cy="2438400"/>
          </a:xfrm>
        </p:spPr>
        <p:txBody>
          <a:bodyPr/>
          <a:lstStyle/>
          <a:p>
            <a:r>
              <a:rPr lang="en-US" sz="2800" i="1" spc="-5" dirty="0">
                <a:latin typeface="Arial"/>
                <a:cs typeface="Arial"/>
              </a:rPr>
              <a:t>Be in compliance with GASB 87, effective beginning July 1, 2020 (FY21)</a:t>
            </a:r>
          </a:p>
          <a:p>
            <a:r>
              <a:rPr lang="en-US" sz="2800" i="1" spc="-5" dirty="0">
                <a:latin typeface="Arial"/>
                <a:cs typeface="Arial"/>
              </a:rPr>
              <a:t>Establishe</a:t>
            </a:r>
            <a:r>
              <a:rPr lang="en-US" sz="2800" i="1" dirty="0">
                <a:latin typeface="Arial"/>
                <a:cs typeface="Arial"/>
              </a:rPr>
              <a:t>s</a:t>
            </a:r>
            <a:r>
              <a:rPr lang="en-US" sz="2800" i="1" spc="-15" dirty="0">
                <a:latin typeface="Arial"/>
                <a:cs typeface="Arial"/>
              </a:rPr>
              <a:t> </a:t>
            </a:r>
            <a:r>
              <a:rPr lang="en-US" sz="2800" i="1" dirty="0">
                <a:latin typeface="Arial"/>
                <a:cs typeface="Arial"/>
              </a:rPr>
              <a:t>a</a:t>
            </a:r>
            <a:r>
              <a:rPr lang="en-US" sz="2800" i="1" spc="-5" dirty="0">
                <a:latin typeface="Arial"/>
                <a:cs typeface="Arial"/>
              </a:rPr>
              <a:t> singl</a:t>
            </a:r>
            <a:r>
              <a:rPr lang="en-US" sz="2800" i="1" dirty="0">
                <a:latin typeface="Arial"/>
                <a:cs typeface="Arial"/>
              </a:rPr>
              <a:t>e</a:t>
            </a:r>
            <a:r>
              <a:rPr lang="en-US" sz="2800" i="1" spc="-5" dirty="0">
                <a:latin typeface="Arial"/>
                <a:cs typeface="Arial"/>
              </a:rPr>
              <a:t> mode</a:t>
            </a:r>
            <a:r>
              <a:rPr lang="en-US" sz="2800" i="1" dirty="0">
                <a:latin typeface="Arial"/>
                <a:cs typeface="Arial"/>
              </a:rPr>
              <a:t>l</a:t>
            </a:r>
            <a:r>
              <a:rPr lang="en-US" sz="2800" i="1" spc="-5" dirty="0">
                <a:latin typeface="Arial"/>
                <a:cs typeface="Arial"/>
              </a:rPr>
              <a:t> fo</a:t>
            </a:r>
            <a:r>
              <a:rPr lang="en-US" sz="2800" i="1" dirty="0">
                <a:latin typeface="Arial"/>
                <a:cs typeface="Arial"/>
              </a:rPr>
              <a:t>r</a:t>
            </a:r>
            <a:r>
              <a:rPr lang="en-US" sz="2800" i="1" spc="-5" dirty="0">
                <a:latin typeface="Arial"/>
                <a:cs typeface="Arial"/>
              </a:rPr>
              <a:t> lease accountin</a:t>
            </a:r>
            <a:r>
              <a:rPr lang="en-US" sz="2800" i="1" dirty="0">
                <a:latin typeface="Arial"/>
                <a:cs typeface="Arial"/>
              </a:rPr>
              <a:t>g</a:t>
            </a:r>
            <a:r>
              <a:rPr lang="en-US" sz="2800" i="1" spc="-15" dirty="0">
                <a:latin typeface="Arial"/>
                <a:cs typeface="Arial"/>
              </a:rPr>
              <a:t> </a:t>
            </a:r>
            <a:r>
              <a:rPr lang="en-US" sz="2800" i="1" spc="-5" dirty="0">
                <a:latin typeface="Arial"/>
                <a:cs typeface="Arial"/>
              </a:rPr>
              <a:t>base</a:t>
            </a:r>
            <a:r>
              <a:rPr lang="en-US" sz="2800" i="1" dirty="0">
                <a:latin typeface="Arial"/>
                <a:cs typeface="Arial"/>
              </a:rPr>
              <a:t>d</a:t>
            </a:r>
            <a:r>
              <a:rPr lang="en-US" sz="2800" i="1" spc="-5" dirty="0">
                <a:latin typeface="Arial"/>
                <a:cs typeface="Arial"/>
              </a:rPr>
              <a:t> o</a:t>
            </a:r>
            <a:r>
              <a:rPr lang="en-US" sz="2800" i="1" dirty="0">
                <a:latin typeface="Arial"/>
                <a:cs typeface="Arial"/>
              </a:rPr>
              <a:t>n</a:t>
            </a:r>
            <a:r>
              <a:rPr lang="en-US" sz="2800" i="1" spc="-5" dirty="0">
                <a:latin typeface="Arial"/>
                <a:cs typeface="Arial"/>
              </a:rPr>
              <a:t> th</a:t>
            </a:r>
            <a:r>
              <a:rPr lang="en-US" sz="2800" i="1" dirty="0">
                <a:latin typeface="Arial"/>
                <a:cs typeface="Arial"/>
              </a:rPr>
              <a:t>e</a:t>
            </a:r>
            <a:r>
              <a:rPr lang="en-US" sz="2800" i="1" spc="-5" dirty="0">
                <a:latin typeface="Arial"/>
                <a:cs typeface="Arial"/>
              </a:rPr>
              <a:t> foundational principl</a:t>
            </a:r>
            <a:r>
              <a:rPr lang="en-US" sz="2800" i="1" dirty="0">
                <a:latin typeface="Arial"/>
                <a:cs typeface="Arial"/>
              </a:rPr>
              <a:t>e</a:t>
            </a:r>
            <a:r>
              <a:rPr lang="en-US" sz="2800" i="1" spc="-10" dirty="0">
                <a:latin typeface="Arial"/>
                <a:cs typeface="Arial"/>
              </a:rPr>
              <a:t> </a:t>
            </a:r>
            <a:r>
              <a:rPr lang="en-US" sz="2800" i="1" spc="-5" dirty="0">
                <a:latin typeface="Arial"/>
                <a:cs typeface="Arial"/>
              </a:rPr>
              <a:t>tha</a:t>
            </a:r>
            <a:r>
              <a:rPr lang="en-US" sz="2800" i="1" dirty="0">
                <a:latin typeface="Arial"/>
                <a:cs typeface="Arial"/>
              </a:rPr>
              <a:t>t</a:t>
            </a:r>
            <a:r>
              <a:rPr lang="en-US" sz="2800" i="1" spc="-10" dirty="0">
                <a:latin typeface="Arial"/>
                <a:cs typeface="Arial"/>
              </a:rPr>
              <a:t> </a:t>
            </a:r>
            <a:r>
              <a:rPr lang="en-US" sz="2800" i="1" spc="-5" dirty="0">
                <a:latin typeface="Arial"/>
                <a:cs typeface="Arial"/>
              </a:rPr>
              <a:t>lease</a:t>
            </a:r>
            <a:r>
              <a:rPr lang="en-US" sz="2800" i="1" dirty="0">
                <a:latin typeface="Arial"/>
                <a:cs typeface="Arial"/>
              </a:rPr>
              <a:t>s</a:t>
            </a:r>
            <a:r>
              <a:rPr lang="en-US" sz="2800" i="1" spc="5" dirty="0">
                <a:latin typeface="Arial"/>
                <a:cs typeface="Arial"/>
              </a:rPr>
              <a:t> </a:t>
            </a:r>
            <a:r>
              <a:rPr lang="en-US" sz="2800" i="1" spc="-5" dirty="0">
                <a:latin typeface="Arial"/>
                <a:cs typeface="Arial"/>
              </a:rPr>
              <a:t>ar</a:t>
            </a:r>
            <a:r>
              <a:rPr lang="en-US" sz="2800" i="1" dirty="0">
                <a:latin typeface="Arial"/>
                <a:cs typeface="Arial"/>
              </a:rPr>
              <a:t>e</a:t>
            </a:r>
            <a:r>
              <a:rPr lang="en-US" sz="2800" i="1" spc="-10" dirty="0">
                <a:latin typeface="Arial"/>
                <a:cs typeface="Arial"/>
              </a:rPr>
              <a:t> </a:t>
            </a:r>
            <a:r>
              <a:rPr lang="en-US" sz="2800" i="1" spc="-5" dirty="0">
                <a:latin typeface="Arial"/>
                <a:cs typeface="Arial"/>
              </a:rPr>
              <a:t>financing</a:t>
            </a:r>
            <a:r>
              <a:rPr lang="en-US" sz="2800" i="1" dirty="0">
                <a:latin typeface="Arial"/>
                <a:cs typeface="Arial"/>
              </a:rPr>
              <a:t>s</a:t>
            </a:r>
            <a:r>
              <a:rPr lang="en-US" sz="2800" i="1" spc="-10" dirty="0">
                <a:latin typeface="Arial"/>
                <a:cs typeface="Arial"/>
              </a:rPr>
              <a:t> </a:t>
            </a:r>
            <a:r>
              <a:rPr lang="en-US" sz="2800" i="1" spc="-5" dirty="0">
                <a:latin typeface="Arial"/>
                <a:cs typeface="Arial"/>
              </a:rPr>
              <a:t>o</a:t>
            </a:r>
            <a:r>
              <a:rPr lang="en-US" sz="2800" i="1" dirty="0">
                <a:latin typeface="Arial"/>
                <a:cs typeface="Arial"/>
              </a:rPr>
              <a:t>f</a:t>
            </a:r>
            <a:r>
              <a:rPr lang="en-US" sz="2800" i="1" spc="-10" dirty="0">
                <a:latin typeface="Arial"/>
                <a:cs typeface="Arial"/>
              </a:rPr>
              <a:t> </a:t>
            </a:r>
            <a:r>
              <a:rPr lang="en-US" sz="2800" i="1" spc="-5" dirty="0">
                <a:latin typeface="Arial"/>
                <a:cs typeface="Arial"/>
              </a:rPr>
              <a:t>the </a:t>
            </a:r>
            <a:r>
              <a:rPr lang="en-US" sz="2800" i="1" spc="-5" dirty="0">
                <a:solidFill>
                  <a:srgbClr val="FF0000"/>
                </a:solidFill>
                <a:latin typeface="Arial"/>
                <a:cs typeface="Arial"/>
              </a:rPr>
              <a:t>righ</a:t>
            </a:r>
            <a:r>
              <a:rPr lang="en-US" sz="2800" i="1" dirty="0">
                <a:solidFill>
                  <a:srgbClr val="FF0000"/>
                </a:solidFill>
                <a:latin typeface="Arial"/>
                <a:cs typeface="Arial"/>
              </a:rPr>
              <a:t>t</a:t>
            </a:r>
            <a:r>
              <a:rPr lang="en-US" sz="2800" i="1" spc="-5" dirty="0">
                <a:solidFill>
                  <a:srgbClr val="FF0000"/>
                </a:solidFill>
                <a:latin typeface="Arial"/>
                <a:cs typeface="Arial"/>
              </a:rPr>
              <a:t> t</a:t>
            </a:r>
            <a:r>
              <a:rPr lang="en-US" sz="2800" i="1" dirty="0">
                <a:solidFill>
                  <a:srgbClr val="FF0000"/>
                </a:solidFill>
                <a:latin typeface="Arial"/>
                <a:cs typeface="Arial"/>
              </a:rPr>
              <a:t>o</a:t>
            </a:r>
            <a:r>
              <a:rPr lang="en-US" sz="2800" i="1" spc="-5" dirty="0">
                <a:solidFill>
                  <a:srgbClr val="FF0000"/>
                </a:solidFill>
                <a:latin typeface="Arial"/>
                <a:cs typeface="Arial"/>
              </a:rPr>
              <a:t> us</a:t>
            </a:r>
            <a:r>
              <a:rPr lang="en-US" sz="2800" i="1" dirty="0">
                <a:solidFill>
                  <a:srgbClr val="FF0000"/>
                </a:solidFill>
                <a:latin typeface="Arial"/>
                <a:cs typeface="Arial"/>
              </a:rPr>
              <a:t>e</a:t>
            </a:r>
            <a:r>
              <a:rPr lang="en-US" sz="2800" i="1" spc="-5" dirty="0">
                <a:solidFill>
                  <a:srgbClr val="FF0000"/>
                </a:solidFill>
                <a:latin typeface="Arial"/>
                <a:cs typeface="Arial"/>
              </a:rPr>
              <a:t> a</a:t>
            </a:r>
            <a:r>
              <a:rPr lang="en-US" sz="2800" i="1" dirty="0">
                <a:solidFill>
                  <a:srgbClr val="FF0000"/>
                </a:solidFill>
                <a:latin typeface="Arial"/>
                <a:cs typeface="Arial"/>
              </a:rPr>
              <a:t>n</a:t>
            </a:r>
            <a:r>
              <a:rPr lang="en-US" sz="2800" i="1" spc="-5" dirty="0">
                <a:solidFill>
                  <a:srgbClr val="FF0000"/>
                </a:solidFill>
                <a:latin typeface="Arial"/>
                <a:cs typeface="Arial"/>
              </a:rPr>
              <a:t> underlyin</a:t>
            </a:r>
            <a:r>
              <a:rPr lang="en-US" sz="2800" i="1" dirty="0">
                <a:solidFill>
                  <a:srgbClr val="FF0000"/>
                </a:solidFill>
                <a:latin typeface="Arial"/>
                <a:cs typeface="Arial"/>
              </a:rPr>
              <a:t>g</a:t>
            </a:r>
            <a:r>
              <a:rPr lang="en-US" sz="2800" i="1" spc="-5" dirty="0">
                <a:solidFill>
                  <a:srgbClr val="FF0000"/>
                </a:solidFill>
                <a:latin typeface="Arial"/>
                <a:cs typeface="Arial"/>
              </a:rPr>
              <a:t> asset.</a:t>
            </a:r>
          </a:p>
          <a:p>
            <a:endParaRPr lang="en-US" dirty="0"/>
          </a:p>
        </p:txBody>
      </p:sp>
      <p:sp>
        <p:nvSpPr>
          <p:cNvPr id="2" name="Title 1">
            <a:extLst>
              <a:ext uri="{FF2B5EF4-FFF2-40B4-BE49-F238E27FC236}">
                <a16:creationId xmlns:a16="http://schemas.microsoft.com/office/drawing/2014/main" id="{D8A73B7A-0A60-4E74-90E8-B8B11318C45F}"/>
              </a:ext>
            </a:extLst>
          </p:cNvPr>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2985111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82091C-4DB5-427F-A08B-458727124E45}"/>
              </a:ext>
            </a:extLst>
          </p:cNvPr>
          <p:cNvSpPr>
            <a:spLocks noGrp="1"/>
          </p:cNvSpPr>
          <p:nvPr>
            <p:ph idx="1"/>
          </p:nvPr>
        </p:nvSpPr>
        <p:spPr>
          <a:xfrm>
            <a:off x="457200" y="1295400"/>
            <a:ext cx="8229600" cy="4525963"/>
          </a:xfrm>
        </p:spPr>
        <p:txBody>
          <a:bodyPr/>
          <a:lstStyle/>
          <a:p>
            <a:pPr marL="0" indent="0">
              <a:buNone/>
            </a:pPr>
            <a:r>
              <a:rPr lang="en-US" sz="3600" dirty="0"/>
              <a:t>Process of Implementation:</a:t>
            </a:r>
          </a:p>
          <a:p>
            <a:pPr marL="0" indent="0">
              <a:buNone/>
            </a:pPr>
            <a:endParaRPr lang="en-US" sz="800" dirty="0"/>
          </a:p>
          <a:p>
            <a:pPr>
              <a:buFont typeface="Arial" panose="020B0604020202020204" pitchFamily="34" charset="0"/>
              <a:buChar char="•"/>
            </a:pPr>
            <a:r>
              <a:rPr lang="en-US" sz="2800" b="0" u="none" dirty="0">
                <a:solidFill>
                  <a:srgbClr val="002060"/>
                </a:solidFill>
              </a:rPr>
              <a:t>GASB 87 Workshop (6/4/19)</a:t>
            </a:r>
          </a:p>
          <a:p>
            <a:pPr>
              <a:buFont typeface="Arial" panose="020B0604020202020204" pitchFamily="34" charset="0"/>
              <a:buChar char="•"/>
            </a:pPr>
            <a:r>
              <a:rPr lang="en-US" sz="2800" b="0" dirty="0"/>
              <a:t>July 1, 2020 – New accounting for leases begins</a:t>
            </a:r>
            <a:endParaRPr lang="en-US" sz="2800" u="none" dirty="0">
              <a:solidFill>
                <a:srgbClr val="002060"/>
              </a:solidFill>
            </a:endParaRPr>
          </a:p>
          <a:p>
            <a:pPr>
              <a:buFont typeface="Arial" panose="020B0604020202020204" pitchFamily="34" charset="0"/>
              <a:buChar char="•"/>
            </a:pPr>
            <a:r>
              <a:rPr lang="en-US" sz="2800" b="0" dirty="0"/>
              <a:t>CAFR FY2021 – New reporting requirement changes</a:t>
            </a:r>
          </a:p>
          <a:p>
            <a:pPr>
              <a:buFont typeface="Arial" panose="020B0604020202020204" pitchFamily="34" charset="0"/>
              <a:buChar char="•"/>
            </a:pPr>
            <a:r>
              <a:rPr lang="en-US" sz="2800" b="0" dirty="0"/>
              <a:t>Operating leases population analysis</a:t>
            </a:r>
          </a:p>
          <a:p>
            <a:pPr lvl="1">
              <a:buFont typeface="Arial" panose="020B0604020202020204" pitchFamily="34" charset="0"/>
              <a:buChar char="•"/>
            </a:pPr>
            <a:r>
              <a:rPr lang="en-US" sz="2400" u="none" dirty="0"/>
              <a:t>These leases will now become capital</a:t>
            </a:r>
            <a:endParaRPr lang="en-US" sz="2400" b="0" u="none" dirty="0"/>
          </a:p>
          <a:p>
            <a:pPr lvl="1">
              <a:buFont typeface="Arial" panose="020B0604020202020204" pitchFamily="34" charset="0"/>
              <a:buChar char="•"/>
            </a:pPr>
            <a:r>
              <a:rPr lang="en-US" sz="2400" u="none" dirty="0"/>
              <a:t>Copiers &amp; postage meters</a:t>
            </a:r>
          </a:p>
          <a:p>
            <a:pPr lvl="2"/>
            <a:r>
              <a:rPr lang="en-US" sz="2000" u="none" dirty="0"/>
              <a:t>Threshold determination – TBD</a:t>
            </a:r>
          </a:p>
          <a:p>
            <a:pPr>
              <a:buFont typeface="Arial" panose="020B0604020202020204" pitchFamily="34" charset="0"/>
              <a:buChar char="•"/>
            </a:pPr>
            <a:endParaRPr lang="en-US" sz="2800" b="0" dirty="0"/>
          </a:p>
          <a:p>
            <a:pPr marL="0" indent="0">
              <a:buNone/>
            </a:pPr>
            <a:endParaRPr lang="en-US" dirty="0"/>
          </a:p>
        </p:txBody>
      </p:sp>
      <p:sp>
        <p:nvSpPr>
          <p:cNvPr id="3" name="Title 2">
            <a:extLst>
              <a:ext uri="{FF2B5EF4-FFF2-40B4-BE49-F238E27FC236}">
                <a16:creationId xmlns:a16="http://schemas.microsoft.com/office/drawing/2014/main" id="{1097DE88-78F3-4F40-9F62-A8F5FD0F7554}"/>
              </a:ext>
            </a:extLst>
          </p:cNvPr>
          <p:cNvSpPr>
            <a:spLocks noGrp="1"/>
          </p:cNvSpPr>
          <p:nvPr>
            <p:ph type="title"/>
          </p:nvPr>
        </p:nvSpPr>
        <p:spPr/>
        <p:txBody>
          <a:bodyPr/>
          <a:lstStyle/>
          <a:p>
            <a:r>
              <a:rPr lang="en-US" dirty="0"/>
              <a:t>GASB 87 Implementation</a:t>
            </a:r>
          </a:p>
        </p:txBody>
      </p:sp>
    </p:spTree>
    <p:extLst>
      <p:ext uri="{BB962C8B-B14F-4D97-AF65-F5344CB8AC3E}">
        <p14:creationId xmlns:p14="http://schemas.microsoft.com/office/powerpoint/2010/main" val="2031168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922270-1BBC-4DA0-A7C7-517FF08F691F}"/>
              </a:ext>
            </a:extLst>
          </p:cNvPr>
          <p:cNvSpPr>
            <a:spLocks noGrp="1"/>
          </p:cNvSpPr>
          <p:nvPr>
            <p:ph idx="1"/>
          </p:nvPr>
        </p:nvSpPr>
        <p:spPr/>
        <p:txBody>
          <a:bodyPr/>
          <a:lstStyle/>
          <a:p>
            <a:r>
              <a:rPr lang="en-US" sz="2000" dirty="0">
                <a:cs typeface="Arial"/>
              </a:rPr>
              <a:t>Old lease definition:</a:t>
            </a:r>
          </a:p>
          <a:p>
            <a:pPr lvl="1"/>
            <a:r>
              <a:rPr lang="en-US" sz="1800" u="none" dirty="0">
                <a:cs typeface="Arial"/>
              </a:rPr>
              <a:t>A lease is defined as an agreement between a lessor (vendor) and a lessee (State/agency) that conveys the lessee the right to use property or equipment for a specified period of time for predetermined cash payments (rents).   A lease agreement must be evaluated to determine whether the transaction and related disclosures should be reported as a capital or operating lease. </a:t>
            </a:r>
          </a:p>
          <a:p>
            <a:r>
              <a:rPr lang="en-US" sz="2000" dirty="0">
                <a:cs typeface="Arial"/>
              </a:rPr>
              <a:t>New definition of a lease:</a:t>
            </a:r>
          </a:p>
          <a:p>
            <a:pPr lvl="1"/>
            <a:r>
              <a:rPr lang="en-US" sz="1800" u="none" dirty="0">
                <a:cs typeface="Arial"/>
              </a:rPr>
              <a:t>A contract that conveys </a:t>
            </a:r>
            <a:r>
              <a:rPr lang="en-US" sz="1800" dirty="0">
                <a:cs typeface="Arial"/>
              </a:rPr>
              <a:t>control</a:t>
            </a:r>
            <a:r>
              <a:rPr lang="en-US" sz="1800" u="none" dirty="0">
                <a:cs typeface="Arial"/>
              </a:rPr>
              <a:t> of the right to use another entity’s nonfinancial asset (underlying asset) as specified in the contract for a period of time in an exchange or exchange-like transaction</a:t>
            </a:r>
          </a:p>
          <a:p>
            <a:pPr lvl="1"/>
            <a:r>
              <a:rPr lang="en-US" sz="1800" u="none" dirty="0">
                <a:cs typeface="Arial"/>
              </a:rPr>
              <a:t>Conveying </a:t>
            </a:r>
            <a:r>
              <a:rPr lang="en-US" sz="1800" dirty="0">
                <a:cs typeface="Arial"/>
              </a:rPr>
              <a:t>control</a:t>
            </a:r>
            <a:r>
              <a:rPr lang="en-US" sz="1800" u="none" dirty="0">
                <a:cs typeface="Arial"/>
              </a:rPr>
              <a:t> requires both of the following:</a:t>
            </a:r>
          </a:p>
          <a:p>
            <a:pPr lvl="2"/>
            <a:r>
              <a:rPr lang="en-US" sz="1800" u="none" dirty="0">
                <a:cs typeface="Arial"/>
              </a:rPr>
              <a:t>the right to obtain the present service capacity from use of the underlying asset, and</a:t>
            </a:r>
          </a:p>
          <a:p>
            <a:pPr lvl="2"/>
            <a:r>
              <a:rPr lang="en-US" sz="1800" u="none" dirty="0">
                <a:cs typeface="Arial"/>
              </a:rPr>
              <a:t>the right to determine the nature and manner of use of the underlying asset</a:t>
            </a:r>
          </a:p>
          <a:p>
            <a:r>
              <a:rPr lang="en-US" sz="2000" dirty="0">
                <a:cs typeface="Arial"/>
              </a:rPr>
              <a:t>Significant difference – no operating leases anymore</a:t>
            </a:r>
            <a:r>
              <a:rPr lang="en-US" sz="2600" u="none" dirty="0">
                <a:latin typeface="Arial"/>
                <a:cs typeface="Arial"/>
              </a:rPr>
              <a:t>	</a:t>
            </a:r>
            <a:r>
              <a:rPr lang="en-US" sz="2200" u="none" dirty="0">
                <a:latin typeface="Arial"/>
                <a:cs typeface="Arial"/>
              </a:rPr>
              <a:t>	</a:t>
            </a:r>
          </a:p>
          <a:p>
            <a:pPr lvl="1"/>
            <a:endParaRPr lang="en-US" sz="1600" dirty="0">
              <a:latin typeface="Arial"/>
              <a:cs typeface="Arial"/>
            </a:endParaRPr>
          </a:p>
          <a:p>
            <a:endParaRPr lang="en-US" dirty="0"/>
          </a:p>
        </p:txBody>
      </p:sp>
      <p:sp>
        <p:nvSpPr>
          <p:cNvPr id="2" name="Title 1">
            <a:extLst>
              <a:ext uri="{FF2B5EF4-FFF2-40B4-BE49-F238E27FC236}">
                <a16:creationId xmlns:a16="http://schemas.microsoft.com/office/drawing/2014/main" id="{B4C81D00-A7D2-414D-A809-A76D61FF85C1}"/>
              </a:ext>
            </a:extLst>
          </p:cNvPr>
          <p:cNvSpPr>
            <a:spLocks noGrp="1"/>
          </p:cNvSpPr>
          <p:nvPr>
            <p:ph type="title"/>
          </p:nvPr>
        </p:nvSpPr>
        <p:spPr/>
        <p:txBody>
          <a:bodyPr/>
          <a:lstStyle/>
          <a:p>
            <a:r>
              <a:rPr lang="en-US" dirty="0"/>
              <a:t>Definition</a:t>
            </a:r>
            <a:r>
              <a:rPr lang="en-US" sz="3200" dirty="0">
                <a:latin typeface="Arial Narrow" panose="020B0606020202030204" pitchFamily="34" charset="0"/>
                <a:ea typeface="+mn-ea"/>
                <a:cs typeface="+mn-cs"/>
              </a:rPr>
              <a:t> </a:t>
            </a:r>
            <a:r>
              <a:rPr lang="en-US" dirty="0"/>
              <a:t>of</a:t>
            </a:r>
            <a:r>
              <a:rPr lang="en-US" sz="3200" dirty="0">
                <a:latin typeface="Arial Narrow" panose="020B0606020202030204" pitchFamily="34" charset="0"/>
                <a:ea typeface="+mn-ea"/>
                <a:cs typeface="+mn-cs"/>
              </a:rPr>
              <a:t>  </a:t>
            </a:r>
            <a:r>
              <a:rPr lang="en-US" dirty="0"/>
              <a:t>Lease</a:t>
            </a:r>
          </a:p>
        </p:txBody>
      </p:sp>
    </p:spTree>
    <p:extLst>
      <p:ext uri="{BB962C8B-B14F-4D97-AF65-F5344CB8AC3E}">
        <p14:creationId xmlns:p14="http://schemas.microsoft.com/office/powerpoint/2010/main" val="2796919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6B2B574-CD2D-43E9-BAAF-444276DF4B74}"/>
              </a:ext>
            </a:extLst>
          </p:cNvPr>
          <p:cNvSpPr>
            <a:spLocks noGrp="1"/>
          </p:cNvSpPr>
          <p:nvPr>
            <p:ph idx="1"/>
          </p:nvPr>
        </p:nvSpPr>
        <p:spPr>
          <a:xfrm>
            <a:off x="716280" y="1066800"/>
            <a:ext cx="8001000" cy="5257800"/>
          </a:xfrm>
        </p:spPr>
        <p:txBody>
          <a:bodyPr/>
          <a:lstStyle/>
          <a:p>
            <a:pPr>
              <a:lnSpc>
                <a:spcPts val="750"/>
              </a:lnSpc>
              <a:spcBef>
                <a:spcPts val="29"/>
              </a:spcBef>
            </a:pPr>
            <a:endParaRPr lang="en-US" sz="750" dirty="0"/>
          </a:p>
          <a:p>
            <a:pPr marL="355600">
              <a:tabLst>
                <a:tab pos="354965" algn="l"/>
              </a:tabLst>
            </a:pPr>
            <a:r>
              <a:rPr lang="en-US" sz="2200" spc="-10" dirty="0">
                <a:cs typeface="Calibri"/>
              </a:rPr>
              <a:t>I</a:t>
            </a:r>
            <a:r>
              <a:rPr lang="en-US" sz="2200" spc="-45" dirty="0">
                <a:cs typeface="Calibri"/>
              </a:rPr>
              <a:t>n</a:t>
            </a:r>
            <a:r>
              <a:rPr lang="en-US" sz="2200" spc="-40" dirty="0">
                <a:cs typeface="Calibri"/>
              </a:rPr>
              <a:t>t</a:t>
            </a:r>
            <a:r>
              <a:rPr lang="en-US" sz="2200" spc="-10" dirty="0">
                <a:cs typeface="Calibri"/>
              </a:rPr>
              <a:t>angib</a:t>
            </a:r>
            <a:r>
              <a:rPr lang="en-US" sz="2200" spc="-15" dirty="0">
                <a:cs typeface="Calibri"/>
              </a:rPr>
              <a:t>le</a:t>
            </a:r>
            <a:r>
              <a:rPr lang="en-US" sz="2200" spc="-10" dirty="0">
                <a:cs typeface="Calibri"/>
              </a:rPr>
              <a:t> ass</a:t>
            </a:r>
            <a:r>
              <a:rPr lang="en-US" sz="2200" spc="-30" dirty="0">
                <a:cs typeface="Calibri"/>
              </a:rPr>
              <a:t>e</a:t>
            </a:r>
            <a:r>
              <a:rPr lang="en-US" sz="2200" spc="-10" dirty="0">
                <a:cs typeface="Calibri"/>
              </a:rPr>
              <a:t>ts (</a:t>
            </a:r>
            <a:r>
              <a:rPr lang="en-US" sz="2200" spc="-35" dirty="0">
                <a:cs typeface="Calibri"/>
              </a:rPr>
              <a:t>m</a:t>
            </a:r>
            <a:r>
              <a:rPr lang="en-US" sz="2200" spc="-10" dirty="0">
                <a:cs typeface="Calibri"/>
              </a:rPr>
              <a:t>in</a:t>
            </a:r>
            <a:r>
              <a:rPr lang="en-US" sz="2200" spc="-25" dirty="0">
                <a:cs typeface="Calibri"/>
              </a:rPr>
              <a:t>e</a:t>
            </a:r>
            <a:r>
              <a:rPr lang="en-US" sz="2200" spc="-60" dirty="0">
                <a:cs typeface="Calibri"/>
              </a:rPr>
              <a:t>r</a:t>
            </a:r>
            <a:r>
              <a:rPr lang="en-US" sz="2200" spc="-10" dirty="0">
                <a:cs typeface="Calibri"/>
              </a:rPr>
              <a:t>al</a:t>
            </a:r>
            <a:r>
              <a:rPr lang="en-US" sz="2200" spc="5" dirty="0">
                <a:cs typeface="Calibri"/>
              </a:rPr>
              <a:t> </a:t>
            </a:r>
            <a:r>
              <a:rPr lang="en-US" sz="2200" spc="-10" dirty="0">
                <a:cs typeface="Calibri"/>
              </a:rPr>
              <a:t>rig</a:t>
            </a:r>
            <a:r>
              <a:rPr lang="en-US" sz="2200" spc="-45" dirty="0">
                <a:cs typeface="Calibri"/>
              </a:rPr>
              <a:t>h</a:t>
            </a:r>
            <a:r>
              <a:rPr lang="en-US" sz="2200" spc="-10" dirty="0">
                <a:cs typeface="Calibri"/>
              </a:rPr>
              <a:t>ts,</a:t>
            </a:r>
            <a:r>
              <a:rPr lang="en-US" sz="2200" spc="5" dirty="0">
                <a:cs typeface="Calibri"/>
              </a:rPr>
              <a:t> </a:t>
            </a:r>
            <a:r>
              <a:rPr lang="en-US" sz="2200" spc="-15" dirty="0">
                <a:cs typeface="Calibri"/>
              </a:rPr>
              <a:t>p</a:t>
            </a:r>
            <a:r>
              <a:rPr lang="en-US" sz="2200" spc="-40" dirty="0">
                <a:cs typeface="Calibri"/>
              </a:rPr>
              <a:t>at</a:t>
            </a:r>
            <a:r>
              <a:rPr lang="en-US" sz="2200" spc="-15" dirty="0">
                <a:cs typeface="Calibri"/>
              </a:rPr>
              <a:t>e</a:t>
            </a:r>
            <a:r>
              <a:rPr lang="en-US" sz="2200" spc="-45" dirty="0">
                <a:cs typeface="Calibri"/>
              </a:rPr>
              <a:t>n</a:t>
            </a:r>
            <a:r>
              <a:rPr lang="en-US" sz="2200" spc="-10" dirty="0">
                <a:cs typeface="Calibri"/>
              </a:rPr>
              <a:t>ts,</a:t>
            </a:r>
            <a:r>
              <a:rPr lang="en-US" sz="2200" spc="20" dirty="0">
                <a:cs typeface="Calibri"/>
              </a:rPr>
              <a:t> </a:t>
            </a:r>
            <a:r>
              <a:rPr lang="en-US" sz="2200" spc="-10" dirty="0">
                <a:cs typeface="Calibri"/>
              </a:rPr>
              <a:t>soft</a:t>
            </a:r>
            <a:r>
              <a:rPr lang="en-US" sz="2200" spc="-50" dirty="0">
                <a:cs typeface="Calibri"/>
              </a:rPr>
              <a:t>w</a:t>
            </a:r>
            <a:r>
              <a:rPr lang="en-US" sz="2200" spc="-15" dirty="0">
                <a:cs typeface="Calibri"/>
              </a:rPr>
              <a:t>a</a:t>
            </a:r>
            <a:r>
              <a:rPr lang="en-US" sz="2200" spc="-30" dirty="0">
                <a:cs typeface="Calibri"/>
              </a:rPr>
              <a:t>r</a:t>
            </a:r>
            <a:r>
              <a:rPr lang="en-US" sz="2200" spc="-10" dirty="0">
                <a:cs typeface="Calibri"/>
              </a:rPr>
              <a:t>e, </a:t>
            </a:r>
            <a:r>
              <a:rPr lang="en-US" sz="2200" spc="-45" dirty="0">
                <a:cs typeface="Calibri"/>
              </a:rPr>
              <a:t>c</a:t>
            </a:r>
            <a:r>
              <a:rPr lang="en-US" sz="2200" spc="-15" dirty="0">
                <a:cs typeface="Calibri"/>
              </a:rPr>
              <a:t>o</a:t>
            </a:r>
            <a:r>
              <a:rPr lang="en-US" sz="2200" spc="-30" dirty="0">
                <a:cs typeface="Calibri"/>
              </a:rPr>
              <a:t>p</a:t>
            </a:r>
            <a:r>
              <a:rPr lang="en-US" sz="2200" spc="-10" dirty="0">
                <a:cs typeface="Calibri"/>
              </a:rPr>
              <a:t>yrig</a:t>
            </a:r>
            <a:r>
              <a:rPr lang="en-US" sz="2200" spc="-45" dirty="0">
                <a:cs typeface="Calibri"/>
              </a:rPr>
              <a:t>h</a:t>
            </a:r>
            <a:r>
              <a:rPr lang="en-US" sz="2200" spc="-10" dirty="0">
                <a:cs typeface="Calibri"/>
              </a:rPr>
              <a:t>ts)</a:t>
            </a:r>
          </a:p>
          <a:p>
            <a:pPr marL="869950" lvl="1">
              <a:tabLst>
                <a:tab pos="756285" algn="l"/>
              </a:tabLst>
            </a:pPr>
            <a:r>
              <a:rPr lang="en-US" sz="2000" u="none" spc="-15" dirty="0">
                <a:cs typeface="Calibri"/>
              </a:rPr>
              <a:t>E</a:t>
            </a:r>
            <a:r>
              <a:rPr lang="en-US" sz="2000" u="none" spc="-65" dirty="0">
                <a:cs typeface="Calibri"/>
              </a:rPr>
              <a:t>x</a:t>
            </a:r>
            <a:r>
              <a:rPr lang="en-US" sz="2000" u="none" spc="-10" dirty="0">
                <a:cs typeface="Calibri"/>
              </a:rPr>
              <a:t>ce</a:t>
            </a:r>
            <a:r>
              <a:rPr lang="en-US" sz="2000" u="none" spc="-30" dirty="0">
                <a:cs typeface="Calibri"/>
              </a:rPr>
              <a:t>p</a:t>
            </a:r>
            <a:r>
              <a:rPr lang="en-US" sz="2000" u="none" spc="-10" dirty="0">
                <a:cs typeface="Calibri"/>
              </a:rPr>
              <a:t>t</a:t>
            </a:r>
            <a:r>
              <a:rPr lang="en-US" sz="2000" u="none" spc="25" dirty="0">
                <a:cs typeface="Calibri"/>
              </a:rPr>
              <a:t> </a:t>
            </a:r>
            <a:r>
              <a:rPr lang="en-US" sz="2000" u="none" spc="-60" dirty="0">
                <a:cs typeface="Calibri"/>
              </a:rPr>
              <a:t>f</a:t>
            </a:r>
            <a:r>
              <a:rPr lang="en-US" sz="2000" u="none" spc="-10" dirty="0">
                <a:cs typeface="Calibri"/>
              </a:rPr>
              <a:t>or the</a:t>
            </a:r>
            <a:r>
              <a:rPr lang="en-US" sz="2000" u="none" spc="10" dirty="0">
                <a:cs typeface="Calibri"/>
              </a:rPr>
              <a:t> </a:t>
            </a:r>
            <a:r>
              <a:rPr lang="en-US" sz="2000" u="none" spc="-10" dirty="0">
                <a:cs typeface="Calibri"/>
              </a:rPr>
              <a:t>sublease</a:t>
            </a:r>
            <a:r>
              <a:rPr lang="en-US" sz="2000" u="none" spc="-5" dirty="0">
                <a:cs typeface="Calibri"/>
              </a:rPr>
              <a:t> </a:t>
            </a:r>
            <a:r>
              <a:rPr lang="en-US" sz="2000" u="none" spc="-10" dirty="0">
                <a:cs typeface="Calibri"/>
              </a:rPr>
              <a:t>of</a:t>
            </a:r>
            <a:r>
              <a:rPr lang="en-US" sz="2000" u="none" spc="5" dirty="0">
                <a:cs typeface="Calibri"/>
              </a:rPr>
              <a:t> </a:t>
            </a:r>
            <a:r>
              <a:rPr lang="en-US" sz="2000" u="none" spc="-15" dirty="0">
                <a:cs typeface="Calibri"/>
              </a:rPr>
              <a:t>an </a:t>
            </a:r>
            <a:r>
              <a:rPr lang="en-US" sz="2000" u="none" spc="-5" dirty="0">
                <a:cs typeface="Calibri"/>
              </a:rPr>
              <a:t>i</a:t>
            </a:r>
            <a:r>
              <a:rPr lang="en-US" sz="2000" u="none" spc="-45" dirty="0">
                <a:cs typeface="Calibri"/>
              </a:rPr>
              <a:t>n</a:t>
            </a:r>
            <a:r>
              <a:rPr lang="en-US" sz="2000" u="none" spc="-40" dirty="0">
                <a:cs typeface="Calibri"/>
              </a:rPr>
              <a:t>t</a:t>
            </a:r>
            <a:r>
              <a:rPr lang="en-US" sz="2000" u="none" spc="-15" dirty="0">
                <a:cs typeface="Calibri"/>
              </a:rPr>
              <a:t>a</a:t>
            </a:r>
            <a:r>
              <a:rPr lang="en-US" sz="2000" u="none" spc="-10" dirty="0">
                <a:cs typeface="Calibri"/>
              </a:rPr>
              <a:t>ngible rig</a:t>
            </a:r>
            <a:r>
              <a:rPr lang="en-US" sz="2000" u="none" spc="-40" dirty="0">
                <a:cs typeface="Calibri"/>
              </a:rPr>
              <a:t>ht</a:t>
            </a:r>
            <a:r>
              <a:rPr lang="en-US" sz="2000" u="none" spc="-15" dirty="0">
                <a:cs typeface="Calibri"/>
              </a:rPr>
              <a:t>-</a:t>
            </a:r>
            <a:r>
              <a:rPr lang="en-US" sz="2000" u="none" spc="-40" dirty="0">
                <a:cs typeface="Calibri"/>
              </a:rPr>
              <a:t>t</a:t>
            </a:r>
            <a:r>
              <a:rPr lang="en-US" sz="2000" u="none" spc="-10" dirty="0">
                <a:cs typeface="Calibri"/>
              </a:rPr>
              <a:t>o</a:t>
            </a:r>
            <a:r>
              <a:rPr lang="en-US" sz="2000" u="none" spc="-15" dirty="0">
                <a:cs typeface="Calibri"/>
              </a:rPr>
              <a:t>-use</a:t>
            </a:r>
            <a:r>
              <a:rPr lang="en-US" sz="2000" u="none" spc="30" dirty="0">
                <a:cs typeface="Calibri"/>
              </a:rPr>
              <a:t> </a:t>
            </a:r>
            <a:r>
              <a:rPr lang="en-US" sz="2000" u="none" spc="-15" dirty="0">
                <a:cs typeface="Calibri"/>
              </a:rPr>
              <a:t>a</a:t>
            </a:r>
            <a:r>
              <a:rPr lang="en-US" sz="2000" u="none" spc="-5" dirty="0">
                <a:cs typeface="Calibri"/>
              </a:rPr>
              <a:t>s</a:t>
            </a:r>
            <a:r>
              <a:rPr lang="en-US" sz="2000" u="none" spc="-10" dirty="0">
                <a:cs typeface="Calibri"/>
              </a:rPr>
              <a:t>s</a:t>
            </a:r>
            <a:r>
              <a:rPr lang="en-US" sz="2000" u="none" spc="-25" dirty="0">
                <a:cs typeface="Calibri"/>
              </a:rPr>
              <a:t>e</a:t>
            </a:r>
            <a:r>
              <a:rPr lang="en-US" sz="2000" u="none" spc="-10" dirty="0">
                <a:cs typeface="Calibri"/>
              </a:rPr>
              <a:t>t</a:t>
            </a:r>
            <a:endParaRPr lang="en-US" sz="2000" u="none" dirty="0">
              <a:cs typeface="Calibri"/>
            </a:endParaRPr>
          </a:p>
          <a:p>
            <a:pPr>
              <a:lnSpc>
                <a:spcPts val="500"/>
              </a:lnSpc>
              <a:spcBef>
                <a:spcPts val="27"/>
              </a:spcBef>
            </a:pPr>
            <a:endParaRPr lang="en-US" sz="500" dirty="0"/>
          </a:p>
          <a:p>
            <a:pPr marL="355600">
              <a:tabLst>
                <a:tab pos="354965" algn="l"/>
              </a:tabLst>
            </a:pPr>
            <a:r>
              <a:rPr lang="en-US" sz="2200" spc="-10" dirty="0">
                <a:cs typeface="Calibri"/>
              </a:rPr>
              <a:t>Biologi</a:t>
            </a:r>
            <a:r>
              <a:rPr lang="en-US" sz="2200" spc="-35" dirty="0">
                <a:cs typeface="Calibri"/>
              </a:rPr>
              <a:t>c</a:t>
            </a:r>
            <a:r>
              <a:rPr lang="en-US" sz="2200" spc="-10" dirty="0">
                <a:cs typeface="Calibri"/>
              </a:rPr>
              <a:t>al </a:t>
            </a:r>
            <a:r>
              <a:rPr lang="en-US" sz="2200" spc="-15" dirty="0">
                <a:cs typeface="Calibri"/>
              </a:rPr>
              <a:t>a</a:t>
            </a:r>
            <a:r>
              <a:rPr lang="en-US" sz="2200" spc="-5" dirty="0">
                <a:cs typeface="Calibri"/>
              </a:rPr>
              <a:t>s</a:t>
            </a:r>
            <a:r>
              <a:rPr lang="en-US" sz="2200" spc="-10" dirty="0">
                <a:cs typeface="Calibri"/>
              </a:rPr>
              <a:t>s</a:t>
            </a:r>
            <a:r>
              <a:rPr lang="en-US" sz="2200" spc="-25" dirty="0">
                <a:cs typeface="Calibri"/>
              </a:rPr>
              <a:t>e</a:t>
            </a:r>
            <a:r>
              <a:rPr lang="en-US" sz="2200" spc="-10" dirty="0">
                <a:cs typeface="Calibri"/>
              </a:rPr>
              <a:t>ts</a:t>
            </a:r>
            <a:r>
              <a:rPr lang="en-US" sz="2200" spc="5" dirty="0">
                <a:cs typeface="Calibri"/>
              </a:rPr>
              <a:t> </a:t>
            </a:r>
            <a:r>
              <a:rPr lang="en-US" sz="2200" spc="-10" dirty="0">
                <a:cs typeface="Calibri"/>
              </a:rPr>
              <a:t>(i</a:t>
            </a:r>
            <a:r>
              <a:rPr lang="en-US" sz="2200" spc="-25" dirty="0">
                <a:cs typeface="Calibri"/>
              </a:rPr>
              <a:t>n</a:t>
            </a:r>
            <a:r>
              <a:rPr lang="en-US" sz="2200" spc="-10" dirty="0">
                <a:cs typeface="Calibri"/>
              </a:rPr>
              <a:t>cl</a:t>
            </a:r>
            <a:r>
              <a:rPr lang="en-US" sz="2200" spc="-25" dirty="0">
                <a:cs typeface="Calibri"/>
              </a:rPr>
              <a:t>u</a:t>
            </a:r>
            <a:r>
              <a:rPr lang="en-US" sz="2200" spc="-10" dirty="0">
                <a:cs typeface="Calibri"/>
              </a:rPr>
              <a:t>ding</a:t>
            </a:r>
            <a:r>
              <a:rPr lang="en-US" sz="2200" spc="-25" dirty="0">
                <a:cs typeface="Calibri"/>
              </a:rPr>
              <a:t> </a:t>
            </a:r>
            <a:r>
              <a:rPr lang="en-US" sz="2200" spc="-10" dirty="0">
                <a:cs typeface="Calibri"/>
              </a:rPr>
              <a:t>ti</a:t>
            </a:r>
            <a:r>
              <a:rPr lang="en-US" sz="2200" spc="-25" dirty="0">
                <a:cs typeface="Calibri"/>
              </a:rPr>
              <a:t>m</a:t>
            </a:r>
            <a:r>
              <a:rPr lang="en-US" sz="2200" spc="-15" dirty="0">
                <a:cs typeface="Calibri"/>
              </a:rPr>
              <a:t>be</a:t>
            </a:r>
            <a:r>
              <a:rPr lang="en-US" sz="2200" spc="-204" dirty="0">
                <a:cs typeface="Calibri"/>
              </a:rPr>
              <a:t>r</a:t>
            </a:r>
            <a:r>
              <a:rPr lang="en-US" sz="2200" spc="-10" dirty="0">
                <a:cs typeface="Calibri"/>
              </a:rPr>
              <a:t>,</a:t>
            </a:r>
            <a:r>
              <a:rPr lang="en-US" sz="2200" spc="20" dirty="0">
                <a:cs typeface="Calibri"/>
              </a:rPr>
              <a:t> </a:t>
            </a:r>
            <a:r>
              <a:rPr lang="en-US" sz="2200" spc="-10" dirty="0">
                <a:cs typeface="Calibri"/>
              </a:rPr>
              <a:t>living</a:t>
            </a:r>
            <a:r>
              <a:rPr lang="en-US" sz="2200" spc="-20" dirty="0">
                <a:cs typeface="Calibri"/>
              </a:rPr>
              <a:t> </a:t>
            </a:r>
            <a:r>
              <a:rPr lang="en-US" sz="2200" spc="-10" dirty="0">
                <a:cs typeface="Calibri"/>
              </a:rPr>
              <a:t>pla</a:t>
            </a:r>
            <a:r>
              <a:rPr lang="en-US" sz="2200" spc="-40" dirty="0">
                <a:cs typeface="Calibri"/>
              </a:rPr>
              <a:t>n</a:t>
            </a:r>
            <a:r>
              <a:rPr lang="en-US" sz="2200" spc="-10" dirty="0">
                <a:cs typeface="Calibri"/>
              </a:rPr>
              <a:t>ts, </a:t>
            </a:r>
            <a:r>
              <a:rPr lang="en-US" sz="2200" spc="-15" dirty="0">
                <a:cs typeface="Calibri"/>
              </a:rPr>
              <a:t>and</a:t>
            </a:r>
            <a:r>
              <a:rPr lang="en-US" sz="2200" spc="-5" dirty="0">
                <a:cs typeface="Calibri"/>
              </a:rPr>
              <a:t> </a:t>
            </a:r>
            <a:r>
              <a:rPr lang="en-US" sz="2200" spc="-10" dirty="0">
                <a:cs typeface="Calibri"/>
              </a:rPr>
              <a:t>living</a:t>
            </a:r>
            <a:r>
              <a:rPr lang="en-US" sz="2200" spc="-20" dirty="0">
                <a:cs typeface="Calibri"/>
              </a:rPr>
              <a:t> </a:t>
            </a:r>
            <a:r>
              <a:rPr lang="en-US" sz="2200" spc="-10" dirty="0">
                <a:cs typeface="Calibri"/>
              </a:rPr>
              <a:t>animal</a:t>
            </a:r>
            <a:r>
              <a:rPr lang="en-US" sz="2200" spc="-5" dirty="0">
                <a:cs typeface="Calibri"/>
              </a:rPr>
              <a:t>s</a:t>
            </a:r>
            <a:r>
              <a:rPr lang="en-US" sz="2200" spc="-10" dirty="0">
                <a:cs typeface="Calibri"/>
              </a:rPr>
              <a:t>)</a:t>
            </a:r>
            <a:endParaRPr lang="en-US" sz="2200" dirty="0">
              <a:cs typeface="Calibri"/>
            </a:endParaRPr>
          </a:p>
          <a:p>
            <a:pPr>
              <a:lnSpc>
                <a:spcPts val="500"/>
              </a:lnSpc>
              <a:spcBef>
                <a:spcPts val="27"/>
              </a:spcBef>
            </a:pPr>
            <a:endParaRPr lang="en-US" sz="500" dirty="0"/>
          </a:p>
          <a:p>
            <a:pPr marL="355600">
              <a:tabLst>
                <a:tab pos="354965" algn="l"/>
              </a:tabLst>
            </a:pPr>
            <a:r>
              <a:rPr lang="en-US" sz="2200" spc="-10" dirty="0">
                <a:cs typeface="Calibri"/>
              </a:rPr>
              <a:t>I</a:t>
            </a:r>
            <a:r>
              <a:rPr lang="en-US" sz="2200" spc="-60" dirty="0">
                <a:cs typeface="Calibri"/>
              </a:rPr>
              <a:t>n</a:t>
            </a:r>
            <a:r>
              <a:rPr lang="en-US" sz="2200" spc="-35" dirty="0">
                <a:cs typeface="Calibri"/>
              </a:rPr>
              <a:t>v</a:t>
            </a:r>
            <a:r>
              <a:rPr lang="en-US" sz="2200" spc="-15" dirty="0">
                <a:cs typeface="Calibri"/>
              </a:rPr>
              <a:t>e</a:t>
            </a:r>
            <a:r>
              <a:rPr lang="en-US" sz="2200" spc="-45" dirty="0">
                <a:cs typeface="Calibri"/>
              </a:rPr>
              <a:t>n</a:t>
            </a:r>
            <a:r>
              <a:rPr lang="en-US" sz="2200" spc="-40" dirty="0">
                <a:cs typeface="Calibri"/>
              </a:rPr>
              <a:t>t</a:t>
            </a:r>
            <a:r>
              <a:rPr lang="en-US" sz="2200" spc="-15" dirty="0">
                <a:cs typeface="Calibri"/>
              </a:rPr>
              <a:t>o</a:t>
            </a:r>
            <a:r>
              <a:rPr lang="en-US" sz="2200" spc="5" dirty="0">
                <a:cs typeface="Calibri"/>
              </a:rPr>
              <a:t>r</a:t>
            </a:r>
            <a:r>
              <a:rPr lang="en-US" sz="2200" spc="-10" dirty="0">
                <a:cs typeface="Calibri"/>
              </a:rPr>
              <a:t>y</a:t>
            </a:r>
            <a:endParaRPr lang="en-US" sz="2200" dirty="0">
              <a:cs typeface="Calibri"/>
            </a:endParaRPr>
          </a:p>
          <a:p>
            <a:pPr>
              <a:lnSpc>
                <a:spcPts val="500"/>
              </a:lnSpc>
              <a:spcBef>
                <a:spcPts val="30"/>
              </a:spcBef>
            </a:pPr>
            <a:endParaRPr lang="en-US" sz="500" dirty="0"/>
          </a:p>
          <a:p>
            <a:pPr marL="355600">
              <a:tabLst>
                <a:tab pos="354965" algn="l"/>
              </a:tabLst>
            </a:pPr>
            <a:r>
              <a:rPr lang="en-US" sz="2200" spc="-15" dirty="0">
                <a:cs typeface="Calibri"/>
              </a:rPr>
              <a:t>Se</a:t>
            </a:r>
            <a:r>
              <a:rPr lang="en-US" sz="2200" spc="10" dirty="0">
                <a:cs typeface="Calibri"/>
              </a:rPr>
              <a:t>r</a:t>
            </a:r>
            <a:r>
              <a:rPr lang="en-US" sz="2200" spc="-10" dirty="0">
                <a:cs typeface="Calibri"/>
              </a:rPr>
              <a:t>vice </a:t>
            </a:r>
            <a:r>
              <a:rPr lang="en-US" sz="2200" spc="-40" dirty="0">
                <a:cs typeface="Calibri"/>
              </a:rPr>
              <a:t>c</a:t>
            </a:r>
            <a:r>
              <a:rPr lang="en-US" sz="2200" spc="-15" dirty="0">
                <a:cs typeface="Calibri"/>
              </a:rPr>
              <a:t>onc</a:t>
            </a:r>
            <a:r>
              <a:rPr lang="en-US" sz="2200" spc="-25" dirty="0">
                <a:cs typeface="Calibri"/>
              </a:rPr>
              <a:t>e</a:t>
            </a:r>
            <a:r>
              <a:rPr lang="en-US" sz="2200" spc="-10" dirty="0">
                <a:cs typeface="Calibri"/>
              </a:rPr>
              <a:t>s</a:t>
            </a:r>
            <a:r>
              <a:rPr lang="en-US" sz="2200" spc="-5" dirty="0">
                <a:cs typeface="Calibri"/>
              </a:rPr>
              <a:t>s</a:t>
            </a:r>
            <a:r>
              <a:rPr lang="en-US" sz="2200" spc="-10" dirty="0">
                <a:cs typeface="Calibri"/>
              </a:rPr>
              <a:t>ion</a:t>
            </a:r>
            <a:r>
              <a:rPr lang="en-US" sz="2200" spc="-5" dirty="0">
                <a:cs typeface="Calibri"/>
              </a:rPr>
              <a:t> </a:t>
            </a:r>
            <a:r>
              <a:rPr lang="en-US" sz="2200" spc="-10" dirty="0">
                <a:cs typeface="Calibri"/>
              </a:rPr>
              <a:t>ar</a:t>
            </a:r>
            <a:r>
              <a:rPr lang="en-US" sz="2200" spc="-50" dirty="0">
                <a:cs typeface="Calibri"/>
              </a:rPr>
              <a:t>r</a:t>
            </a:r>
            <a:r>
              <a:rPr lang="en-US" sz="2200" spc="-15" dirty="0">
                <a:cs typeface="Calibri"/>
              </a:rPr>
              <a:t>an</a:t>
            </a:r>
            <a:r>
              <a:rPr lang="en-US" sz="2200" spc="-40" dirty="0">
                <a:cs typeface="Calibri"/>
              </a:rPr>
              <a:t>g</a:t>
            </a:r>
            <a:r>
              <a:rPr lang="en-US" sz="2200" spc="-15" dirty="0">
                <a:cs typeface="Calibri"/>
              </a:rPr>
              <a:t>eme</a:t>
            </a:r>
            <a:r>
              <a:rPr lang="en-US" sz="2200" spc="-45" dirty="0">
                <a:cs typeface="Calibri"/>
              </a:rPr>
              <a:t>n</a:t>
            </a:r>
            <a:r>
              <a:rPr lang="en-US" sz="2200" spc="-10" dirty="0">
                <a:cs typeface="Calibri"/>
              </a:rPr>
              <a:t>ts</a:t>
            </a:r>
            <a:r>
              <a:rPr lang="en-US" sz="2200" spc="25" dirty="0">
                <a:cs typeface="Calibri"/>
              </a:rPr>
              <a:t> </a:t>
            </a:r>
            <a:r>
              <a:rPr lang="en-US" sz="2200" spc="-5" dirty="0">
                <a:cs typeface="Calibri"/>
              </a:rPr>
              <a:t>(</a:t>
            </a:r>
            <a:r>
              <a:rPr lang="en-US" sz="2200" spc="-15" dirty="0">
                <a:cs typeface="Calibri"/>
              </a:rPr>
              <a:t>GASB</a:t>
            </a:r>
            <a:r>
              <a:rPr lang="en-US" sz="2200" spc="20" dirty="0">
                <a:cs typeface="Calibri"/>
              </a:rPr>
              <a:t> </a:t>
            </a:r>
            <a:r>
              <a:rPr lang="en-US" sz="2200" spc="-10" dirty="0">
                <a:cs typeface="Calibri"/>
              </a:rPr>
              <a:t>S</a:t>
            </a:r>
            <a:r>
              <a:rPr lang="en-US" sz="2200" spc="-40" dirty="0">
                <a:cs typeface="Calibri"/>
              </a:rPr>
              <a:t>t</a:t>
            </a:r>
            <a:r>
              <a:rPr lang="en-US" sz="2200" spc="-35" dirty="0">
                <a:cs typeface="Calibri"/>
              </a:rPr>
              <a:t>a</a:t>
            </a:r>
            <a:r>
              <a:rPr lang="en-US" sz="2200" spc="-40" dirty="0">
                <a:cs typeface="Calibri"/>
              </a:rPr>
              <a:t>t</a:t>
            </a:r>
            <a:r>
              <a:rPr lang="en-US" sz="2200" spc="-15" dirty="0">
                <a:cs typeface="Calibri"/>
              </a:rPr>
              <a:t>eme</a:t>
            </a:r>
            <a:r>
              <a:rPr lang="en-US" sz="2200" spc="-45" dirty="0">
                <a:cs typeface="Calibri"/>
              </a:rPr>
              <a:t>n</a:t>
            </a:r>
            <a:r>
              <a:rPr lang="en-US" sz="2200" spc="-10" dirty="0">
                <a:cs typeface="Calibri"/>
              </a:rPr>
              <a:t>t</a:t>
            </a:r>
            <a:r>
              <a:rPr lang="en-US" sz="2200" spc="35" dirty="0">
                <a:cs typeface="Calibri"/>
              </a:rPr>
              <a:t> </a:t>
            </a:r>
            <a:r>
              <a:rPr lang="en-US" sz="2200" spc="-10" dirty="0">
                <a:cs typeface="Calibri"/>
              </a:rPr>
              <a:t>60)</a:t>
            </a:r>
            <a:endParaRPr lang="en-US" sz="2200" dirty="0">
              <a:cs typeface="Calibri"/>
            </a:endParaRPr>
          </a:p>
          <a:p>
            <a:pPr>
              <a:lnSpc>
                <a:spcPts val="500"/>
              </a:lnSpc>
              <a:spcBef>
                <a:spcPts val="28"/>
              </a:spcBef>
            </a:pPr>
            <a:endParaRPr lang="en-US" sz="500" dirty="0"/>
          </a:p>
          <a:p>
            <a:pPr marL="355600">
              <a:tabLst>
                <a:tab pos="354965" algn="l"/>
              </a:tabLst>
            </a:pPr>
            <a:r>
              <a:rPr lang="en-US" sz="2200" spc="-15" dirty="0">
                <a:cs typeface="Calibri"/>
              </a:rPr>
              <a:t>As</a:t>
            </a:r>
            <a:r>
              <a:rPr lang="en-US" sz="2200" spc="-5" dirty="0">
                <a:cs typeface="Calibri"/>
              </a:rPr>
              <a:t>s</a:t>
            </a:r>
            <a:r>
              <a:rPr lang="en-US" sz="2200" spc="-30" dirty="0">
                <a:cs typeface="Calibri"/>
              </a:rPr>
              <a:t>e</a:t>
            </a:r>
            <a:r>
              <a:rPr lang="en-US" sz="2200" spc="-10" dirty="0">
                <a:cs typeface="Calibri"/>
              </a:rPr>
              <a:t>ts</a:t>
            </a:r>
            <a:r>
              <a:rPr lang="en-US" sz="2200" spc="15" dirty="0">
                <a:cs typeface="Calibri"/>
              </a:rPr>
              <a:t> </a:t>
            </a:r>
            <a:r>
              <a:rPr lang="en-US" sz="2200" spc="-10" dirty="0">
                <a:cs typeface="Calibri"/>
              </a:rPr>
              <a:t>financed</a:t>
            </a:r>
            <a:r>
              <a:rPr lang="en-US" sz="2200" spc="-15" dirty="0">
                <a:cs typeface="Calibri"/>
              </a:rPr>
              <a:t> </a:t>
            </a:r>
            <a:r>
              <a:rPr lang="en-US" sz="2200" spc="-10" dirty="0">
                <a:cs typeface="Calibri"/>
              </a:rPr>
              <a:t>with</a:t>
            </a:r>
            <a:r>
              <a:rPr lang="en-US" sz="2200" spc="-5" dirty="0">
                <a:cs typeface="Calibri"/>
              </a:rPr>
              <a:t> </a:t>
            </a:r>
            <a:r>
              <a:rPr lang="en-US" sz="2200" spc="-10" dirty="0">
                <a:cs typeface="Calibri"/>
              </a:rPr>
              <a:t>out</a:t>
            </a:r>
            <a:r>
              <a:rPr lang="en-US" sz="2200" spc="-40" dirty="0">
                <a:cs typeface="Calibri"/>
              </a:rPr>
              <a:t>st</a:t>
            </a:r>
            <a:r>
              <a:rPr lang="en-US" sz="2200" spc="-10" dirty="0">
                <a:cs typeface="Calibri"/>
              </a:rPr>
              <a:t>anding</a:t>
            </a:r>
            <a:r>
              <a:rPr lang="en-US" sz="2200" spc="-5" dirty="0">
                <a:cs typeface="Calibri"/>
              </a:rPr>
              <a:t> </a:t>
            </a:r>
            <a:r>
              <a:rPr lang="en-US" sz="2200" spc="-45" dirty="0">
                <a:cs typeface="Calibri"/>
              </a:rPr>
              <a:t>c</a:t>
            </a:r>
            <a:r>
              <a:rPr lang="en-US" sz="2200" spc="-10" dirty="0">
                <a:cs typeface="Calibri"/>
              </a:rPr>
              <a:t>onduit</a:t>
            </a:r>
            <a:r>
              <a:rPr lang="en-US" sz="2200" spc="-5" dirty="0">
                <a:cs typeface="Calibri"/>
              </a:rPr>
              <a:t> </a:t>
            </a:r>
            <a:r>
              <a:rPr lang="en-US" sz="2200" spc="-15" dirty="0">
                <a:cs typeface="Calibri"/>
              </a:rPr>
              <a:t>de</a:t>
            </a:r>
            <a:r>
              <a:rPr lang="en-US" sz="2200" spc="-35" dirty="0">
                <a:cs typeface="Calibri"/>
              </a:rPr>
              <a:t>b</a:t>
            </a:r>
            <a:r>
              <a:rPr lang="en-US" sz="2200" spc="-10" dirty="0">
                <a:cs typeface="Calibri"/>
              </a:rPr>
              <a:t>t</a:t>
            </a:r>
            <a:r>
              <a:rPr lang="en-US" sz="2200" spc="20" dirty="0">
                <a:cs typeface="Calibri"/>
              </a:rPr>
              <a:t> </a:t>
            </a:r>
            <a:r>
              <a:rPr lang="en-US" sz="2200" spc="-10" dirty="0">
                <a:cs typeface="Calibri"/>
              </a:rPr>
              <a:t>(u</a:t>
            </a:r>
            <a:r>
              <a:rPr lang="en-US" sz="2200" spc="-25" dirty="0">
                <a:cs typeface="Calibri"/>
              </a:rPr>
              <a:t>n</a:t>
            </a:r>
            <a:r>
              <a:rPr lang="en-US" sz="2200" spc="-10" dirty="0">
                <a:cs typeface="Calibri"/>
              </a:rPr>
              <a:t>less</a:t>
            </a:r>
            <a:r>
              <a:rPr lang="en-US" sz="2200" spc="15" dirty="0">
                <a:cs typeface="Calibri"/>
              </a:rPr>
              <a:t> </a:t>
            </a:r>
            <a:r>
              <a:rPr lang="en-US" sz="2200" spc="-15" dirty="0">
                <a:cs typeface="Calibri"/>
              </a:rPr>
              <a:t>both </a:t>
            </a:r>
            <a:r>
              <a:rPr lang="en-US" sz="2200" spc="-10" dirty="0">
                <a:cs typeface="Calibri"/>
              </a:rPr>
              <a:t>the</a:t>
            </a:r>
            <a:r>
              <a:rPr lang="en-US" sz="2200" spc="-5" dirty="0">
                <a:cs typeface="Calibri"/>
              </a:rPr>
              <a:t> </a:t>
            </a:r>
            <a:r>
              <a:rPr lang="en-US" sz="2200" spc="-15" dirty="0">
                <a:cs typeface="Calibri"/>
              </a:rPr>
              <a:t>a</a:t>
            </a:r>
            <a:r>
              <a:rPr lang="en-US" sz="2200" spc="-5" dirty="0">
                <a:cs typeface="Calibri"/>
              </a:rPr>
              <a:t>s</a:t>
            </a:r>
            <a:r>
              <a:rPr lang="en-US" sz="2200" spc="-10" dirty="0">
                <a:cs typeface="Calibri"/>
              </a:rPr>
              <a:t>s</a:t>
            </a:r>
            <a:r>
              <a:rPr lang="en-US" sz="2200" spc="-25" dirty="0">
                <a:cs typeface="Calibri"/>
              </a:rPr>
              <a:t>e</a:t>
            </a:r>
            <a:r>
              <a:rPr lang="en-US" sz="2200" spc="-10" dirty="0">
                <a:cs typeface="Calibri"/>
              </a:rPr>
              <a:t>t</a:t>
            </a:r>
            <a:r>
              <a:rPr lang="en-US" sz="2200" dirty="0">
                <a:cs typeface="Calibri"/>
              </a:rPr>
              <a:t> </a:t>
            </a:r>
            <a:r>
              <a:rPr lang="en-US" sz="2200" spc="-15" dirty="0">
                <a:cs typeface="Calibri"/>
              </a:rPr>
              <a:t>and</a:t>
            </a:r>
            <a:r>
              <a:rPr lang="en-US" sz="2200" spc="-5" dirty="0">
                <a:cs typeface="Calibri"/>
              </a:rPr>
              <a:t> </a:t>
            </a:r>
            <a:r>
              <a:rPr lang="en-US" sz="2200" spc="-45" dirty="0">
                <a:cs typeface="Calibri"/>
              </a:rPr>
              <a:t>c</a:t>
            </a:r>
            <a:r>
              <a:rPr lang="en-US" sz="2200" dirty="0">
                <a:cs typeface="Calibri"/>
              </a:rPr>
              <a:t>onduit</a:t>
            </a:r>
            <a:r>
              <a:rPr lang="en-US" sz="2200" spc="-5" dirty="0">
                <a:cs typeface="Calibri"/>
              </a:rPr>
              <a:t> </a:t>
            </a:r>
            <a:r>
              <a:rPr lang="en-US" sz="2200" spc="-15" dirty="0">
                <a:cs typeface="Calibri"/>
              </a:rPr>
              <a:t>de</a:t>
            </a:r>
            <a:r>
              <a:rPr lang="en-US" sz="2200" spc="-40" dirty="0">
                <a:cs typeface="Calibri"/>
              </a:rPr>
              <a:t>b</a:t>
            </a:r>
            <a:r>
              <a:rPr lang="en-US" sz="2200" spc="-10" dirty="0">
                <a:cs typeface="Calibri"/>
              </a:rPr>
              <a:t>t</a:t>
            </a:r>
            <a:r>
              <a:rPr lang="en-US" sz="2200" spc="-5" dirty="0">
                <a:cs typeface="Calibri"/>
              </a:rPr>
              <a:t> </a:t>
            </a:r>
            <a:r>
              <a:rPr lang="en-US" sz="2200" spc="-15" dirty="0">
                <a:cs typeface="Calibri"/>
              </a:rPr>
              <a:t>a</a:t>
            </a:r>
            <a:r>
              <a:rPr lang="en-US" sz="2200" spc="-30" dirty="0">
                <a:cs typeface="Calibri"/>
              </a:rPr>
              <a:t>r</a:t>
            </a:r>
            <a:r>
              <a:rPr lang="en-US" sz="2200" spc="-15" dirty="0">
                <a:cs typeface="Calibri"/>
              </a:rPr>
              <a:t>e</a:t>
            </a:r>
            <a:r>
              <a:rPr lang="en-US" sz="2200" spc="-10" dirty="0">
                <a:cs typeface="Calibri"/>
              </a:rPr>
              <a:t> </a:t>
            </a:r>
            <a:r>
              <a:rPr lang="en-US" sz="2200" spc="-35" dirty="0">
                <a:cs typeface="Calibri"/>
              </a:rPr>
              <a:t>r</a:t>
            </a:r>
            <a:r>
              <a:rPr lang="en-US" sz="2200" spc="-15" dirty="0">
                <a:cs typeface="Calibri"/>
              </a:rPr>
              <a:t>epor</a:t>
            </a:r>
            <a:r>
              <a:rPr lang="en-US" sz="2200" spc="-40" dirty="0">
                <a:cs typeface="Calibri"/>
              </a:rPr>
              <a:t>t</a:t>
            </a:r>
            <a:r>
              <a:rPr lang="en-US" sz="2200" spc="-15" dirty="0">
                <a:cs typeface="Calibri"/>
              </a:rPr>
              <a:t>ed</a:t>
            </a:r>
            <a:r>
              <a:rPr lang="en-US" sz="2200" spc="-5" dirty="0">
                <a:cs typeface="Calibri"/>
              </a:rPr>
              <a:t> </a:t>
            </a:r>
            <a:r>
              <a:rPr lang="en-US" sz="2200" spc="-15" dirty="0">
                <a:cs typeface="Calibri"/>
              </a:rPr>
              <a:t>b</a:t>
            </a:r>
            <a:r>
              <a:rPr lang="en-US" sz="2200" spc="-10" dirty="0">
                <a:cs typeface="Calibri"/>
              </a:rPr>
              <a:t>y</a:t>
            </a:r>
            <a:r>
              <a:rPr lang="en-US" sz="2200" spc="10" dirty="0">
                <a:cs typeface="Calibri"/>
              </a:rPr>
              <a:t> </a:t>
            </a:r>
            <a:r>
              <a:rPr lang="en-US" sz="2200" spc="-10" dirty="0">
                <a:cs typeface="Calibri"/>
              </a:rPr>
              <a:t>lessor)</a:t>
            </a:r>
            <a:endParaRPr lang="en-US" sz="2200" dirty="0">
              <a:cs typeface="Calibri"/>
            </a:endParaRPr>
          </a:p>
          <a:p>
            <a:pPr>
              <a:lnSpc>
                <a:spcPts val="500"/>
              </a:lnSpc>
              <a:spcBef>
                <a:spcPts val="31"/>
              </a:spcBef>
            </a:pPr>
            <a:endParaRPr lang="en-US" sz="500" dirty="0"/>
          </a:p>
          <a:p>
            <a:pPr marL="355600" marR="12700">
              <a:tabLst>
                <a:tab pos="354965" algn="l"/>
              </a:tabLst>
            </a:pPr>
            <a:r>
              <a:rPr lang="en-US" sz="2200" spc="-10" dirty="0">
                <a:cs typeface="Calibri"/>
              </a:rPr>
              <a:t>Supply</a:t>
            </a:r>
            <a:r>
              <a:rPr lang="en-US" sz="2200" spc="-5" dirty="0">
                <a:cs typeface="Calibri"/>
              </a:rPr>
              <a:t> </a:t>
            </a:r>
            <a:r>
              <a:rPr lang="en-US" sz="2200" spc="-35" dirty="0">
                <a:cs typeface="Calibri"/>
              </a:rPr>
              <a:t>c</a:t>
            </a:r>
            <a:r>
              <a:rPr lang="en-US" sz="2200" spc="-15" dirty="0">
                <a:cs typeface="Calibri"/>
              </a:rPr>
              <a:t>o</a:t>
            </a:r>
            <a:r>
              <a:rPr lang="en-US" sz="2200" spc="-40" dirty="0">
                <a:cs typeface="Calibri"/>
              </a:rPr>
              <a:t>n</a:t>
            </a:r>
            <a:r>
              <a:rPr lang="en-US" sz="2200" spc="-10" dirty="0">
                <a:cs typeface="Calibri"/>
              </a:rPr>
              <a:t>t</a:t>
            </a:r>
            <a:r>
              <a:rPr lang="en-US" sz="2200" spc="-60" dirty="0">
                <a:cs typeface="Calibri"/>
              </a:rPr>
              <a:t>r</a:t>
            </a:r>
            <a:r>
              <a:rPr lang="en-US" sz="2200" spc="-10" dirty="0">
                <a:cs typeface="Calibri"/>
              </a:rPr>
              <a:t>acts</a:t>
            </a:r>
            <a:r>
              <a:rPr lang="en-US" sz="2200" spc="5" dirty="0">
                <a:cs typeface="Calibri"/>
              </a:rPr>
              <a:t> </a:t>
            </a:r>
            <a:r>
              <a:rPr lang="en-US" sz="2200" spc="-10" dirty="0">
                <a:cs typeface="Calibri"/>
              </a:rPr>
              <a:t>(such as</a:t>
            </a:r>
            <a:r>
              <a:rPr lang="en-US" sz="2200" spc="-5" dirty="0">
                <a:cs typeface="Calibri"/>
              </a:rPr>
              <a:t> </a:t>
            </a:r>
            <a:r>
              <a:rPr lang="en-US" sz="2200" spc="-10" dirty="0">
                <a:cs typeface="Calibri"/>
              </a:rPr>
              <a:t>typi</a:t>
            </a:r>
            <a:r>
              <a:rPr lang="en-US" sz="2200" spc="-45" dirty="0">
                <a:cs typeface="Calibri"/>
              </a:rPr>
              <a:t>c</a:t>
            </a:r>
            <a:r>
              <a:rPr lang="en-US" sz="2200" spc="-10" dirty="0">
                <a:cs typeface="Calibri"/>
              </a:rPr>
              <a:t>al</a:t>
            </a:r>
            <a:r>
              <a:rPr lang="en-US" sz="2200" spc="5" dirty="0">
                <a:cs typeface="Calibri"/>
              </a:rPr>
              <a:t> </a:t>
            </a:r>
            <a:r>
              <a:rPr lang="en-US" sz="2200" spc="-15" dirty="0">
                <a:cs typeface="Calibri"/>
              </a:rPr>
              <a:t>po</a:t>
            </a:r>
            <a:r>
              <a:rPr lang="en-US" sz="2200" spc="-50" dirty="0">
                <a:cs typeface="Calibri"/>
              </a:rPr>
              <a:t>w</a:t>
            </a:r>
            <a:r>
              <a:rPr lang="en-US" sz="2200" spc="-10" dirty="0">
                <a:cs typeface="Calibri"/>
              </a:rPr>
              <a:t>er</a:t>
            </a:r>
            <a:r>
              <a:rPr lang="en-US" sz="2200" spc="15" dirty="0">
                <a:cs typeface="Calibri"/>
              </a:rPr>
              <a:t> </a:t>
            </a:r>
            <a:r>
              <a:rPr lang="en-US" sz="2200" spc="-15" dirty="0">
                <a:cs typeface="Calibri"/>
              </a:rPr>
              <a:t>pu</a:t>
            </a:r>
            <a:r>
              <a:rPr lang="en-US" sz="2200" spc="-50" dirty="0">
                <a:cs typeface="Calibri"/>
              </a:rPr>
              <a:t>r</a:t>
            </a:r>
            <a:r>
              <a:rPr lang="en-US" sz="2200" spc="-15" dirty="0">
                <a:cs typeface="Calibri"/>
              </a:rPr>
              <a:t>chase</a:t>
            </a:r>
            <a:r>
              <a:rPr lang="en-US" sz="2200" spc="-5" dirty="0">
                <a:cs typeface="Calibri"/>
              </a:rPr>
              <a:t> </a:t>
            </a:r>
            <a:r>
              <a:rPr lang="en-US" sz="2200" spc="-15" dirty="0">
                <a:cs typeface="Calibri"/>
              </a:rPr>
              <a:t>ag</a:t>
            </a:r>
            <a:r>
              <a:rPr lang="en-US" sz="2200" spc="-35" dirty="0">
                <a:cs typeface="Calibri"/>
              </a:rPr>
              <a:t>r</a:t>
            </a:r>
            <a:r>
              <a:rPr lang="en-US" sz="2200" spc="-15" dirty="0">
                <a:cs typeface="Calibri"/>
              </a:rPr>
              <a:t>eem</a:t>
            </a:r>
            <a:r>
              <a:rPr lang="en-US" sz="2200" spc="-20" dirty="0">
                <a:cs typeface="Calibri"/>
              </a:rPr>
              <a:t>e</a:t>
            </a:r>
            <a:r>
              <a:rPr lang="en-US" sz="2200" spc="-40" dirty="0">
                <a:cs typeface="Calibri"/>
              </a:rPr>
              <a:t>n</a:t>
            </a:r>
            <a:r>
              <a:rPr lang="en-US" sz="2200" spc="-10" dirty="0">
                <a:cs typeface="Calibri"/>
              </a:rPr>
              <a:t>ts,</a:t>
            </a:r>
            <a:r>
              <a:rPr lang="en-US" sz="2200" spc="35" dirty="0">
                <a:cs typeface="Calibri"/>
              </a:rPr>
              <a:t> </a:t>
            </a:r>
            <a:r>
              <a:rPr lang="en-US" sz="2200" spc="-15" dirty="0">
                <a:cs typeface="Calibri"/>
              </a:rPr>
              <a:t>which do</a:t>
            </a:r>
            <a:r>
              <a:rPr lang="en-US" sz="2200" spc="-10" dirty="0">
                <a:cs typeface="Calibri"/>
              </a:rPr>
              <a:t> not </a:t>
            </a:r>
            <a:r>
              <a:rPr lang="en-US" sz="2200" spc="-40" dirty="0">
                <a:cs typeface="Calibri"/>
              </a:rPr>
              <a:t>c</a:t>
            </a:r>
            <a:r>
              <a:rPr lang="en-US" sz="2200" spc="-15" dirty="0">
                <a:cs typeface="Calibri"/>
              </a:rPr>
              <a:t>o</a:t>
            </a:r>
            <a:r>
              <a:rPr lang="en-US" sz="2200" spc="-55" dirty="0">
                <a:cs typeface="Calibri"/>
              </a:rPr>
              <a:t>n</a:t>
            </a:r>
            <a:r>
              <a:rPr lang="en-US" sz="2200" spc="-30" dirty="0">
                <a:cs typeface="Calibri"/>
              </a:rPr>
              <a:t>ve</a:t>
            </a:r>
            <a:r>
              <a:rPr lang="en-US" sz="2200" spc="-10" dirty="0">
                <a:cs typeface="Calibri"/>
              </a:rPr>
              <a:t>y</a:t>
            </a:r>
            <a:r>
              <a:rPr lang="en-US" sz="2200" spc="5" dirty="0">
                <a:cs typeface="Calibri"/>
              </a:rPr>
              <a:t> </a:t>
            </a:r>
            <a:r>
              <a:rPr lang="en-US" sz="2200" spc="-40" dirty="0">
                <a:cs typeface="Calibri"/>
              </a:rPr>
              <a:t>c</a:t>
            </a:r>
            <a:r>
              <a:rPr lang="en-US" sz="2200" spc="-15" dirty="0">
                <a:cs typeface="Calibri"/>
              </a:rPr>
              <a:t>o</a:t>
            </a:r>
            <a:r>
              <a:rPr lang="en-US" sz="2200" spc="-40" dirty="0">
                <a:cs typeface="Calibri"/>
              </a:rPr>
              <a:t>n</a:t>
            </a:r>
            <a:r>
              <a:rPr lang="en-US" sz="2200" spc="-10" dirty="0">
                <a:cs typeface="Calibri"/>
              </a:rPr>
              <a:t>t</a:t>
            </a:r>
            <a:r>
              <a:rPr lang="en-US" sz="2200" spc="-50" dirty="0">
                <a:cs typeface="Calibri"/>
              </a:rPr>
              <a:t>r</a:t>
            </a:r>
            <a:r>
              <a:rPr lang="en-US" sz="2200" spc="-15" dirty="0">
                <a:cs typeface="Calibri"/>
              </a:rPr>
              <a:t>ol </a:t>
            </a:r>
            <a:r>
              <a:rPr lang="en-US" sz="2200" spc="-10" dirty="0">
                <a:cs typeface="Calibri"/>
              </a:rPr>
              <a:t>of</a:t>
            </a:r>
            <a:r>
              <a:rPr lang="en-US" sz="2200" spc="5" dirty="0">
                <a:cs typeface="Calibri"/>
              </a:rPr>
              <a:t> </a:t>
            </a:r>
            <a:r>
              <a:rPr lang="en-US" sz="2200" spc="-10" dirty="0">
                <a:cs typeface="Calibri"/>
              </a:rPr>
              <a:t>the</a:t>
            </a:r>
            <a:r>
              <a:rPr lang="en-US" sz="2200" spc="-5" dirty="0">
                <a:cs typeface="Calibri"/>
              </a:rPr>
              <a:t> </a:t>
            </a:r>
            <a:r>
              <a:rPr lang="en-US" sz="2200" spc="-10" dirty="0">
                <a:cs typeface="Calibri"/>
              </a:rPr>
              <a:t>rig</a:t>
            </a:r>
            <a:r>
              <a:rPr lang="en-US" sz="2200" spc="-40" dirty="0">
                <a:cs typeface="Calibri"/>
              </a:rPr>
              <a:t>h</a:t>
            </a:r>
            <a:r>
              <a:rPr lang="en-US" sz="2200" spc="-10" dirty="0">
                <a:cs typeface="Calibri"/>
              </a:rPr>
              <a:t>t</a:t>
            </a:r>
            <a:r>
              <a:rPr lang="en-US" sz="2200" spc="-5" dirty="0">
                <a:cs typeface="Calibri"/>
              </a:rPr>
              <a:t> </a:t>
            </a:r>
            <a:r>
              <a:rPr lang="en-US" sz="2200" spc="-35" dirty="0">
                <a:cs typeface="Calibri"/>
              </a:rPr>
              <a:t>t</a:t>
            </a:r>
            <a:r>
              <a:rPr lang="en-US" sz="2200" spc="-15" dirty="0">
                <a:cs typeface="Calibri"/>
              </a:rPr>
              <a:t>o</a:t>
            </a:r>
            <a:r>
              <a:rPr lang="en-US" sz="2200" spc="5" dirty="0">
                <a:cs typeface="Calibri"/>
              </a:rPr>
              <a:t> </a:t>
            </a:r>
            <a:r>
              <a:rPr lang="en-US" sz="2200" spc="-15" dirty="0">
                <a:cs typeface="Calibri"/>
              </a:rPr>
              <a:t>use</a:t>
            </a:r>
            <a:r>
              <a:rPr lang="en-US" sz="2200" spc="5" dirty="0">
                <a:cs typeface="Calibri"/>
              </a:rPr>
              <a:t> </a:t>
            </a:r>
            <a:r>
              <a:rPr lang="en-US" sz="2200" spc="-10" dirty="0">
                <a:cs typeface="Calibri"/>
              </a:rPr>
              <a:t>the</a:t>
            </a:r>
            <a:r>
              <a:rPr lang="en-US" sz="2200" spc="10" dirty="0">
                <a:cs typeface="Calibri"/>
              </a:rPr>
              <a:t> </a:t>
            </a:r>
            <a:r>
              <a:rPr lang="en-US" sz="2200" spc="-10" dirty="0">
                <a:cs typeface="Calibri"/>
              </a:rPr>
              <a:t>underlying </a:t>
            </a:r>
            <a:r>
              <a:rPr lang="en-US" sz="2200" spc="-15" dirty="0">
                <a:cs typeface="Calibri"/>
              </a:rPr>
              <a:t>p</a:t>
            </a:r>
            <a:r>
              <a:rPr lang="en-US" sz="2200" spc="-30" dirty="0">
                <a:cs typeface="Calibri"/>
              </a:rPr>
              <a:t>o</a:t>
            </a:r>
            <a:r>
              <a:rPr lang="en-US" sz="2200" spc="-45" dirty="0">
                <a:cs typeface="Calibri"/>
              </a:rPr>
              <a:t>w</a:t>
            </a:r>
            <a:r>
              <a:rPr lang="en-US" sz="2200" spc="-10" dirty="0">
                <a:cs typeface="Calibri"/>
              </a:rPr>
              <a:t>er</a:t>
            </a:r>
            <a:r>
              <a:rPr lang="en-US" sz="2200" spc="15" dirty="0">
                <a:cs typeface="Calibri"/>
              </a:rPr>
              <a:t> </a:t>
            </a:r>
            <a:r>
              <a:rPr lang="en-US" sz="2200" spc="-45" dirty="0">
                <a:cs typeface="Calibri"/>
              </a:rPr>
              <a:t>g</a:t>
            </a:r>
            <a:r>
              <a:rPr lang="en-US" sz="2200" spc="-15" dirty="0">
                <a:cs typeface="Calibri"/>
              </a:rPr>
              <a:t>ene</a:t>
            </a:r>
            <a:r>
              <a:rPr lang="en-US" sz="2200" spc="-60" dirty="0">
                <a:cs typeface="Calibri"/>
              </a:rPr>
              <a:t>r</a:t>
            </a:r>
            <a:r>
              <a:rPr lang="en-US" sz="2200" spc="-35" dirty="0">
                <a:cs typeface="Calibri"/>
              </a:rPr>
              <a:t>a</a:t>
            </a:r>
            <a:r>
              <a:rPr lang="en-US" sz="2200" spc="-10" dirty="0">
                <a:cs typeface="Calibri"/>
              </a:rPr>
              <a:t>ting</a:t>
            </a:r>
            <a:r>
              <a:rPr lang="en-US" sz="2200" spc="-5" dirty="0">
                <a:cs typeface="Calibri"/>
              </a:rPr>
              <a:t> </a:t>
            </a:r>
            <a:r>
              <a:rPr lang="en-US" sz="2200" spc="-60" dirty="0">
                <a:cs typeface="Calibri"/>
              </a:rPr>
              <a:t>f</a:t>
            </a:r>
            <a:r>
              <a:rPr lang="en-US" sz="2200" spc="-10" dirty="0">
                <a:cs typeface="Calibri"/>
              </a:rPr>
              <a:t>acili</a:t>
            </a:r>
            <a:r>
              <a:rPr lang="en-US" sz="2200" spc="-15" dirty="0">
                <a:cs typeface="Calibri"/>
              </a:rPr>
              <a:t>t</a:t>
            </a:r>
            <a:r>
              <a:rPr lang="en-US" sz="2200" spc="-10" dirty="0">
                <a:cs typeface="Calibri"/>
              </a:rPr>
              <a:t>y)</a:t>
            </a:r>
          </a:p>
          <a:p>
            <a:pPr marL="342900" lvl="1" indent="-342900">
              <a:buFont typeface="Wingdings" pitchFamily="2" charset="2"/>
              <a:buChar char="ü"/>
            </a:pPr>
            <a:r>
              <a:rPr lang="en-US" sz="2000" b="1" u="none" dirty="0">
                <a:solidFill>
                  <a:srgbClr val="002060"/>
                </a:solidFill>
                <a:cs typeface="Arial"/>
              </a:rPr>
              <a:t>Exceptions for lessors</a:t>
            </a:r>
          </a:p>
          <a:p>
            <a:pPr marL="685800" lvl="2" indent="-285750"/>
            <a:r>
              <a:rPr lang="en-US" sz="1800" dirty="0">
                <a:cs typeface="Arial"/>
              </a:rPr>
              <a:t>Leases of assets that are investments (under GASB 72 definition)</a:t>
            </a:r>
          </a:p>
          <a:p>
            <a:pPr marL="685800" lvl="2" indent="-285750"/>
            <a:r>
              <a:rPr lang="en-US" sz="1800" dirty="0">
                <a:cs typeface="Arial"/>
              </a:rPr>
              <a:t>Certain regulated leases (e.g., airport-airline agreements)</a:t>
            </a:r>
          </a:p>
          <a:p>
            <a:pPr marL="342900" lvl="1" indent="-342900">
              <a:buFont typeface="Wingdings" pitchFamily="2" charset="2"/>
              <a:buChar char="ü"/>
            </a:pPr>
            <a:endParaRPr lang="en-US" sz="2000" b="1" u="none" dirty="0">
              <a:solidFill>
                <a:srgbClr val="002060"/>
              </a:solidFill>
              <a:latin typeface="Arial"/>
              <a:cs typeface="Arial"/>
            </a:endParaRPr>
          </a:p>
          <a:p>
            <a:pPr marL="355600" marR="12700">
              <a:tabLst>
                <a:tab pos="354965" algn="l"/>
              </a:tabLst>
            </a:pPr>
            <a:endParaRPr lang="en-US" sz="2200" dirty="0">
              <a:cs typeface="Calibri"/>
            </a:endParaRPr>
          </a:p>
          <a:p>
            <a:endParaRPr lang="en-US" dirty="0"/>
          </a:p>
        </p:txBody>
      </p:sp>
      <p:sp>
        <p:nvSpPr>
          <p:cNvPr id="3" name="Title 2">
            <a:extLst>
              <a:ext uri="{FF2B5EF4-FFF2-40B4-BE49-F238E27FC236}">
                <a16:creationId xmlns:a16="http://schemas.microsoft.com/office/drawing/2014/main" id="{D27D25B4-05FE-4398-960F-1C1F266BD458}"/>
              </a:ext>
            </a:extLst>
          </p:cNvPr>
          <p:cNvSpPr>
            <a:spLocks noGrp="1"/>
          </p:cNvSpPr>
          <p:nvPr>
            <p:ph type="title"/>
          </p:nvPr>
        </p:nvSpPr>
        <p:spPr/>
        <p:txBody>
          <a:bodyPr/>
          <a:lstStyle/>
          <a:p>
            <a:r>
              <a:rPr lang="en-US" dirty="0">
                <a:cs typeface="Calibri"/>
              </a:rPr>
              <a:t>Leases</a:t>
            </a:r>
            <a:r>
              <a:rPr lang="en-US" spc="-10" dirty="0">
                <a:cs typeface="Calibri"/>
              </a:rPr>
              <a:t> </a:t>
            </a:r>
            <a:r>
              <a:rPr lang="en-US" dirty="0">
                <a:cs typeface="Calibri"/>
              </a:rPr>
              <a:t>S</a:t>
            </a:r>
            <a:r>
              <a:rPr lang="en-US" spc="-30" dirty="0">
                <a:cs typeface="Calibri"/>
              </a:rPr>
              <a:t>c</a:t>
            </a:r>
            <a:r>
              <a:rPr lang="en-US" dirty="0">
                <a:cs typeface="Calibri"/>
              </a:rPr>
              <a:t>ope</a:t>
            </a:r>
            <a:r>
              <a:rPr lang="en-US" spc="-15" dirty="0">
                <a:cs typeface="Calibri"/>
              </a:rPr>
              <a:t> </a:t>
            </a:r>
            <a:r>
              <a:rPr lang="en-US" dirty="0">
                <a:cs typeface="Calibri"/>
              </a:rPr>
              <a:t>E</a:t>
            </a:r>
            <a:r>
              <a:rPr lang="en-US" spc="-75" dirty="0">
                <a:cs typeface="Calibri"/>
              </a:rPr>
              <a:t>x</a:t>
            </a:r>
            <a:r>
              <a:rPr lang="en-US" dirty="0">
                <a:cs typeface="Calibri"/>
              </a:rPr>
              <a:t>clusi</a:t>
            </a:r>
            <a:r>
              <a:rPr lang="en-US" spc="10" dirty="0">
                <a:cs typeface="Calibri"/>
              </a:rPr>
              <a:t>o</a:t>
            </a:r>
            <a:r>
              <a:rPr lang="en-US" dirty="0">
                <a:cs typeface="Calibri"/>
              </a:rPr>
              <a:t>ns</a:t>
            </a:r>
            <a:br>
              <a:rPr lang="en-US" dirty="0">
                <a:cs typeface="Calibri"/>
              </a:rPr>
            </a:br>
            <a:endParaRPr lang="en-US" dirty="0"/>
          </a:p>
        </p:txBody>
      </p:sp>
    </p:spTree>
    <p:extLst>
      <p:ext uri="{BB962C8B-B14F-4D97-AF65-F5344CB8AC3E}">
        <p14:creationId xmlns:p14="http://schemas.microsoft.com/office/powerpoint/2010/main" val="1663410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Wingdings" pitchFamily="2" charset="2"/>
              <a:buChar char="ü"/>
            </a:pPr>
            <a:r>
              <a:rPr lang="en-US" sz="2400" b="1" u="none" dirty="0">
                <a:solidFill>
                  <a:srgbClr val="002060"/>
                </a:solidFill>
                <a:cs typeface="Arial"/>
              </a:rPr>
              <a:t>Essentially all leases will be capital leases</a:t>
            </a:r>
          </a:p>
          <a:p>
            <a:pPr marL="742950" lvl="2" indent="-342900">
              <a:buFont typeface="Wingdings" pitchFamily="2" charset="2"/>
              <a:buChar char="ü"/>
            </a:pPr>
            <a:r>
              <a:rPr lang="en-US" sz="2000" b="1" u="none" dirty="0">
                <a:solidFill>
                  <a:srgbClr val="002060"/>
                </a:solidFill>
                <a:cs typeface="Arial"/>
              </a:rPr>
              <a:t>Exceptions (lessors and lessees)</a:t>
            </a:r>
          </a:p>
          <a:p>
            <a:pPr marL="869950" lvl="1">
              <a:tabLst>
                <a:tab pos="756285" algn="l"/>
              </a:tabLst>
            </a:pPr>
            <a:r>
              <a:rPr lang="en-US" sz="2000" u="none" spc="-15" dirty="0">
                <a:cs typeface="Calibri"/>
              </a:rPr>
              <a:t>Short-term leases</a:t>
            </a:r>
          </a:p>
          <a:p>
            <a:pPr marL="869950" lvl="1">
              <a:tabLst>
                <a:tab pos="756285" algn="l"/>
              </a:tabLst>
            </a:pPr>
            <a:r>
              <a:rPr lang="en-US" sz="2000" u="none" spc="-15" dirty="0">
                <a:cs typeface="Calibri"/>
              </a:rPr>
              <a:t>Leases that transfer ownership and do not contain termination options (see prior slide)</a:t>
            </a:r>
          </a:p>
          <a:p>
            <a:pPr marL="342900" lvl="1" indent="-342900">
              <a:buFont typeface="Wingdings" pitchFamily="2" charset="2"/>
              <a:buChar char="ü"/>
            </a:pPr>
            <a:endParaRPr lang="en-US" sz="2000" b="1" u="none" dirty="0">
              <a:solidFill>
                <a:srgbClr val="002060"/>
              </a:solidFill>
              <a:cs typeface="Arial"/>
            </a:endParaRPr>
          </a:p>
          <a:p>
            <a:pPr marL="342900" lvl="1" indent="-342900">
              <a:buFont typeface="Wingdings" pitchFamily="2" charset="2"/>
              <a:buChar char="ü"/>
            </a:pPr>
            <a:r>
              <a:rPr lang="en-US" sz="2400" b="1" u="none" dirty="0">
                <a:solidFill>
                  <a:srgbClr val="002060"/>
                </a:solidFill>
                <a:cs typeface="Arial"/>
              </a:rPr>
              <a:t>No classification of leases into operating/capital or other categories</a:t>
            </a:r>
          </a:p>
          <a:p>
            <a:pPr marL="342900" lvl="1" indent="-342900">
              <a:buFont typeface="Wingdings" pitchFamily="2" charset="2"/>
              <a:buChar char="ü"/>
            </a:pPr>
            <a:r>
              <a:rPr lang="en-US" sz="2400" b="1" u="none" dirty="0">
                <a:solidFill>
                  <a:srgbClr val="002060"/>
                </a:solidFill>
                <a:cs typeface="Arial"/>
              </a:rPr>
              <a:t>Underlying assumption that leases are financial arrangements</a:t>
            </a: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Lessor</a:t>
            </a:r>
            <a:r>
              <a:rPr lang="en-US" dirty="0">
                <a:latin typeface="Arial Narrow" panose="020B0606020202030204" pitchFamily="34" charset="0"/>
              </a:rPr>
              <a:t>/</a:t>
            </a:r>
            <a:r>
              <a:rPr lang="en-US" dirty="0"/>
              <a:t>Lessee Reporting</a:t>
            </a:r>
          </a:p>
        </p:txBody>
      </p:sp>
    </p:spTree>
    <p:extLst>
      <p:ext uri="{BB962C8B-B14F-4D97-AF65-F5344CB8AC3E}">
        <p14:creationId xmlns:p14="http://schemas.microsoft.com/office/powerpoint/2010/main" val="63458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Wingdings" pitchFamily="2" charset="2"/>
              <a:buChar char="ü"/>
            </a:pPr>
            <a:r>
              <a:rPr lang="en-US" sz="2400" b="1" u="none" dirty="0">
                <a:solidFill>
                  <a:srgbClr val="002060"/>
                </a:solidFill>
                <a:cs typeface="Arial"/>
              </a:rPr>
              <a:t>Lessee:</a:t>
            </a:r>
          </a:p>
          <a:p>
            <a:pPr marL="742950" lvl="2" indent="-342900">
              <a:buFont typeface="Wingdings" pitchFamily="2" charset="2"/>
              <a:buChar char="ü"/>
            </a:pPr>
            <a:r>
              <a:rPr lang="en-US" b="1" u="none" dirty="0">
                <a:solidFill>
                  <a:srgbClr val="002060"/>
                </a:solidFill>
                <a:cs typeface="Arial"/>
              </a:rPr>
              <a:t>Recognize lease liability and lease asset at the commencement of the lease</a:t>
            </a:r>
          </a:p>
          <a:p>
            <a:pPr marL="869950" lvl="1">
              <a:tabLst>
                <a:tab pos="756285" algn="l"/>
              </a:tabLst>
            </a:pPr>
            <a:r>
              <a:rPr lang="en-US" sz="2400" u="none" spc="-15" dirty="0">
                <a:cs typeface="Calibri"/>
              </a:rPr>
              <a:t>Lease Liability – measured at the PV of payments expected to be made during the lease term, less any lease incentives.</a:t>
            </a:r>
          </a:p>
          <a:p>
            <a:pPr marL="869950" lvl="1">
              <a:tabLst>
                <a:tab pos="756285" algn="l"/>
              </a:tabLst>
            </a:pPr>
            <a:r>
              <a:rPr lang="en-US" sz="2400" u="none" spc="-15" dirty="0">
                <a:cs typeface="Calibri"/>
              </a:rPr>
              <a:t>Lease Asset – measured at the amount of the lease liability, plus any payments made to the lessor at or before commencement of the lease term and certain direct costs.</a:t>
            </a: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Lessor</a:t>
            </a:r>
            <a:r>
              <a:rPr lang="en-US" dirty="0">
                <a:latin typeface="Arial Narrow" panose="020B0606020202030204" pitchFamily="34" charset="0"/>
              </a:rPr>
              <a:t>/</a:t>
            </a:r>
            <a:r>
              <a:rPr lang="en-US" dirty="0"/>
              <a:t>Lessee Reporting</a:t>
            </a:r>
          </a:p>
        </p:txBody>
      </p:sp>
    </p:spTree>
    <p:extLst>
      <p:ext uri="{BB962C8B-B14F-4D97-AF65-F5344CB8AC3E}">
        <p14:creationId xmlns:p14="http://schemas.microsoft.com/office/powerpoint/2010/main" val="1132149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p:txBody>
          <a:bodyPr/>
          <a:lstStyle/>
          <a:p>
            <a:r>
              <a:rPr lang="en-US" dirty="0"/>
              <a:t>Lessor/Lessee Reporting</a:t>
            </a:r>
          </a:p>
        </p:txBody>
      </p:sp>
      <p:graphicFrame>
        <p:nvGraphicFramePr>
          <p:cNvPr id="4" name="Table 3">
            <a:extLst>
              <a:ext uri="{FF2B5EF4-FFF2-40B4-BE49-F238E27FC236}">
                <a16:creationId xmlns:a16="http://schemas.microsoft.com/office/drawing/2014/main" id="{ECA40CE3-C1BF-4112-9079-ABEED67CECB3}"/>
              </a:ext>
            </a:extLst>
          </p:cNvPr>
          <p:cNvGraphicFramePr>
            <a:graphicFrameLocks noGrp="1"/>
          </p:cNvGraphicFramePr>
          <p:nvPr>
            <p:extLst>
              <p:ext uri="{D42A27DB-BD31-4B8C-83A1-F6EECF244321}">
                <p14:modId xmlns:p14="http://schemas.microsoft.com/office/powerpoint/2010/main" val="1343019334"/>
              </p:ext>
            </p:extLst>
          </p:nvPr>
        </p:nvGraphicFramePr>
        <p:xfrm>
          <a:off x="914400" y="1411720"/>
          <a:ext cx="7162800" cy="5106438"/>
        </p:xfrm>
        <a:graphic>
          <a:graphicData uri="http://schemas.openxmlformats.org/drawingml/2006/table">
            <a:tbl>
              <a:tblPr firstRow="1" bandRow="1">
                <a:tableStyleId>{5C22544A-7EE6-4342-B048-85BDC9FD1C3A}</a:tableStyleId>
              </a:tblPr>
              <a:tblGrid>
                <a:gridCol w="3581400">
                  <a:extLst>
                    <a:ext uri="{9D8B030D-6E8A-4147-A177-3AD203B41FA5}">
                      <a16:colId xmlns:a16="http://schemas.microsoft.com/office/drawing/2014/main" val="383633712"/>
                    </a:ext>
                  </a:extLst>
                </a:gridCol>
                <a:gridCol w="3581400">
                  <a:extLst>
                    <a:ext uri="{9D8B030D-6E8A-4147-A177-3AD203B41FA5}">
                      <a16:colId xmlns:a16="http://schemas.microsoft.com/office/drawing/2014/main" val="2798636964"/>
                    </a:ext>
                  </a:extLst>
                </a:gridCol>
              </a:tblGrid>
              <a:tr h="573523">
                <a:tc>
                  <a:txBody>
                    <a:bodyPr/>
                    <a:lstStyle/>
                    <a:p>
                      <a:pPr algn="ctr"/>
                      <a:r>
                        <a:rPr lang="en-US" sz="3200" dirty="0">
                          <a:latin typeface="+mn-lt"/>
                        </a:rPr>
                        <a:t>Lessee</a:t>
                      </a:r>
                    </a:p>
                  </a:txBody>
                  <a:tcPr/>
                </a:tc>
                <a:tc>
                  <a:txBody>
                    <a:bodyPr/>
                    <a:lstStyle/>
                    <a:p>
                      <a:pPr algn="ctr"/>
                      <a:r>
                        <a:rPr lang="en-US" sz="3200" dirty="0">
                          <a:latin typeface="+mn-lt"/>
                        </a:rPr>
                        <a:t>Lessor</a:t>
                      </a:r>
                    </a:p>
                  </a:txBody>
                  <a:tcPr/>
                </a:tc>
                <a:extLst>
                  <a:ext uri="{0D108BD9-81ED-4DB2-BD59-A6C34878D82A}">
                    <a16:rowId xmlns:a16="http://schemas.microsoft.com/office/drawing/2014/main" val="3854024529"/>
                  </a:ext>
                </a:extLst>
              </a:tr>
              <a:tr h="2027958">
                <a:tc>
                  <a:txBody>
                    <a:bodyPr/>
                    <a:lstStyle/>
                    <a:p>
                      <a:r>
                        <a:rPr lang="en-US" sz="2000" dirty="0">
                          <a:solidFill>
                            <a:srgbClr val="002060"/>
                          </a:solidFill>
                          <a:latin typeface="+mn-lt"/>
                        </a:rPr>
                        <a:t>Lease payments made:</a:t>
                      </a:r>
                    </a:p>
                    <a:p>
                      <a:pPr marL="285750" indent="-285750">
                        <a:buFont typeface="Arial" panose="020B0604020202020204" pitchFamily="34" charset="0"/>
                        <a:buChar char="•"/>
                      </a:pPr>
                      <a:r>
                        <a:rPr lang="en-US" sz="2000" dirty="0">
                          <a:solidFill>
                            <a:srgbClr val="002060"/>
                          </a:solidFill>
                          <a:latin typeface="+mn-lt"/>
                        </a:rPr>
                        <a:t>Reduction of liability</a:t>
                      </a:r>
                    </a:p>
                    <a:p>
                      <a:pPr marL="285750" indent="-285750">
                        <a:buFont typeface="Arial" panose="020B0604020202020204" pitchFamily="34" charset="0"/>
                        <a:buChar char="•"/>
                      </a:pPr>
                      <a:r>
                        <a:rPr lang="en-US" sz="2000" dirty="0">
                          <a:solidFill>
                            <a:srgbClr val="002060"/>
                          </a:solidFill>
                          <a:latin typeface="+mn-lt"/>
                        </a:rPr>
                        <a:t>Interest expense</a:t>
                      </a:r>
                    </a:p>
                  </a:txBody>
                  <a:tcPr/>
                </a:tc>
                <a:tc>
                  <a:txBody>
                    <a:bodyPr/>
                    <a:lstStyle/>
                    <a:p>
                      <a:pPr algn="l" defTabSz="914400" rtl="0" eaLnBrk="1" latinLnBrk="0" hangingPunct="1"/>
                      <a:r>
                        <a:rPr lang="en-US" sz="2000" kern="1200" dirty="0">
                          <a:solidFill>
                            <a:srgbClr val="002060"/>
                          </a:solidFill>
                          <a:latin typeface="+mn-lt"/>
                          <a:ea typeface="+mn-ea"/>
                          <a:cs typeface="+mn-cs"/>
                        </a:rPr>
                        <a:t>Lease payment received:</a:t>
                      </a:r>
                    </a:p>
                    <a:p>
                      <a:pPr marL="285750" indent="-285750" algn="l" defTabSz="914400" rtl="0" eaLnBrk="1" latinLnBrk="0" hangingPunct="1">
                        <a:buFont typeface="Arial" panose="020B0604020202020204" pitchFamily="34" charset="0"/>
                        <a:buChar char="•"/>
                      </a:pPr>
                      <a:r>
                        <a:rPr lang="en-US" sz="2000" kern="1200" dirty="0">
                          <a:solidFill>
                            <a:srgbClr val="002060"/>
                          </a:solidFill>
                          <a:latin typeface="+mn-lt"/>
                          <a:ea typeface="+mn-ea"/>
                          <a:cs typeface="+mn-cs"/>
                        </a:rPr>
                        <a:t>Reduction of receivable</a:t>
                      </a:r>
                    </a:p>
                    <a:p>
                      <a:pPr marL="285750" indent="-285750" algn="l" defTabSz="914400" rtl="0" eaLnBrk="1" latinLnBrk="0" hangingPunct="1">
                        <a:buFont typeface="Arial" panose="020B0604020202020204" pitchFamily="34" charset="0"/>
                        <a:buChar char="•"/>
                      </a:pPr>
                      <a:r>
                        <a:rPr lang="en-US" sz="2000" kern="1200" dirty="0">
                          <a:solidFill>
                            <a:srgbClr val="002060"/>
                          </a:solidFill>
                          <a:latin typeface="+mn-lt"/>
                          <a:ea typeface="+mn-ea"/>
                          <a:cs typeface="+mn-cs"/>
                        </a:rPr>
                        <a:t>Interest revenue</a:t>
                      </a:r>
                    </a:p>
                  </a:txBody>
                  <a:tcPr/>
                </a:tc>
                <a:extLst>
                  <a:ext uri="{0D108BD9-81ED-4DB2-BD59-A6C34878D82A}">
                    <a16:rowId xmlns:a16="http://schemas.microsoft.com/office/drawing/2014/main" val="1533283407"/>
                  </a:ext>
                </a:extLst>
              </a:tr>
              <a:tr h="2042679">
                <a:tc>
                  <a:txBody>
                    <a:bodyPr/>
                    <a:lstStyle/>
                    <a:p>
                      <a:r>
                        <a:rPr lang="en-US" sz="2000" dirty="0">
                          <a:solidFill>
                            <a:srgbClr val="002060"/>
                          </a:solidFill>
                          <a:latin typeface="+mn-lt"/>
                        </a:rPr>
                        <a:t>Amortization of lease asset:</a:t>
                      </a:r>
                    </a:p>
                    <a:p>
                      <a:pPr marL="285750" indent="-285750">
                        <a:buFont typeface="Arial" panose="020B0604020202020204" pitchFamily="34" charset="0"/>
                        <a:buChar char="•"/>
                      </a:pPr>
                      <a:r>
                        <a:rPr lang="en-US" sz="2000" dirty="0">
                          <a:solidFill>
                            <a:srgbClr val="002060"/>
                          </a:solidFill>
                          <a:latin typeface="+mn-lt"/>
                        </a:rPr>
                        <a:t>Shorter of uselife of underlying asset or lease term</a:t>
                      </a:r>
                    </a:p>
                  </a:txBody>
                  <a:tcPr/>
                </a:tc>
                <a:tc>
                  <a:txBody>
                    <a:bodyPr/>
                    <a:lstStyle/>
                    <a:p>
                      <a:pPr algn="l" defTabSz="914400" rtl="0" eaLnBrk="1" latinLnBrk="0" hangingPunct="1"/>
                      <a:r>
                        <a:rPr lang="en-US" sz="2000" kern="1200" dirty="0">
                          <a:solidFill>
                            <a:srgbClr val="002060"/>
                          </a:solidFill>
                          <a:latin typeface="+mn-lt"/>
                          <a:ea typeface="+mn-ea"/>
                          <a:cs typeface="+mn-cs"/>
                        </a:rPr>
                        <a:t>Reduction of deferred inflow of resources - revenue:</a:t>
                      </a:r>
                    </a:p>
                    <a:p>
                      <a:pPr marL="285750" indent="-285750" algn="l" defTabSz="914400" rtl="0" eaLnBrk="1" latinLnBrk="0" hangingPunct="1">
                        <a:buFont typeface="Arial" panose="020B0604020202020204" pitchFamily="34" charset="0"/>
                        <a:buChar char="•"/>
                      </a:pPr>
                      <a:r>
                        <a:rPr lang="en-US" sz="2000" kern="1200" dirty="0">
                          <a:solidFill>
                            <a:srgbClr val="002060"/>
                          </a:solidFill>
                          <a:latin typeface="+mn-lt"/>
                          <a:ea typeface="+mn-ea"/>
                          <a:cs typeface="+mn-cs"/>
                        </a:rPr>
                        <a:t>Over term of lease</a:t>
                      </a:r>
                    </a:p>
                    <a:p>
                      <a:pPr marL="285750" indent="-285750" algn="l" defTabSz="914400" rtl="0" eaLnBrk="1" latinLnBrk="0" hangingPunct="1">
                        <a:buFont typeface="Arial" panose="020B0604020202020204" pitchFamily="34" charset="0"/>
                        <a:buChar char="•"/>
                      </a:pPr>
                      <a:r>
                        <a:rPr lang="en-US" sz="2000" kern="1200" dirty="0">
                          <a:solidFill>
                            <a:srgbClr val="002060"/>
                          </a:solidFill>
                          <a:latin typeface="+mn-lt"/>
                          <a:ea typeface="+mn-ea"/>
                          <a:cs typeface="+mn-cs"/>
                        </a:rPr>
                        <a:t>Systematic and rationale manner</a:t>
                      </a:r>
                    </a:p>
                    <a:p>
                      <a:pPr marL="285750" indent="-285750" algn="l" defTabSz="914400" rtl="0" eaLnBrk="1" latinLnBrk="0" hangingPunct="1">
                        <a:buFont typeface="Arial" panose="020B0604020202020204" pitchFamily="34" charset="0"/>
                        <a:buChar char="•"/>
                      </a:pPr>
                      <a:r>
                        <a:rPr lang="en-US" sz="2000" kern="1200" dirty="0">
                          <a:solidFill>
                            <a:srgbClr val="002060"/>
                          </a:solidFill>
                          <a:latin typeface="+mn-lt"/>
                          <a:ea typeface="+mn-ea"/>
                          <a:cs typeface="+mn-cs"/>
                        </a:rPr>
                        <a:t>Governmental funds if available</a:t>
                      </a:r>
                    </a:p>
                    <a:p>
                      <a:pPr marL="285750" indent="-285750">
                        <a:buFont typeface="Arial" panose="020B0604020202020204" pitchFamily="34" charset="0"/>
                        <a:buChar char="•"/>
                      </a:pPr>
                      <a:endParaRPr lang="en-US" dirty="0">
                        <a:latin typeface="+mn-lt"/>
                      </a:endParaRPr>
                    </a:p>
                  </a:txBody>
                  <a:tcPr/>
                </a:tc>
                <a:extLst>
                  <a:ext uri="{0D108BD9-81ED-4DB2-BD59-A6C34878D82A}">
                    <a16:rowId xmlns:a16="http://schemas.microsoft.com/office/drawing/2014/main" val="4191488026"/>
                  </a:ext>
                </a:extLst>
              </a:tr>
            </a:tbl>
          </a:graphicData>
        </a:graphic>
      </p:graphicFrame>
    </p:spTree>
    <p:extLst>
      <p:ext uri="{BB962C8B-B14F-4D97-AF65-F5344CB8AC3E}">
        <p14:creationId xmlns:p14="http://schemas.microsoft.com/office/powerpoint/2010/main" val="48551573"/>
      </p:ext>
    </p:extLst>
  </p:cSld>
  <p:clrMapOvr>
    <a:masterClrMapping/>
  </p:clrMapOvr>
</p:sld>
</file>

<file path=ppt/theme/theme1.xml><?xml version="1.0" encoding="utf-8"?>
<a:theme xmlns:a="http://schemas.openxmlformats.org/drawingml/2006/main" name="ARC-Theme1">
  <a:themeElements>
    <a:clrScheme name="Arc">
      <a:dk1>
        <a:sysClr val="windowText" lastClr="000000"/>
      </a:dk1>
      <a:lt1>
        <a:sysClr val="window" lastClr="FFFFFF"/>
      </a:lt1>
      <a:dk2>
        <a:srgbClr val="1F497D"/>
      </a:dk2>
      <a:lt2>
        <a:srgbClr val="EEECE1"/>
      </a:lt2>
      <a:accent1>
        <a:srgbClr val="D9B200"/>
      </a:accent1>
      <a:accent2>
        <a:srgbClr val="870E00"/>
      </a:accent2>
      <a:accent3>
        <a:srgbClr val="EAE5DF"/>
      </a:accent3>
      <a:accent4>
        <a:srgbClr val="E8C768"/>
      </a:accent4>
      <a:accent5>
        <a:srgbClr val="003466"/>
      </a:accent5>
      <a:accent6>
        <a:srgbClr val="89623B"/>
      </a:accent6>
      <a:hlink>
        <a:srgbClr val="0F243E"/>
      </a:hlink>
      <a:folHlink>
        <a:srgbClr val="7F7F7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ARC-Theme1</Template>
  <TotalTime>84403</TotalTime>
  <Words>1751</Words>
  <Application>Microsoft Office PowerPoint</Application>
  <PresentationFormat>On-screen Show (4:3)</PresentationFormat>
  <Paragraphs>297</Paragraphs>
  <Slides>29</Slides>
  <Notes>17</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29</vt:i4>
      </vt:variant>
    </vt:vector>
  </HeadingPairs>
  <TitlesOfParts>
    <vt:vector size="37" baseType="lpstr">
      <vt:lpstr>Arial</vt:lpstr>
      <vt:lpstr>Arial Narrow</vt:lpstr>
      <vt:lpstr>Calibri</vt:lpstr>
      <vt:lpstr>Wingdings</vt:lpstr>
      <vt:lpstr>ARC-Theme1</vt:lpstr>
      <vt:lpstr>Custom Design</vt:lpstr>
      <vt:lpstr>1_Custom Design</vt:lpstr>
      <vt:lpstr>Adobe Acrobat Document</vt:lpstr>
      <vt:lpstr>GASB 87  Leases </vt:lpstr>
      <vt:lpstr>Agenda</vt:lpstr>
      <vt:lpstr>Objectives</vt:lpstr>
      <vt:lpstr>GASB 87 Implementation</vt:lpstr>
      <vt:lpstr>Definition of  Lease</vt:lpstr>
      <vt:lpstr>Leases Scope Exclusions </vt:lpstr>
      <vt:lpstr>Lessor/Lessee Reporting</vt:lpstr>
      <vt:lpstr>Lessor/Lessee Reporting</vt:lpstr>
      <vt:lpstr>Lessor/Lessee Reporting</vt:lpstr>
      <vt:lpstr>Lessor/Lessee Reporting</vt:lpstr>
      <vt:lpstr>Lessor/Lessee Reporting</vt:lpstr>
      <vt:lpstr>Short-term leases</vt:lpstr>
      <vt:lpstr>Short-term leases</vt:lpstr>
      <vt:lpstr>Leases – Basis of Accounting</vt:lpstr>
      <vt:lpstr>Borrowing rate</vt:lpstr>
      <vt:lpstr>Multiple Components</vt:lpstr>
      <vt:lpstr>Multiple Components</vt:lpstr>
      <vt:lpstr>Multiple Components</vt:lpstr>
      <vt:lpstr>Contract Combination</vt:lpstr>
      <vt:lpstr>Contract Combination</vt:lpstr>
      <vt:lpstr>Renewal Options</vt:lpstr>
      <vt:lpstr>Renewal Options</vt:lpstr>
      <vt:lpstr>Subleases</vt:lpstr>
      <vt:lpstr>Intergovernmental Agreements</vt:lpstr>
      <vt:lpstr>Thresholds - TBD</vt:lpstr>
      <vt:lpstr>Start thinking now about:</vt:lpstr>
      <vt:lpstr>Start thinking now about:</vt:lpstr>
      <vt:lpstr>Where to Find Information</vt:lpstr>
      <vt:lpstr>GASB 87 - Leases</vt:lpstr>
    </vt:vector>
  </TitlesOfParts>
  <Company>SAO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Turra Atkinson</dc:creator>
  <cp:lastModifiedBy>Bennett, Chelsea</cp:lastModifiedBy>
  <cp:revision>903</cp:revision>
  <cp:lastPrinted>2019-05-30T11:40:10Z</cp:lastPrinted>
  <dcterms:created xsi:type="dcterms:W3CDTF">2013-02-18T20:57:18Z</dcterms:created>
  <dcterms:modified xsi:type="dcterms:W3CDTF">2019-06-10T20:05:04Z</dcterms:modified>
</cp:coreProperties>
</file>