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3" r:id="rId5"/>
    <p:sldMasterId id="2147483684" r:id="rId6"/>
  </p:sldMasterIdLst>
  <p:notesMasterIdLst>
    <p:notesMasterId r:id="rId48"/>
  </p:notesMasterIdLst>
  <p:handoutMasterIdLst>
    <p:handoutMasterId r:id="rId49"/>
  </p:handoutMasterIdLst>
  <p:sldIdLst>
    <p:sldId id="284" r:id="rId7"/>
    <p:sldId id="477" r:id="rId8"/>
    <p:sldId id="556" r:id="rId9"/>
    <p:sldId id="580" r:id="rId10"/>
    <p:sldId id="579" r:id="rId11"/>
    <p:sldId id="608" r:id="rId12"/>
    <p:sldId id="606" r:id="rId13"/>
    <p:sldId id="609" r:id="rId14"/>
    <p:sldId id="610" r:id="rId15"/>
    <p:sldId id="604" r:id="rId16"/>
    <p:sldId id="616" r:id="rId17"/>
    <p:sldId id="581" r:id="rId18"/>
    <p:sldId id="612" r:id="rId19"/>
    <p:sldId id="613" r:id="rId20"/>
    <p:sldId id="623" r:id="rId21"/>
    <p:sldId id="618" r:id="rId22"/>
    <p:sldId id="634" r:id="rId23"/>
    <p:sldId id="624" r:id="rId24"/>
    <p:sldId id="615" r:id="rId25"/>
    <p:sldId id="622" r:id="rId26"/>
    <p:sldId id="620" r:id="rId27"/>
    <p:sldId id="258" r:id="rId28"/>
    <p:sldId id="588" r:id="rId29"/>
    <p:sldId id="590" r:id="rId30"/>
    <p:sldId id="621" r:id="rId31"/>
    <p:sldId id="617" r:id="rId32"/>
    <p:sldId id="625" r:id="rId33"/>
    <p:sldId id="626" r:id="rId34"/>
    <p:sldId id="594" r:id="rId35"/>
    <p:sldId id="630" r:id="rId36"/>
    <p:sldId id="631" r:id="rId37"/>
    <p:sldId id="632" r:id="rId38"/>
    <p:sldId id="627" r:id="rId39"/>
    <p:sldId id="628" r:id="rId40"/>
    <p:sldId id="637" r:id="rId41"/>
    <p:sldId id="638" r:id="rId42"/>
    <p:sldId id="585" r:id="rId43"/>
    <p:sldId id="593" r:id="rId44"/>
    <p:sldId id="636" r:id="rId45"/>
    <p:sldId id="598" r:id="rId46"/>
    <p:sldId id="599" r:id="rId47"/>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0F5F498-F9E5-486D-9F97-50562CB009AC}">
          <p14:sldIdLst>
            <p14:sldId id="284"/>
            <p14:sldId id="477"/>
            <p14:sldId id="556"/>
            <p14:sldId id="580"/>
            <p14:sldId id="579"/>
            <p14:sldId id="608"/>
            <p14:sldId id="606"/>
            <p14:sldId id="609"/>
            <p14:sldId id="610"/>
            <p14:sldId id="604"/>
            <p14:sldId id="616"/>
            <p14:sldId id="581"/>
            <p14:sldId id="612"/>
            <p14:sldId id="613"/>
            <p14:sldId id="623"/>
            <p14:sldId id="618"/>
            <p14:sldId id="634"/>
            <p14:sldId id="624"/>
            <p14:sldId id="615"/>
            <p14:sldId id="622"/>
            <p14:sldId id="620"/>
            <p14:sldId id="258"/>
            <p14:sldId id="588"/>
            <p14:sldId id="590"/>
            <p14:sldId id="621"/>
            <p14:sldId id="617"/>
            <p14:sldId id="625"/>
            <p14:sldId id="626"/>
            <p14:sldId id="594"/>
            <p14:sldId id="630"/>
            <p14:sldId id="631"/>
            <p14:sldId id="632"/>
            <p14:sldId id="627"/>
            <p14:sldId id="628"/>
            <p14:sldId id="637"/>
            <p14:sldId id="638"/>
            <p14:sldId id="585"/>
            <p14:sldId id="593"/>
            <p14:sldId id="636"/>
            <p14:sldId id="598"/>
            <p14:sldId id="59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othe, Chelsea" initials="BC" lastIdx="28" clrIdx="0">
    <p:extLst>
      <p:ext uri="{19B8F6BF-5375-455C-9EA6-DF929625EA0E}">
        <p15:presenceInfo xmlns:p15="http://schemas.microsoft.com/office/powerpoint/2012/main" userId="S-1-5-21-2672183100-1227059207-2328873036-1175964" providerId="AD"/>
      </p:ext>
    </p:extLst>
  </p:cmAuthor>
  <p:cmAuthor id="2" name="Bennett, Chelsea" initials="BC" lastIdx="1" clrIdx="1">
    <p:extLst>
      <p:ext uri="{19B8F6BF-5375-455C-9EA6-DF929625EA0E}">
        <p15:presenceInfo xmlns:p15="http://schemas.microsoft.com/office/powerpoint/2012/main" userId="Bennett, Chelse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33CC33"/>
    <a:srgbClr val="7313DD"/>
    <a:srgbClr val="002060"/>
    <a:srgbClr val="FFE25E"/>
    <a:srgbClr val="E1E25E"/>
    <a:srgbClr val="E8C768"/>
    <a:srgbClr val="FAF176"/>
    <a:srgbClr val="007E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22" autoAdjust="0"/>
    <p:restoredTop sz="93895" autoAdjust="0"/>
  </p:normalViewPr>
  <p:slideViewPr>
    <p:cSldViewPr>
      <p:cViewPr varScale="1">
        <p:scale>
          <a:sx n="112" d="100"/>
          <a:sy n="112" d="100"/>
        </p:scale>
        <p:origin x="1758"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2046" y="-9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notesMaster" Target="notesMasters/notesMaster1.xml"/><Relationship Id="rId8" Type="http://schemas.openxmlformats.org/officeDocument/2006/relationships/slide" Target="slides/slide2.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11385" cy="461647"/>
          </a:xfrm>
          <a:prstGeom prst="rect">
            <a:avLst/>
          </a:prstGeom>
        </p:spPr>
        <p:txBody>
          <a:bodyPr vert="horz" lIns="91305" tIns="45651" rIns="91305" bIns="45651" rtlCol="0"/>
          <a:lstStyle>
            <a:lvl1pPr algn="l">
              <a:defRPr sz="1200"/>
            </a:lvl1pPr>
          </a:lstStyle>
          <a:p>
            <a:endParaRPr lang="en-US" dirty="0"/>
          </a:p>
        </p:txBody>
      </p:sp>
      <p:sp>
        <p:nvSpPr>
          <p:cNvPr id="3" name="Date Placeholder 2"/>
          <p:cNvSpPr>
            <a:spLocks noGrp="1"/>
          </p:cNvSpPr>
          <p:nvPr>
            <p:ph type="dt" sz="quarter" idx="1"/>
          </p:nvPr>
        </p:nvSpPr>
        <p:spPr>
          <a:xfrm>
            <a:off x="3937121" y="3"/>
            <a:ext cx="3011385" cy="461647"/>
          </a:xfrm>
          <a:prstGeom prst="rect">
            <a:avLst/>
          </a:prstGeom>
        </p:spPr>
        <p:txBody>
          <a:bodyPr vert="horz" lIns="91305" tIns="45651" rIns="91305" bIns="45651" rtlCol="0"/>
          <a:lstStyle>
            <a:lvl1pPr algn="r">
              <a:defRPr sz="1200"/>
            </a:lvl1pPr>
          </a:lstStyle>
          <a:p>
            <a:fld id="{96D33A5B-FE59-48AD-9C8A-924E6F3DB66F}" type="datetimeFigureOut">
              <a:rPr lang="en-US" smtClean="0"/>
              <a:pPr/>
              <a:t>6/17/2020</a:t>
            </a:fld>
            <a:endParaRPr lang="en-US" dirty="0"/>
          </a:p>
        </p:txBody>
      </p:sp>
      <p:sp>
        <p:nvSpPr>
          <p:cNvPr id="4" name="Footer Placeholder 3"/>
          <p:cNvSpPr>
            <a:spLocks noGrp="1"/>
          </p:cNvSpPr>
          <p:nvPr>
            <p:ph type="ftr" sz="quarter" idx="2"/>
          </p:nvPr>
        </p:nvSpPr>
        <p:spPr>
          <a:xfrm>
            <a:off x="1" y="8772853"/>
            <a:ext cx="3011385" cy="461647"/>
          </a:xfrm>
          <a:prstGeom prst="rect">
            <a:avLst/>
          </a:prstGeom>
        </p:spPr>
        <p:txBody>
          <a:bodyPr vert="horz" lIns="91305" tIns="45651" rIns="91305" bIns="45651"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7121" y="8772853"/>
            <a:ext cx="3011385" cy="461647"/>
          </a:xfrm>
          <a:prstGeom prst="rect">
            <a:avLst/>
          </a:prstGeom>
        </p:spPr>
        <p:txBody>
          <a:bodyPr vert="horz" lIns="91305" tIns="45651" rIns="91305" bIns="45651" rtlCol="0" anchor="b"/>
          <a:lstStyle>
            <a:lvl1pPr algn="r">
              <a:defRPr sz="1200"/>
            </a:lvl1pPr>
          </a:lstStyle>
          <a:p>
            <a:fld id="{9AF8CFAA-BF7E-4F7B-A9FC-94D87A31EACD}" type="slidenum">
              <a:rPr lang="en-US" smtClean="0"/>
              <a:pPr/>
              <a:t>‹#›</a:t>
            </a:fld>
            <a:endParaRPr lang="en-US" dirty="0"/>
          </a:p>
        </p:txBody>
      </p:sp>
    </p:spTree>
    <p:extLst>
      <p:ext uri="{BB962C8B-B14F-4D97-AF65-F5344CB8AC3E}">
        <p14:creationId xmlns:p14="http://schemas.microsoft.com/office/powerpoint/2010/main" val="32551708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699" cy="461804"/>
          </a:xfrm>
          <a:prstGeom prst="rect">
            <a:avLst/>
          </a:prstGeom>
        </p:spPr>
        <p:txBody>
          <a:bodyPr vert="horz" lIns="93149" tIns="46576" rIns="93149" bIns="46576" rtlCol="0"/>
          <a:lstStyle>
            <a:lvl1pPr algn="l">
              <a:defRPr sz="1200"/>
            </a:lvl1pPr>
          </a:lstStyle>
          <a:p>
            <a:endParaRPr lang="en-US" dirty="0"/>
          </a:p>
        </p:txBody>
      </p:sp>
      <p:sp>
        <p:nvSpPr>
          <p:cNvPr id="3" name="Date Placeholder 2"/>
          <p:cNvSpPr>
            <a:spLocks noGrp="1"/>
          </p:cNvSpPr>
          <p:nvPr>
            <p:ph type="dt" idx="1"/>
          </p:nvPr>
        </p:nvSpPr>
        <p:spPr>
          <a:xfrm>
            <a:off x="3936769" y="0"/>
            <a:ext cx="3011699" cy="461804"/>
          </a:xfrm>
          <a:prstGeom prst="rect">
            <a:avLst/>
          </a:prstGeom>
        </p:spPr>
        <p:txBody>
          <a:bodyPr vert="horz" lIns="93149" tIns="46576" rIns="93149" bIns="46576" rtlCol="0"/>
          <a:lstStyle>
            <a:lvl1pPr algn="r">
              <a:defRPr sz="1200"/>
            </a:lvl1pPr>
          </a:lstStyle>
          <a:p>
            <a:fld id="{BD52342C-839E-40D5-9608-93DCA8660A31}" type="datetimeFigureOut">
              <a:rPr lang="en-US" smtClean="0"/>
              <a:pPr/>
              <a:t>6/17/2020</a:t>
            </a:fld>
            <a:endParaRPr lang="en-US" dirty="0"/>
          </a:p>
        </p:txBody>
      </p:sp>
      <p:sp>
        <p:nvSpPr>
          <p:cNvPr id="4" name="Slide Image Placeholder 3"/>
          <p:cNvSpPr>
            <a:spLocks noGrp="1" noRot="1" noChangeAspect="1"/>
          </p:cNvSpPr>
          <p:nvPr>
            <p:ph type="sldImg" idx="2"/>
          </p:nvPr>
        </p:nvSpPr>
        <p:spPr>
          <a:xfrm>
            <a:off x="1166813" y="693738"/>
            <a:ext cx="4616450" cy="3462337"/>
          </a:xfrm>
          <a:prstGeom prst="rect">
            <a:avLst/>
          </a:prstGeom>
          <a:noFill/>
          <a:ln w="12700">
            <a:solidFill>
              <a:prstClr val="black"/>
            </a:solidFill>
          </a:ln>
        </p:spPr>
        <p:txBody>
          <a:bodyPr vert="horz" lIns="93149" tIns="46576" rIns="93149" bIns="46576"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3149" tIns="46576" rIns="93149" bIns="4657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669"/>
            <a:ext cx="3011699" cy="461804"/>
          </a:xfrm>
          <a:prstGeom prst="rect">
            <a:avLst/>
          </a:prstGeom>
        </p:spPr>
        <p:txBody>
          <a:bodyPr vert="horz" lIns="93149" tIns="46576" rIns="93149"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9" y="8772669"/>
            <a:ext cx="3011699" cy="461804"/>
          </a:xfrm>
          <a:prstGeom prst="rect">
            <a:avLst/>
          </a:prstGeom>
        </p:spPr>
        <p:txBody>
          <a:bodyPr vert="horz" lIns="93149" tIns="46576" rIns="93149" bIns="46576" rtlCol="0" anchor="b"/>
          <a:lstStyle>
            <a:lvl1pPr algn="r">
              <a:defRPr sz="1200"/>
            </a:lvl1pPr>
          </a:lstStyle>
          <a:p>
            <a:fld id="{2680D5FE-DE22-40C5-B601-8D7B0873CA4D}" type="slidenum">
              <a:rPr lang="en-US" smtClean="0"/>
              <a:pPr/>
              <a:t>‹#›</a:t>
            </a:fld>
            <a:endParaRPr lang="en-US" dirty="0"/>
          </a:p>
        </p:txBody>
      </p:sp>
    </p:spTree>
    <p:extLst>
      <p:ext uri="{BB962C8B-B14F-4D97-AF65-F5344CB8AC3E}">
        <p14:creationId xmlns:p14="http://schemas.microsoft.com/office/powerpoint/2010/main" val="376103103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a:t>
            </a:fld>
            <a:endParaRPr lang="en-US" dirty="0"/>
          </a:p>
        </p:txBody>
      </p:sp>
    </p:spTree>
    <p:extLst>
      <p:ext uri="{BB962C8B-B14F-4D97-AF65-F5344CB8AC3E}">
        <p14:creationId xmlns:p14="http://schemas.microsoft.com/office/powerpoint/2010/main" val="2696485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15</a:t>
            </a:fld>
            <a:endParaRPr lang="en-US" dirty="0"/>
          </a:p>
        </p:txBody>
      </p:sp>
    </p:spTree>
    <p:extLst>
      <p:ext uri="{BB962C8B-B14F-4D97-AF65-F5344CB8AC3E}">
        <p14:creationId xmlns:p14="http://schemas.microsoft.com/office/powerpoint/2010/main" val="17418948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17</a:t>
            </a:fld>
            <a:endParaRPr lang="en-US" dirty="0"/>
          </a:p>
        </p:txBody>
      </p:sp>
    </p:spTree>
    <p:extLst>
      <p:ext uri="{BB962C8B-B14F-4D97-AF65-F5344CB8AC3E}">
        <p14:creationId xmlns:p14="http://schemas.microsoft.com/office/powerpoint/2010/main" val="568142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18</a:t>
            </a:fld>
            <a:endParaRPr lang="en-US" dirty="0"/>
          </a:p>
        </p:txBody>
      </p:sp>
    </p:spTree>
    <p:extLst>
      <p:ext uri="{BB962C8B-B14F-4D97-AF65-F5344CB8AC3E}">
        <p14:creationId xmlns:p14="http://schemas.microsoft.com/office/powerpoint/2010/main" val="27005460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19</a:t>
            </a:fld>
            <a:endParaRPr lang="en-US" dirty="0"/>
          </a:p>
        </p:txBody>
      </p:sp>
    </p:spTree>
    <p:extLst>
      <p:ext uri="{BB962C8B-B14F-4D97-AF65-F5344CB8AC3E}">
        <p14:creationId xmlns:p14="http://schemas.microsoft.com/office/powerpoint/2010/main" val="12374775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29</a:t>
            </a:fld>
            <a:endParaRPr lang="en-US" dirty="0"/>
          </a:p>
        </p:txBody>
      </p:sp>
    </p:spTree>
    <p:extLst>
      <p:ext uri="{BB962C8B-B14F-4D97-AF65-F5344CB8AC3E}">
        <p14:creationId xmlns:p14="http://schemas.microsoft.com/office/powerpoint/2010/main" val="1542900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30</a:t>
            </a:fld>
            <a:endParaRPr lang="en-US" dirty="0"/>
          </a:p>
        </p:txBody>
      </p:sp>
    </p:spTree>
    <p:extLst>
      <p:ext uri="{BB962C8B-B14F-4D97-AF65-F5344CB8AC3E}">
        <p14:creationId xmlns:p14="http://schemas.microsoft.com/office/powerpoint/2010/main" val="740374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31</a:t>
            </a:fld>
            <a:endParaRPr lang="en-US" dirty="0"/>
          </a:p>
        </p:txBody>
      </p:sp>
    </p:spTree>
    <p:extLst>
      <p:ext uri="{BB962C8B-B14F-4D97-AF65-F5344CB8AC3E}">
        <p14:creationId xmlns:p14="http://schemas.microsoft.com/office/powerpoint/2010/main" val="18438497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32</a:t>
            </a:fld>
            <a:endParaRPr lang="en-US" dirty="0"/>
          </a:p>
        </p:txBody>
      </p:sp>
    </p:spTree>
    <p:extLst>
      <p:ext uri="{BB962C8B-B14F-4D97-AF65-F5344CB8AC3E}">
        <p14:creationId xmlns:p14="http://schemas.microsoft.com/office/powerpoint/2010/main" val="2040735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33</a:t>
            </a:fld>
            <a:endParaRPr lang="en-US" dirty="0"/>
          </a:p>
        </p:txBody>
      </p:sp>
    </p:spTree>
    <p:extLst>
      <p:ext uri="{BB962C8B-B14F-4D97-AF65-F5344CB8AC3E}">
        <p14:creationId xmlns:p14="http://schemas.microsoft.com/office/powerpoint/2010/main" val="12423697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38</a:t>
            </a:fld>
            <a:endParaRPr lang="en-US" dirty="0"/>
          </a:p>
        </p:txBody>
      </p:sp>
    </p:spTree>
    <p:extLst>
      <p:ext uri="{BB962C8B-B14F-4D97-AF65-F5344CB8AC3E}">
        <p14:creationId xmlns:p14="http://schemas.microsoft.com/office/powerpoint/2010/main" val="2046108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2</a:t>
            </a:fld>
            <a:endParaRPr lang="en-US" dirty="0"/>
          </a:p>
        </p:txBody>
      </p:sp>
    </p:spTree>
    <p:extLst>
      <p:ext uri="{BB962C8B-B14F-4D97-AF65-F5344CB8AC3E}">
        <p14:creationId xmlns:p14="http://schemas.microsoft.com/office/powerpoint/2010/main" val="35179675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39</a:t>
            </a:fld>
            <a:endParaRPr lang="en-US" dirty="0"/>
          </a:p>
        </p:txBody>
      </p:sp>
    </p:spTree>
    <p:extLst>
      <p:ext uri="{BB962C8B-B14F-4D97-AF65-F5344CB8AC3E}">
        <p14:creationId xmlns:p14="http://schemas.microsoft.com/office/powerpoint/2010/main" val="28423878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40</a:t>
            </a:fld>
            <a:endParaRPr lang="en-US" dirty="0"/>
          </a:p>
        </p:txBody>
      </p:sp>
    </p:spTree>
    <p:extLst>
      <p:ext uri="{BB962C8B-B14F-4D97-AF65-F5344CB8AC3E}">
        <p14:creationId xmlns:p14="http://schemas.microsoft.com/office/powerpoint/2010/main" val="16413502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41</a:t>
            </a:fld>
            <a:endParaRPr lang="en-US" dirty="0"/>
          </a:p>
        </p:txBody>
      </p:sp>
    </p:spTree>
    <p:extLst>
      <p:ext uri="{BB962C8B-B14F-4D97-AF65-F5344CB8AC3E}">
        <p14:creationId xmlns:p14="http://schemas.microsoft.com/office/powerpoint/2010/main" val="1242540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7</a:t>
            </a:fld>
            <a:endParaRPr lang="en-US" dirty="0"/>
          </a:p>
        </p:txBody>
      </p:sp>
    </p:spTree>
    <p:extLst>
      <p:ext uri="{BB962C8B-B14F-4D97-AF65-F5344CB8AC3E}">
        <p14:creationId xmlns:p14="http://schemas.microsoft.com/office/powerpoint/2010/main" val="2976647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8</a:t>
            </a:fld>
            <a:endParaRPr lang="en-US" dirty="0"/>
          </a:p>
        </p:txBody>
      </p:sp>
    </p:spTree>
    <p:extLst>
      <p:ext uri="{BB962C8B-B14F-4D97-AF65-F5344CB8AC3E}">
        <p14:creationId xmlns:p14="http://schemas.microsoft.com/office/powerpoint/2010/main" val="117944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10</a:t>
            </a:fld>
            <a:endParaRPr lang="en-US" dirty="0"/>
          </a:p>
        </p:txBody>
      </p:sp>
    </p:spTree>
    <p:extLst>
      <p:ext uri="{BB962C8B-B14F-4D97-AF65-F5344CB8AC3E}">
        <p14:creationId xmlns:p14="http://schemas.microsoft.com/office/powerpoint/2010/main" val="1666389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11</a:t>
            </a:fld>
            <a:endParaRPr lang="en-US" dirty="0"/>
          </a:p>
        </p:txBody>
      </p:sp>
    </p:spTree>
    <p:extLst>
      <p:ext uri="{BB962C8B-B14F-4D97-AF65-F5344CB8AC3E}">
        <p14:creationId xmlns:p14="http://schemas.microsoft.com/office/powerpoint/2010/main" val="13562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12</a:t>
            </a:fld>
            <a:endParaRPr lang="en-US" dirty="0"/>
          </a:p>
        </p:txBody>
      </p:sp>
    </p:spTree>
    <p:extLst>
      <p:ext uri="{BB962C8B-B14F-4D97-AF65-F5344CB8AC3E}">
        <p14:creationId xmlns:p14="http://schemas.microsoft.com/office/powerpoint/2010/main" val="4263468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13</a:t>
            </a:fld>
            <a:endParaRPr lang="en-US" dirty="0"/>
          </a:p>
        </p:txBody>
      </p:sp>
    </p:spTree>
    <p:extLst>
      <p:ext uri="{BB962C8B-B14F-4D97-AF65-F5344CB8AC3E}">
        <p14:creationId xmlns:p14="http://schemas.microsoft.com/office/powerpoint/2010/main" val="2985097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80D5FE-DE22-40C5-B601-8D7B0873CA4D}" type="slidenum">
              <a:rPr lang="en-US" smtClean="0"/>
              <a:pPr/>
              <a:t>14</a:t>
            </a:fld>
            <a:endParaRPr lang="en-US" dirty="0"/>
          </a:p>
        </p:txBody>
      </p:sp>
    </p:spTree>
    <p:extLst>
      <p:ext uri="{BB962C8B-B14F-4D97-AF65-F5344CB8AC3E}">
        <p14:creationId xmlns:p14="http://schemas.microsoft.com/office/powerpoint/2010/main" val="896077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8001000" cy="5257800"/>
          </a:xfrm>
          <a:prstGeom prst="rect">
            <a:avLst/>
          </a:prstGeom>
        </p:spPr>
        <p:txBody>
          <a:bodyPr/>
          <a:lstStyle>
            <a:lvl1pPr>
              <a:buClr>
                <a:srgbClr val="002060"/>
              </a:buClr>
              <a:buFont typeface="Wingdings" pitchFamily="2" charset="2"/>
              <a:buChar char="ü"/>
              <a:defRPr b="1">
                <a:solidFill>
                  <a:srgbClr val="002060"/>
                </a:solidFill>
              </a:defRPr>
            </a:lvl1pPr>
            <a:lvl2pPr>
              <a:buClr>
                <a:srgbClr val="002060"/>
              </a:buClr>
              <a:buFont typeface="Wingdings" pitchFamily="2" charset="2"/>
              <a:buChar char="§"/>
              <a:defRPr i="0" u="sng">
                <a:solidFill>
                  <a:srgbClr val="0070C0"/>
                </a:solidFill>
              </a:defRPr>
            </a:lvl2pPr>
            <a:lvl3pPr>
              <a:buClr>
                <a:srgbClr val="002060"/>
              </a:buClr>
              <a:defRPr i="0">
                <a:solidFill>
                  <a:srgbClr val="0070C0"/>
                </a:solidFill>
              </a:defRPr>
            </a:lvl3pPr>
            <a:lvl4pPr>
              <a:buClr>
                <a:srgbClr val="002060"/>
              </a:buClr>
              <a:defRPr i="0">
                <a:solidFill>
                  <a:srgbClr val="0070C0"/>
                </a:solidFill>
              </a:defRPr>
            </a:lvl4pPr>
            <a:lvl5pPr>
              <a:buClr>
                <a:srgbClr val="002060"/>
              </a:buClr>
              <a:defRPr sz="1800" i="0">
                <a:solidFill>
                  <a:srgbClr val="0070C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1">
            <a:extLst>
              <a:ext uri="{FF2B5EF4-FFF2-40B4-BE49-F238E27FC236}">
                <a16:creationId xmlns:a16="http://schemas.microsoft.com/office/drawing/2014/main" id="{77327106-5B51-486B-B670-4EED0CDB8328}"/>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
        <p:nvSpPr>
          <p:cNvPr id="6" name="Title 1">
            <a:extLst>
              <a:ext uri="{FF2B5EF4-FFF2-40B4-BE49-F238E27FC236}">
                <a16:creationId xmlns:a16="http://schemas.microsoft.com/office/drawing/2014/main" id="{EF1ECF12-197A-4BE9-ABE9-80B23AD714C2}"/>
              </a:ext>
            </a:extLst>
          </p:cNvPr>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
        <p:nvSpPr>
          <p:cNvPr id="3" name="Slide Number Placeholder 1">
            <a:extLst>
              <a:ext uri="{FF2B5EF4-FFF2-40B4-BE49-F238E27FC236}">
                <a16:creationId xmlns:a16="http://schemas.microsoft.com/office/drawing/2014/main" id="{D4B04E77-B6AE-41EE-B0C3-C2078B53F0BE}"/>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C67798-CB21-4812-A6EB-909CDFDBB01F}"/>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a:prstGeom prst="rect">
            <a:avLst/>
          </a:prstGeom>
        </p:spPr>
        <p:txBody>
          <a:bodyPr/>
          <a:lstStyle>
            <a:lvl1pPr marL="342900" indent="-342900">
              <a:buClr>
                <a:schemeClr val="tx2">
                  <a:lumMod val="50000"/>
                </a:schemeClr>
              </a:buClr>
              <a:buFont typeface="Wingdings" panose="05000000000000000000" pitchFamily="2" charset="2"/>
              <a:buChar char="ü"/>
              <a:defRPr b="1">
                <a:solidFill>
                  <a:srgbClr val="002060"/>
                </a:solidFill>
              </a:defRPr>
            </a:lvl1pPr>
            <a:lvl2pPr marL="742950" indent="-285750">
              <a:buFont typeface="Wingdings" panose="05000000000000000000" pitchFamily="2" charset="2"/>
              <a:buChar char="§"/>
              <a:defRPr u="sng">
                <a:solidFill>
                  <a:srgbClr val="0070C0"/>
                </a:solidFill>
              </a:defRPr>
            </a:lvl2pPr>
            <a:lvl3pPr>
              <a:defRPr>
                <a:solidFill>
                  <a:srgbClr val="0070C0"/>
                </a:solidFill>
              </a:defRPr>
            </a:lvl3pPr>
            <a:lvl4pPr>
              <a:defRPr>
                <a:solidFill>
                  <a:srgbClr val="0070C0"/>
                </a:solidFill>
              </a:defRPr>
            </a:lvl4pPr>
            <a:lvl5pPr>
              <a:defRPr sz="1800">
                <a:solidFill>
                  <a:srgbClr val="0070C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7"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
        <p:nvSpPr>
          <p:cNvPr id="4" name="Slide Number Placeholder 1">
            <a:extLst>
              <a:ext uri="{FF2B5EF4-FFF2-40B4-BE49-F238E27FC236}">
                <a16:creationId xmlns:a16="http://schemas.microsoft.com/office/drawing/2014/main" id="{56787FB6-01FB-48FD-AA7F-3FF39BB58624}"/>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extLst>
      <p:ext uri="{BB962C8B-B14F-4D97-AF65-F5344CB8AC3E}">
        <p14:creationId xmlns:p14="http://schemas.microsoft.com/office/powerpoint/2010/main" val="273145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E994B31-EABE-4542-A3A2-0F77581AF9AF}"/>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extLst>
      <p:ext uri="{BB962C8B-B14F-4D97-AF65-F5344CB8AC3E}">
        <p14:creationId xmlns:p14="http://schemas.microsoft.com/office/powerpoint/2010/main" val="1890537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a:prstGeom prst="rect">
            <a:avLst/>
          </a:prstGeom>
        </p:spPr>
        <p:txBody>
          <a:bodyPr/>
          <a:lstStyle>
            <a:lvl1pPr marL="342900" indent="-342900">
              <a:buClr>
                <a:schemeClr val="tx2">
                  <a:lumMod val="50000"/>
                </a:schemeClr>
              </a:buClr>
              <a:buFont typeface="Wingdings" panose="05000000000000000000" pitchFamily="2" charset="2"/>
              <a:buChar char="ü"/>
              <a:defRPr b="1">
                <a:solidFill>
                  <a:srgbClr val="002060"/>
                </a:solidFill>
              </a:defRPr>
            </a:lvl1pPr>
            <a:lvl2pPr marL="742950" indent="-285750">
              <a:buFont typeface="Wingdings" panose="05000000000000000000" pitchFamily="2" charset="2"/>
              <a:buChar char="§"/>
              <a:defRPr u="sng">
                <a:solidFill>
                  <a:srgbClr val="0070C0"/>
                </a:solidFill>
              </a:defRPr>
            </a:lvl2pPr>
            <a:lvl3pPr>
              <a:defRPr>
                <a:solidFill>
                  <a:srgbClr val="0070C0"/>
                </a:solidFill>
              </a:defRPr>
            </a:lvl3pPr>
            <a:lvl4pPr>
              <a:defRPr>
                <a:solidFill>
                  <a:srgbClr val="0070C0"/>
                </a:solidFill>
              </a:defRPr>
            </a:lvl4pPr>
            <a:lvl5pPr>
              <a:defRPr sz="1800">
                <a:solidFill>
                  <a:srgbClr val="0070C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7"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
        <p:nvSpPr>
          <p:cNvPr id="4" name="Slide Number Placeholder 1">
            <a:extLst>
              <a:ext uri="{FF2B5EF4-FFF2-40B4-BE49-F238E27FC236}">
                <a16:creationId xmlns:a16="http://schemas.microsoft.com/office/drawing/2014/main" id="{8947DC5B-9E5A-4B6E-AA59-B19D5E4A671C}"/>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extLst>
      <p:ext uri="{BB962C8B-B14F-4D97-AF65-F5344CB8AC3E}">
        <p14:creationId xmlns:p14="http://schemas.microsoft.com/office/powerpoint/2010/main" val="1512003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a:t>Click to edit Master title style</a:t>
            </a:r>
          </a:p>
        </p:txBody>
      </p:sp>
      <p:sp>
        <p:nvSpPr>
          <p:cNvPr id="3" name="Slide Number Placeholder 1">
            <a:extLst>
              <a:ext uri="{FF2B5EF4-FFF2-40B4-BE49-F238E27FC236}">
                <a16:creationId xmlns:a16="http://schemas.microsoft.com/office/drawing/2014/main" id="{5E0D8362-4E24-444C-BEA4-74EC76EFC160}"/>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extLst>
      <p:ext uri="{BB962C8B-B14F-4D97-AF65-F5344CB8AC3E}">
        <p14:creationId xmlns:p14="http://schemas.microsoft.com/office/powerpoint/2010/main" val="22422793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5.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7"/>
          <p:cNvSpPr/>
          <p:nvPr userDrawn="1"/>
        </p:nvSpPr>
        <p:spPr>
          <a:xfrm>
            <a:off x="-2" y="0"/>
            <a:ext cx="9144002" cy="1231899"/>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blipFill>
            <a:blip r:embed="rId6"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Arial" pitchFamily="34" charset="0"/>
              <a:ea typeface="+mn-ea"/>
              <a:cs typeface="Arial" pitchFamily="34" charset="0"/>
            </a:endParaRPr>
          </a:p>
        </p:txBody>
      </p:sp>
      <p:sp>
        <p:nvSpPr>
          <p:cNvPr id="9" name="Freeform 8"/>
          <p:cNvSpPr/>
          <p:nvPr userDrawn="1"/>
        </p:nvSpPr>
        <p:spPr>
          <a:xfrm flipH="1">
            <a:off x="0" y="888999"/>
            <a:ext cx="9144000" cy="342900"/>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a:gsLst>
              <a:gs pos="25000">
                <a:srgbClr val="E8C768"/>
              </a:gs>
              <a:gs pos="100000">
                <a:srgbClr val="FFE25E"/>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itchFamily="34" charset="0"/>
              <a:cs typeface="Arial" pitchFamily="34" charset="0"/>
            </a:endParaRPr>
          </a:p>
        </p:txBody>
      </p:sp>
      <p:pic>
        <p:nvPicPr>
          <p:cNvPr id="11" name="Picture 1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15200" y="146367"/>
            <a:ext cx="1523874" cy="768033"/>
          </a:xfrm>
          <a:prstGeom prst="rect">
            <a:avLst/>
          </a:prstGeom>
        </p:spPr>
      </p:pic>
      <p:sp>
        <p:nvSpPr>
          <p:cNvPr id="5" name="Slide Number Placeholder 1">
            <a:extLst>
              <a:ext uri="{FF2B5EF4-FFF2-40B4-BE49-F238E27FC236}">
                <a16:creationId xmlns:a16="http://schemas.microsoft.com/office/drawing/2014/main" id="{1B594FBA-B64E-4CDF-B040-B9ABED36B4AA}"/>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72" r:id="rId1"/>
    <p:sldLayoutId id="2147483666" r:id="rId2"/>
    <p:sldLayoutId id="2147483667" r:id="rId3"/>
    <p:sldLayoutId id="2147483692" r:id="rId4"/>
  </p:sldLayoutIdLst>
  <p:hf hdr="0" ftr="0" dt="0"/>
  <p:txStyles>
    <p:titleStyle>
      <a:lvl1pPr algn="ctr" defTabSz="914400" rtl="0" eaLnBrk="1" latinLnBrk="0" hangingPunct="1">
        <a:spcBef>
          <a:spcPct val="0"/>
        </a:spcBef>
        <a:buNone/>
        <a:defRPr sz="4000" kern="1200">
          <a:solidFill>
            <a:schemeClr val="tx2">
              <a:lumMod val="50000"/>
            </a:schemeClr>
          </a:solidFill>
          <a:latin typeface="+mj-lt"/>
          <a:ea typeface="+mj-ea"/>
          <a:cs typeface="+mj-cs"/>
        </a:defRPr>
      </a:lvl1pPr>
    </p:titleStyle>
    <p:bodyStyle>
      <a:lvl1pPr marL="342900" indent="-342900" algn="l" defTabSz="914400" rtl="0" eaLnBrk="1" latinLnBrk="0" hangingPunct="1">
        <a:spcBef>
          <a:spcPct val="20000"/>
        </a:spcBef>
        <a:buClr>
          <a:schemeClr val="tx2">
            <a:lumMod val="50000"/>
          </a:schemeClr>
        </a:buClr>
        <a:buFont typeface="Arial" pitchFamily="34" charset="0"/>
        <a:buChar char="•"/>
        <a:defRPr sz="3200" kern="1200">
          <a:solidFill>
            <a:srgbClr val="870E00"/>
          </a:solidFill>
          <a:latin typeface="+mn-lt"/>
          <a:ea typeface="+mn-ea"/>
          <a:cs typeface="+mn-cs"/>
        </a:defRPr>
      </a:lvl1pPr>
      <a:lvl2pPr marL="742950" indent="-285750" algn="l" defTabSz="914400" rtl="0" eaLnBrk="1" latinLnBrk="0" hangingPunct="1">
        <a:spcBef>
          <a:spcPct val="20000"/>
        </a:spcBef>
        <a:buClr>
          <a:srgbClr val="870E00"/>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tx2">
            <a:lumMod val="50000"/>
          </a:schemeClr>
        </a:buClr>
        <a:buFont typeface="Arial" pitchFamily="34" charset="0"/>
        <a:buChar char="•"/>
        <a:defRPr sz="2400" kern="1200">
          <a:solidFill>
            <a:srgbClr val="870E00"/>
          </a:solidFill>
          <a:latin typeface="+mn-lt"/>
          <a:ea typeface="+mn-ea"/>
          <a:cs typeface="+mn-cs"/>
        </a:defRPr>
      </a:lvl3pPr>
      <a:lvl4pPr marL="1600200" indent="-228600" algn="l" defTabSz="914400" rtl="0" eaLnBrk="1" latinLnBrk="0" hangingPunct="1">
        <a:spcBef>
          <a:spcPct val="20000"/>
        </a:spcBef>
        <a:buClr>
          <a:srgbClr val="870E00"/>
        </a:buClr>
        <a:buFont typeface="Arial" pitchFamily="34" charset="0"/>
        <a:buChar char="–"/>
        <a:defRPr sz="2000" kern="1200">
          <a:solidFill>
            <a:schemeClr val="tx1">
              <a:lumMod val="95000"/>
              <a:lumOff val="5000"/>
            </a:schemeClr>
          </a:solidFill>
          <a:latin typeface="+mn-lt"/>
          <a:ea typeface="+mn-ea"/>
          <a:cs typeface="+mn-cs"/>
        </a:defRPr>
      </a:lvl4pPr>
      <a:lvl5pPr marL="2057400" indent="-228600" algn="l" defTabSz="914400" rtl="0" eaLnBrk="1" latinLnBrk="0" hangingPunct="1">
        <a:spcBef>
          <a:spcPct val="20000"/>
        </a:spcBef>
        <a:buClr>
          <a:schemeClr val="tx2">
            <a:lumMod val="50000"/>
          </a:schemeClr>
        </a:buClr>
        <a:buFont typeface="Arial" pitchFamily="34" charset="0"/>
        <a:buChar char="»"/>
        <a:defRPr sz="2000" kern="1200">
          <a:solidFill>
            <a:srgbClr val="870E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8" name="Picture 6" descr="Image 3"/>
          <p:cNvPicPr>
            <a:picLocks noChangeAspect="1" noChangeArrowheads="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rcRect t="8397" b="3818"/>
          <a:stretch>
            <a:fillRect/>
          </a:stretch>
        </p:blipFill>
        <p:spPr bwMode="auto">
          <a:xfrm>
            <a:off x="0" y="0"/>
            <a:ext cx="91440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6"/>
          <p:cNvSpPr/>
          <p:nvPr/>
        </p:nvSpPr>
        <p:spPr>
          <a:xfrm rot="10800000">
            <a:off x="0" y="4648200"/>
            <a:ext cx="9144002" cy="2209800"/>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Arial" pitchFamily="34" charset="0"/>
              <a:ea typeface="+mn-ea"/>
              <a:cs typeface="Arial" pitchFamily="34" charset="0"/>
            </a:endParaRPr>
          </a:p>
        </p:txBody>
      </p:sp>
      <p:sp>
        <p:nvSpPr>
          <p:cNvPr id="8" name="Freeform 7"/>
          <p:cNvSpPr/>
          <p:nvPr userDrawn="1"/>
        </p:nvSpPr>
        <p:spPr>
          <a:xfrm rot="10800000" flipH="1">
            <a:off x="0" y="4616933"/>
            <a:ext cx="9144000" cy="640866"/>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flip="none" rotWithShape="1">
            <a:gsLst>
              <a:gs pos="0">
                <a:schemeClr val="bg1"/>
              </a:gs>
              <a:gs pos="42000">
                <a:srgbClr val="ECD1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itchFamily="34" charset="0"/>
              <a:cs typeface="Arial" pitchFamily="34" charset="0"/>
            </a:endParaRPr>
          </a:p>
        </p:txBody>
      </p:sp>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199" y="5334000"/>
            <a:ext cx="2122651" cy="1069817"/>
          </a:xfrm>
          <a:prstGeom prst="rect">
            <a:avLst/>
          </a:prstGeom>
        </p:spPr>
      </p:pic>
      <p:sp>
        <p:nvSpPr>
          <p:cNvPr id="2" name="Slide Number Placeholder 1">
            <a:extLst>
              <a:ext uri="{FF2B5EF4-FFF2-40B4-BE49-F238E27FC236}">
                <a16:creationId xmlns:a16="http://schemas.microsoft.com/office/drawing/2014/main" id="{B091CD25-4A16-4F09-B0B7-2AE36EC12358}"/>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extLst>
      <p:ext uri="{BB962C8B-B14F-4D97-AF65-F5344CB8AC3E}">
        <p14:creationId xmlns:p14="http://schemas.microsoft.com/office/powerpoint/2010/main" val="2490133698"/>
      </p:ext>
    </p:extLst>
  </p:cSld>
  <p:clrMap bg1="lt1" tx1="dk1" bg2="lt2" tx2="dk2" accent1="accent1" accent2="accent2" accent3="accent3" accent4="accent4" accent5="accent5" accent6="accent6" hlink="hlink" folHlink="folHlink"/>
  <p:sldLayoutIdLst>
    <p:sldLayoutId id="2147483675"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Freeform 2"/>
          <p:cNvSpPr/>
          <p:nvPr userDrawn="1"/>
        </p:nvSpPr>
        <p:spPr>
          <a:xfrm>
            <a:off x="-2" y="0"/>
            <a:ext cx="9144002" cy="1231899"/>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blipFill>
            <a:blip r:embed="rId4"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Arial" pitchFamily="34" charset="0"/>
              <a:ea typeface="+mn-ea"/>
              <a:cs typeface="Arial" pitchFamily="34" charset="0"/>
            </a:endParaRPr>
          </a:p>
        </p:txBody>
      </p:sp>
      <p:sp>
        <p:nvSpPr>
          <p:cNvPr id="5" name="Freeform 4"/>
          <p:cNvSpPr/>
          <p:nvPr userDrawn="1"/>
        </p:nvSpPr>
        <p:spPr>
          <a:xfrm flipH="1">
            <a:off x="0" y="888999"/>
            <a:ext cx="9144000" cy="342900"/>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a:gsLst>
              <a:gs pos="25000">
                <a:srgbClr val="E8C768"/>
              </a:gs>
              <a:gs pos="100000">
                <a:srgbClr val="FFE25E"/>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itchFamily="34" charset="0"/>
              <a:cs typeface="Arial" pitchFamily="34" charset="0"/>
            </a:endParaRPr>
          </a:p>
        </p:txBody>
      </p:sp>
      <p:sp>
        <p:nvSpPr>
          <p:cNvPr id="4" name="Slide Number Placeholder 1">
            <a:extLst>
              <a:ext uri="{FF2B5EF4-FFF2-40B4-BE49-F238E27FC236}">
                <a16:creationId xmlns:a16="http://schemas.microsoft.com/office/drawing/2014/main" id="{9447415E-55D5-480C-909E-80A5EE4A0234}"/>
              </a:ext>
            </a:extLst>
          </p:cNvPr>
          <p:cNvSpPr>
            <a:spLocks noGrp="1"/>
          </p:cNvSpPr>
          <p:nvPr>
            <p:ph type="sldNum" sz="quarter" idx="4"/>
          </p:nvPr>
        </p:nvSpPr>
        <p:spPr>
          <a:xfrm>
            <a:off x="6457950" y="6356350"/>
            <a:ext cx="200678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4A393E-320B-4A38-ADF1-FE4CFE64EDFF}" type="slidenum">
              <a:rPr lang="en-US" smtClean="0"/>
              <a:t>‹#›</a:t>
            </a:fld>
            <a:endParaRPr lang="en-US" dirty="0"/>
          </a:p>
        </p:txBody>
      </p:sp>
    </p:spTree>
    <p:extLst>
      <p:ext uri="{BB962C8B-B14F-4D97-AF65-F5344CB8AC3E}">
        <p14:creationId xmlns:p14="http://schemas.microsoft.com/office/powerpoint/2010/main" val="938865509"/>
      </p:ext>
    </p:extLst>
  </p:cSld>
  <p:clrMap bg1="lt1" tx1="dk1" bg2="lt2" tx2="dk2" accent1="accent1" accent2="accent2" accent3="accent3" accent4="accent4" accent5="accent5" accent6="accent6" hlink="hlink" folHlink="folHlink"/>
  <p:sldLayoutIdLst>
    <p:sldLayoutId id="2147483686" r:id="rId1"/>
    <p:sldLayoutId id="2147483691"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sao.georgia.gov/statewide-reporting/reporting-structure-chart-accounts"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hyperlink" Target="https://www.gasb.org/jsp/GASB/GASBContent_C/ProjectPage&amp;cid=1176170507484"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8" Type="http://schemas.openxmlformats.org/officeDocument/2006/relationships/hyperlink" Target="https://www.gasb.org/jsp/GASB/Page/GASBSectionPage&amp;cid=1176160042391#gig" TargetMode="External"/><Relationship Id="rId3" Type="http://schemas.openxmlformats.org/officeDocument/2006/relationships/notesSlide" Target="../notesSlides/notesSlide21.xml"/><Relationship Id="rId7" Type="http://schemas.openxmlformats.org/officeDocument/2006/relationships/hyperlink" Target="https://www.gasb.org/jsp/GASB/Page/GASBSectionPage&amp;cid=1176160042391" TargetMode="Externa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hyperlink" Target="mailto:Amanda.brock@sao.ga.gov" TargetMode="External"/><Relationship Id="rId5" Type="http://schemas.openxmlformats.org/officeDocument/2006/relationships/hyperlink" Target="mailto:Chelsea.bennett@sao.ga.gov" TargetMode="External"/><Relationship Id="rId10" Type="http://schemas.openxmlformats.org/officeDocument/2006/relationships/oleObject" Target="../embeddings/oleObject2.bin"/><Relationship Id="rId4" Type="http://schemas.openxmlformats.org/officeDocument/2006/relationships/hyperlink" Target="https://sao.georgia.gov/" TargetMode="External"/><Relationship Id="rId9" Type="http://schemas.openxmlformats.org/officeDocument/2006/relationships/oleObject" Target="../embeddings/oleObject1.bin"/></Relationships>
</file>

<file path=ppt/slides/_rels/slide41.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hyperlink" Target="http://www.mrscienceshow.com/2010/06/bring-us-your-burning-science-questions.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a:xfrm>
            <a:off x="457200" y="2133600"/>
            <a:ext cx="8229600" cy="1143000"/>
          </a:xfrm>
          <a:prstGeom prst="rect">
            <a:avLst/>
          </a:prstGeom>
        </p:spPr>
        <p:txBody>
          <a:bodyPr/>
          <a:lstStyle/>
          <a:p>
            <a:r>
              <a:rPr lang="en-US" sz="5400" dirty="0">
                <a:solidFill>
                  <a:schemeClr val="tx2">
                    <a:lumMod val="75000"/>
                  </a:schemeClr>
                </a:solidFill>
                <a:cs typeface="Arial" panose="020B0604020202020204" pitchFamily="34" charset="0"/>
              </a:rPr>
              <a:t>GASB 87 </a:t>
            </a:r>
            <a:br>
              <a:rPr lang="en-US" sz="5400" dirty="0">
                <a:solidFill>
                  <a:schemeClr val="tx2">
                    <a:lumMod val="75000"/>
                  </a:schemeClr>
                </a:solidFill>
                <a:cs typeface="Arial" panose="020B0604020202020204" pitchFamily="34" charset="0"/>
              </a:rPr>
            </a:br>
            <a:r>
              <a:rPr lang="en-US" sz="5400" dirty="0">
                <a:solidFill>
                  <a:schemeClr val="tx2">
                    <a:lumMod val="75000"/>
                  </a:schemeClr>
                </a:solidFill>
                <a:cs typeface="Arial" panose="020B0604020202020204" pitchFamily="34" charset="0"/>
              </a:rPr>
              <a:t>Survey</a:t>
            </a:r>
            <a:br>
              <a:rPr lang="en-US" sz="5400" dirty="0">
                <a:solidFill>
                  <a:schemeClr val="tx2">
                    <a:lumMod val="75000"/>
                  </a:schemeClr>
                </a:solidFill>
                <a:cs typeface="Arial" panose="020B0604020202020204" pitchFamily="34" charset="0"/>
              </a:rPr>
            </a:br>
            <a:br>
              <a:rPr lang="en-US" dirty="0">
                <a:solidFill>
                  <a:schemeClr val="tx2">
                    <a:lumMod val="75000"/>
                  </a:schemeClr>
                </a:solidFill>
                <a:latin typeface="Arial Narrow" panose="020B0606020202030204" pitchFamily="34" charset="0"/>
                <a:cs typeface="Arial" panose="020B0604020202020204" pitchFamily="34" charset="0"/>
              </a:rPr>
            </a:br>
            <a:endParaRPr lang="en-US" sz="3200" i="1" dirty="0">
              <a:solidFill>
                <a:schemeClr val="tx2">
                  <a:lumMod val="75000"/>
                </a:schemeClr>
              </a:solidFill>
              <a:latin typeface="Arial Narrow" panose="020B0606020202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EC511A09-2258-46A1-BA97-51F8961CB99E}"/>
              </a:ext>
            </a:extLst>
          </p:cNvPr>
          <p:cNvSpPr>
            <a:spLocks noGrp="1"/>
          </p:cNvSpPr>
          <p:nvPr>
            <p:ph type="sldNum" sz="quarter" idx="4"/>
          </p:nvPr>
        </p:nvSpPr>
        <p:spPr/>
        <p:txBody>
          <a:bodyPr/>
          <a:lstStyle/>
          <a:p>
            <a:fld id="{974A393E-320B-4A38-ADF1-FE4CFE64EDFF}" type="slidenum">
              <a:rPr lang="en-US" smtClean="0"/>
              <a:t>1</a:t>
            </a:fld>
            <a:endParaRPr lang="en-US" dirty="0"/>
          </a:p>
        </p:txBody>
      </p:sp>
    </p:spTree>
    <p:extLst>
      <p:ext uri="{BB962C8B-B14F-4D97-AF65-F5344CB8AC3E}">
        <p14:creationId xmlns:p14="http://schemas.microsoft.com/office/powerpoint/2010/main" val="1358723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143000"/>
            <a:ext cx="8001000" cy="5562600"/>
          </a:xfrm>
        </p:spPr>
        <p:txBody>
          <a:bodyPr/>
          <a:lstStyle/>
          <a:p>
            <a:pPr marL="342900" lvl="1" indent="-342900">
              <a:buFont typeface="Wingdings" pitchFamily="2" charset="2"/>
              <a:buChar char="ü"/>
            </a:pPr>
            <a:r>
              <a:rPr lang="en-US" sz="2400" b="1" u="none" dirty="0">
                <a:solidFill>
                  <a:srgbClr val="002060"/>
                </a:solidFill>
                <a:cs typeface="Arial"/>
              </a:rPr>
              <a:t>Lease term – </a:t>
            </a:r>
            <a:r>
              <a:rPr lang="en-US" sz="2400" u="none" spc="-15" dirty="0">
                <a:cs typeface="Calibri"/>
              </a:rPr>
              <a:t>Period during which a lessee has a noncancelable right to use an underlying asset</a:t>
            </a:r>
            <a:r>
              <a:rPr lang="en-US" b="1" u="none" dirty="0">
                <a:solidFill>
                  <a:srgbClr val="002060"/>
                </a:solidFill>
                <a:cs typeface="Arial"/>
              </a:rPr>
              <a:t>	</a:t>
            </a:r>
          </a:p>
          <a:p>
            <a:pPr marL="869950" lvl="1">
              <a:lnSpc>
                <a:spcPct val="100000"/>
              </a:lnSpc>
              <a:tabLst>
                <a:tab pos="756285" algn="l"/>
              </a:tabLst>
            </a:pPr>
            <a:r>
              <a:rPr lang="en-US" sz="2400" u="none" spc="-15" dirty="0">
                <a:cs typeface="Calibri"/>
              </a:rPr>
              <a:t>Plus the following periods if applicable:</a:t>
            </a:r>
          </a:p>
          <a:p>
            <a:pPr marL="1270000" lvl="2">
              <a:tabLst>
                <a:tab pos="756285" algn="l"/>
              </a:tabLst>
            </a:pPr>
            <a:r>
              <a:rPr lang="en-US" sz="2000" u="none" spc="-15" dirty="0">
                <a:cs typeface="Calibri"/>
              </a:rPr>
              <a:t>Lessee’s option to extend if it is reasonably certain</a:t>
            </a:r>
          </a:p>
          <a:p>
            <a:pPr marL="1270000" lvl="2">
              <a:tabLst>
                <a:tab pos="756285" algn="l"/>
              </a:tabLst>
            </a:pPr>
            <a:r>
              <a:rPr lang="en-US" sz="2000" u="none" spc="-15" dirty="0">
                <a:cs typeface="Calibri"/>
              </a:rPr>
              <a:t>Lessee’s option to terminate the lease if it is reasonably certain</a:t>
            </a:r>
          </a:p>
          <a:p>
            <a:pPr marL="1270000" lvl="2">
              <a:tabLst>
                <a:tab pos="756285" algn="l"/>
              </a:tabLst>
            </a:pPr>
            <a:r>
              <a:rPr lang="en-US" sz="2000" u="none" spc="-15" dirty="0">
                <a:cs typeface="Calibri"/>
              </a:rPr>
              <a:t>Lessor’s option to extend the lease if it is reasonably certain</a:t>
            </a:r>
          </a:p>
          <a:p>
            <a:pPr marL="1270000" lvl="2">
              <a:tabLst>
                <a:tab pos="756285" algn="l"/>
              </a:tabLst>
            </a:pPr>
            <a:r>
              <a:rPr lang="en-US" sz="2000" u="none" spc="-15" dirty="0">
                <a:cs typeface="Calibri"/>
              </a:rPr>
              <a:t>Lessor’s option to terminate the lease if it is reasonably certain</a:t>
            </a:r>
          </a:p>
          <a:p>
            <a:pPr marL="869950" lvl="1">
              <a:lnSpc>
                <a:spcPct val="100000"/>
              </a:lnSpc>
              <a:tabLst>
                <a:tab pos="756285" algn="l"/>
              </a:tabLst>
            </a:pPr>
            <a:r>
              <a:rPr lang="en-US" sz="2400" u="none" spc="-15" dirty="0">
                <a:cs typeface="Calibri"/>
              </a:rPr>
              <a:t>Reassess term only if:</a:t>
            </a:r>
          </a:p>
          <a:p>
            <a:pPr marL="1270000" lvl="2">
              <a:tabLst>
                <a:tab pos="756285" algn="l"/>
              </a:tabLst>
            </a:pPr>
            <a:r>
              <a:rPr lang="en-US" sz="2000" u="none" spc="-15" dirty="0">
                <a:cs typeface="Calibri"/>
              </a:rPr>
              <a:t> the reasonably certain conclusion on options were wrong</a:t>
            </a:r>
          </a:p>
          <a:p>
            <a:pPr marL="1270000" lvl="2">
              <a:tabLst>
                <a:tab pos="756285" algn="l"/>
              </a:tabLst>
            </a:pPr>
            <a:r>
              <a:rPr lang="en-US" sz="2000" spc="-15" dirty="0">
                <a:cs typeface="Calibri"/>
              </a:rPr>
              <a:t>An event that requires an extension or termination takes place</a:t>
            </a:r>
          </a:p>
          <a:p>
            <a:pPr marL="869950" lvl="1">
              <a:tabLst>
                <a:tab pos="756285" algn="l"/>
              </a:tabLst>
            </a:pPr>
            <a:r>
              <a:rPr lang="en-US" sz="2400" u="none" spc="-15" dirty="0">
                <a:cs typeface="Calibri"/>
              </a:rPr>
              <a:t>Fiscal Funding Clause - </a:t>
            </a:r>
            <a:r>
              <a:rPr lang="en-US" sz="2000" u="none" spc="-15" dirty="0">
                <a:cs typeface="Calibri"/>
              </a:rPr>
              <a:t>only affect the lease term if it is reasonably certain that the clause will be exercised</a:t>
            </a:r>
            <a:endParaRPr lang="en-US" sz="2400" u="none" spc="-15" dirty="0">
              <a:cs typeface="Calibri"/>
            </a:endParaRPr>
          </a:p>
          <a:p>
            <a:pPr marL="869950" lvl="1">
              <a:tabLst>
                <a:tab pos="756285" algn="l"/>
              </a:tabLst>
            </a:pPr>
            <a:r>
              <a:rPr lang="en-US" sz="2400" u="none" spc="-15" dirty="0">
                <a:cs typeface="Calibri"/>
              </a:rPr>
              <a:t>Most importantly - Is lease term in compliance with GASB 87?</a:t>
            </a:r>
          </a:p>
          <a:p>
            <a:pPr>
              <a:lnSpc>
                <a:spcPts val="500"/>
              </a:lnSpc>
              <a:spcBef>
                <a:spcPts val="49"/>
              </a:spcBef>
              <a:buFont typeface="Arial"/>
              <a:buChar char="•"/>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Lease Term</a:t>
            </a:r>
            <a:br>
              <a:rPr lang="en-US" dirty="0"/>
            </a:br>
            <a:endParaRPr lang="en-US" dirty="0"/>
          </a:p>
        </p:txBody>
      </p:sp>
      <p:sp>
        <p:nvSpPr>
          <p:cNvPr id="4" name="Slide Number Placeholder 3">
            <a:extLst>
              <a:ext uri="{FF2B5EF4-FFF2-40B4-BE49-F238E27FC236}">
                <a16:creationId xmlns:a16="http://schemas.microsoft.com/office/drawing/2014/main" id="{D6DB7947-4B01-4A18-8845-AC33DED81A97}"/>
              </a:ext>
            </a:extLst>
          </p:cNvPr>
          <p:cNvSpPr>
            <a:spLocks noGrp="1"/>
          </p:cNvSpPr>
          <p:nvPr>
            <p:ph type="sldNum" sz="quarter" idx="4"/>
          </p:nvPr>
        </p:nvSpPr>
        <p:spPr/>
        <p:txBody>
          <a:bodyPr/>
          <a:lstStyle/>
          <a:p>
            <a:fld id="{974A393E-320B-4A38-ADF1-FE4CFE64EDFF}" type="slidenum">
              <a:rPr lang="en-US" smtClean="0"/>
              <a:t>10</a:t>
            </a:fld>
            <a:endParaRPr lang="en-US" dirty="0"/>
          </a:p>
        </p:txBody>
      </p:sp>
    </p:spTree>
    <p:extLst>
      <p:ext uri="{BB962C8B-B14F-4D97-AF65-F5344CB8AC3E}">
        <p14:creationId xmlns:p14="http://schemas.microsoft.com/office/powerpoint/2010/main" val="2396733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143000"/>
            <a:ext cx="8001000" cy="1371600"/>
          </a:xfrm>
        </p:spPr>
        <p:txBody>
          <a:bodyPr/>
          <a:lstStyle/>
          <a:p>
            <a:pPr marL="342900" lvl="1" indent="-342900">
              <a:buFont typeface="Wingdings" pitchFamily="2" charset="2"/>
              <a:buChar char="ü"/>
            </a:pPr>
            <a:r>
              <a:rPr lang="en-US" sz="2400" b="1" u="none" dirty="0">
                <a:solidFill>
                  <a:srgbClr val="002060"/>
                </a:solidFill>
                <a:cs typeface="Arial"/>
              </a:rPr>
              <a:t>Lease term – Orange columns – 14 questions</a:t>
            </a:r>
          </a:p>
          <a:p>
            <a:pPr marL="742950" lvl="2" indent="-342900">
              <a:buFont typeface="Wingdings" panose="05000000000000000000" pitchFamily="2" charset="2"/>
              <a:buChar char="§"/>
            </a:pPr>
            <a:r>
              <a:rPr lang="en-US" spc="-15" dirty="0">
                <a:cs typeface="Calibri"/>
              </a:rPr>
              <a:t>Some questions will grey out depending on response to a previous question</a:t>
            </a:r>
            <a:endParaRPr lang="en-US" sz="2400" u="none" spc="-15" dirty="0">
              <a:cs typeface="Calibri"/>
            </a:endParaRPr>
          </a:p>
          <a:p>
            <a:pPr>
              <a:lnSpc>
                <a:spcPts val="500"/>
              </a:lnSpc>
              <a:spcBef>
                <a:spcPts val="49"/>
              </a:spcBef>
              <a:buFont typeface="Arial"/>
              <a:buChar char="•"/>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Lease Term</a:t>
            </a:r>
            <a:br>
              <a:rPr lang="en-US" dirty="0"/>
            </a:br>
            <a:endParaRPr lang="en-US" dirty="0"/>
          </a:p>
        </p:txBody>
      </p:sp>
      <p:pic>
        <p:nvPicPr>
          <p:cNvPr id="4" name="Picture 3">
            <a:extLst>
              <a:ext uri="{FF2B5EF4-FFF2-40B4-BE49-F238E27FC236}">
                <a16:creationId xmlns:a16="http://schemas.microsoft.com/office/drawing/2014/main" id="{77D1C489-C0E7-48AB-9AE3-1CB622D5A5D3}"/>
              </a:ext>
            </a:extLst>
          </p:cNvPr>
          <p:cNvPicPr>
            <a:picLocks noChangeAspect="1"/>
          </p:cNvPicPr>
          <p:nvPr/>
        </p:nvPicPr>
        <p:blipFill>
          <a:blip r:embed="rId3"/>
          <a:stretch>
            <a:fillRect/>
          </a:stretch>
        </p:blipFill>
        <p:spPr>
          <a:xfrm>
            <a:off x="1323975" y="2524126"/>
            <a:ext cx="6496050" cy="3638550"/>
          </a:xfrm>
          <a:prstGeom prst="rect">
            <a:avLst/>
          </a:prstGeom>
        </p:spPr>
      </p:pic>
      <p:sp>
        <p:nvSpPr>
          <p:cNvPr id="5" name="Slide Number Placeholder 4">
            <a:extLst>
              <a:ext uri="{FF2B5EF4-FFF2-40B4-BE49-F238E27FC236}">
                <a16:creationId xmlns:a16="http://schemas.microsoft.com/office/drawing/2014/main" id="{46EDF1AE-A337-4F30-A616-2EF3A843F090}"/>
              </a:ext>
            </a:extLst>
          </p:cNvPr>
          <p:cNvSpPr>
            <a:spLocks noGrp="1"/>
          </p:cNvSpPr>
          <p:nvPr>
            <p:ph type="sldNum" sz="quarter" idx="4"/>
          </p:nvPr>
        </p:nvSpPr>
        <p:spPr/>
        <p:txBody>
          <a:bodyPr/>
          <a:lstStyle/>
          <a:p>
            <a:fld id="{974A393E-320B-4A38-ADF1-FE4CFE64EDFF}" type="slidenum">
              <a:rPr lang="en-US" smtClean="0"/>
              <a:t>11</a:t>
            </a:fld>
            <a:endParaRPr lang="en-US" dirty="0"/>
          </a:p>
        </p:txBody>
      </p:sp>
    </p:spTree>
    <p:extLst>
      <p:ext uri="{BB962C8B-B14F-4D97-AF65-F5344CB8AC3E}">
        <p14:creationId xmlns:p14="http://schemas.microsoft.com/office/powerpoint/2010/main" val="2615304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742950" lvl="2" indent="-342900">
              <a:lnSpc>
                <a:spcPct val="100000"/>
              </a:lnSpc>
              <a:buFont typeface="Wingdings" pitchFamily="2" charset="2"/>
              <a:buChar char="ü"/>
            </a:pPr>
            <a:r>
              <a:rPr lang="en-US" b="1" dirty="0">
                <a:solidFill>
                  <a:srgbClr val="002060"/>
                </a:solidFill>
                <a:cs typeface="Arial"/>
              </a:rPr>
              <a:t>Remeasure Lease Liability if one or more of the following changes has occurred:</a:t>
            </a:r>
          </a:p>
          <a:p>
            <a:pPr marL="983615" lvl="2" indent="-342900">
              <a:spcBef>
                <a:spcPts val="200"/>
              </a:spcBef>
              <a:tabLst>
                <a:tab pos="384175" algn="l"/>
              </a:tabLst>
            </a:pPr>
            <a:r>
              <a:rPr lang="en-US" u="none" spc="-15" dirty="0">
                <a:cs typeface="Arial"/>
              </a:rPr>
              <a:t>C</a:t>
            </a:r>
            <a:r>
              <a:rPr lang="en-US" u="none" spc="-5" dirty="0">
                <a:cs typeface="Arial"/>
              </a:rPr>
              <a:t>hange in lease</a:t>
            </a:r>
            <a:r>
              <a:rPr lang="en-US" u="none" spc="-10" dirty="0">
                <a:cs typeface="Arial"/>
              </a:rPr>
              <a:t> </a:t>
            </a:r>
            <a:r>
              <a:rPr lang="en-US" u="none" spc="-5" dirty="0">
                <a:cs typeface="Arial"/>
              </a:rPr>
              <a:t>term</a:t>
            </a:r>
            <a:endParaRPr lang="en-US" u="none" dirty="0">
              <a:cs typeface="Arial"/>
            </a:endParaRPr>
          </a:p>
          <a:p>
            <a:pPr marL="983615" lvl="2" indent="-342900">
              <a:spcBef>
                <a:spcPts val="190"/>
              </a:spcBef>
              <a:tabLst>
                <a:tab pos="384175" algn="l"/>
              </a:tabLst>
            </a:pPr>
            <a:r>
              <a:rPr lang="en-US" u="none" spc="-15" dirty="0">
                <a:cs typeface="Arial"/>
              </a:rPr>
              <a:t>R</a:t>
            </a:r>
            <a:r>
              <a:rPr lang="en-US" u="none" spc="-5" dirty="0">
                <a:cs typeface="Arial"/>
              </a:rPr>
              <a:t>esidual</a:t>
            </a:r>
            <a:r>
              <a:rPr lang="en-US" u="none" spc="-15" dirty="0">
                <a:cs typeface="Arial"/>
              </a:rPr>
              <a:t> </a:t>
            </a:r>
            <a:r>
              <a:rPr lang="en-US" u="none" spc="-5" dirty="0">
                <a:cs typeface="Arial"/>
              </a:rPr>
              <a:t>value</a:t>
            </a:r>
            <a:r>
              <a:rPr lang="en-US" u="none" spc="-10" dirty="0">
                <a:cs typeface="Arial"/>
              </a:rPr>
              <a:t> </a:t>
            </a:r>
            <a:r>
              <a:rPr lang="en-US" u="none" spc="-5" dirty="0">
                <a:cs typeface="Arial"/>
              </a:rPr>
              <a:t>guarantee</a:t>
            </a:r>
            <a:r>
              <a:rPr lang="en-US" u="none" spc="10" dirty="0">
                <a:cs typeface="Arial"/>
              </a:rPr>
              <a:t> </a:t>
            </a:r>
            <a:r>
              <a:rPr lang="en-US" u="none" spc="-5" dirty="0">
                <a:cs typeface="Arial"/>
              </a:rPr>
              <a:t>being paid has changed in certainty</a:t>
            </a:r>
            <a:endParaRPr lang="en-US" u="none" dirty="0">
              <a:cs typeface="Arial"/>
            </a:endParaRPr>
          </a:p>
          <a:p>
            <a:pPr marL="983615" lvl="2" indent="-342900">
              <a:spcBef>
                <a:spcPts val="190"/>
              </a:spcBef>
              <a:tabLst>
                <a:tab pos="384175" algn="l"/>
              </a:tabLst>
            </a:pPr>
            <a:r>
              <a:rPr lang="en-US" u="none" spc="-5" dirty="0">
                <a:cs typeface="Arial"/>
              </a:rPr>
              <a:t>Assessment of likelihood</a:t>
            </a:r>
            <a:r>
              <a:rPr lang="en-US" u="none" spc="-20" dirty="0">
                <a:cs typeface="Arial"/>
              </a:rPr>
              <a:t> </a:t>
            </a:r>
            <a:r>
              <a:rPr lang="en-US" u="none" spc="-5" dirty="0">
                <a:cs typeface="Arial"/>
              </a:rPr>
              <a:t>of</a:t>
            </a:r>
            <a:r>
              <a:rPr lang="en-US" u="none" spc="5" dirty="0">
                <a:cs typeface="Arial"/>
              </a:rPr>
              <a:t> </a:t>
            </a:r>
            <a:r>
              <a:rPr lang="en-US" u="none" spc="-5" dirty="0">
                <a:cs typeface="Arial"/>
              </a:rPr>
              <a:t>exercising option has changed</a:t>
            </a:r>
            <a:endParaRPr lang="en-US" u="none" dirty="0">
              <a:cs typeface="Arial"/>
            </a:endParaRPr>
          </a:p>
          <a:p>
            <a:pPr marL="983615" lvl="2" indent="-342900">
              <a:spcBef>
                <a:spcPts val="190"/>
              </a:spcBef>
              <a:tabLst>
                <a:tab pos="384175" algn="l"/>
              </a:tabLst>
            </a:pPr>
            <a:r>
              <a:rPr lang="en-US" spc="-5" dirty="0">
                <a:cs typeface="Arial"/>
              </a:rPr>
              <a:t>A</a:t>
            </a:r>
            <a:r>
              <a:rPr lang="en-US" u="none" spc="-5" dirty="0">
                <a:cs typeface="Arial"/>
              </a:rPr>
              <a:t> change in estimated</a:t>
            </a:r>
            <a:r>
              <a:rPr lang="en-US" u="none" spc="5" dirty="0">
                <a:cs typeface="Arial"/>
              </a:rPr>
              <a:t> </a:t>
            </a:r>
            <a:r>
              <a:rPr lang="en-US" u="none" spc="-5" dirty="0">
                <a:cs typeface="Arial"/>
              </a:rPr>
              <a:t>amounts</a:t>
            </a:r>
            <a:r>
              <a:rPr lang="en-US" u="none" spc="5" dirty="0">
                <a:cs typeface="Arial"/>
              </a:rPr>
              <a:t> </a:t>
            </a:r>
            <a:r>
              <a:rPr lang="en-US" u="none" spc="-5" dirty="0">
                <a:cs typeface="Arial"/>
              </a:rPr>
              <a:t>of</a:t>
            </a:r>
            <a:r>
              <a:rPr lang="en-US" u="none" spc="5" dirty="0">
                <a:cs typeface="Arial"/>
              </a:rPr>
              <a:t> </a:t>
            </a:r>
            <a:r>
              <a:rPr lang="en-US" u="none" spc="-5" dirty="0">
                <a:cs typeface="Arial"/>
              </a:rPr>
              <a:t>pa</a:t>
            </a:r>
            <a:r>
              <a:rPr lang="en-US" u="none" spc="-15" dirty="0">
                <a:cs typeface="Arial"/>
              </a:rPr>
              <a:t>y</a:t>
            </a:r>
            <a:r>
              <a:rPr lang="en-US" u="none" spc="-5" dirty="0">
                <a:cs typeface="Arial"/>
              </a:rPr>
              <a:t>ments</a:t>
            </a:r>
            <a:endParaRPr lang="en-US" u="none" dirty="0">
              <a:cs typeface="Arial"/>
            </a:endParaRPr>
          </a:p>
          <a:p>
            <a:pPr marL="983615" lvl="2" indent="-342900">
              <a:spcBef>
                <a:spcPts val="190"/>
              </a:spcBef>
              <a:tabLst>
                <a:tab pos="384175" algn="l"/>
              </a:tabLst>
            </a:pPr>
            <a:r>
              <a:rPr lang="en-US" u="none" spc="-15" dirty="0">
                <a:cs typeface="Arial"/>
              </a:rPr>
              <a:t>C</a:t>
            </a:r>
            <a:r>
              <a:rPr lang="en-US" u="none" spc="-5" dirty="0">
                <a:cs typeface="Arial"/>
              </a:rPr>
              <a:t>hange in the</a:t>
            </a:r>
            <a:r>
              <a:rPr lang="en-US" u="none" spc="5" dirty="0">
                <a:cs typeface="Arial"/>
              </a:rPr>
              <a:t> </a:t>
            </a:r>
            <a:r>
              <a:rPr lang="en-US" u="none" spc="-5" dirty="0">
                <a:cs typeface="Arial"/>
              </a:rPr>
              <a:t>interest</a:t>
            </a:r>
            <a:r>
              <a:rPr lang="en-US" u="none" spc="5" dirty="0">
                <a:cs typeface="Arial"/>
              </a:rPr>
              <a:t> </a:t>
            </a:r>
            <a:r>
              <a:rPr lang="en-US" u="none" spc="-10" dirty="0">
                <a:cs typeface="Arial"/>
              </a:rPr>
              <a:t>r</a:t>
            </a:r>
            <a:r>
              <a:rPr lang="en-US" u="none" spc="-5" dirty="0">
                <a:cs typeface="Arial"/>
              </a:rPr>
              <a:t>ate</a:t>
            </a:r>
            <a:r>
              <a:rPr lang="en-US" u="none" spc="5" dirty="0">
                <a:cs typeface="Arial"/>
              </a:rPr>
              <a:t> </a:t>
            </a:r>
            <a:r>
              <a:rPr lang="en-US" u="none" spc="-5" dirty="0">
                <a:cs typeface="Arial"/>
              </a:rPr>
              <a:t>the</a:t>
            </a:r>
            <a:r>
              <a:rPr lang="en-US" u="none" spc="5" dirty="0">
                <a:cs typeface="Arial"/>
              </a:rPr>
              <a:t> </a:t>
            </a:r>
            <a:r>
              <a:rPr lang="en-US" u="none" spc="-5" dirty="0">
                <a:cs typeface="Arial"/>
              </a:rPr>
              <a:t>lessor charges the</a:t>
            </a:r>
            <a:r>
              <a:rPr lang="en-US" u="none" spc="5" dirty="0">
                <a:cs typeface="Arial"/>
              </a:rPr>
              <a:t> </a:t>
            </a:r>
            <a:r>
              <a:rPr lang="en-US" u="none" spc="-5" dirty="0">
                <a:cs typeface="Arial"/>
              </a:rPr>
              <a:t>lessee</a:t>
            </a:r>
            <a:endParaRPr lang="en-US" u="none" dirty="0">
              <a:cs typeface="Arial"/>
            </a:endParaRPr>
          </a:p>
          <a:p>
            <a:pPr marL="983615" marR="12700" lvl="2" indent="-342900">
              <a:spcBef>
                <a:spcPts val="190"/>
              </a:spcBef>
              <a:tabLst>
                <a:tab pos="384175" algn="l"/>
              </a:tabLst>
            </a:pPr>
            <a:r>
              <a:rPr lang="en-US" u="none" spc="-10" dirty="0">
                <a:cs typeface="Arial"/>
              </a:rPr>
              <a:t>A </a:t>
            </a:r>
            <a:r>
              <a:rPr lang="en-US" u="none" spc="-5" dirty="0">
                <a:cs typeface="Arial"/>
              </a:rPr>
              <a:t>change in the</a:t>
            </a:r>
            <a:r>
              <a:rPr lang="en-US" u="none" spc="5" dirty="0">
                <a:cs typeface="Arial"/>
              </a:rPr>
              <a:t> </a:t>
            </a:r>
            <a:r>
              <a:rPr lang="en-US" u="none" spc="-5" dirty="0">
                <a:cs typeface="Arial"/>
              </a:rPr>
              <a:t>variable</a:t>
            </a:r>
            <a:r>
              <a:rPr lang="en-US" u="none" spc="-10" dirty="0">
                <a:cs typeface="Arial"/>
              </a:rPr>
              <a:t> </a:t>
            </a:r>
            <a:r>
              <a:rPr lang="en-US" u="none" spc="-5" dirty="0">
                <a:cs typeface="Arial"/>
              </a:rPr>
              <a:t>pa</a:t>
            </a:r>
            <a:r>
              <a:rPr lang="en-US" u="none" spc="-15" dirty="0">
                <a:cs typeface="Arial"/>
              </a:rPr>
              <a:t>y</a:t>
            </a:r>
            <a:r>
              <a:rPr lang="en-US" u="none" spc="-5" dirty="0">
                <a:cs typeface="Arial"/>
              </a:rPr>
              <a:t>ments</a:t>
            </a:r>
            <a:r>
              <a:rPr lang="en-US" u="none" spc="10" dirty="0">
                <a:cs typeface="Arial"/>
              </a:rPr>
              <a:t> </a:t>
            </a:r>
            <a:r>
              <a:rPr lang="en-US" u="none" spc="-5" dirty="0">
                <a:cs typeface="Arial"/>
              </a:rPr>
              <a:t>such that</a:t>
            </a:r>
            <a:r>
              <a:rPr lang="en-US" u="none" spc="5" dirty="0">
                <a:cs typeface="Arial"/>
              </a:rPr>
              <a:t> </a:t>
            </a:r>
            <a:r>
              <a:rPr lang="en-US" u="none" spc="-5" dirty="0">
                <a:cs typeface="Arial"/>
              </a:rPr>
              <a:t>they</a:t>
            </a:r>
            <a:r>
              <a:rPr lang="en-US" u="none" spc="5" dirty="0">
                <a:cs typeface="Arial"/>
              </a:rPr>
              <a:t> </a:t>
            </a:r>
            <a:r>
              <a:rPr lang="en-US" u="none" spc="-5" dirty="0">
                <a:cs typeface="Arial"/>
              </a:rPr>
              <a:t>now meet</a:t>
            </a:r>
            <a:r>
              <a:rPr lang="en-US" u="none" spc="10" dirty="0">
                <a:cs typeface="Arial"/>
              </a:rPr>
              <a:t> </a:t>
            </a:r>
            <a:r>
              <a:rPr lang="en-US" u="none" spc="-5" dirty="0">
                <a:cs typeface="Arial"/>
              </a:rPr>
              <a:t>the</a:t>
            </a:r>
            <a:r>
              <a:rPr lang="en-US" u="none" spc="5" dirty="0">
                <a:cs typeface="Arial"/>
              </a:rPr>
              <a:t> </a:t>
            </a:r>
            <a:r>
              <a:rPr lang="en-US" u="none" spc="-5" dirty="0">
                <a:cs typeface="Arial"/>
              </a:rPr>
              <a:t>c</a:t>
            </a:r>
            <a:r>
              <a:rPr lang="en-US" u="none" spc="-10" dirty="0">
                <a:cs typeface="Arial"/>
              </a:rPr>
              <a:t>r</a:t>
            </a:r>
            <a:r>
              <a:rPr lang="en-US" u="none" spc="-5" dirty="0">
                <a:cs typeface="Arial"/>
              </a:rPr>
              <a:t>ite</a:t>
            </a:r>
            <a:r>
              <a:rPr lang="en-US" u="none" spc="-10" dirty="0">
                <a:cs typeface="Arial"/>
              </a:rPr>
              <a:t>r</a:t>
            </a:r>
            <a:r>
              <a:rPr lang="en-US" u="none" spc="-5" dirty="0">
                <a:cs typeface="Arial"/>
              </a:rPr>
              <a:t>ia for measuring the</a:t>
            </a:r>
            <a:r>
              <a:rPr lang="en-US" u="none" spc="5" dirty="0">
                <a:cs typeface="Arial"/>
              </a:rPr>
              <a:t> </a:t>
            </a:r>
            <a:r>
              <a:rPr lang="en-US" u="none" spc="-5" dirty="0">
                <a:cs typeface="Arial"/>
              </a:rPr>
              <a:t>lease liabilit</a:t>
            </a:r>
            <a:r>
              <a:rPr lang="en-US" u="none" spc="-15" dirty="0">
                <a:cs typeface="Arial"/>
              </a:rPr>
              <a:t>y</a:t>
            </a:r>
            <a:r>
              <a:rPr lang="en-US" u="none" spc="-5" dirty="0">
                <a:cs typeface="Arial"/>
              </a:rPr>
              <a:t>.</a:t>
            </a:r>
            <a:endParaRPr lang="en-US" u="none" dirty="0">
              <a:cs typeface="Arial"/>
            </a:endParaRPr>
          </a:p>
          <a:p>
            <a:pPr>
              <a:lnSpc>
                <a:spcPts val="500"/>
              </a:lnSpc>
              <a:spcBef>
                <a:spcPts val="49"/>
              </a:spcBef>
              <a:buFont typeface="Arial"/>
              <a:buChar char="•"/>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Lease Liability</a:t>
            </a:r>
          </a:p>
        </p:txBody>
      </p:sp>
      <p:sp>
        <p:nvSpPr>
          <p:cNvPr id="4" name="Slide Number Placeholder 3">
            <a:extLst>
              <a:ext uri="{FF2B5EF4-FFF2-40B4-BE49-F238E27FC236}">
                <a16:creationId xmlns:a16="http://schemas.microsoft.com/office/drawing/2014/main" id="{E92F1A3F-8C31-4F42-BC20-D3F155968069}"/>
              </a:ext>
            </a:extLst>
          </p:cNvPr>
          <p:cNvSpPr>
            <a:spLocks noGrp="1"/>
          </p:cNvSpPr>
          <p:nvPr>
            <p:ph type="sldNum" sz="quarter" idx="4"/>
          </p:nvPr>
        </p:nvSpPr>
        <p:spPr/>
        <p:txBody>
          <a:bodyPr/>
          <a:lstStyle/>
          <a:p>
            <a:fld id="{974A393E-320B-4A38-ADF1-FE4CFE64EDFF}" type="slidenum">
              <a:rPr lang="en-US" smtClean="0"/>
              <a:t>12</a:t>
            </a:fld>
            <a:endParaRPr lang="en-US" dirty="0"/>
          </a:p>
        </p:txBody>
      </p:sp>
    </p:spTree>
    <p:extLst>
      <p:ext uri="{BB962C8B-B14F-4D97-AF65-F5344CB8AC3E}">
        <p14:creationId xmlns:p14="http://schemas.microsoft.com/office/powerpoint/2010/main" val="1000474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76200"/>
            <a:ext cx="6400800" cy="838200"/>
          </a:xfrm>
          <a:prstGeom prst="rect">
            <a:avLst/>
          </a:prstGeom>
        </p:spPr>
        <p:txBody>
          <a:bodyPr/>
          <a:lstStyle/>
          <a:p>
            <a:r>
              <a:rPr lang="en-US" dirty="0"/>
              <a:t>Lease Liability</a:t>
            </a:r>
          </a:p>
        </p:txBody>
      </p:sp>
      <p:sp>
        <p:nvSpPr>
          <p:cNvPr id="5" name="Content Placeholder 1">
            <a:extLst>
              <a:ext uri="{FF2B5EF4-FFF2-40B4-BE49-F238E27FC236}">
                <a16:creationId xmlns:a16="http://schemas.microsoft.com/office/drawing/2014/main" id="{C23C88DC-6C09-4566-8241-C9B0D7BC9C4D}"/>
              </a:ext>
            </a:extLst>
          </p:cNvPr>
          <p:cNvSpPr>
            <a:spLocks noGrp="1"/>
          </p:cNvSpPr>
          <p:nvPr>
            <p:ph idx="1"/>
          </p:nvPr>
        </p:nvSpPr>
        <p:spPr>
          <a:xfrm>
            <a:off x="685800" y="1219200"/>
            <a:ext cx="8001000" cy="1371600"/>
          </a:xfrm>
        </p:spPr>
        <p:txBody>
          <a:bodyPr/>
          <a:lstStyle/>
          <a:p>
            <a:pPr marL="342900" lvl="1" indent="-342900">
              <a:buFont typeface="Wingdings" pitchFamily="2" charset="2"/>
              <a:buChar char="ü"/>
            </a:pPr>
            <a:r>
              <a:rPr lang="en-US" sz="2400" b="1" u="none" dirty="0">
                <a:solidFill>
                  <a:srgbClr val="002060"/>
                </a:solidFill>
                <a:cs typeface="Arial"/>
              </a:rPr>
              <a:t>Lease Liability – Green columns – 3 questions</a:t>
            </a:r>
          </a:p>
          <a:p>
            <a:pPr marL="742950" lvl="2" indent="-342900">
              <a:buFont typeface="Wingdings" panose="05000000000000000000" pitchFamily="2" charset="2"/>
              <a:buChar char="§"/>
            </a:pPr>
            <a:r>
              <a:rPr lang="en-US" spc="-15" dirty="0">
                <a:cs typeface="Calibri"/>
              </a:rPr>
              <a:t>Does purchase option exist? Column V will grey out depending on response in Column U</a:t>
            </a:r>
            <a:endParaRPr lang="en-US" sz="2400" u="none" spc="-15" dirty="0">
              <a:cs typeface="Calibri"/>
            </a:endParaRPr>
          </a:p>
          <a:p>
            <a:pPr>
              <a:lnSpc>
                <a:spcPts val="500"/>
              </a:lnSpc>
              <a:spcBef>
                <a:spcPts val="49"/>
              </a:spcBef>
              <a:buFont typeface="Arial"/>
              <a:buChar char="•"/>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pic>
        <p:nvPicPr>
          <p:cNvPr id="4" name="Picture 3">
            <a:extLst>
              <a:ext uri="{FF2B5EF4-FFF2-40B4-BE49-F238E27FC236}">
                <a16:creationId xmlns:a16="http://schemas.microsoft.com/office/drawing/2014/main" id="{3E862058-46AC-4739-9091-4CFE1748E60A}"/>
              </a:ext>
            </a:extLst>
          </p:cNvPr>
          <p:cNvPicPr>
            <a:picLocks noChangeAspect="1"/>
          </p:cNvPicPr>
          <p:nvPr/>
        </p:nvPicPr>
        <p:blipFill>
          <a:blip r:embed="rId3"/>
          <a:stretch>
            <a:fillRect/>
          </a:stretch>
        </p:blipFill>
        <p:spPr>
          <a:xfrm>
            <a:off x="1524000" y="2628900"/>
            <a:ext cx="6324600" cy="3390900"/>
          </a:xfrm>
          <a:prstGeom prst="rect">
            <a:avLst/>
          </a:prstGeom>
        </p:spPr>
      </p:pic>
      <p:sp>
        <p:nvSpPr>
          <p:cNvPr id="2" name="Slide Number Placeholder 1">
            <a:extLst>
              <a:ext uri="{FF2B5EF4-FFF2-40B4-BE49-F238E27FC236}">
                <a16:creationId xmlns:a16="http://schemas.microsoft.com/office/drawing/2014/main" id="{AC5B9AC6-2BFB-4B5E-99D9-624DD270616F}"/>
              </a:ext>
            </a:extLst>
          </p:cNvPr>
          <p:cNvSpPr>
            <a:spLocks noGrp="1"/>
          </p:cNvSpPr>
          <p:nvPr>
            <p:ph type="sldNum" sz="quarter" idx="4"/>
          </p:nvPr>
        </p:nvSpPr>
        <p:spPr/>
        <p:txBody>
          <a:bodyPr/>
          <a:lstStyle/>
          <a:p>
            <a:fld id="{974A393E-320B-4A38-ADF1-FE4CFE64EDFF}" type="slidenum">
              <a:rPr lang="en-US" smtClean="0"/>
              <a:t>13</a:t>
            </a:fld>
            <a:endParaRPr lang="en-US" dirty="0"/>
          </a:p>
        </p:txBody>
      </p:sp>
    </p:spTree>
    <p:extLst>
      <p:ext uri="{BB962C8B-B14F-4D97-AF65-F5344CB8AC3E}">
        <p14:creationId xmlns:p14="http://schemas.microsoft.com/office/powerpoint/2010/main" val="3173751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76200"/>
            <a:ext cx="6400800" cy="838200"/>
          </a:xfrm>
          <a:prstGeom prst="rect">
            <a:avLst/>
          </a:prstGeom>
        </p:spPr>
        <p:txBody>
          <a:bodyPr/>
          <a:lstStyle/>
          <a:p>
            <a:r>
              <a:rPr lang="en-US" dirty="0"/>
              <a:t>Lease Asset</a:t>
            </a:r>
          </a:p>
        </p:txBody>
      </p:sp>
      <p:pic>
        <p:nvPicPr>
          <p:cNvPr id="2" name="Picture 1">
            <a:extLst>
              <a:ext uri="{FF2B5EF4-FFF2-40B4-BE49-F238E27FC236}">
                <a16:creationId xmlns:a16="http://schemas.microsoft.com/office/drawing/2014/main" id="{C4CD36BE-6149-44EA-A2AA-92FF882F0580}"/>
              </a:ext>
            </a:extLst>
          </p:cNvPr>
          <p:cNvPicPr>
            <a:picLocks noChangeAspect="1"/>
          </p:cNvPicPr>
          <p:nvPr/>
        </p:nvPicPr>
        <p:blipFill rotWithShape="1">
          <a:blip r:embed="rId3"/>
          <a:srcRect b="27417"/>
          <a:stretch/>
        </p:blipFill>
        <p:spPr>
          <a:xfrm>
            <a:off x="1028700" y="3325558"/>
            <a:ext cx="7086600" cy="3227642"/>
          </a:xfrm>
          <a:prstGeom prst="rect">
            <a:avLst/>
          </a:prstGeom>
        </p:spPr>
      </p:pic>
      <p:sp>
        <p:nvSpPr>
          <p:cNvPr id="4" name="Content Placeholder 1">
            <a:extLst>
              <a:ext uri="{FF2B5EF4-FFF2-40B4-BE49-F238E27FC236}">
                <a16:creationId xmlns:a16="http://schemas.microsoft.com/office/drawing/2014/main" id="{384CBB6A-AADD-4E06-B2A5-6371AE9E2D9E}"/>
              </a:ext>
            </a:extLst>
          </p:cNvPr>
          <p:cNvSpPr>
            <a:spLocks noGrp="1"/>
          </p:cNvSpPr>
          <p:nvPr>
            <p:ph idx="1"/>
          </p:nvPr>
        </p:nvSpPr>
        <p:spPr>
          <a:xfrm>
            <a:off x="685800" y="1143000"/>
            <a:ext cx="8001000" cy="1371600"/>
          </a:xfrm>
        </p:spPr>
        <p:txBody>
          <a:bodyPr/>
          <a:lstStyle/>
          <a:p>
            <a:pPr marL="342900" lvl="1" indent="-342900">
              <a:buFont typeface="Wingdings" pitchFamily="2" charset="2"/>
              <a:buChar char="ü"/>
            </a:pPr>
            <a:r>
              <a:rPr lang="en-US" sz="2400" b="1" u="none" dirty="0">
                <a:solidFill>
                  <a:srgbClr val="002060"/>
                </a:solidFill>
                <a:cs typeface="Arial"/>
              </a:rPr>
              <a:t>Lease Asset – Purple columns – 4 questions</a:t>
            </a:r>
          </a:p>
          <a:p>
            <a:pPr marL="983615" lvl="2" indent="-342900">
              <a:tabLst>
                <a:tab pos="384175" algn="l"/>
              </a:tabLst>
            </a:pPr>
            <a:r>
              <a:rPr lang="en-US" spc="-15" dirty="0">
                <a:cs typeface="Arial"/>
              </a:rPr>
              <a:t>Right-of-Use-Asset prepopulates lease in column X (based on data from EZ)</a:t>
            </a:r>
          </a:p>
          <a:p>
            <a:pPr marL="983615" lvl="2" indent="-342900">
              <a:tabLst>
                <a:tab pos="384175" algn="l"/>
              </a:tabLst>
            </a:pPr>
            <a:r>
              <a:rPr lang="en-US" spc="-15" dirty="0">
                <a:cs typeface="Arial"/>
              </a:rPr>
              <a:t>If any Lease Incentives – complete Tab D – LI</a:t>
            </a:r>
          </a:p>
          <a:p>
            <a:pPr marL="983615" lvl="2" indent="-342900">
              <a:tabLst>
                <a:tab pos="384175" algn="l"/>
              </a:tabLst>
            </a:pPr>
            <a:r>
              <a:rPr lang="en-US" spc="-15" dirty="0">
                <a:cs typeface="Arial"/>
              </a:rPr>
              <a:t>If any Prepayments – complete Tab E - PP</a:t>
            </a:r>
          </a:p>
          <a:p>
            <a:pPr marL="0" indent="0">
              <a:lnSpc>
                <a:spcPts val="500"/>
              </a:lnSpc>
              <a:spcBef>
                <a:spcPts val="49"/>
              </a:spcBef>
              <a:buNone/>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5" name="Slide Number Placeholder 4">
            <a:extLst>
              <a:ext uri="{FF2B5EF4-FFF2-40B4-BE49-F238E27FC236}">
                <a16:creationId xmlns:a16="http://schemas.microsoft.com/office/drawing/2014/main" id="{987FFDA7-B240-4979-AD9D-ED57032086D5}"/>
              </a:ext>
            </a:extLst>
          </p:cNvPr>
          <p:cNvSpPr>
            <a:spLocks noGrp="1"/>
          </p:cNvSpPr>
          <p:nvPr>
            <p:ph type="sldNum" sz="quarter" idx="4"/>
          </p:nvPr>
        </p:nvSpPr>
        <p:spPr/>
        <p:txBody>
          <a:bodyPr/>
          <a:lstStyle/>
          <a:p>
            <a:fld id="{974A393E-320B-4A38-ADF1-FE4CFE64EDFF}" type="slidenum">
              <a:rPr lang="en-US" smtClean="0"/>
              <a:t>14</a:t>
            </a:fld>
            <a:endParaRPr lang="en-US" dirty="0"/>
          </a:p>
        </p:txBody>
      </p:sp>
    </p:spTree>
    <p:extLst>
      <p:ext uri="{BB962C8B-B14F-4D97-AF65-F5344CB8AC3E}">
        <p14:creationId xmlns:p14="http://schemas.microsoft.com/office/powerpoint/2010/main" val="2371072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742950" lvl="2" indent="-342900">
              <a:lnSpc>
                <a:spcPct val="100000"/>
              </a:lnSpc>
              <a:buFont typeface="Wingdings" pitchFamily="2" charset="2"/>
              <a:buChar char="ü"/>
            </a:pPr>
            <a:r>
              <a:rPr lang="en-US" b="1" dirty="0">
                <a:solidFill>
                  <a:srgbClr val="002060"/>
                </a:solidFill>
                <a:cs typeface="Arial"/>
              </a:rPr>
              <a:t>Lease incentives are:</a:t>
            </a:r>
          </a:p>
          <a:p>
            <a:pPr marL="983615" marR="12700" lvl="2" indent="-342900">
              <a:spcBef>
                <a:spcPts val="190"/>
              </a:spcBef>
              <a:tabLst>
                <a:tab pos="384175" algn="l"/>
              </a:tabLst>
            </a:pPr>
            <a:r>
              <a:rPr lang="en-US" spc="-10" dirty="0">
                <a:cs typeface="Arial"/>
              </a:rPr>
              <a:t>(a) payments made to, or on behalf of, the lessee, for which the lessee has a right of offset with its obligation to the lessor, </a:t>
            </a:r>
            <a:r>
              <a:rPr lang="en-US" b="1" u="sng" spc="-10" dirty="0">
                <a:cs typeface="Arial"/>
              </a:rPr>
              <a:t>OR</a:t>
            </a:r>
            <a:r>
              <a:rPr lang="en-US" spc="-10" dirty="0">
                <a:cs typeface="Arial"/>
              </a:rPr>
              <a:t> </a:t>
            </a:r>
          </a:p>
          <a:p>
            <a:pPr marL="983615" marR="12700" lvl="2" indent="-342900">
              <a:spcBef>
                <a:spcPts val="190"/>
              </a:spcBef>
              <a:tabLst>
                <a:tab pos="384175" algn="l"/>
              </a:tabLst>
            </a:pPr>
            <a:r>
              <a:rPr lang="en-US" spc="-10" dirty="0">
                <a:cs typeface="Arial"/>
              </a:rPr>
              <a:t>(b) other concessions granted to the lessee. A lease incentive is equivalent to a rebate or discount and includes assumption of a lessee’s preexisting lease obligations to a third party, other reimbursements of lessee costs, rent holidays, and reductions of interest or principal charges by the lessor.</a:t>
            </a:r>
          </a:p>
          <a:p>
            <a:pPr marL="742950" lvl="2" indent="-342900">
              <a:lnSpc>
                <a:spcPct val="100000"/>
              </a:lnSpc>
              <a:buFont typeface="Wingdings" pitchFamily="2" charset="2"/>
              <a:buChar char="ü"/>
            </a:pPr>
            <a:endParaRPr lang="en-US" b="1" dirty="0">
              <a:solidFill>
                <a:srgbClr val="002060"/>
              </a:solidFill>
              <a:cs typeface="Arial"/>
            </a:endParaRPr>
          </a:p>
          <a:p>
            <a:pPr marL="342900" lvl="1" indent="-342900">
              <a:buFont typeface="Wingdings" pitchFamily="2" charset="2"/>
              <a:buChar char="ü"/>
            </a:pPr>
            <a:endParaRPr lang="en-US" sz="2000" b="1" u="none" dirty="0">
              <a:solidFill>
                <a:srgbClr val="002060"/>
              </a:solidFill>
              <a:latin typeface="Arial"/>
              <a:cs typeface="Arial"/>
            </a:endParaRPr>
          </a:p>
          <a:p>
            <a:pPr marL="0" indent="0">
              <a:buNone/>
            </a:pPr>
            <a:endParaRPr lang="en-US" sz="2400" dirty="0"/>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Tab D – Lease Incentives</a:t>
            </a:r>
          </a:p>
        </p:txBody>
      </p:sp>
      <p:sp>
        <p:nvSpPr>
          <p:cNvPr id="4" name="Slide Number Placeholder 3">
            <a:extLst>
              <a:ext uri="{FF2B5EF4-FFF2-40B4-BE49-F238E27FC236}">
                <a16:creationId xmlns:a16="http://schemas.microsoft.com/office/drawing/2014/main" id="{80AACD94-A6CF-436F-B221-5E14C3EF12AA}"/>
              </a:ext>
            </a:extLst>
          </p:cNvPr>
          <p:cNvSpPr>
            <a:spLocks noGrp="1"/>
          </p:cNvSpPr>
          <p:nvPr>
            <p:ph type="sldNum" sz="quarter" idx="4"/>
          </p:nvPr>
        </p:nvSpPr>
        <p:spPr/>
        <p:txBody>
          <a:bodyPr/>
          <a:lstStyle/>
          <a:p>
            <a:fld id="{974A393E-320B-4A38-ADF1-FE4CFE64EDFF}" type="slidenum">
              <a:rPr lang="en-US" smtClean="0"/>
              <a:t>15</a:t>
            </a:fld>
            <a:endParaRPr lang="en-US" dirty="0"/>
          </a:p>
        </p:txBody>
      </p:sp>
    </p:spTree>
    <p:extLst>
      <p:ext uri="{BB962C8B-B14F-4D97-AF65-F5344CB8AC3E}">
        <p14:creationId xmlns:p14="http://schemas.microsoft.com/office/powerpoint/2010/main" val="1420153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Tab D – Lease Incentives</a:t>
            </a:r>
          </a:p>
        </p:txBody>
      </p:sp>
      <p:sp>
        <p:nvSpPr>
          <p:cNvPr id="5" name="TextBox 4">
            <a:extLst>
              <a:ext uri="{FF2B5EF4-FFF2-40B4-BE49-F238E27FC236}">
                <a16:creationId xmlns:a16="http://schemas.microsoft.com/office/drawing/2014/main" id="{C321F7BA-DFCA-4D43-958D-8109CC6C11ED}"/>
              </a:ext>
            </a:extLst>
          </p:cNvPr>
          <p:cNvSpPr txBox="1"/>
          <p:nvPr/>
        </p:nvSpPr>
        <p:spPr>
          <a:xfrm>
            <a:off x="381000" y="838200"/>
            <a:ext cx="8484706" cy="507831"/>
          </a:xfrm>
          <a:prstGeom prst="rect">
            <a:avLst/>
          </a:prstGeom>
          <a:noFill/>
        </p:spPr>
        <p:txBody>
          <a:bodyPr wrap="square" rtlCol="0">
            <a:spAutoFit/>
          </a:bodyPr>
          <a:lstStyle/>
          <a:p>
            <a:endParaRPr lang="en-US" sz="1350" dirty="0"/>
          </a:p>
          <a:p>
            <a:pPr marL="557213" lvl="1" indent="-214313">
              <a:buFont typeface="Arial" panose="020B0604020202020204" pitchFamily="34" charset="0"/>
              <a:buChar char="•"/>
            </a:pPr>
            <a:endParaRPr lang="en-US" sz="1350" dirty="0"/>
          </a:p>
        </p:txBody>
      </p:sp>
      <p:sp>
        <p:nvSpPr>
          <p:cNvPr id="7" name="TextBox 6">
            <a:extLst>
              <a:ext uri="{FF2B5EF4-FFF2-40B4-BE49-F238E27FC236}">
                <a16:creationId xmlns:a16="http://schemas.microsoft.com/office/drawing/2014/main" id="{F65AC476-1C8D-45FE-9052-B639A26B0770}"/>
              </a:ext>
            </a:extLst>
          </p:cNvPr>
          <p:cNvSpPr txBox="1"/>
          <p:nvPr/>
        </p:nvSpPr>
        <p:spPr>
          <a:xfrm>
            <a:off x="381000" y="762000"/>
            <a:ext cx="8484706" cy="5212196"/>
          </a:xfrm>
          <a:prstGeom prst="rect">
            <a:avLst/>
          </a:prstGeom>
          <a:noFill/>
        </p:spPr>
        <p:txBody>
          <a:bodyPr wrap="square" rtlCol="0">
            <a:spAutoFit/>
          </a:bodyPr>
          <a:lstStyle/>
          <a:p>
            <a:endParaRPr lang="en-US" sz="2400" dirty="0"/>
          </a:p>
          <a:p>
            <a:pPr marL="342900" indent="-342900">
              <a:spcBef>
                <a:spcPct val="20000"/>
              </a:spcBef>
              <a:buClr>
                <a:srgbClr val="002060"/>
              </a:buClr>
              <a:buFont typeface="Wingdings" panose="05000000000000000000" pitchFamily="2" charset="2"/>
              <a:buChar char="ü"/>
            </a:pPr>
            <a:r>
              <a:rPr lang="en-US" sz="2200" b="1" dirty="0">
                <a:solidFill>
                  <a:srgbClr val="002060"/>
                </a:solidFill>
              </a:rPr>
              <a:t>If you answer “Yes” to the question in column Y then you must complete Tab D – LI</a:t>
            </a:r>
          </a:p>
          <a:p>
            <a:pPr marL="800100" lvl="1" indent="-342900">
              <a:spcBef>
                <a:spcPct val="20000"/>
              </a:spcBef>
              <a:buClr>
                <a:srgbClr val="002060"/>
              </a:buClr>
              <a:buFont typeface="Arial" panose="020B0604020202020204" pitchFamily="34" charset="0"/>
              <a:buChar char="•"/>
            </a:pPr>
            <a:r>
              <a:rPr lang="en-US" sz="2400" spc="-10" dirty="0">
                <a:solidFill>
                  <a:srgbClr val="0070C0"/>
                </a:solidFill>
                <a:cs typeface="Arial"/>
              </a:rPr>
              <a:t>Only need to answer rows in yellow</a:t>
            </a:r>
          </a:p>
          <a:p>
            <a:pPr marL="800100" lvl="1" indent="-342900">
              <a:spcBef>
                <a:spcPct val="20000"/>
              </a:spcBef>
              <a:buClr>
                <a:srgbClr val="002060"/>
              </a:buClr>
              <a:buFont typeface="Arial" panose="020B0604020202020204" pitchFamily="34" charset="0"/>
              <a:buChar char="•"/>
            </a:pPr>
            <a:r>
              <a:rPr lang="en-US" sz="2400" spc="-10" dirty="0">
                <a:solidFill>
                  <a:srgbClr val="0070C0"/>
                </a:solidFill>
                <a:cs typeface="Arial"/>
              </a:rPr>
              <a:t>If you answered “No” then row grays out</a:t>
            </a:r>
          </a:p>
          <a:p>
            <a:pPr marL="342900" indent="-342900">
              <a:spcBef>
                <a:spcPct val="20000"/>
              </a:spcBef>
              <a:buClr>
                <a:srgbClr val="002060"/>
              </a:buClr>
              <a:buFont typeface="Wingdings" panose="05000000000000000000" pitchFamily="2" charset="2"/>
              <a:buChar char="ü"/>
            </a:pPr>
            <a:r>
              <a:rPr lang="en-US" sz="2200" b="1" dirty="0">
                <a:solidFill>
                  <a:srgbClr val="002060"/>
                </a:solidFill>
              </a:rPr>
              <a:t>Columns A – C are linked to the Main tab</a:t>
            </a:r>
          </a:p>
          <a:p>
            <a:pPr marL="342900" indent="-342900">
              <a:spcBef>
                <a:spcPct val="20000"/>
              </a:spcBef>
              <a:buClr>
                <a:srgbClr val="002060"/>
              </a:buClr>
              <a:buFont typeface="Wingdings" panose="05000000000000000000" pitchFamily="2" charset="2"/>
              <a:buChar char="ü"/>
            </a:pPr>
            <a:r>
              <a:rPr lang="en-US" sz="2200" b="1" dirty="0">
                <a:solidFill>
                  <a:srgbClr val="002060"/>
                </a:solidFill>
              </a:rPr>
              <a:t>List amount of Lease Incentive in column D</a:t>
            </a:r>
          </a:p>
          <a:p>
            <a:pPr marL="342900" indent="-342900">
              <a:spcBef>
                <a:spcPct val="20000"/>
              </a:spcBef>
              <a:buClr>
                <a:srgbClr val="002060"/>
              </a:buClr>
              <a:buFont typeface="Wingdings" panose="05000000000000000000" pitchFamily="2" charset="2"/>
              <a:buChar char="ü"/>
            </a:pPr>
            <a:r>
              <a:rPr lang="en-US" sz="2200" b="1" dirty="0">
                <a:solidFill>
                  <a:srgbClr val="002060"/>
                </a:solidFill>
              </a:rPr>
              <a:t>Choose from dropdown list in column E</a:t>
            </a:r>
          </a:p>
          <a:p>
            <a:pPr marL="742950" lvl="2" indent="-342900">
              <a:spcBef>
                <a:spcPct val="20000"/>
              </a:spcBef>
              <a:buClr>
                <a:srgbClr val="002060"/>
              </a:buClr>
              <a:buFont typeface="Arial" panose="020B0604020202020204" pitchFamily="34" charset="0"/>
              <a:buChar char="•"/>
            </a:pPr>
            <a:r>
              <a:rPr lang="en-US" sz="2000" spc="-10" dirty="0">
                <a:solidFill>
                  <a:srgbClr val="0070C0"/>
                </a:solidFill>
                <a:cs typeface="Arial"/>
              </a:rPr>
              <a:t>If lease incentive amount is included in the lease a change is needed</a:t>
            </a:r>
          </a:p>
          <a:p>
            <a:pPr marL="742950" lvl="2" indent="-342900">
              <a:spcBef>
                <a:spcPct val="20000"/>
              </a:spcBef>
              <a:buClr>
                <a:srgbClr val="002060"/>
              </a:buClr>
              <a:buFont typeface="Arial" panose="020B0604020202020204" pitchFamily="34" charset="0"/>
              <a:buChar char="•"/>
            </a:pPr>
            <a:r>
              <a:rPr lang="en-US" sz="2000" spc="-10" dirty="0">
                <a:solidFill>
                  <a:srgbClr val="0070C0"/>
                </a:solidFill>
                <a:cs typeface="Arial"/>
              </a:rPr>
              <a:t>No change needed – lease asset already reduced by incentive amount</a:t>
            </a:r>
          </a:p>
          <a:p>
            <a:pPr marL="342900" indent="-342900">
              <a:spcBef>
                <a:spcPct val="20000"/>
              </a:spcBef>
              <a:buClr>
                <a:srgbClr val="002060"/>
              </a:buClr>
              <a:buFont typeface="Wingdings" panose="05000000000000000000" pitchFamily="2" charset="2"/>
              <a:buChar char="ü"/>
            </a:pPr>
            <a:endParaRPr lang="en-US" sz="2400" b="1" dirty="0">
              <a:solidFill>
                <a:srgbClr val="002060"/>
              </a:solidFill>
            </a:endParaRPr>
          </a:p>
          <a:p>
            <a:pPr marL="342900" indent="-342900">
              <a:spcBef>
                <a:spcPct val="20000"/>
              </a:spcBef>
              <a:buClr>
                <a:srgbClr val="002060"/>
              </a:buClr>
              <a:buFont typeface="Wingdings" panose="05000000000000000000" pitchFamily="2" charset="2"/>
              <a:buChar char="ü"/>
            </a:pPr>
            <a:endParaRPr lang="en-US" sz="2400" b="1" dirty="0">
              <a:solidFill>
                <a:srgbClr val="002060"/>
              </a:solidFill>
            </a:endParaRPr>
          </a:p>
          <a:p>
            <a:pPr marL="557213" lvl="1" indent="-214313">
              <a:buFont typeface="Arial" panose="020B0604020202020204" pitchFamily="34" charset="0"/>
              <a:buChar char="•"/>
            </a:pPr>
            <a:endParaRPr lang="en-US" sz="1350" dirty="0"/>
          </a:p>
        </p:txBody>
      </p:sp>
      <p:sp>
        <p:nvSpPr>
          <p:cNvPr id="2" name="Slide Number Placeholder 1">
            <a:extLst>
              <a:ext uri="{FF2B5EF4-FFF2-40B4-BE49-F238E27FC236}">
                <a16:creationId xmlns:a16="http://schemas.microsoft.com/office/drawing/2014/main" id="{5669AA46-7D44-459D-B0CC-5B33041981E2}"/>
              </a:ext>
            </a:extLst>
          </p:cNvPr>
          <p:cNvSpPr>
            <a:spLocks noGrp="1"/>
          </p:cNvSpPr>
          <p:nvPr>
            <p:ph type="sldNum" sz="quarter" idx="4"/>
          </p:nvPr>
        </p:nvSpPr>
        <p:spPr/>
        <p:txBody>
          <a:bodyPr/>
          <a:lstStyle/>
          <a:p>
            <a:fld id="{974A393E-320B-4A38-ADF1-FE4CFE64EDFF}" type="slidenum">
              <a:rPr lang="en-US" smtClean="0"/>
              <a:t>16</a:t>
            </a:fld>
            <a:endParaRPr lang="en-US" dirty="0"/>
          </a:p>
        </p:txBody>
      </p:sp>
      <p:pic>
        <p:nvPicPr>
          <p:cNvPr id="6" name="Picture 5">
            <a:extLst>
              <a:ext uri="{FF2B5EF4-FFF2-40B4-BE49-F238E27FC236}">
                <a16:creationId xmlns:a16="http://schemas.microsoft.com/office/drawing/2014/main" id="{C3D06985-C488-4262-8244-8FDA17D821B8}"/>
              </a:ext>
            </a:extLst>
          </p:cNvPr>
          <p:cNvPicPr>
            <a:picLocks noChangeAspect="1"/>
          </p:cNvPicPr>
          <p:nvPr/>
        </p:nvPicPr>
        <p:blipFill>
          <a:blip r:embed="rId2"/>
          <a:stretch>
            <a:fillRect/>
          </a:stretch>
        </p:blipFill>
        <p:spPr>
          <a:xfrm>
            <a:off x="0" y="5001986"/>
            <a:ext cx="9144000" cy="1551214"/>
          </a:xfrm>
          <a:prstGeom prst="rect">
            <a:avLst/>
          </a:prstGeom>
        </p:spPr>
      </p:pic>
    </p:spTree>
    <p:extLst>
      <p:ext uri="{BB962C8B-B14F-4D97-AF65-F5344CB8AC3E}">
        <p14:creationId xmlns:p14="http://schemas.microsoft.com/office/powerpoint/2010/main" val="1914335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76200"/>
            <a:ext cx="6400800" cy="838200"/>
          </a:xfrm>
          <a:prstGeom prst="rect">
            <a:avLst/>
          </a:prstGeom>
        </p:spPr>
        <p:txBody>
          <a:bodyPr/>
          <a:lstStyle/>
          <a:p>
            <a:r>
              <a:rPr lang="en-US" dirty="0"/>
              <a:t>Tab E – Prepayments</a:t>
            </a:r>
          </a:p>
        </p:txBody>
      </p:sp>
      <p:sp>
        <p:nvSpPr>
          <p:cNvPr id="6" name="Content Placeholder 1">
            <a:extLst>
              <a:ext uri="{FF2B5EF4-FFF2-40B4-BE49-F238E27FC236}">
                <a16:creationId xmlns:a16="http://schemas.microsoft.com/office/drawing/2014/main" id="{2F8ED1B8-A28E-4BEE-A447-9CDBC1199758}"/>
              </a:ext>
            </a:extLst>
          </p:cNvPr>
          <p:cNvSpPr txBox="1">
            <a:spLocks/>
          </p:cNvSpPr>
          <p:nvPr/>
        </p:nvSpPr>
        <p:spPr>
          <a:xfrm>
            <a:off x="457200" y="1447800"/>
            <a:ext cx="8001000" cy="4648200"/>
          </a:xfrm>
          <a:prstGeom prst="rect">
            <a:avLst/>
          </a:prstGeom>
        </p:spPr>
        <p:txBody>
          <a:bodyPr/>
          <a:lstStyle>
            <a:lvl1pPr marL="342900" indent="-342900" algn="l" defTabSz="914400" rtl="0" eaLnBrk="1" latinLnBrk="0" hangingPunct="1">
              <a:spcBef>
                <a:spcPct val="20000"/>
              </a:spcBef>
              <a:buClr>
                <a:srgbClr val="002060"/>
              </a:buClr>
              <a:buFont typeface="Wingdings" pitchFamily="2" charset="2"/>
              <a:buChar char="ü"/>
              <a:defRPr sz="3200" b="1" kern="1200">
                <a:solidFill>
                  <a:srgbClr val="002060"/>
                </a:solidFill>
                <a:latin typeface="+mn-lt"/>
                <a:ea typeface="+mn-ea"/>
                <a:cs typeface="+mn-cs"/>
              </a:defRPr>
            </a:lvl1pPr>
            <a:lvl2pPr marL="742950" indent="-285750" algn="l" defTabSz="914400" rtl="0" eaLnBrk="1" latinLnBrk="0" hangingPunct="1">
              <a:spcBef>
                <a:spcPct val="20000"/>
              </a:spcBef>
              <a:buClr>
                <a:srgbClr val="002060"/>
              </a:buClr>
              <a:buFont typeface="Wingdings" pitchFamily="2" charset="2"/>
              <a:buChar char="§"/>
              <a:defRPr sz="2800" i="0" u="sng" kern="1200">
                <a:solidFill>
                  <a:srgbClr val="0070C0"/>
                </a:solidFill>
                <a:latin typeface="+mn-lt"/>
                <a:ea typeface="+mn-ea"/>
                <a:cs typeface="+mn-cs"/>
              </a:defRPr>
            </a:lvl2pPr>
            <a:lvl3pPr marL="1143000" indent="-228600" algn="l" defTabSz="914400" rtl="0" eaLnBrk="1" latinLnBrk="0" hangingPunct="1">
              <a:spcBef>
                <a:spcPct val="20000"/>
              </a:spcBef>
              <a:buClr>
                <a:srgbClr val="002060"/>
              </a:buClr>
              <a:buFont typeface="Arial" pitchFamily="34" charset="0"/>
              <a:buChar char="•"/>
              <a:defRPr sz="2400" i="0" kern="1200">
                <a:solidFill>
                  <a:srgbClr val="0070C0"/>
                </a:solidFill>
                <a:latin typeface="+mn-lt"/>
                <a:ea typeface="+mn-ea"/>
                <a:cs typeface="+mn-cs"/>
              </a:defRPr>
            </a:lvl3pPr>
            <a:lvl4pPr marL="1600200" indent="-228600" algn="l" defTabSz="914400" rtl="0" eaLnBrk="1" latinLnBrk="0" hangingPunct="1">
              <a:spcBef>
                <a:spcPct val="20000"/>
              </a:spcBef>
              <a:buClr>
                <a:srgbClr val="002060"/>
              </a:buClr>
              <a:buFont typeface="Arial" pitchFamily="34" charset="0"/>
              <a:buChar char="–"/>
              <a:defRPr sz="2000" i="0" kern="1200">
                <a:solidFill>
                  <a:srgbClr val="0070C0"/>
                </a:solidFill>
                <a:latin typeface="+mn-lt"/>
                <a:ea typeface="+mn-ea"/>
                <a:cs typeface="+mn-cs"/>
              </a:defRPr>
            </a:lvl4pPr>
            <a:lvl5pPr marL="2057400" indent="-228600" algn="l" defTabSz="914400" rtl="0" eaLnBrk="1" latinLnBrk="0" hangingPunct="1">
              <a:spcBef>
                <a:spcPct val="20000"/>
              </a:spcBef>
              <a:buClr>
                <a:srgbClr val="002060"/>
              </a:buClr>
              <a:buFont typeface="Arial" pitchFamily="34" charset="0"/>
              <a:buChar char="»"/>
              <a:defRPr sz="1800" i="0" kern="1200">
                <a:solidFill>
                  <a:srgbClr val="0070C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buFont typeface="Wingdings" pitchFamily="2" charset="2"/>
              <a:buChar char="ü"/>
            </a:pPr>
            <a:r>
              <a:rPr lang="en-US" sz="2400" b="1" u="none" dirty="0">
                <a:solidFill>
                  <a:srgbClr val="002060"/>
                </a:solidFill>
                <a:cs typeface="Arial"/>
              </a:rPr>
              <a:t>Prepayments are:</a:t>
            </a:r>
          </a:p>
          <a:p>
            <a:pPr marL="742950" lvl="2" indent="-342900"/>
            <a:r>
              <a:rPr lang="en-US" spc="-10" dirty="0">
                <a:cs typeface="Arial"/>
              </a:rPr>
              <a:t>Lease payments made to the lessor at or before the commencement of the lease term, less any lease incentives (as discussed in GASB 87 paragraphs 61 and 62) received from the lessor at or before the commencement of the lease term</a:t>
            </a:r>
          </a:p>
          <a:p>
            <a:pPr marL="742950" lvl="2" indent="-342900"/>
            <a:r>
              <a:rPr lang="en-US" spc="-10" dirty="0">
                <a:cs typeface="Arial"/>
              </a:rPr>
              <a:t>Should NOT be included in the lease asset until you have the right to use the asset</a:t>
            </a:r>
          </a:p>
          <a:p>
            <a:pPr marL="742950" lvl="2" indent="-342900"/>
            <a:endParaRPr lang="en-US" spc="-10" dirty="0">
              <a:cs typeface="Arial"/>
            </a:endParaRPr>
          </a:p>
          <a:p>
            <a:pPr>
              <a:lnSpc>
                <a:spcPts val="500"/>
              </a:lnSpc>
              <a:spcBef>
                <a:spcPts val="49"/>
              </a:spcBef>
              <a:buFont typeface="Arial"/>
              <a:buChar char="•"/>
            </a:pPr>
            <a:endParaRPr lang="en-US" sz="1800" dirty="0"/>
          </a:p>
          <a:p>
            <a:pPr>
              <a:lnSpc>
                <a:spcPts val="500"/>
              </a:lnSpc>
              <a:spcBef>
                <a:spcPts val="49"/>
              </a:spcBef>
              <a:buFont typeface="Arial"/>
              <a:buChar char="•"/>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r>
              <a:rPr lang="en-US" sz="2400" dirty="0"/>
              <a:t>		</a:t>
            </a:r>
          </a:p>
        </p:txBody>
      </p:sp>
      <p:sp>
        <p:nvSpPr>
          <p:cNvPr id="2" name="Slide Number Placeholder 1">
            <a:extLst>
              <a:ext uri="{FF2B5EF4-FFF2-40B4-BE49-F238E27FC236}">
                <a16:creationId xmlns:a16="http://schemas.microsoft.com/office/drawing/2014/main" id="{988674F7-87E0-42B2-8963-A0C151C9F256}"/>
              </a:ext>
            </a:extLst>
          </p:cNvPr>
          <p:cNvSpPr>
            <a:spLocks noGrp="1"/>
          </p:cNvSpPr>
          <p:nvPr>
            <p:ph type="sldNum" sz="quarter" idx="4"/>
          </p:nvPr>
        </p:nvSpPr>
        <p:spPr/>
        <p:txBody>
          <a:bodyPr/>
          <a:lstStyle/>
          <a:p>
            <a:fld id="{974A393E-320B-4A38-ADF1-FE4CFE64EDFF}" type="slidenum">
              <a:rPr lang="en-US" smtClean="0"/>
              <a:t>17</a:t>
            </a:fld>
            <a:endParaRPr lang="en-US" dirty="0"/>
          </a:p>
        </p:txBody>
      </p:sp>
    </p:spTree>
    <p:extLst>
      <p:ext uri="{BB962C8B-B14F-4D97-AF65-F5344CB8AC3E}">
        <p14:creationId xmlns:p14="http://schemas.microsoft.com/office/powerpoint/2010/main" val="7408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76200"/>
            <a:ext cx="6400800" cy="838200"/>
          </a:xfrm>
          <a:prstGeom prst="rect">
            <a:avLst/>
          </a:prstGeom>
        </p:spPr>
        <p:txBody>
          <a:bodyPr/>
          <a:lstStyle/>
          <a:p>
            <a:r>
              <a:rPr lang="en-US" dirty="0"/>
              <a:t>Tab E – Prepayments</a:t>
            </a:r>
          </a:p>
        </p:txBody>
      </p:sp>
      <p:sp>
        <p:nvSpPr>
          <p:cNvPr id="6" name="Content Placeholder 1">
            <a:extLst>
              <a:ext uri="{FF2B5EF4-FFF2-40B4-BE49-F238E27FC236}">
                <a16:creationId xmlns:a16="http://schemas.microsoft.com/office/drawing/2014/main" id="{2F8ED1B8-A28E-4BEE-A447-9CDBC1199758}"/>
              </a:ext>
            </a:extLst>
          </p:cNvPr>
          <p:cNvSpPr txBox="1">
            <a:spLocks/>
          </p:cNvSpPr>
          <p:nvPr/>
        </p:nvSpPr>
        <p:spPr>
          <a:xfrm>
            <a:off x="381000" y="1371600"/>
            <a:ext cx="8001000" cy="4648200"/>
          </a:xfrm>
          <a:prstGeom prst="rect">
            <a:avLst/>
          </a:prstGeom>
        </p:spPr>
        <p:txBody>
          <a:bodyPr/>
          <a:lstStyle>
            <a:lvl1pPr marL="342900" indent="-342900" algn="l" defTabSz="914400" rtl="0" eaLnBrk="1" latinLnBrk="0" hangingPunct="1">
              <a:spcBef>
                <a:spcPct val="20000"/>
              </a:spcBef>
              <a:buClr>
                <a:srgbClr val="002060"/>
              </a:buClr>
              <a:buFont typeface="Wingdings" pitchFamily="2" charset="2"/>
              <a:buChar char="ü"/>
              <a:defRPr sz="3200" b="1" kern="1200">
                <a:solidFill>
                  <a:srgbClr val="002060"/>
                </a:solidFill>
                <a:latin typeface="+mn-lt"/>
                <a:ea typeface="+mn-ea"/>
                <a:cs typeface="+mn-cs"/>
              </a:defRPr>
            </a:lvl1pPr>
            <a:lvl2pPr marL="742950" indent="-285750" algn="l" defTabSz="914400" rtl="0" eaLnBrk="1" latinLnBrk="0" hangingPunct="1">
              <a:spcBef>
                <a:spcPct val="20000"/>
              </a:spcBef>
              <a:buClr>
                <a:srgbClr val="002060"/>
              </a:buClr>
              <a:buFont typeface="Wingdings" pitchFamily="2" charset="2"/>
              <a:buChar char="§"/>
              <a:defRPr sz="2800" i="0" u="sng" kern="1200">
                <a:solidFill>
                  <a:srgbClr val="0070C0"/>
                </a:solidFill>
                <a:latin typeface="+mn-lt"/>
                <a:ea typeface="+mn-ea"/>
                <a:cs typeface="+mn-cs"/>
              </a:defRPr>
            </a:lvl2pPr>
            <a:lvl3pPr marL="1143000" indent="-228600" algn="l" defTabSz="914400" rtl="0" eaLnBrk="1" latinLnBrk="0" hangingPunct="1">
              <a:spcBef>
                <a:spcPct val="20000"/>
              </a:spcBef>
              <a:buClr>
                <a:srgbClr val="002060"/>
              </a:buClr>
              <a:buFont typeface="Arial" pitchFamily="34" charset="0"/>
              <a:buChar char="•"/>
              <a:defRPr sz="2400" i="0" kern="1200">
                <a:solidFill>
                  <a:srgbClr val="0070C0"/>
                </a:solidFill>
                <a:latin typeface="+mn-lt"/>
                <a:ea typeface="+mn-ea"/>
                <a:cs typeface="+mn-cs"/>
              </a:defRPr>
            </a:lvl3pPr>
            <a:lvl4pPr marL="1600200" indent="-228600" algn="l" defTabSz="914400" rtl="0" eaLnBrk="1" latinLnBrk="0" hangingPunct="1">
              <a:spcBef>
                <a:spcPct val="20000"/>
              </a:spcBef>
              <a:buClr>
                <a:srgbClr val="002060"/>
              </a:buClr>
              <a:buFont typeface="Arial" pitchFamily="34" charset="0"/>
              <a:buChar char="–"/>
              <a:defRPr sz="2000" i="0" kern="1200">
                <a:solidFill>
                  <a:srgbClr val="0070C0"/>
                </a:solidFill>
                <a:latin typeface="+mn-lt"/>
                <a:ea typeface="+mn-ea"/>
                <a:cs typeface="+mn-cs"/>
              </a:defRPr>
            </a:lvl4pPr>
            <a:lvl5pPr marL="2057400" indent="-228600" algn="l" defTabSz="914400" rtl="0" eaLnBrk="1" latinLnBrk="0" hangingPunct="1">
              <a:spcBef>
                <a:spcPct val="20000"/>
              </a:spcBef>
              <a:buClr>
                <a:srgbClr val="002060"/>
              </a:buClr>
              <a:buFont typeface="Arial" pitchFamily="34" charset="0"/>
              <a:buChar char="»"/>
              <a:defRPr sz="1800" i="0" kern="1200">
                <a:solidFill>
                  <a:srgbClr val="0070C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a:t>If you answer “Yes” to the question in column Z then you must complete Tab E – PP</a:t>
            </a:r>
          </a:p>
          <a:p>
            <a:pPr marL="800100" lvl="1" indent="-342900">
              <a:buFont typeface="Arial" panose="020B0604020202020204" pitchFamily="34" charset="0"/>
              <a:buChar char="•"/>
            </a:pPr>
            <a:r>
              <a:rPr lang="en-US" sz="2000" u="none" spc="-10" dirty="0">
                <a:cs typeface="Arial"/>
              </a:rPr>
              <a:t>Only need to answer rows in yellow</a:t>
            </a:r>
          </a:p>
          <a:p>
            <a:pPr marL="800100" lvl="1" indent="-342900">
              <a:buFont typeface="Arial" panose="020B0604020202020204" pitchFamily="34" charset="0"/>
              <a:buChar char="•"/>
            </a:pPr>
            <a:r>
              <a:rPr lang="en-US" sz="2000" u="none" spc="-10" dirty="0">
                <a:cs typeface="Arial"/>
              </a:rPr>
              <a:t>If you answered “No” then row grays out</a:t>
            </a:r>
            <a:endParaRPr lang="en-US" sz="2000" dirty="0"/>
          </a:p>
          <a:p>
            <a:r>
              <a:rPr lang="en-US" sz="2400" dirty="0"/>
              <a:t>Columns A – C are linked to Main tab</a:t>
            </a:r>
          </a:p>
          <a:p>
            <a:r>
              <a:rPr lang="en-US" sz="2400" dirty="0"/>
              <a:t>List amount of Prepayment in column D</a:t>
            </a:r>
          </a:p>
          <a:p>
            <a:pPr>
              <a:lnSpc>
                <a:spcPts val="500"/>
              </a:lnSpc>
              <a:spcBef>
                <a:spcPts val="49"/>
              </a:spcBef>
              <a:buFont typeface="Arial"/>
              <a:buChar char="•"/>
            </a:pPr>
            <a:endParaRPr lang="en-US" sz="1800" dirty="0"/>
          </a:p>
          <a:p>
            <a:pPr marL="342900" lvl="1" indent="-342900">
              <a:buFont typeface="Wingdings" pitchFamily="2" charset="2"/>
              <a:buChar char="ü"/>
            </a:pPr>
            <a:endParaRPr lang="en-US" sz="2000" b="1" u="none" dirty="0">
              <a:solidFill>
                <a:srgbClr val="002060"/>
              </a:solidFill>
              <a:latin typeface="Arial"/>
              <a:cs typeface="Arial"/>
            </a:endParaRPr>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r>
              <a:rPr lang="en-US" sz="2400" dirty="0"/>
              <a:t>		</a:t>
            </a:r>
          </a:p>
        </p:txBody>
      </p:sp>
      <p:sp>
        <p:nvSpPr>
          <p:cNvPr id="2" name="Slide Number Placeholder 1">
            <a:extLst>
              <a:ext uri="{FF2B5EF4-FFF2-40B4-BE49-F238E27FC236}">
                <a16:creationId xmlns:a16="http://schemas.microsoft.com/office/drawing/2014/main" id="{988674F7-87E0-42B2-8963-A0C151C9F256}"/>
              </a:ext>
            </a:extLst>
          </p:cNvPr>
          <p:cNvSpPr>
            <a:spLocks noGrp="1"/>
          </p:cNvSpPr>
          <p:nvPr>
            <p:ph type="sldNum" sz="quarter" idx="4"/>
          </p:nvPr>
        </p:nvSpPr>
        <p:spPr/>
        <p:txBody>
          <a:bodyPr/>
          <a:lstStyle/>
          <a:p>
            <a:fld id="{974A393E-320B-4A38-ADF1-FE4CFE64EDFF}" type="slidenum">
              <a:rPr lang="en-US" smtClean="0"/>
              <a:t>18</a:t>
            </a:fld>
            <a:endParaRPr lang="en-US" dirty="0"/>
          </a:p>
        </p:txBody>
      </p:sp>
      <p:pic>
        <p:nvPicPr>
          <p:cNvPr id="4" name="Picture 3">
            <a:extLst>
              <a:ext uri="{FF2B5EF4-FFF2-40B4-BE49-F238E27FC236}">
                <a16:creationId xmlns:a16="http://schemas.microsoft.com/office/drawing/2014/main" id="{FCDA2A66-A303-49C3-B39D-3651A8B1C44B}"/>
              </a:ext>
            </a:extLst>
          </p:cNvPr>
          <p:cNvPicPr>
            <a:picLocks noChangeAspect="1"/>
          </p:cNvPicPr>
          <p:nvPr/>
        </p:nvPicPr>
        <p:blipFill>
          <a:blip r:embed="rId3"/>
          <a:stretch>
            <a:fillRect/>
          </a:stretch>
        </p:blipFill>
        <p:spPr>
          <a:xfrm>
            <a:off x="619699" y="3902075"/>
            <a:ext cx="7904602" cy="2286000"/>
          </a:xfrm>
          <a:prstGeom prst="rect">
            <a:avLst/>
          </a:prstGeom>
        </p:spPr>
      </p:pic>
    </p:spTree>
    <p:extLst>
      <p:ext uri="{BB962C8B-B14F-4D97-AF65-F5344CB8AC3E}">
        <p14:creationId xmlns:p14="http://schemas.microsoft.com/office/powerpoint/2010/main" val="65158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001000" cy="2743200"/>
          </a:xfrm>
        </p:spPr>
        <p:txBody>
          <a:bodyPr/>
          <a:lstStyle/>
          <a:p>
            <a:pPr marL="742950" lvl="2" indent="-342900">
              <a:lnSpc>
                <a:spcPct val="100000"/>
              </a:lnSpc>
              <a:buFont typeface="Wingdings" pitchFamily="2" charset="2"/>
              <a:buChar char="ü"/>
            </a:pPr>
            <a:r>
              <a:rPr lang="en-US" b="1" dirty="0">
                <a:solidFill>
                  <a:srgbClr val="002060"/>
                </a:solidFill>
                <a:cs typeface="Arial"/>
              </a:rPr>
              <a:t>Initial Direct Costs</a:t>
            </a:r>
            <a:endParaRPr lang="en-US" dirty="0"/>
          </a:p>
          <a:p>
            <a:pPr marL="983615" lvl="2" indent="-342900">
              <a:spcBef>
                <a:spcPts val="200"/>
              </a:spcBef>
              <a:tabLst>
                <a:tab pos="384175" algn="l"/>
              </a:tabLst>
            </a:pPr>
            <a:r>
              <a:rPr lang="en-US" sz="2000" spc="-15" dirty="0">
                <a:cs typeface="Arial"/>
              </a:rPr>
              <a:t>Ancillary charges to place the asset into service</a:t>
            </a:r>
          </a:p>
          <a:p>
            <a:pPr marL="742950" lvl="2" indent="-342900">
              <a:lnSpc>
                <a:spcPct val="100000"/>
              </a:lnSpc>
              <a:buFont typeface="Wingdings" pitchFamily="2" charset="2"/>
              <a:buChar char="ü"/>
            </a:pPr>
            <a:r>
              <a:rPr lang="en-US" b="1" dirty="0">
                <a:solidFill>
                  <a:srgbClr val="002060"/>
                </a:solidFill>
                <a:cs typeface="Arial" panose="020B0604020202020204" pitchFamily="34" charset="0"/>
              </a:rPr>
              <a:t>Impairment (GASB 87 P. 34)</a:t>
            </a:r>
          </a:p>
          <a:p>
            <a:pPr marL="983615" lvl="2" indent="-342900">
              <a:spcBef>
                <a:spcPts val="200"/>
              </a:spcBef>
              <a:tabLst>
                <a:tab pos="384175" algn="l"/>
              </a:tabLst>
            </a:pPr>
            <a:r>
              <a:rPr lang="en-US" sz="2000" spc="-15" dirty="0">
                <a:cs typeface="Arial"/>
              </a:rPr>
              <a:t>If a lease asset is impaired, the amount reported for the lease asset should be reduced first for any change in the corresponding lease liability. Any remaining amount should be recognized as an impairment.</a:t>
            </a:r>
          </a:p>
          <a:p>
            <a:pPr marL="0" indent="0">
              <a:buNone/>
            </a:pPr>
            <a:endParaRPr lang="en-US" sz="2400"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Lease Asset</a:t>
            </a:r>
          </a:p>
        </p:txBody>
      </p:sp>
      <p:pic>
        <p:nvPicPr>
          <p:cNvPr id="4" name="Picture 3">
            <a:extLst>
              <a:ext uri="{FF2B5EF4-FFF2-40B4-BE49-F238E27FC236}">
                <a16:creationId xmlns:a16="http://schemas.microsoft.com/office/drawing/2014/main" id="{359C630A-F440-43D6-AF43-C2E8D26AD83D}"/>
              </a:ext>
            </a:extLst>
          </p:cNvPr>
          <p:cNvPicPr>
            <a:picLocks noChangeAspect="1"/>
          </p:cNvPicPr>
          <p:nvPr/>
        </p:nvPicPr>
        <p:blipFill rotWithShape="1">
          <a:blip r:embed="rId3"/>
          <a:srcRect b="16113"/>
          <a:stretch/>
        </p:blipFill>
        <p:spPr>
          <a:xfrm>
            <a:off x="2362200" y="3446585"/>
            <a:ext cx="3943350" cy="3124200"/>
          </a:xfrm>
          <a:prstGeom prst="rect">
            <a:avLst/>
          </a:prstGeom>
        </p:spPr>
      </p:pic>
      <p:sp>
        <p:nvSpPr>
          <p:cNvPr id="5" name="Slide Number Placeholder 4">
            <a:extLst>
              <a:ext uri="{FF2B5EF4-FFF2-40B4-BE49-F238E27FC236}">
                <a16:creationId xmlns:a16="http://schemas.microsoft.com/office/drawing/2014/main" id="{E3D9ECC9-1389-4B2B-9153-FA53ADAAE99F}"/>
              </a:ext>
            </a:extLst>
          </p:cNvPr>
          <p:cNvSpPr>
            <a:spLocks noGrp="1"/>
          </p:cNvSpPr>
          <p:nvPr>
            <p:ph type="sldNum" sz="quarter" idx="4"/>
          </p:nvPr>
        </p:nvSpPr>
        <p:spPr/>
        <p:txBody>
          <a:bodyPr/>
          <a:lstStyle/>
          <a:p>
            <a:fld id="{974A393E-320B-4A38-ADF1-FE4CFE64EDFF}" type="slidenum">
              <a:rPr lang="en-US" smtClean="0"/>
              <a:t>19</a:t>
            </a:fld>
            <a:endParaRPr lang="en-US" dirty="0"/>
          </a:p>
        </p:txBody>
      </p:sp>
    </p:spTree>
    <p:extLst>
      <p:ext uri="{BB962C8B-B14F-4D97-AF65-F5344CB8AC3E}">
        <p14:creationId xmlns:p14="http://schemas.microsoft.com/office/powerpoint/2010/main" val="374979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066800"/>
            <a:ext cx="8001000" cy="5486400"/>
          </a:xfrm>
        </p:spPr>
        <p:txBody>
          <a:bodyPr/>
          <a:lstStyle/>
          <a:p>
            <a:r>
              <a:rPr lang="en-US" sz="2400" dirty="0"/>
              <a:t>GASB 87 Implementation </a:t>
            </a:r>
          </a:p>
          <a:p>
            <a:r>
              <a:rPr lang="en-US" sz="2400" dirty="0"/>
              <a:t>Objective of Survey</a:t>
            </a:r>
          </a:p>
          <a:p>
            <a:r>
              <a:rPr lang="en-US" sz="2400" dirty="0"/>
              <a:t>Lease Scope Exclusions</a:t>
            </a:r>
          </a:p>
          <a:p>
            <a:r>
              <a:rPr lang="en-US" sz="2400" dirty="0"/>
              <a:t>GASB 87 Survey:</a:t>
            </a:r>
          </a:p>
          <a:p>
            <a:pPr lvl="1">
              <a:buFont typeface="Arial" panose="020B0604020202020204" pitchFamily="34" charset="0"/>
              <a:buChar char="•"/>
            </a:pPr>
            <a:r>
              <a:rPr lang="en-US" sz="2000" u="none" dirty="0"/>
              <a:t>Instructions</a:t>
            </a:r>
          </a:p>
          <a:p>
            <a:pPr lvl="1">
              <a:buFont typeface="Arial" panose="020B0604020202020204" pitchFamily="34" charset="0"/>
              <a:buChar char="•"/>
            </a:pPr>
            <a:r>
              <a:rPr lang="en-US" sz="2000" u="none" dirty="0"/>
              <a:t>Examples &amp; definitions</a:t>
            </a:r>
          </a:p>
          <a:p>
            <a:pPr lvl="1">
              <a:buFont typeface="Arial" panose="020B0604020202020204" pitchFamily="34" charset="0"/>
              <a:buChar char="•"/>
            </a:pPr>
            <a:r>
              <a:rPr lang="en-US" sz="2000" u="none" dirty="0"/>
              <a:t>Main Tab</a:t>
            </a:r>
          </a:p>
          <a:p>
            <a:pPr lvl="1">
              <a:buFont typeface="Arial" panose="020B0604020202020204" pitchFamily="34" charset="0"/>
              <a:buChar char="•"/>
            </a:pPr>
            <a:r>
              <a:rPr lang="en-US" sz="2000" u="none" dirty="0"/>
              <a:t>Rent Tab</a:t>
            </a:r>
          </a:p>
          <a:p>
            <a:pPr lvl="1">
              <a:buFont typeface="Arial" panose="020B0604020202020204" pitchFamily="34" charset="0"/>
              <a:buChar char="•"/>
            </a:pPr>
            <a:r>
              <a:rPr lang="en-US" sz="2000" u="none" dirty="0"/>
              <a:t>Other Agreements</a:t>
            </a:r>
          </a:p>
          <a:p>
            <a:pPr lvl="1">
              <a:buFont typeface="Arial" panose="020B0604020202020204" pitchFamily="34" charset="0"/>
              <a:buChar char="•"/>
            </a:pPr>
            <a:r>
              <a:rPr lang="en-US" sz="2000" u="none" dirty="0"/>
              <a:t>Contract Combinations</a:t>
            </a:r>
          </a:p>
          <a:p>
            <a:pPr lvl="1">
              <a:buFont typeface="Arial" panose="020B0604020202020204" pitchFamily="34" charset="0"/>
              <a:buChar char="•"/>
            </a:pPr>
            <a:r>
              <a:rPr lang="en-US" sz="2000" u="none" dirty="0"/>
              <a:t>Multiple Components</a:t>
            </a:r>
          </a:p>
          <a:p>
            <a:pPr lvl="1">
              <a:buFont typeface="Arial" panose="020B0604020202020204" pitchFamily="34" charset="0"/>
              <a:buChar char="•"/>
            </a:pPr>
            <a:r>
              <a:rPr lang="en-US" sz="2000" u="none" dirty="0"/>
              <a:t>Variable Payments</a:t>
            </a:r>
          </a:p>
          <a:p>
            <a:pPr lvl="1">
              <a:buFont typeface="Arial" panose="020B0604020202020204" pitchFamily="34" charset="0"/>
              <a:buChar char="•"/>
            </a:pPr>
            <a:r>
              <a:rPr lang="en-US" sz="2000" u="none" dirty="0"/>
              <a:t>Lease Incentives</a:t>
            </a:r>
          </a:p>
          <a:p>
            <a:pPr lvl="1">
              <a:buFont typeface="Arial" panose="020B0604020202020204" pitchFamily="34" charset="0"/>
              <a:buChar char="•"/>
            </a:pPr>
            <a:r>
              <a:rPr lang="en-US" sz="2000" u="none" dirty="0"/>
              <a:t>Prepayments</a:t>
            </a:r>
          </a:p>
          <a:p>
            <a:endParaRPr lang="en-US" sz="2400" dirty="0">
              <a:latin typeface="Arial Narrow" panose="020B0606020202030204" pitchFamily="34" charset="0"/>
            </a:endParaRPr>
          </a:p>
          <a:p>
            <a:pPr marL="457200" lvl="1" indent="0">
              <a:buNone/>
            </a:pPr>
            <a:endParaRPr lang="en-US" dirty="0">
              <a:latin typeface="Arial Narrow" panose="020B0606020202030204" pitchFamily="34" charset="0"/>
            </a:endParaRPr>
          </a:p>
          <a:p>
            <a:pPr marL="0" indent="0">
              <a:buNone/>
            </a:pPr>
            <a:endParaRPr lang="en-US" dirty="0"/>
          </a:p>
          <a:p>
            <a:pPr marL="0" indent="0">
              <a:buNone/>
            </a:pPr>
            <a:endParaRPr lang="en-US" dirty="0"/>
          </a:p>
          <a:p>
            <a:pPr marL="0" indent="0">
              <a:buNone/>
            </a:pPr>
            <a:endParaRPr lang="en-US" dirty="0"/>
          </a:p>
        </p:txBody>
      </p:sp>
      <p:sp>
        <p:nvSpPr>
          <p:cNvPr id="3" name="Title 2"/>
          <p:cNvSpPr>
            <a:spLocks noGrp="1"/>
          </p:cNvSpPr>
          <p:nvPr>
            <p:ph type="title"/>
          </p:nvPr>
        </p:nvSpPr>
        <p:spPr>
          <a:xfrm>
            <a:off x="685800" y="76200"/>
            <a:ext cx="6400800" cy="838200"/>
          </a:xfrm>
          <a:prstGeom prst="rect">
            <a:avLst/>
          </a:prstGeom>
        </p:spPr>
        <p:txBody>
          <a:bodyPr/>
          <a:lstStyle/>
          <a:p>
            <a:r>
              <a:rPr lang="en-US" b="1" dirty="0">
                <a:solidFill>
                  <a:schemeClr val="bg1"/>
                </a:solidFill>
              </a:rPr>
              <a:t>Agenda</a:t>
            </a:r>
          </a:p>
        </p:txBody>
      </p:sp>
      <p:sp>
        <p:nvSpPr>
          <p:cNvPr id="4" name="Slide Number Placeholder 3">
            <a:extLst>
              <a:ext uri="{FF2B5EF4-FFF2-40B4-BE49-F238E27FC236}">
                <a16:creationId xmlns:a16="http://schemas.microsoft.com/office/drawing/2014/main" id="{60B00BB5-DA56-4E25-A7D5-14FDE7B26867}"/>
              </a:ext>
            </a:extLst>
          </p:cNvPr>
          <p:cNvSpPr>
            <a:spLocks noGrp="1"/>
          </p:cNvSpPr>
          <p:nvPr>
            <p:ph type="sldNum" sz="quarter" idx="4"/>
          </p:nvPr>
        </p:nvSpPr>
        <p:spPr/>
        <p:txBody>
          <a:bodyPr/>
          <a:lstStyle/>
          <a:p>
            <a:fld id="{974A393E-320B-4A38-ADF1-FE4CFE64EDFF}" type="slidenum">
              <a:rPr lang="en-US" smtClean="0"/>
              <a:t>2</a:t>
            </a:fld>
            <a:endParaRPr lang="en-US" dirty="0"/>
          </a:p>
        </p:txBody>
      </p:sp>
    </p:spTree>
    <p:extLst>
      <p:ext uri="{BB962C8B-B14F-4D97-AF65-F5344CB8AC3E}">
        <p14:creationId xmlns:p14="http://schemas.microsoft.com/office/powerpoint/2010/main" val="1450186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sz="3600" dirty="0"/>
              <a:t>Everything Else</a:t>
            </a:r>
            <a:br>
              <a:rPr lang="en-US" sz="3600" dirty="0"/>
            </a:br>
            <a:endParaRPr lang="en-US" sz="3600" dirty="0"/>
          </a:p>
        </p:txBody>
      </p:sp>
      <p:sp>
        <p:nvSpPr>
          <p:cNvPr id="5" name="TextBox 4">
            <a:extLst>
              <a:ext uri="{FF2B5EF4-FFF2-40B4-BE49-F238E27FC236}">
                <a16:creationId xmlns:a16="http://schemas.microsoft.com/office/drawing/2014/main" id="{C321F7BA-DFCA-4D43-958D-8109CC6C11ED}"/>
              </a:ext>
            </a:extLst>
          </p:cNvPr>
          <p:cNvSpPr txBox="1"/>
          <p:nvPr/>
        </p:nvSpPr>
        <p:spPr>
          <a:xfrm>
            <a:off x="381000" y="948660"/>
            <a:ext cx="8484706" cy="2482218"/>
          </a:xfrm>
          <a:prstGeom prst="rect">
            <a:avLst/>
          </a:prstGeom>
          <a:noFill/>
        </p:spPr>
        <p:txBody>
          <a:bodyPr wrap="square" rtlCol="0">
            <a:spAutoFit/>
          </a:bodyPr>
          <a:lstStyle/>
          <a:p>
            <a:endParaRPr lang="en-US" sz="2400" dirty="0"/>
          </a:p>
          <a:p>
            <a:pPr marL="342900" indent="-342900">
              <a:spcBef>
                <a:spcPct val="20000"/>
              </a:spcBef>
              <a:buClr>
                <a:srgbClr val="002060"/>
              </a:buClr>
              <a:buFont typeface="Wingdings" panose="05000000000000000000" pitchFamily="2" charset="2"/>
              <a:buChar char="ü"/>
            </a:pPr>
            <a:r>
              <a:rPr lang="en-US" sz="2400" b="1" dirty="0">
                <a:solidFill>
                  <a:srgbClr val="002060"/>
                </a:solidFill>
              </a:rPr>
              <a:t>Columns AC – AE on Main tab require other tabs to be completed if answer is “Yes”</a:t>
            </a:r>
          </a:p>
          <a:p>
            <a:pPr marL="983615" lvl="2" indent="-342900">
              <a:spcBef>
                <a:spcPts val="200"/>
              </a:spcBef>
              <a:buClr>
                <a:srgbClr val="002060"/>
              </a:buClr>
              <a:buFont typeface="Arial" pitchFamily="34" charset="0"/>
              <a:buChar char="•"/>
              <a:tabLst>
                <a:tab pos="384175" algn="l"/>
              </a:tabLst>
            </a:pPr>
            <a:r>
              <a:rPr lang="en-US" sz="2000" spc="-15" dirty="0">
                <a:solidFill>
                  <a:srgbClr val="0070C0"/>
                </a:solidFill>
                <a:cs typeface="Arial"/>
              </a:rPr>
              <a:t>Tab A – Contract Combinations</a:t>
            </a:r>
          </a:p>
          <a:p>
            <a:pPr marL="983615" lvl="2" indent="-342900">
              <a:spcBef>
                <a:spcPts val="200"/>
              </a:spcBef>
              <a:buClr>
                <a:srgbClr val="002060"/>
              </a:buClr>
              <a:buFont typeface="Arial" pitchFamily="34" charset="0"/>
              <a:buChar char="•"/>
              <a:tabLst>
                <a:tab pos="384175" algn="l"/>
              </a:tabLst>
            </a:pPr>
            <a:r>
              <a:rPr lang="en-US" sz="2000" spc="-15" dirty="0">
                <a:solidFill>
                  <a:srgbClr val="0070C0"/>
                </a:solidFill>
                <a:cs typeface="Arial"/>
              </a:rPr>
              <a:t>Tab B – Multiple Components</a:t>
            </a:r>
          </a:p>
          <a:p>
            <a:pPr marL="983615" lvl="2" indent="-342900">
              <a:spcBef>
                <a:spcPts val="200"/>
              </a:spcBef>
              <a:buClr>
                <a:srgbClr val="002060"/>
              </a:buClr>
              <a:buFont typeface="Arial" pitchFamily="34" charset="0"/>
              <a:buChar char="•"/>
              <a:tabLst>
                <a:tab pos="384175" algn="l"/>
              </a:tabLst>
            </a:pPr>
            <a:r>
              <a:rPr lang="en-US" sz="2000" spc="-15" dirty="0">
                <a:solidFill>
                  <a:srgbClr val="0070C0"/>
                </a:solidFill>
                <a:cs typeface="Arial"/>
              </a:rPr>
              <a:t>Tab C – Variable Payments</a:t>
            </a:r>
            <a:endParaRPr lang="en-US" sz="2000" b="1" dirty="0">
              <a:solidFill>
                <a:srgbClr val="002060"/>
              </a:solidFill>
            </a:endParaRPr>
          </a:p>
          <a:p>
            <a:pPr marL="557213" lvl="1" indent="-214313">
              <a:buFont typeface="Arial" panose="020B0604020202020204" pitchFamily="34" charset="0"/>
              <a:buChar char="•"/>
            </a:pPr>
            <a:endParaRPr lang="en-US" sz="1350" dirty="0"/>
          </a:p>
        </p:txBody>
      </p:sp>
      <p:pic>
        <p:nvPicPr>
          <p:cNvPr id="3" name="Picture 2">
            <a:extLst>
              <a:ext uri="{FF2B5EF4-FFF2-40B4-BE49-F238E27FC236}">
                <a16:creationId xmlns:a16="http://schemas.microsoft.com/office/drawing/2014/main" id="{C04E64E8-B26A-47F1-AD4C-5732AE2D75BA}"/>
              </a:ext>
            </a:extLst>
          </p:cNvPr>
          <p:cNvPicPr>
            <a:picLocks noChangeAspect="1"/>
          </p:cNvPicPr>
          <p:nvPr/>
        </p:nvPicPr>
        <p:blipFill rotWithShape="1">
          <a:blip r:embed="rId2"/>
          <a:srcRect r="61667"/>
          <a:stretch/>
        </p:blipFill>
        <p:spPr>
          <a:xfrm>
            <a:off x="2022488" y="3199228"/>
            <a:ext cx="4235786" cy="3193464"/>
          </a:xfrm>
          <a:prstGeom prst="rect">
            <a:avLst/>
          </a:prstGeom>
        </p:spPr>
      </p:pic>
      <p:sp>
        <p:nvSpPr>
          <p:cNvPr id="2" name="Slide Number Placeholder 1">
            <a:extLst>
              <a:ext uri="{FF2B5EF4-FFF2-40B4-BE49-F238E27FC236}">
                <a16:creationId xmlns:a16="http://schemas.microsoft.com/office/drawing/2014/main" id="{3DA90A46-E6A4-484C-861A-D9DF66CBFD33}"/>
              </a:ext>
            </a:extLst>
          </p:cNvPr>
          <p:cNvSpPr>
            <a:spLocks noGrp="1"/>
          </p:cNvSpPr>
          <p:nvPr>
            <p:ph type="sldNum" sz="quarter" idx="4"/>
          </p:nvPr>
        </p:nvSpPr>
        <p:spPr/>
        <p:txBody>
          <a:bodyPr/>
          <a:lstStyle/>
          <a:p>
            <a:fld id="{974A393E-320B-4A38-ADF1-FE4CFE64EDFF}" type="slidenum">
              <a:rPr lang="en-US" smtClean="0"/>
              <a:t>20</a:t>
            </a:fld>
            <a:endParaRPr lang="en-US" dirty="0"/>
          </a:p>
        </p:txBody>
      </p:sp>
    </p:spTree>
    <p:extLst>
      <p:ext uri="{BB962C8B-B14F-4D97-AF65-F5344CB8AC3E}">
        <p14:creationId xmlns:p14="http://schemas.microsoft.com/office/powerpoint/2010/main" val="3128998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Tab A - Contract Combination</a:t>
            </a:r>
          </a:p>
        </p:txBody>
      </p:sp>
      <p:sp>
        <p:nvSpPr>
          <p:cNvPr id="5" name="TextBox 4">
            <a:extLst>
              <a:ext uri="{FF2B5EF4-FFF2-40B4-BE49-F238E27FC236}">
                <a16:creationId xmlns:a16="http://schemas.microsoft.com/office/drawing/2014/main" id="{C321F7BA-DFCA-4D43-958D-8109CC6C11ED}"/>
              </a:ext>
            </a:extLst>
          </p:cNvPr>
          <p:cNvSpPr txBox="1"/>
          <p:nvPr/>
        </p:nvSpPr>
        <p:spPr>
          <a:xfrm>
            <a:off x="381000" y="1220956"/>
            <a:ext cx="8484706" cy="4018023"/>
          </a:xfrm>
          <a:prstGeom prst="rect">
            <a:avLst/>
          </a:prstGeom>
          <a:noFill/>
        </p:spPr>
        <p:txBody>
          <a:bodyPr wrap="square" rtlCol="0">
            <a:spAutoFit/>
          </a:bodyPr>
          <a:lstStyle/>
          <a:p>
            <a:endParaRPr lang="en-US" sz="1350" dirty="0"/>
          </a:p>
          <a:p>
            <a:pPr marL="342900" indent="-342900">
              <a:spcBef>
                <a:spcPct val="20000"/>
              </a:spcBef>
              <a:buClr>
                <a:srgbClr val="002060"/>
              </a:buClr>
              <a:buFont typeface="Wingdings" panose="05000000000000000000" pitchFamily="2" charset="2"/>
              <a:buChar char="ü"/>
            </a:pPr>
            <a:r>
              <a:rPr lang="en-US" sz="2400" b="1" dirty="0">
                <a:solidFill>
                  <a:srgbClr val="002060"/>
                </a:solidFill>
              </a:rPr>
              <a:t>Criteria for treating as a single contract</a:t>
            </a:r>
            <a:r>
              <a:rPr lang="en-US" sz="2000" b="1" dirty="0">
                <a:solidFill>
                  <a:srgbClr val="002060"/>
                </a:solidFill>
              </a:rPr>
              <a:t>:</a:t>
            </a:r>
          </a:p>
          <a:p>
            <a:pPr marL="800100" lvl="1" indent="-342900">
              <a:spcBef>
                <a:spcPct val="20000"/>
              </a:spcBef>
              <a:buClr>
                <a:srgbClr val="002060"/>
              </a:buClr>
              <a:buFont typeface="Arial" panose="020B0604020202020204" pitchFamily="34" charset="0"/>
              <a:buChar char="•"/>
            </a:pPr>
            <a:r>
              <a:rPr lang="en-US" sz="2000" dirty="0">
                <a:solidFill>
                  <a:srgbClr val="0070C0"/>
                </a:solidFill>
              </a:rPr>
              <a:t>Leases entered into at or near the same time with the same counterparty and one of the following:</a:t>
            </a:r>
          </a:p>
          <a:p>
            <a:pPr marL="1257300" lvl="2" indent="-342900">
              <a:spcBef>
                <a:spcPct val="20000"/>
              </a:spcBef>
              <a:buClr>
                <a:srgbClr val="002060"/>
              </a:buClr>
              <a:buFont typeface="Arial" panose="020B0604020202020204" pitchFamily="34" charset="0"/>
              <a:buChar char="•"/>
            </a:pPr>
            <a:r>
              <a:rPr lang="en-US" sz="2000" dirty="0">
                <a:solidFill>
                  <a:srgbClr val="0070C0"/>
                </a:solidFill>
              </a:rPr>
              <a:t>Negotiated as a package with a single objective</a:t>
            </a:r>
          </a:p>
          <a:p>
            <a:pPr marL="1257300" lvl="2" indent="-342900">
              <a:spcBef>
                <a:spcPct val="20000"/>
              </a:spcBef>
              <a:buClr>
                <a:srgbClr val="002060"/>
              </a:buClr>
              <a:buFont typeface="Arial" panose="020B0604020202020204" pitchFamily="34" charset="0"/>
              <a:buChar char="•"/>
            </a:pPr>
            <a:r>
              <a:rPr lang="en-US" sz="2000" dirty="0">
                <a:solidFill>
                  <a:srgbClr val="0070C0"/>
                </a:solidFill>
              </a:rPr>
              <a:t>Consideration paid in one contract depends on the price or performance of the other contract</a:t>
            </a:r>
          </a:p>
          <a:p>
            <a:pPr marL="342900" indent="-342900">
              <a:spcBef>
                <a:spcPct val="20000"/>
              </a:spcBef>
              <a:buClr>
                <a:srgbClr val="002060"/>
              </a:buClr>
              <a:buFont typeface="Wingdings" panose="05000000000000000000" pitchFamily="2" charset="2"/>
              <a:buChar char="ü"/>
            </a:pPr>
            <a:r>
              <a:rPr lang="en-US" sz="2400" b="1" dirty="0">
                <a:solidFill>
                  <a:srgbClr val="002060"/>
                </a:solidFill>
              </a:rPr>
              <a:t>If multiple contracts are determined to be part of the same contract, that contract should be evaluated in accordance with the guidance for contracts with multiple components in paragraphs 63–68.</a:t>
            </a:r>
            <a:endParaRPr lang="en-US" sz="1400" dirty="0"/>
          </a:p>
        </p:txBody>
      </p:sp>
      <p:sp>
        <p:nvSpPr>
          <p:cNvPr id="2" name="Slide Number Placeholder 1">
            <a:extLst>
              <a:ext uri="{FF2B5EF4-FFF2-40B4-BE49-F238E27FC236}">
                <a16:creationId xmlns:a16="http://schemas.microsoft.com/office/drawing/2014/main" id="{3EE3FEB2-55D2-450E-8485-FFB8C016F6A7}"/>
              </a:ext>
            </a:extLst>
          </p:cNvPr>
          <p:cNvSpPr>
            <a:spLocks noGrp="1"/>
          </p:cNvSpPr>
          <p:nvPr>
            <p:ph type="sldNum" sz="quarter" idx="4"/>
          </p:nvPr>
        </p:nvSpPr>
        <p:spPr/>
        <p:txBody>
          <a:bodyPr/>
          <a:lstStyle/>
          <a:p>
            <a:fld id="{974A393E-320B-4A38-ADF1-FE4CFE64EDFF}" type="slidenum">
              <a:rPr lang="en-US" smtClean="0"/>
              <a:t>21</a:t>
            </a:fld>
            <a:endParaRPr lang="en-US" dirty="0"/>
          </a:p>
        </p:txBody>
      </p:sp>
    </p:spTree>
    <p:extLst>
      <p:ext uri="{BB962C8B-B14F-4D97-AF65-F5344CB8AC3E}">
        <p14:creationId xmlns:p14="http://schemas.microsoft.com/office/powerpoint/2010/main" val="3340326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Tab A - Contract Combination</a:t>
            </a:r>
          </a:p>
        </p:txBody>
      </p:sp>
      <p:sp>
        <p:nvSpPr>
          <p:cNvPr id="5" name="TextBox 4">
            <a:extLst>
              <a:ext uri="{FF2B5EF4-FFF2-40B4-BE49-F238E27FC236}">
                <a16:creationId xmlns:a16="http://schemas.microsoft.com/office/drawing/2014/main" id="{C321F7BA-DFCA-4D43-958D-8109CC6C11ED}"/>
              </a:ext>
            </a:extLst>
          </p:cNvPr>
          <p:cNvSpPr txBox="1"/>
          <p:nvPr/>
        </p:nvSpPr>
        <p:spPr>
          <a:xfrm>
            <a:off x="381000" y="1194239"/>
            <a:ext cx="8484706" cy="3462486"/>
          </a:xfrm>
          <a:prstGeom prst="rect">
            <a:avLst/>
          </a:prstGeom>
          <a:noFill/>
        </p:spPr>
        <p:txBody>
          <a:bodyPr wrap="square" rtlCol="0">
            <a:spAutoFit/>
          </a:bodyPr>
          <a:lstStyle/>
          <a:p>
            <a:endParaRPr lang="en-US" sz="1350" dirty="0"/>
          </a:p>
          <a:p>
            <a:pPr marL="342900" indent="-342900">
              <a:spcBef>
                <a:spcPct val="20000"/>
              </a:spcBef>
              <a:buClr>
                <a:srgbClr val="002060"/>
              </a:buClr>
              <a:buFont typeface="Wingdings" panose="05000000000000000000" pitchFamily="2" charset="2"/>
              <a:buChar char="ü"/>
            </a:pPr>
            <a:r>
              <a:rPr lang="en-US" sz="2400" b="1" dirty="0">
                <a:solidFill>
                  <a:srgbClr val="002060"/>
                </a:solidFill>
              </a:rPr>
              <a:t>If you answer “Yes” to the question in column AC then you must complete Tab A – CC</a:t>
            </a:r>
          </a:p>
          <a:p>
            <a:pPr marL="342900" indent="-342900">
              <a:spcBef>
                <a:spcPct val="20000"/>
              </a:spcBef>
              <a:buClr>
                <a:srgbClr val="002060"/>
              </a:buClr>
              <a:buFont typeface="Wingdings" panose="05000000000000000000" pitchFamily="2" charset="2"/>
              <a:buChar char="ü"/>
            </a:pPr>
            <a:r>
              <a:rPr lang="en-US" sz="2400" b="1" dirty="0">
                <a:solidFill>
                  <a:srgbClr val="002060"/>
                </a:solidFill>
              </a:rPr>
              <a:t>Enter lease number in column A</a:t>
            </a:r>
          </a:p>
          <a:p>
            <a:pPr marL="342900" indent="-342900">
              <a:spcBef>
                <a:spcPct val="20000"/>
              </a:spcBef>
              <a:buClr>
                <a:srgbClr val="002060"/>
              </a:buClr>
              <a:buFont typeface="Wingdings" panose="05000000000000000000" pitchFamily="2" charset="2"/>
              <a:buChar char="ü"/>
            </a:pPr>
            <a:r>
              <a:rPr lang="en-US" sz="2400" b="1" dirty="0">
                <a:solidFill>
                  <a:srgbClr val="002060"/>
                </a:solidFill>
              </a:rPr>
              <a:t>Select from drop down in column B</a:t>
            </a:r>
          </a:p>
          <a:p>
            <a:pPr marL="800100" lvl="1" indent="-342900">
              <a:spcBef>
                <a:spcPct val="20000"/>
              </a:spcBef>
              <a:buClr>
                <a:srgbClr val="002060"/>
              </a:buClr>
              <a:buFont typeface="Arial" panose="020B0604020202020204" pitchFamily="34" charset="0"/>
              <a:buChar char="•"/>
            </a:pPr>
            <a:r>
              <a:rPr lang="en-US" sz="2200" dirty="0">
                <a:solidFill>
                  <a:srgbClr val="0070C0"/>
                </a:solidFill>
              </a:rPr>
              <a:t>Contracts are negotiated as a package with a single objective</a:t>
            </a:r>
          </a:p>
          <a:p>
            <a:pPr marL="800100" lvl="1" indent="-342900">
              <a:spcBef>
                <a:spcPct val="20000"/>
              </a:spcBef>
              <a:buClr>
                <a:srgbClr val="002060"/>
              </a:buClr>
              <a:buFont typeface="Arial" panose="020B0604020202020204" pitchFamily="34" charset="0"/>
              <a:buChar char="•"/>
            </a:pPr>
            <a:r>
              <a:rPr lang="en-US" sz="2200" dirty="0">
                <a:solidFill>
                  <a:srgbClr val="0070C0"/>
                </a:solidFill>
              </a:rPr>
              <a:t>Dependence on the price or performance of the other contract</a:t>
            </a:r>
          </a:p>
          <a:p>
            <a:pPr marL="800100" lvl="1" indent="-342900">
              <a:spcBef>
                <a:spcPct val="20000"/>
              </a:spcBef>
              <a:buClr>
                <a:srgbClr val="002060"/>
              </a:buClr>
              <a:buFont typeface="Wingdings" panose="05000000000000000000" pitchFamily="2" charset="2"/>
              <a:buChar char="ü"/>
            </a:pPr>
            <a:endParaRPr lang="en-US" sz="2400" b="1" dirty="0">
              <a:solidFill>
                <a:srgbClr val="002060"/>
              </a:solidFill>
            </a:endParaRPr>
          </a:p>
          <a:p>
            <a:pPr marL="557213" lvl="1" indent="-214313">
              <a:buFont typeface="Arial" panose="020B0604020202020204" pitchFamily="34" charset="0"/>
              <a:buChar char="•"/>
            </a:pPr>
            <a:endParaRPr lang="en-US" sz="1350" dirty="0"/>
          </a:p>
        </p:txBody>
      </p:sp>
      <p:sp>
        <p:nvSpPr>
          <p:cNvPr id="3" name="Slide Number Placeholder 2">
            <a:extLst>
              <a:ext uri="{FF2B5EF4-FFF2-40B4-BE49-F238E27FC236}">
                <a16:creationId xmlns:a16="http://schemas.microsoft.com/office/drawing/2014/main" id="{9B1114A6-F7F8-46B0-BC73-CC3F945ACFEB}"/>
              </a:ext>
            </a:extLst>
          </p:cNvPr>
          <p:cNvSpPr>
            <a:spLocks noGrp="1"/>
          </p:cNvSpPr>
          <p:nvPr>
            <p:ph type="sldNum" sz="quarter" idx="4"/>
          </p:nvPr>
        </p:nvSpPr>
        <p:spPr/>
        <p:txBody>
          <a:bodyPr/>
          <a:lstStyle/>
          <a:p>
            <a:fld id="{974A393E-320B-4A38-ADF1-FE4CFE64EDFF}" type="slidenum">
              <a:rPr lang="en-US" smtClean="0"/>
              <a:t>22</a:t>
            </a:fld>
            <a:endParaRPr lang="en-US" dirty="0"/>
          </a:p>
        </p:txBody>
      </p:sp>
      <p:pic>
        <p:nvPicPr>
          <p:cNvPr id="6" name="Picture 5">
            <a:extLst>
              <a:ext uri="{FF2B5EF4-FFF2-40B4-BE49-F238E27FC236}">
                <a16:creationId xmlns:a16="http://schemas.microsoft.com/office/drawing/2014/main" id="{B7AF9647-ABD3-43C0-986B-86156BCF8F83}"/>
              </a:ext>
            </a:extLst>
          </p:cNvPr>
          <p:cNvPicPr>
            <a:picLocks noChangeAspect="1"/>
          </p:cNvPicPr>
          <p:nvPr/>
        </p:nvPicPr>
        <p:blipFill>
          <a:blip r:embed="rId2"/>
          <a:stretch>
            <a:fillRect/>
          </a:stretch>
        </p:blipFill>
        <p:spPr>
          <a:xfrm>
            <a:off x="228600" y="4343400"/>
            <a:ext cx="8724900" cy="1820275"/>
          </a:xfrm>
          <a:prstGeom prst="rect">
            <a:avLst/>
          </a:prstGeom>
        </p:spPr>
      </p:pic>
    </p:spTree>
    <p:extLst>
      <p:ext uri="{BB962C8B-B14F-4D97-AF65-F5344CB8AC3E}">
        <p14:creationId xmlns:p14="http://schemas.microsoft.com/office/powerpoint/2010/main" val="2408210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462EEFF-CCC2-4748-9C89-085586AC54A1}"/>
              </a:ext>
            </a:extLst>
          </p:cNvPr>
          <p:cNvSpPr>
            <a:spLocks noGrp="1"/>
          </p:cNvSpPr>
          <p:nvPr>
            <p:ph idx="1"/>
          </p:nvPr>
        </p:nvSpPr>
        <p:spPr>
          <a:xfrm>
            <a:off x="381000" y="1143000"/>
            <a:ext cx="8001000" cy="5257800"/>
          </a:xfrm>
        </p:spPr>
        <p:txBody>
          <a:bodyPr/>
          <a:lstStyle/>
          <a:p>
            <a:r>
              <a:rPr lang="en-US" sz="2400" dirty="0"/>
              <a:t>Contract with lease and nonlease components</a:t>
            </a:r>
          </a:p>
          <a:p>
            <a:pPr marL="400050" lvl="1" indent="0">
              <a:buNone/>
            </a:pPr>
            <a:r>
              <a:rPr lang="en-US" sz="1600" u="none" dirty="0"/>
              <a:t>	</a:t>
            </a:r>
            <a:r>
              <a:rPr lang="en-US" sz="2000" u="none" dirty="0">
                <a:solidFill>
                  <a:srgbClr val="002060"/>
                </a:solidFill>
              </a:rPr>
              <a:t>•</a:t>
            </a:r>
            <a:r>
              <a:rPr lang="en-US" sz="2000" u="none" dirty="0"/>
              <a:t> Separate lease component from nonlease component. Ex:</a:t>
            </a:r>
          </a:p>
          <a:p>
            <a:pPr lvl="4" indent="-342900">
              <a:buFont typeface="Calibri" panose="020F0502020204030204" pitchFamily="34" charset="0"/>
              <a:buChar char="―"/>
            </a:pPr>
            <a:r>
              <a:rPr lang="en-US" u="none" dirty="0"/>
              <a:t>Allocate cost of toner vs copier</a:t>
            </a:r>
          </a:p>
          <a:p>
            <a:pPr lvl="4" indent="-342900">
              <a:buFont typeface="Calibri" panose="020F0502020204030204" pitchFamily="34" charset="0"/>
              <a:buChar char="―"/>
            </a:pPr>
            <a:r>
              <a:rPr lang="en-US" dirty="0"/>
              <a:t>Allocate cost of vehicle vs oil changes or maintenance costs</a:t>
            </a:r>
            <a:endParaRPr lang="en-US" u="none" dirty="0"/>
          </a:p>
          <a:p>
            <a:pPr marL="400050" lvl="1" indent="0">
              <a:buNone/>
            </a:pPr>
            <a:r>
              <a:rPr lang="en-US" sz="2000" u="none" dirty="0"/>
              <a:t>	</a:t>
            </a:r>
            <a:r>
              <a:rPr lang="en-US" sz="2000" u="none" dirty="0">
                <a:solidFill>
                  <a:srgbClr val="002060"/>
                </a:solidFill>
              </a:rPr>
              <a:t>•</a:t>
            </a:r>
            <a:r>
              <a:rPr lang="en-US" sz="2000" u="none" dirty="0"/>
              <a:t> Treat as separate contracts</a:t>
            </a:r>
          </a:p>
          <a:p>
            <a:r>
              <a:rPr lang="en-US" sz="2400" dirty="0"/>
              <a:t>Multiple underlying assets in same lease and assets have different lease terms</a:t>
            </a:r>
          </a:p>
          <a:p>
            <a:pPr marL="857250" lvl="2" indent="0">
              <a:buNone/>
            </a:pPr>
            <a:r>
              <a:rPr lang="en-US" sz="1400" u="none" dirty="0">
                <a:solidFill>
                  <a:srgbClr val="002060"/>
                </a:solidFill>
              </a:rPr>
              <a:t>• </a:t>
            </a:r>
            <a:r>
              <a:rPr lang="en-US" sz="2000" u="none" dirty="0"/>
              <a:t>Each underlying asset treated as separate component </a:t>
            </a:r>
            <a:r>
              <a:rPr lang="en-US" sz="2000" dirty="0"/>
              <a:t>(lessee and lessor)</a:t>
            </a:r>
          </a:p>
          <a:p>
            <a:pPr lvl="2"/>
            <a:r>
              <a:rPr lang="en-US" sz="2000" dirty="0"/>
              <a:t>Allocate contract price to each component using reasonableness and professional judgment</a:t>
            </a:r>
          </a:p>
          <a:p>
            <a:pPr lvl="3"/>
            <a:r>
              <a:rPr lang="en-US" dirty="0"/>
              <a:t>Prices for each component in the contract (if available)</a:t>
            </a:r>
          </a:p>
          <a:p>
            <a:pPr lvl="3"/>
            <a:r>
              <a:rPr lang="en-US" dirty="0"/>
              <a:t>Stand-alone prices for similar assets</a:t>
            </a:r>
          </a:p>
          <a:p>
            <a:r>
              <a:rPr lang="en-US" sz="2400" dirty="0"/>
              <a:t>If cannot determine allocation, treat as a single-lease unit</a:t>
            </a:r>
          </a:p>
          <a:p>
            <a:endParaRPr lang="en-US" dirty="0">
              <a:highlight>
                <a:srgbClr val="FFFF00"/>
              </a:highlight>
            </a:endParaRPr>
          </a:p>
        </p:txBody>
      </p:sp>
      <p:sp>
        <p:nvSpPr>
          <p:cNvPr id="3" name="Title 2">
            <a:extLst>
              <a:ext uri="{FF2B5EF4-FFF2-40B4-BE49-F238E27FC236}">
                <a16:creationId xmlns:a16="http://schemas.microsoft.com/office/drawing/2014/main" id="{0E455464-ACBA-444A-ACF1-ED432B55D6D9}"/>
              </a:ext>
            </a:extLst>
          </p:cNvPr>
          <p:cNvSpPr>
            <a:spLocks noGrp="1"/>
          </p:cNvSpPr>
          <p:nvPr>
            <p:ph type="title"/>
          </p:nvPr>
        </p:nvSpPr>
        <p:spPr>
          <a:xfrm>
            <a:off x="685800" y="76200"/>
            <a:ext cx="6400800" cy="838200"/>
          </a:xfrm>
          <a:prstGeom prst="rect">
            <a:avLst/>
          </a:prstGeom>
        </p:spPr>
        <p:txBody>
          <a:bodyPr/>
          <a:lstStyle/>
          <a:p>
            <a:r>
              <a:rPr lang="en-US" dirty="0"/>
              <a:t>Tab B - Multiple Components</a:t>
            </a:r>
          </a:p>
        </p:txBody>
      </p:sp>
      <p:sp>
        <p:nvSpPr>
          <p:cNvPr id="2" name="Slide Number Placeholder 1">
            <a:extLst>
              <a:ext uri="{FF2B5EF4-FFF2-40B4-BE49-F238E27FC236}">
                <a16:creationId xmlns:a16="http://schemas.microsoft.com/office/drawing/2014/main" id="{FEC512A9-0010-4A6E-ADCD-9C4457165D96}"/>
              </a:ext>
            </a:extLst>
          </p:cNvPr>
          <p:cNvSpPr>
            <a:spLocks noGrp="1"/>
          </p:cNvSpPr>
          <p:nvPr>
            <p:ph type="sldNum" sz="quarter" idx="4"/>
          </p:nvPr>
        </p:nvSpPr>
        <p:spPr/>
        <p:txBody>
          <a:bodyPr/>
          <a:lstStyle/>
          <a:p>
            <a:fld id="{974A393E-320B-4A38-ADF1-FE4CFE64EDFF}" type="slidenum">
              <a:rPr lang="en-US" smtClean="0"/>
              <a:t>23</a:t>
            </a:fld>
            <a:endParaRPr lang="en-US" dirty="0"/>
          </a:p>
        </p:txBody>
      </p:sp>
    </p:spTree>
    <p:extLst>
      <p:ext uri="{BB962C8B-B14F-4D97-AF65-F5344CB8AC3E}">
        <p14:creationId xmlns:p14="http://schemas.microsoft.com/office/powerpoint/2010/main" val="35337353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462EEFF-CCC2-4748-9C89-085586AC54A1}"/>
              </a:ext>
            </a:extLst>
          </p:cNvPr>
          <p:cNvSpPr>
            <a:spLocks noGrp="1"/>
          </p:cNvSpPr>
          <p:nvPr>
            <p:ph idx="1"/>
          </p:nvPr>
        </p:nvSpPr>
        <p:spPr>
          <a:xfrm>
            <a:off x="457200" y="1295400"/>
            <a:ext cx="8001000" cy="5257800"/>
          </a:xfrm>
        </p:spPr>
        <p:txBody>
          <a:bodyPr/>
          <a:lstStyle/>
          <a:p>
            <a:r>
              <a:rPr lang="en-US" sz="2400" dirty="0"/>
              <a:t>May have to review contracts that aren’t labeled a “lease” to determine if there are items that would qualify as a lease under GASB 87 in the contracts </a:t>
            </a:r>
          </a:p>
          <a:p>
            <a:r>
              <a:rPr lang="en-US" sz="2400" dirty="0"/>
              <a:t>May have to break out portions:</a:t>
            </a:r>
          </a:p>
          <a:p>
            <a:pPr lvl="1">
              <a:buFont typeface="Arial" panose="020B0604020202020204" pitchFamily="34" charset="0"/>
              <a:buChar char="•"/>
            </a:pPr>
            <a:r>
              <a:rPr lang="en-US" sz="1800" u="none" dirty="0"/>
              <a:t>Nonlease components such as maintenance costs versus lease costs (paragraph 64) or leases with different underlying assets (paragraph 65).  See excerpt from GASB 87 below:</a:t>
            </a:r>
          </a:p>
          <a:p>
            <a:endParaRPr lang="en-US" sz="2000" dirty="0"/>
          </a:p>
          <a:p>
            <a:endParaRPr lang="en-US" dirty="0">
              <a:highlight>
                <a:srgbClr val="FFFF00"/>
              </a:highlight>
            </a:endParaRPr>
          </a:p>
        </p:txBody>
      </p:sp>
      <p:sp>
        <p:nvSpPr>
          <p:cNvPr id="3" name="Title 2">
            <a:extLst>
              <a:ext uri="{FF2B5EF4-FFF2-40B4-BE49-F238E27FC236}">
                <a16:creationId xmlns:a16="http://schemas.microsoft.com/office/drawing/2014/main" id="{0E455464-ACBA-444A-ACF1-ED432B55D6D9}"/>
              </a:ext>
            </a:extLst>
          </p:cNvPr>
          <p:cNvSpPr>
            <a:spLocks noGrp="1"/>
          </p:cNvSpPr>
          <p:nvPr>
            <p:ph type="title"/>
          </p:nvPr>
        </p:nvSpPr>
        <p:spPr>
          <a:xfrm>
            <a:off x="685800" y="76200"/>
            <a:ext cx="6400800" cy="838200"/>
          </a:xfrm>
          <a:prstGeom prst="rect">
            <a:avLst/>
          </a:prstGeom>
        </p:spPr>
        <p:txBody>
          <a:bodyPr/>
          <a:lstStyle/>
          <a:p>
            <a:r>
              <a:rPr lang="en-US" dirty="0"/>
              <a:t>Tab B - Multiple Components</a:t>
            </a:r>
          </a:p>
        </p:txBody>
      </p:sp>
      <p:pic>
        <p:nvPicPr>
          <p:cNvPr id="5" name="Picture 4">
            <a:extLst>
              <a:ext uri="{FF2B5EF4-FFF2-40B4-BE49-F238E27FC236}">
                <a16:creationId xmlns:a16="http://schemas.microsoft.com/office/drawing/2014/main" id="{ADF66A89-3B2D-4DFE-BEC9-2D333664C856}"/>
              </a:ext>
            </a:extLst>
          </p:cNvPr>
          <p:cNvPicPr>
            <a:picLocks noChangeAspect="1"/>
          </p:cNvPicPr>
          <p:nvPr/>
        </p:nvPicPr>
        <p:blipFill rotWithShape="1">
          <a:blip r:embed="rId2"/>
          <a:srcRect t="1" b="17307"/>
          <a:stretch/>
        </p:blipFill>
        <p:spPr>
          <a:xfrm>
            <a:off x="1447800" y="3738203"/>
            <a:ext cx="5791200" cy="3043597"/>
          </a:xfrm>
          <a:prstGeom prst="rect">
            <a:avLst/>
          </a:prstGeom>
        </p:spPr>
      </p:pic>
      <p:sp>
        <p:nvSpPr>
          <p:cNvPr id="2" name="Slide Number Placeholder 1">
            <a:extLst>
              <a:ext uri="{FF2B5EF4-FFF2-40B4-BE49-F238E27FC236}">
                <a16:creationId xmlns:a16="http://schemas.microsoft.com/office/drawing/2014/main" id="{696FEA44-3A3F-40CB-ADF2-85A9113C225E}"/>
              </a:ext>
            </a:extLst>
          </p:cNvPr>
          <p:cNvSpPr>
            <a:spLocks noGrp="1"/>
          </p:cNvSpPr>
          <p:nvPr>
            <p:ph type="sldNum" sz="quarter" idx="4"/>
          </p:nvPr>
        </p:nvSpPr>
        <p:spPr/>
        <p:txBody>
          <a:bodyPr/>
          <a:lstStyle/>
          <a:p>
            <a:fld id="{974A393E-320B-4A38-ADF1-FE4CFE64EDFF}" type="slidenum">
              <a:rPr lang="en-US" smtClean="0"/>
              <a:t>24</a:t>
            </a:fld>
            <a:endParaRPr lang="en-US" dirty="0"/>
          </a:p>
        </p:txBody>
      </p:sp>
    </p:spTree>
    <p:extLst>
      <p:ext uri="{BB962C8B-B14F-4D97-AF65-F5344CB8AC3E}">
        <p14:creationId xmlns:p14="http://schemas.microsoft.com/office/powerpoint/2010/main" val="1221945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Tab B – Multiple Components</a:t>
            </a:r>
          </a:p>
        </p:txBody>
      </p:sp>
      <p:sp>
        <p:nvSpPr>
          <p:cNvPr id="5" name="TextBox 4">
            <a:extLst>
              <a:ext uri="{FF2B5EF4-FFF2-40B4-BE49-F238E27FC236}">
                <a16:creationId xmlns:a16="http://schemas.microsoft.com/office/drawing/2014/main" id="{C321F7BA-DFCA-4D43-958D-8109CC6C11ED}"/>
              </a:ext>
            </a:extLst>
          </p:cNvPr>
          <p:cNvSpPr txBox="1"/>
          <p:nvPr/>
        </p:nvSpPr>
        <p:spPr>
          <a:xfrm>
            <a:off x="381000" y="948660"/>
            <a:ext cx="8484706" cy="4718215"/>
          </a:xfrm>
          <a:prstGeom prst="rect">
            <a:avLst/>
          </a:prstGeom>
          <a:noFill/>
        </p:spPr>
        <p:txBody>
          <a:bodyPr wrap="square" rtlCol="0">
            <a:spAutoFit/>
          </a:bodyPr>
          <a:lstStyle/>
          <a:p>
            <a:endParaRPr lang="en-US" sz="1350" dirty="0"/>
          </a:p>
          <a:p>
            <a:pPr marL="342900" indent="-342900">
              <a:spcBef>
                <a:spcPct val="20000"/>
              </a:spcBef>
              <a:buClr>
                <a:srgbClr val="002060"/>
              </a:buClr>
              <a:buFont typeface="Wingdings" panose="05000000000000000000" pitchFamily="2" charset="2"/>
              <a:buChar char="ü"/>
            </a:pPr>
            <a:r>
              <a:rPr lang="en-US" sz="2400" b="1" dirty="0">
                <a:solidFill>
                  <a:srgbClr val="002060"/>
                </a:solidFill>
              </a:rPr>
              <a:t>If you answer “Yes” to the question in Column AD then you must complete Tab B – MC</a:t>
            </a:r>
          </a:p>
          <a:p>
            <a:pPr marL="342900" indent="-342900">
              <a:spcBef>
                <a:spcPct val="20000"/>
              </a:spcBef>
              <a:buClr>
                <a:srgbClr val="002060"/>
              </a:buClr>
              <a:buFont typeface="Wingdings" panose="05000000000000000000" pitchFamily="2" charset="2"/>
              <a:buChar char="ü"/>
            </a:pPr>
            <a:r>
              <a:rPr lang="en-US" sz="2400" b="1" dirty="0">
                <a:solidFill>
                  <a:srgbClr val="002060"/>
                </a:solidFill>
              </a:rPr>
              <a:t>If not able to break out components, explain why not practicable</a:t>
            </a:r>
          </a:p>
          <a:p>
            <a:pPr marL="800100" lvl="1" indent="-342900">
              <a:spcBef>
                <a:spcPct val="20000"/>
              </a:spcBef>
              <a:buClr>
                <a:srgbClr val="002060"/>
              </a:buClr>
              <a:buFont typeface="Arial" panose="020B0604020202020204" pitchFamily="34" charset="0"/>
              <a:buChar char="•"/>
            </a:pPr>
            <a:r>
              <a:rPr lang="en-US" sz="2200" dirty="0">
                <a:solidFill>
                  <a:srgbClr val="0070C0"/>
                </a:solidFill>
              </a:rPr>
              <a:t>Difference between practicable &amp; hard</a:t>
            </a:r>
          </a:p>
          <a:p>
            <a:pPr marL="342900" indent="-342900">
              <a:spcBef>
                <a:spcPct val="20000"/>
              </a:spcBef>
              <a:buClr>
                <a:srgbClr val="002060"/>
              </a:buClr>
              <a:buFont typeface="Wingdings" panose="05000000000000000000" pitchFamily="2" charset="2"/>
              <a:buChar char="ü"/>
            </a:pPr>
            <a:r>
              <a:rPr lang="en-US" sz="2400" b="1" dirty="0">
                <a:solidFill>
                  <a:srgbClr val="002060"/>
                </a:solidFill>
              </a:rPr>
              <a:t>If MC exist, do they have different terms?</a:t>
            </a:r>
          </a:p>
          <a:p>
            <a:pPr marL="342900" indent="-342900">
              <a:spcBef>
                <a:spcPct val="20000"/>
              </a:spcBef>
              <a:buClr>
                <a:srgbClr val="002060"/>
              </a:buClr>
              <a:buFont typeface="Wingdings" panose="05000000000000000000" pitchFamily="2" charset="2"/>
              <a:buChar char="ü"/>
            </a:pPr>
            <a:r>
              <a:rPr lang="en-US" sz="2400" b="1" dirty="0">
                <a:solidFill>
                  <a:srgbClr val="002060"/>
                </a:solidFill>
              </a:rPr>
              <a:t>Remaining columns – provide breakout of components including component description and dollar amount</a:t>
            </a:r>
          </a:p>
          <a:p>
            <a:pPr marL="342900" indent="-342900">
              <a:spcBef>
                <a:spcPct val="20000"/>
              </a:spcBef>
              <a:buClr>
                <a:srgbClr val="002060"/>
              </a:buClr>
              <a:buFont typeface="Wingdings" panose="05000000000000000000" pitchFamily="2" charset="2"/>
              <a:buChar char="ü"/>
            </a:pPr>
            <a:endParaRPr lang="en-US" sz="2400" b="1" dirty="0">
              <a:solidFill>
                <a:srgbClr val="002060"/>
              </a:solidFill>
            </a:endParaRPr>
          </a:p>
          <a:p>
            <a:pPr marL="342900" indent="-342900">
              <a:spcBef>
                <a:spcPct val="20000"/>
              </a:spcBef>
              <a:buClr>
                <a:srgbClr val="002060"/>
              </a:buClr>
              <a:buFont typeface="Wingdings" panose="05000000000000000000" pitchFamily="2" charset="2"/>
              <a:buChar char="ü"/>
            </a:pPr>
            <a:endParaRPr lang="en-US" sz="2400" b="1" dirty="0">
              <a:solidFill>
                <a:srgbClr val="002060"/>
              </a:solidFill>
            </a:endParaRPr>
          </a:p>
          <a:p>
            <a:pPr marL="557213" lvl="1" indent="-214313">
              <a:buFont typeface="Arial" panose="020B0604020202020204" pitchFamily="34" charset="0"/>
              <a:buChar char="•"/>
            </a:pPr>
            <a:endParaRPr lang="en-US" sz="1350" dirty="0"/>
          </a:p>
        </p:txBody>
      </p:sp>
      <p:pic>
        <p:nvPicPr>
          <p:cNvPr id="3" name="Picture 2">
            <a:extLst>
              <a:ext uri="{FF2B5EF4-FFF2-40B4-BE49-F238E27FC236}">
                <a16:creationId xmlns:a16="http://schemas.microsoft.com/office/drawing/2014/main" id="{4DB1EA56-B011-43AB-B022-668351B2F7DF}"/>
              </a:ext>
            </a:extLst>
          </p:cNvPr>
          <p:cNvPicPr>
            <a:picLocks noChangeAspect="1"/>
          </p:cNvPicPr>
          <p:nvPr/>
        </p:nvPicPr>
        <p:blipFill rotWithShape="1">
          <a:blip r:embed="rId2"/>
          <a:srcRect t="1" b="59027"/>
          <a:stretch/>
        </p:blipFill>
        <p:spPr>
          <a:xfrm>
            <a:off x="0" y="4796998"/>
            <a:ext cx="9144000" cy="1375202"/>
          </a:xfrm>
          <a:prstGeom prst="rect">
            <a:avLst/>
          </a:prstGeom>
        </p:spPr>
      </p:pic>
      <p:sp>
        <p:nvSpPr>
          <p:cNvPr id="2" name="Slide Number Placeholder 1">
            <a:extLst>
              <a:ext uri="{FF2B5EF4-FFF2-40B4-BE49-F238E27FC236}">
                <a16:creationId xmlns:a16="http://schemas.microsoft.com/office/drawing/2014/main" id="{F341AFC9-CF1F-4800-B43D-DEBD224CF7E3}"/>
              </a:ext>
            </a:extLst>
          </p:cNvPr>
          <p:cNvSpPr>
            <a:spLocks noGrp="1"/>
          </p:cNvSpPr>
          <p:nvPr>
            <p:ph type="sldNum" sz="quarter" idx="4"/>
          </p:nvPr>
        </p:nvSpPr>
        <p:spPr/>
        <p:txBody>
          <a:bodyPr/>
          <a:lstStyle/>
          <a:p>
            <a:fld id="{974A393E-320B-4A38-ADF1-FE4CFE64EDFF}" type="slidenum">
              <a:rPr lang="en-US" smtClean="0"/>
              <a:t>25</a:t>
            </a:fld>
            <a:endParaRPr lang="en-US" dirty="0"/>
          </a:p>
        </p:txBody>
      </p:sp>
    </p:spTree>
    <p:extLst>
      <p:ext uri="{BB962C8B-B14F-4D97-AF65-F5344CB8AC3E}">
        <p14:creationId xmlns:p14="http://schemas.microsoft.com/office/powerpoint/2010/main" val="21870031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Tab C – Variable Payments</a:t>
            </a:r>
          </a:p>
        </p:txBody>
      </p:sp>
      <p:sp>
        <p:nvSpPr>
          <p:cNvPr id="5" name="TextBox 4">
            <a:extLst>
              <a:ext uri="{FF2B5EF4-FFF2-40B4-BE49-F238E27FC236}">
                <a16:creationId xmlns:a16="http://schemas.microsoft.com/office/drawing/2014/main" id="{C321F7BA-DFCA-4D43-958D-8109CC6C11ED}"/>
              </a:ext>
            </a:extLst>
          </p:cNvPr>
          <p:cNvSpPr txBox="1"/>
          <p:nvPr/>
        </p:nvSpPr>
        <p:spPr>
          <a:xfrm>
            <a:off x="381000" y="1173554"/>
            <a:ext cx="8484706" cy="5641544"/>
          </a:xfrm>
          <a:prstGeom prst="rect">
            <a:avLst/>
          </a:prstGeom>
          <a:noFill/>
        </p:spPr>
        <p:txBody>
          <a:bodyPr wrap="square" rtlCol="0">
            <a:spAutoFit/>
          </a:bodyPr>
          <a:lstStyle/>
          <a:p>
            <a:endParaRPr lang="en-US" sz="1350" dirty="0"/>
          </a:p>
          <a:p>
            <a:pPr marL="342900" indent="-342900">
              <a:spcBef>
                <a:spcPct val="20000"/>
              </a:spcBef>
              <a:buClr>
                <a:srgbClr val="002060"/>
              </a:buClr>
              <a:buFont typeface="Wingdings" panose="05000000000000000000" pitchFamily="2" charset="2"/>
              <a:buChar char="ü"/>
            </a:pPr>
            <a:r>
              <a:rPr lang="en-US" sz="2400" b="1" dirty="0">
                <a:solidFill>
                  <a:srgbClr val="002060"/>
                </a:solidFill>
              </a:rPr>
              <a:t>Payments that depend on an index or a rate (such as the Consumer Price Index or a market interest rate), initially measured using the index or rate as of the commencement of the lease term.</a:t>
            </a:r>
          </a:p>
          <a:p>
            <a:pPr marL="342900" indent="-342900">
              <a:spcBef>
                <a:spcPct val="20000"/>
              </a:spcBef>
              <a:buClr>
                <a:srgbClr val="002060"/>
              </a:buClr>
              <a:buFont typeface="Wingdings" panose="05000000000000000000" pitchFamily="2" charset="2"/>
              <a:buChar char="ü"/>
            </a:pPr>
            <a:r>
              <a:rPr lang="en-US" sz="2400" b="1" dirty="0">
                <a:solidFill>
                  <a:srgbClr val="002060"/>
                </a:solidFill>
              </a:rPr>
              <a:t>Variable payments based on future performance of the lessee or usage of the underlying asset should </a:t>
            </a:r>
            <a:r>
              <a:rPr lang="en-US" sz="2400" b="1" u="sng" dirty="0">
                <a:solidFill>
                  <a:srgbClr val="002060"/>
                </a:solidFill>
              </a:rPr>
              <a:t>NOT</a:t>
            </a:r>
            <a:r>
              <a:rPr lang="en-US" sz="2400" b="1" dirty="0">
                <a:solidFill>
                  <a:srgbClr val="002060"/>
                </a:solidFill>
              </a:rPr>
              <a:t> be included in the measurement of the lease liability.</a:t>
            </a:r>
          </a:p>
          <a:p>
            <a:pPr marL="685800" lvl="1" indent="-228600">
              <a:spcBef>
                <a:spcPct val="20000"/>
              </a:spcBef>
              <a:buClr>
                <a:srgbClr val="002060"/>
              </a:buClr>
              <a:buFont typeface="Arial" pitchFamily="34" charset="0"/>
              <a:buChar char="•"/>
            </a:pPr>
            <a:r>
              <a:rPr lang="en-US" sz="2000" dirty="0">
                <a:solidFill>
                  <a:srgbClr val="0070C0"/>
                </a:solidFill>
              </a:rPr>
              <a:t>should be recognized as outflows of resources (for example, expense) in the period in which the obligation for those payments is incurred.</a:t>
            </a:r>
          </a:p>
          <a:p>
            <a:pPr marL="685800" lvl="1" indent="-228600">
              <a:spcBef>
                <a:spcPct val="20000"/>
              </a:spcBef>
              <a:buClr>
                <a:srgbClr val="002060"/>
              </a:buClr>
              <a:buFont typeface="Arial" pitchFamily="34" charset="0"/>
              <a:buChar char="•"/>
            </a:pPr>
            <a:r>
              <a:rPr lang="en-US" sz="2000" dirty="0">
                <a:solidFill>
                  <a:srgbClr val="0070C0"/>
                </a:solidFill>
              </a:rPr>
              <a:t>However, any component of those variable payments that is fixed in substance should be included in the measurement of the lease liability.</a:t>
            </a:r>
            <a:endParaRPr lang="en-US" sz="1350" dirty="0"/>
          </a:p>
          <a:p>
            <a:pPr marL="342900" indent="-342900">
              <a:spcBef>
                <a:spcPct val="20000"/>
              </a:spcBef>
              <a:buClr>
                <a:srgbClr val="002060"/>
              </a:buClr>
              <a:buFont typeface="Wingdings" panose="05000000000000000000" pitchFamily="2" charset="2"/>
              <a:buChar char="ü"/>
            </a:pPr>
            <a:r>
              <a:rPr lang="en-US" sz="2400" b="1" dirty="0">
                <a:solidFill>
                  <a:srgbClr val="002060"/>
                </a:solidFill>
              </a:rPr>
              <a:t>If you answer “Yes” to the question in Column AE then you must complete Tab C – VP</a:t>
            </a:r>
          </a:p>
          <a:p>
            <a:pPr marL="685800" lvl="1" indent="-228600">
              <a:spcBef>
                <a:spcPct val="20000"/>
              </a:spcBef>
              <a:buClr>
                <a:srgbClr val="002060"/>
              </a:buClr>
              <a:buFont typeface="Arial" pitchFamily="34" charset="0"/>
              <a:buChar char="•"/>
            </a:pPr>
            <a:endParaRPr lang="en-US" sz="2000" dirty="0">
              <a:solidFill>
                <a:srgbClr val="0070C0"/>
              </a:solidFill>
            </a:endParaRPr>
          </a:p>
        </p:txBody>
      </p:sp>
      <p:sp>
        <p:nvSpPr>
          <p:cNvPr id="2" name="Slide Number Placeholder 1">
            <a:extLst>
              <a:ext uri="{FF2B5EF4-FFF2-40B4-BE49-F238E27FC236}">
                <a16:creationId xmlns:a16="http://schemas.microsoft.com/office/drawing/2014/main" id="{E675BDCA-5807-42C4-9729-1FEF794DB3D5}"/>
              </a:ext>
            </a:extLst>
          </p:cNvPr>
          <p:cNvSpPr>
            <a:spLocks noGrp="1"/>
          </p:cNvSpPr>
          <p:nvPr>
            <p:ph type="sldNum" sz="quarter" idx="4"/>
          </p:nvPr>
        </p:nvSpPr>
        <p:spPr/>
        <p:txBody>
          <a:bodyPr/>
          <a:lstStyle/>
          <a:p>
            <a:fld id="{974A393E-320B-4A38-ADF1-FE4CFE64EDFF}" type="slidenum">
              <a:rPr lang="en-US" smtClean="0"/>
              <a:t>26</a:t>
            </a:fld>
            <a:endParaRPr lang="en-US" dirty="0"/>
          </a:p>
        </p:txBody>
      </p:sp>
    </p:spTree>
    <p:extLst>
      <p:ext uri="{BB962C8B-B14F-4D97-AF65-F5344CB8AC3E}">
        <p14:creationId xmlns:p14="http://schemas.microsoft.com/office/powerpoint/2010/main" val="4157368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Tab C – Variable Payments</a:t>
            </a:r>
          </a:p>
        </p:txBody>
      </p:sp>
      <p:sp>
        <p:nvSpPr>
          <p:cNvPr id="5" name="TextBox 4">
            <a:extLst>
              <a:ext uri="{FF2B5EF4-FFF2-40B4-BE49-F238E27FC236}">
                <a16:creationId xmlns:a16="http://schemas.microsoft.com/office/drawing/2014/main" id="{C321F7BA-DFCA-4D43-958D-8109CC6C11ED}"/>
              </a:ext>
            </a:extLst>
          </p:cNvPr>
          <p:cNvSpPr txBox="1"/>
          <p:nvPr/>
        </p:nvSpPr>
        <p:spPr>
          <a:xfrm>
            <a:off x="381000" y="948660"/>
            <a:ext cx="8484706" cy="3736407"/>
          </a:xfrm>
          <a:prstGeom prst="rect">
            <a:avLst/>
          </a:prstGeom>
          <a:noFill/>
        </p:spPr>
        <p:txBody>
          <a:bodyPr wrap="square" rtlCol="0">
            <a:spAutoFit/>
          </a:bodyPr>
          <a:lstStyle/>
          <a:p>
            <a:pPr marL="342900" indent="-342900">
              <a:spcBef>
                <a:spcPct val="20000"/>
              </a:spcBef>
              <a:buClr>
                <a:srgbClr val="002060"/>
              </a:buClr>
              <a:buFont typeface="Wingdings" panose="05000000000000000000" pitchFamily="2" charset="2"/>
              <a:buChar char="ü"/>
            </a:pPr>
            <a:r>
              <a:rPr lang="en-US" sz="2000" b="1" dirty="0">
                <a:solidFill>
                  <a:srgbClr val="002060"/>
                </a:solidFill>
              </a:rPr>
              <a:t>Columns A &amp; B are linked from the Main tab</a:t>
            </a:r>
          </a:p>
          <a:p>
            <a:pPr marL="342900" indent="-342900">
              <a:spcBef>
                <a:spcPct val="20000"/>
              </a:spcBef>
              <a:buClr>
                <a:srgbClr val="002060"/>
              </a:buClr>
              <a:buFont typeface="Wingdings" panose="05000000000000000000" pitchFamily="2" charset="2"/>
              <a:buChar char="ü"/>
            </a:pPr>
            <a:r>
              <a:rPr lang="en-US" sz="2000" b="1" dirty="0">
                <a:solidFill>
                  <a:srgbClr val="002060"/>
                </a:solidFill>
              </a:rPr>
              <a:t>Select from drop down in column C</a:t>
            </a:r>
          </a:p>
          <a:p>
            <a:pPr marL="685800" lvl="1" indent="-228600">
              <a:spcBef>
                <a:spcPct val="20000"/>
              </a:spcBef>
              <a:buClr>
                <a:srgbClr val="002060"/>
              </a:buClr>
              <a:buFont typeface="Arial" pitchFamily="34" charset="0"/>
              <a:buChar char="•"/>
            </a:pPr>
            <a:r>
              <a:rPr lang="en-US" sz="2000" dirty="0">
                <a:solidFill>
                  <a:srgbClr val="0070C0"/>
                </a:solidFill>
              </a:rPr>
              <a:t>Based on CPI index or market rate</a:t>
            </a:r>
          </a:p>
          <a:p>
            <a:pPr marL="685800" lvl="1" indent="-228600">
              <a:spcBef>
                <a:spcPct val="20000"/>
              </a:spcBef>
              <a:buClr>
                <a:srgbClr val="002060"/>
              </a:buClr>
              <a:buFont typeface="Arial" pitchFamily="34" charset="0"/>
              <a:buChar char="•"/>
            </a:pPr>
            <a:r>
              <a:rPr lang="en-US" sz="2000" dirty="0">
                <a:solidFill>
                  <a:srgbClr val="0070C0"/>
                </a:solidFill>
              </a:rPr>
              <a:t>Based on performance or usage</a:t>
            </a:r>
          </a:p>
          <a:p>
            <a:pPr marL="342900" indent="-342900">
              <a:spcBef>
                <a:spcPct val="20000"/>
              </a:spcBef>
              <a:buClr>
                <a:srgbClr val="002060"/>
              </a:buClr>
              <a:buFont typeface="Wingdings" panose="05000000000000000000" pitchFamily="2" charset="2"/>
              <a:buChar char="ü"/>
            </a:pPr>
            <a:r>
              <a:rPr lang="en-US" sz="2000" b="1" dirty="0">
                <a:solidFill>
                  <a:srgbClr val="002060"/>
                </a:solidFill>
              </a:rPr>
              <a:t>Column D prepopulates based on answer chosen in column C</a:t>
            </a:r>
          </a:p>
          <a:p>
            <a:pPr marL="342900" indent="-342900">
              <a:spcBef>
                <a:spcPct val="20000"/>
              </a:spcBef>
              <a:buClr>
                <a:srgbClr val="002060"/>
              </a:buClr>
              <a:buFont typeface="Wingdings" panose="05000000000000000000" pitchFamily="2" charset="2"/>
              <a:buChar char="ü"/>
            </a:pPr>
            <a:r>
              <a:rPr lang="en-US" sz="2000" b="1" dirty="0">
                <a:solidFill>
                  <a:srgbClr val="002060"/>
                </a:solidFill>
              </a:rPr>
              <a:t>Column E  - are lease amounts based on usage excluded from the amount on the “Rent” tab?</a:t>
            </a:r>
          </a:p>
          <a:p>
            <a:pPr marL="342900" indent="-342900">
              <a:spcBef>
                <a:spcPct val="20000"/>
              </a:spcBef>
              <a:buClr>
                <a:srgbClr val="002060"/>
              </a:buClr>
              <a:buFont typeface="Wingdings" panose="05000000000000000000" pitchFamily="2" charset="2"/>
              <a:buChar char="ü"/>
            </a:pPr>
            <a:r>
              <a:rPr lang="en-US" sz="2000" b="1" dirty="0">
                <a:solidFill>
                  <a:srgbClr val="002060"/>
                </a:solidFill>
              </a:rPr>
              <a:t>If no, provide amount of operating expense in column F</a:t>
            </a:r>
          </a:p>
          <a:p>
            <a:pPr marL="800100" lvl="1" indent="-342900">
              <a:spcBef>
                <a:spcPct val="20000"/>
              </a:spcBef>
              <a:buClr>
                <a:srgbClr val="002060"/>
              </a:buClr>
              <a:buFont typeface="Wingdings" panose="05000000000000000000" pitchFamily="2" charset="2"/>
              <a:buChar char="ü"/>
            </a:pPr>
            <a:r>
              <a:rPr lang="en-US" sz="2000" b="1" dirty="0">
                <a:solidFill>
                  <a:srgbClr val="002060"/>
                </a:solidFill>
              </a:rPr>
              <a:t>SAO to update rent amount that should be excluded</a:t>
            </a:r>
          </a:p>
          <a:p>
            <a:pPr marL="342900" indent="-342900">
              <a:spcBef>
                <a:spcPct val="20000"/>
              </a:spcBef>
              <a:buClr>
                <a:srgbClr val="002060"/>
              </a:buClr>
              <a:buFont typeface="Wingdings" panose="05000000000000000000" pitchFamily="2" charset="2"/>
              <a:buChar char="ü"/>
            </a:pPr>
            <a:endParaRPr lang="en-US" sz="2400" b="1" dirty="0">
              <a:solidFill>
                <a:srgbClr val="002060"/>
              </a:solidFill>
            </a:endParaRPr>
          </a:p>
        </p:txBody>
      </p:sp>
      <p:pic>
        <p:nvPicPr>
          <p:cNvPr id="2" name="Picture 1">
            <a:extLst>
              <a:ext uri="{FF2B5EF4-FFF2-40B4-BE49-F238E27FC236}">
                <a16:creationId xmlns:a16="http://schemas.microsoft.com/office/drawing/2014/main" id="{9CD338C8-8874-40AF-ADC5-098DD7836E02}"/>
              </a:ext>
            </a:extLst>
          </p:cNvPr>
          <p:cNvPicPr>
            <a:picLocks noChangeAspect="1"/>
          </p:cNvPicPr>
          <p:nvPr/>
        </p:nvPicPr>
        <p:blipFill rotWithShape="1">
          <a:blip r:embed="rId2"/>
          <a:srcRect b="46092"/>
          <a:stretch/>
        </p:blipFill>
        <p:spPr>
          <a:xfrm>
            <a:off x="207585" y="4343400"/>
            <a:ext cx="8831536" cy="2322078"/>
          </a:xfrm>
          <a:prstGeom prst="rect">
            <a:avLst/>
          </a:prstGeom>
        </p:spPr>
      </p:pic>
      <p:sp>
        <p:nvSpPr>
          <p:cNvPr id="3" name="Slide Number Placeholder 2">
            <a:extLst>
              <a:ext uri="{FF2B5EF4-FFF2-40B4-BE49-F238E27FC236}">
                <a16:creationId xmlns:a16="http://schemas.microsoft.com/office/drawing/2014/main" id="{A1D11E5F-F895-4B72-9C84-AA0C3DEECAD9}"/>
              </a:ext>
            </a:extLst>
          </p:cNvPr>
          <p:cNvSpPr>
            <a:spLocks noGrp="1"/>
          </p:cNvSpPr>
          <p:nvPr>
            <p:ph type="sldNum" sz="quarter" idx="4"/>
          </p:nvPr>
        </p:nvSpPr>
        <p:spPr/>
        <p:txBody>
          <a:bodyPr/>
          <a:lstStyle/>
          <a:p>
            <a:fld id="{974A393E-320B-4A38-ADF1-FE4CFE64EDFF}" type="slidenum">
              <a:rPr lang="en-US" smtClean="0"/>
              <a:t>27</a:t>
            </a:fld>
            <a:endParaRPr lang="en-US" dirty="0"/>
          </a:p>
        </p:txBody>
      </p:sp>
    </p:spTree>
    <p:extLst>
      <p:ext uri="{BB962C8B-B14F-4D97-AF65-F5344CB8AC3E}">
        <p14:creationId xmlns:p14="http://schemas.microsoft.com/office/powerpoint/2010/main" val="40914841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dirty="0"/>
              <a:t>Everything Else</a:t>
            </a:r>
          </a:p>
        </p:txBody>
      </p:sp>
      <p:sp>
        <p:nvSpPr>
          <p:cNvPr id="5" name="TextBox 4">
            <a:extLst>
              <a:ext uri="{FF2B5EF4-FFF2-40B4-BE49-F238E27FC236}">
                <a16:creationId xmlns:a16="http://schemas.microsoft.com/office/drawing/2014/main" id="{C321F7BA-DFCA-4D43-958D-8109CC6C11ED}"/>
              </a:ext>
            </a:extLst>
          </p:cNvPr>
          <p:cNvSpPr txBox="1"/>
          <p:nvPr/>
        </p:nvSpPr>
        <p:spPr>
          <a:xfrm>
            <a:off x="228600" y="914400"/>
            <a:ext cx="8484706" cy="3477875"/>
          </a:xfrm>
          <a:prstGeom prst="rect">
            <a:avLst/>
          </a:prstGeom>
          <a:noFill/>
        </p:spPr>
        <p:txBody>
          <a:bodyPr wrap="square" rtlCol="0">
            <a:spAutoFit/>
          </a:bodyPr>
          <a:lstStyle/>
          <a:p>
            <a:pPr marL="342900" indent="-342900">
              <a:spcBef>
                <a:spcPct val="20000"/>
              </a:spcBef>
              <a:buClr>
                <a:srgbClr val="002060"/>
              </a:buClr>
              <a:buFont typeface="Wingdings" panose="05000000000000000000" pitchFamily="2" charset="2"/>
              <a:buChar char="ü"/>
            </a:pPr>
            <a:r>
              <a:rPr lang="en-US" sz="2800" b="1" dirty="0">
                <a:solidFill>
                  <a:srgbClr val="002060"/>
                </a:solidFill>
              </a:rPr>
              <a:t>Remaining blue columns:</a:t>
            </a:r>
          </a:p>
          <a:p>
            <a:pPr marL="1143000" lvl="2" indent="-228600">
              <a:spcBef>
                <a:spcPct val="20000"/>
              </a:spcBef>
              <a:buClr>
                <a:srgbClr val="002060"/>
              </a:buClr>
              <a:buFont typeface="Arial" pitchFamily="34" charset="0"/>
              <a:buChar char="•"/>
            </a:pPr>
            <a:r>
              <a:rPr lang="en-US" sz="2000" dirty="0">
                <a:solidFill>
                  <a:srgbClr val="0070C0"/>
                </a:solidFill>
              </a:rPr>
              <a:t>Lease Modifications – Debt refunding</a:t>
            </a:r>
          </a:p>
          <a:p>
            <a:pPr marL="1143000" lvl="2" indent="-228600">
              <a:spcBef>
                <a:spcPct val="20000"/>
              </a:spcBef>
              <a:buClr>
                <a:srgbClr val="002060"/>
              </a:buClr>
              <a:buFont typeface="Arial" pitchFamily="34" charset="0"/>
              <a:buChar char="•"/>
            </a:pPr>
            <a:r>
              <a:rPr lang="en-US" sz="2000" dirty="0">
                <a:solidFill>
                  <a:srgbClr val="0070C0"/>
                </a:solidFill>
              </a:rPr>
              <a:t>Subleases</a:t>
            </a:r>
          </a:p>
          <a:p>
            <a:pPr marL="1143000" lvl="2" indent="-228600">
              <a:spcBef>
                <a:spcPct val="20000"/>
              </a:spcBef>
              <a:buClr>
                <a:srgbClr val="002060"/>
              </a:buClr>
              <a:buFont typeface="Arial" pitchFamily="34" charset="0"/>
              <a:buChar char="•"/>
            </a:pPr>
            <a:r>
              <a:rPr lang="en-US" sz="2000" dirty="0">
                <a:solidFill>
                  <a:srgbClr val="0070C0"/>
                </a:solidFill>
              </a:rPr>
              <a:t>Sale-Leaseback Transactions/Lease-Leaseback Transactions</a:t>
            </a:r>
          </a:p>
          <a:p>
            <a:pPr marL="1143000" lvl="2" indent="-228600">
              <a:spcBef>
                <a:spcPct val="20000"/>
              </a:spcBef>
              <a:buClr>
                <a:srgbClr val="002060"/>
              </a:buClr>
              <a:buFont typeface="Arial" pitchFamily="34" charset="0"/>
              <a:buChar char="•"/>
            </a:pPr>
            <a:r>
              <a:rPr lang="en-US" sz="2000" dirty="0">
                <a:solidFill>
                  <a:srgbClr val="0070C0"/>
                </a:solidFill>
              </a:rPr>
              <a:t>Rent Holiday</a:t>
            </a:r>
          </a:p>
          <a:p>
            <a:pPr marL="1143000" lvl="2" indent="-228600">
              <a:spcBef>
                <a:spcPct val="20000"/>
              </a:spcBef>
              <a:buClr>
                <a:srgbClr val="002060"/>
              </a:buClr>
              <a:buFont typeface="Arial" pitchFamily="34" charset="0"/>
              <a:buChar char="•"/>
            </a:pPr>
            <a:r>
              <a:rPr lang="en-US" sz="2000" dirty="0">
                <a:solidFill>
                  <a:srgbClr val="0070C0"/>
                </a:solidFill>
              </a:rPr>
              <a:t>Residual Value Guarantee – greyed out depending on lease list</a:t>
            </a:r>
          </a:p>
          <a:p>
            <a:pPr marL="1143000" lvl="2" indent="-228600">
              <a:spcBef>
                <a:spcPct val="20000"/>
              </a:spcBef>
              <a:buClr>
                <a:srgbClr val="002060"/>
              </a:buClr>
              <a:buFont typeface="Arial" pitchFamily="34" charset="0"/>
              <a:buChar char="•"/>
            </a:pPr>
            <a:r>
              <a:rPr lang="en-US" sz="2000" dirty="0">
                <a:solidFill>
                  <a:srgbClr val="0070C0"/>
                </a:solidFill>
              </a:rPr>
              <a:t>Contracts that Transfer Ownerships</a:t>
            </a:r>
          </a:p>
          <a:p>
            <a:pPr lvl="2">
              <a:spcBef>
                <a:spcPct val="20000"/>
              </a:spcBef>
              <a:buClr>
                <a:srgbClr val="002060"/>
              </a:buClr>
            </a:pPr>
            <a:r>
              <a:rPr lang="en-US" sz="2000" i="1" spc="-15" dirty="0">
                <a:solidFill>
                  <a:srgbClr val="0070C0"/>
                </a:solidFill>
                <a:cs typeface="Arial"/>
              </a:rPr>
              <a:t>Some answers will require SAO to follow up separately</a:t>
            </a:r>
          </a:p>
          <a:p>
            <a:pPr marL="1143000" lvl="2" indent="-228600">
              <a:spcBef>
                <a:spcPct val="20000"/>
              </a:spcBef>
              <a:buClr>
                <a:srgbClr val="002060"/>
              </a:buClr>
              <a:buFont typeface="Arial" pitchFamily="34" charset="0"/>
              <a:buChar char="•"/>
            </a:pPr>
            <a:endParaRPr lang="en-US" sz="2000" dirty="0">
              <a:solidFill>
                <a:srgbClr val="0070C0"/>
              </a:solidFill>
            </a:endParaRPr>
          </a:p>
        </p:txBody>
      </p:sp>
      <p:pic>
        <p:nvPicPr>
          <p:cNvPr id="2" name="Picture 1">
            <a:extLst>
              <a:ext uri="{FF2B5EF4-FFF2-40B4-BE49-F238E27FC236}">
                <a16:creationId xmlns:a16="http://schemas.microsoft.com/office/drawing/2014/main" id="{4E3E2E64-4CE6-4983-90DA-30AF8389259B}"/>
              </a:ext>
            </a:extLst>
          </p:cNvPr>
          <p:cNvPicPr>
            <a:picLocks noChangeAspect="1"/>
          </p:cNvPicPr>
          <p:nvPr/>
        </p:nvPicPr>
        <p:blipFill rotWithShape="1">
          <a:blip r:embed="rId2"/>
          <a:srcRect r="4710" b="32774"/>
          <a:stretch/>
        </p:blipFill>
        <p:spPr>
          <a:xfrm>
            <a:off x="466450" y="3974476"/>
            <a:ext cx="7305950" cy="2531813"/>
          </a:xfrm>
          <a:prstGeom prst="rect">
            <a:avLst/>
          </a:prstGeom>
        </p:spPr>
      </p:pic>
      <p:sp>
        <p:nvSpPr>
          <p:cNvPr id="3" name="Slide Number Placeholder 2">
            <a:extLst>
              <a:ext uri="{FF2B5EF4-FFF2-40B4-BE49-F238E27FC236}">
                <a16:creationId xmlns:a16="http://schemas.microsoft.com/office/drawing/2014/main" id="{55AEF167-AC0C-4AE4-8C3B-266FCB3F5E7D}"/>
              </a:ext>
            </a:extLst>
          </p:cNvPr>
          <p:cNvSpPr>
            <a:spLocks noGrp="1"/>
          </p:cNvSpPr>
          <p:nvPr>
            <p:ph type="sldNum" sz="quarter" idx="4"/>
          </p:nvPr>
        </p:nvSpPr>
        <p:spPr/>
        <p:txBody>
          <a:bodyPr/>
          <a:lstStyle/>
          <a:p>
            <a:fld id="{974A393E-320B-4A38-ADF1-FE4CFE64EDFF}" type="slidenum">
              <a:rPr lang="en-US" smtClean="0"/>
              <a:t>28</a:t>
            </a:fld>
            <a:endParaRPr lang="en-US" dirty="0"/>
          </a:p>
        </p:txBody>
      </p:sp>
    </p:spTree>
    <p:extLst>
      <p:ext uri="{BB962C8B-B14F-4D97-AF65-F5344CB8AC3E}">
        <p14:creationId xmlns:p14="http://schemas.microsoft.com/office/powerpoint/2010/main" val="40347573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pPr>
            <a:r>
              <a:rPr lang="en-US" sz="2400" b="1" u="none" dirty="0">
                <a:solidFill>
                  <a:srgbClr val="002060"/>
                </a:solidFill>
              </a:rPr>
              <a:t>Lease Modifications</a:t>
            </a:r>
          </a:p>
          <a:p>
            <a:pPr lvl="1"/>
            <a:r>
              <a:rPr lang="en-US" sz="2000" u="none" dirty="0"/>
              <a:t>The lessee and lessor should account for an amendment during the reporting period resulting in a modification to a lease contract as a separate lease (that is, separate from the most recent lease contract before the modification) if both of the following conditions are present:</a:t>
            </a:r>
          </a:p>
          <a:p>
            <a:pPr lvl="2"/>
            <a:r>
              <a:rPr lang="en-US" sz="2000" u="none" dirty="0">
                <a:solidFill>
                  <a:srgbClr val="002060"/>
                </a:solidFill>
              </a:rPr>
              <a:t>The lease modification gives the lessee an additional lease asset by adding one or more underlying assets that were not included in the original lease contract.</a:t>
            </a:r>
          </a:p>
          <a:p>
            <a:pPr lvl="2"/>
            <a:r>
              <a:rPr lang="en-US" sz="2000" u="none" dirty="0">
                <a:solidFill>
                  <a:srgbClr val="002060"/>
                </a:solidFill>
              </a:rPr>
              <a:t>The increase in lease payments for the additional lease asset does not appear to be unreasonable based on</a:t>
            </a:r>
          </a:p>
          <a:p>
            <a:pPr marL="1371600" lvl="3" indent="0">
              <a:buNone/>
            </a:pPr>
            <a:r>
              <a:rPr lang="en-US" sz="800" u="none" dirty="0"/>
              <a:t> </a:t>
            </a:r>
            <a:r>
              <a:rPr lang="en-US" u="none" dirty="0"/>
              <a:t>(1) the terms of the amended lease contract and</a:t>
            </a:r>
          </a:p>
          <a:p>
            <a:pPr marL="1371600" lvl="3" indent="0">
              <a:buNone/>
            </a:pPr>
            <a:r>
              <a:rPr lang="en-US" u="none" dirty="0"/>
              <a:t>(2) professional judgment, maximizing the use of observable information (for example, using readily available observable stand-alone prices).</a:t>
            </a:r>
          </a:p>
          <a:p>
            <a:endParaRPr lang="en-US"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Everything Else</a:t>
            </a:r>
          </a:p>
        </p:txBody>
      </p:sp>
      <p:sp>
        <p:nvSpPr>
          <p:cNvPr id="4" name="Slide Number Placeholder 3">
            <a:extLst>
              <a:ext uri="{FF2B5EF4-FFF2-40B4-BE49-F238E27FC236}">
                <a16:creationId xmlns:a16="http://schemas.microsoft.com/office/drawing/2014/main" id="{105F857E-C53A-4CAC-900A-41F28BEE580B}"/>
              </a:ext>
            </a:extLst>
          </p:cNvPr>
          <p:cNvSpPr>
            <a:spLocks noGrp="1"/>
          </p:cNvSpPr>
          <p:nvPr>
            <p:ph type="sldNum" sz="quarter" idx="4"/>
          </p:nvPr>
        </p:nvSpPr>
        <p:spPr/>
        <p:txBody>
          <a:bodyPr/>
          <a:lstStyle/>
          <a:p>
            <a:fld id="{974A393E-320B-4A38-ADF1-FE4CFE64EDFF}" type="slidenum">
              <a:rPr lang="en-US" smtClean="0"/>
              <a:t>29</a:t>
            </a:fld>
            <a:endParaRPr lang="en-US" dirty="0"/>
          </a:p>
        </p:txBody>
      </p:sp>
    </p:spTree>
    <p:extLst>
      <p:ext uri="{BB962C8B-B14F-4D97-AF65-F5344CB8AC3E}">
        <p14:creationId xmlns:p14="http://schemas.microsoft.com/office/powerpoint/2010/main" val="2515365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82091C-4DB5-427F-A08B-458727124E45}"/>
              </a:ext>
            </a:extLst>
          </p:cNvPr>
          <p:cNvSpPr>
            <a:spLocks noGrp="1"/>
          </p:cNvSpPr>
          <p:nvPr>
            <p:ph idx="1"/>
          </p:nvPr>
        </p:nvSpPr>
        <p:spPr>
          <a:xfrm>
            <a:off x="457200" y="1295400"/>
            <a:ext cx="8229600" cy="5029200"/>
          </a:xfrm>
        </p:spPr>
        <p:txBody>
          <a:bodyPr/>
          <a:lstStyle/>
          <a:p>
            <a:pPr marL="0" indent="0">
              <a:buNone/>
            </a:pPr>
            <a:r>
              <a:rPr lang="en-US" sz="2400" dirty="0"/>
              <a:t>Process of Implementation:</a:t>
            </a:r>
          </a:p>
          <a:p>
            <a:r>
              <a:rPr lang="en-US" sz="2200" u="none" dirty="0">
                <a:solidFill>
                  <a:srgbClr val="002060"/>
                </a:solidFill>
              </a:rPr>
              <a:t>GASB 87 Workshop (6/4/19)</a:t>
            </a:r>
          </a:p>
          <a:p>
            <a:r>
              <a:rPr lang="en-US" sz="2200" dirty="0"/>
              <a:t>FY19 Confirmation of Lease Reporting</a:t>
            </a:r>
          </a:p>
          <a:p>
            <a:r>
              <a:rPr lang="en-US" sz="2200" u="none" dirty="0">
                <a:solidFill>
                  <a:srgbClr val="002060"/>
                </a:solidFill>
              </a:rPr>
              <a:t>FMC May 2020</a:t>
            </a:r>
          </a:p>
          <a:p>
            <a:r>
              <a:rPr lang="en-US" sz="2200" dirty="0"/>
              <a:t>GASB 87 Survey Workshop June 2020</a:t>
            </a:r>
          </a:p>
          <a:p>
            <a:r>
              <a:rPr lang="en-US" sz="2200" dirty="0"/>
              <a:t>Survey due back to SAO after fiscal year 2021 year- end close</a:t>
            </a:r>
          </a:p>
          <a:p>
            <a:r>
              <a:rPr lang="en-US" sz="2200" dirty="0"/>
              <a:t>May 2020 – GASB issues Statement No. 95 – Postponement of Effective Dates</a:t>
            </a:r>
          </a:p>
          <a:p>
            <a:pPr lvl="1">
              <a:buFont typeface="Arial" panose="020B0604020202020204" pitchFamily="34" charset="0"/>
              <a:buChar char="•"/>
            </a:pPr>
            <a:r>
              <a:rPr lang="en-US" sz="2200" u="none" dirty="0"/>
              <a:t>Statement 87 and Implementation Guide 2019-3—fiscal years beginning after June 15, 2021, and all reporting periods thereafter</a:t>
            </a:r>
          </a:p>
          <a:p>
            <a:r>
              <a:rPr lang="en-US" sz="2200" dirty="0"/>
              <a:t>New Effective Date – July 1, 2021</a:t>
            </a:r>
          </a:p>
          <a:p>
            <a:pPr>
              <a:buFont typeface="Arial" panose="020B0604020202020204" pitchFamily="34" charset="0"/>
              <a:buChar char="•"/>
            </a:pPr>
            <a:endParaRPr lang="en-US" sz="2000" b="0" u="none" dirty="0">
              <a:solidFill>
                <a:srgbClr val="002060"/>
              </a:solidFill>
            </a:endParaRPr>
          </a:p>
          <a:p>
            <a:pPr marL="0" indent="0">
              <a:buNone/>
            </a:pPr>
            <a:endParaRPr lang="en-US" sz="2000" b="0" dirty="0"/>
          </a:p>
          <a:p>
            <a:pPr marL="0" indent="0">
              <a:buNone/>
            </a:pPr>
            <a:endParaRPr lang="en-US" sz="2000" b="0" dirty="0"/>
          </a:p>
          <a:p>
            <a:pPr marL="0" indent="0">
              <a:buNone/>
            </a:pPr>
            <a:endParaRPr lang="en-US" dirty="0"/>
          </a:p>
        </p:txBody>
      </p:sp>
      <p:sp>
        <p:nvSpPr>
          <p:cNvPr id="3" name="Title 2">
            <a:extLst>
              <a:ext uri="{FF2B5EF4-FFF2-40B4-BE49-F238E27FC236}">
                <a16:creationId xmlns:a16="http://schemas.microsoft.com/office/drawing/2014/main" id="{1097DE88-78F3-4F40-9F62-A8F5FD0F7554}"/>
              </a:ext>
            </a:extLst>
          </p:cNvPr>
          <p:cNvSpPr>
            <a:spLocks noGrp="1"/>
          </p:cNvSpPr>
          <p:nvPr>
            <p:ph type="title"/>
          </p:nvPr>
        </p:nvSpPr>
        <p:spPr/>
        <p:txBody>
          <a:bodyPr/>
          <a:lstStyle/>
          <a:p>
            <a:r>
              <a:rPr lang="en-US" dirty="0"/>
              <a:t>GASB 87 Implementation</a:t>
            </a:r>
          </a:p>
        </p:txBody>
      </p:sp>
      <p:sp>
        <p:nvSpPr>
          <p:cNvPr id="4" name="Slide Number Placeholder 3">
            <a:extLst>
              <a:ext uri="{FF2B5EF4-FFF2-40B4-BE49-F238E27FC236}">
                <a16:creationId xmlns:a16="http://schemas.microsoft.com/office/drawing/2014/main" id="{1A14C07A-E5E7-47EC-AB77-B71AB616BB70}"/>
              </a:ext>
            </a:extLst>
          </p:cNvPr>
          <p:cNvSpPr>
            <a:spLocks noGrp="1"/>
          </p:cNvSpPr>
          <p:nvPr>
            <p:ph type="sldNum" sz="quarter" idx="4"/>
          </p:nvPr>
        </p:nvSpPr>
        <p:spPr/>
        <p:txBody>
          <a:bodyPr/>
          <a:lstStyle/>
          <a:p>
            <a:fld id="{974A393E-320B-4A38-ADF1-FE4CFE64EDFF}" type="slidenum">
              <a:rPr lang="en-US" smtClean="0"/>
              <a:t>3</a:t>
            </a:fld>
            <a:endParaRPr lang="en-US" dirty="0"/>
          </a:p>
        </p:txBody>
      </p:sp>
    </p:spTree>
    <p:extLst>
      <p:ext uri="{BB962C8B-B14F-4D97-AF65-F5344CB8AC3E}">
        <p14:creationId xmlns:p14="http://schemas.microsoft.com/office/powerpoint/2010/main" val="20311683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Wingdings" pitchFamily="2" charset="2"/>
              <a:buChar char="ü"/>
            </a:pPr>
            <a:r>
              <a:rPr lang="en-US" sz="2400" b="1" u="none" dirty="0">
                <a:solidFill>
                  <a:srgbClr val="002060"/>
                </a:solidFill>
              </a:rPr>
              <a:t>Subleases - Treated as a separate transaction</a:t>
            </a:r>
          </a:p>
          <a:p>
            <a:pPr lvl="1"/>
            <a:r>
              <a:rPr lang="en-US" sz="2000" u="none" dirty="0"/>
              <a:t>Lessee now also the lessor</a:t>
            </a:r>
          </a:p>
          <a:p>
            <a:pPr lvl="1"/>
            <a:r>
              <a:rPr lang="en-US" sz="2000" u="none" dirty="0"/>
              <a:t>No offset of transactions</a:t>
            </a:r>
          </a:p>
          <a:p>
            <a:pPr lvl="2"/>
            <a:r>
              <a:rPr lang="en-US" sz="2000" dirty="0"/>
              <a:t>Original lessee</a:t>
            </a:r>
          </a:p>
          <a:p>
            <a:pPr lvl="3"/>
            <a:r>
              <a:rPr lang="en-US" dirty="0"/>
              <a:t>Right to use asset and liability (original lease)</a:t>
            </a:r>
          </a:p>
          <a:p>
            <a:pPr lvl="3"/>
            <a:r>
              <a:rPr lang="en-US" dirty="0"/>
              <a:t>Receivable and deferred inflow of resources (sublease)</a:t>
            </a:r>
          </a:p>
          <a:p>
            <a:r>
              <a:rPr lang="en-US" sz="2400" dirty="0"/>
              <a:t>Sale-Leaseback Transactions</a:t>
            </a:r>
          </a:p>
          <a:p>
            <a:pPr lvl="1"/>
            <a:r>
              <a:rPr lang="en-US" sz="2000" u="none" dirty="0"/>
              <a:t>Sale-leaseback transactions involve the sale of an underlying asset by the owner and a lease of the property back to the seller (original owner). </a:t>
            </a:r>
          </a:p>
          <a:p>
            <a:pPr lvl="1"/>
            <a:r>
              <a:rPr lang="en-US" sz="2000" u="none" dirty="0"/>
              <a:t>A sale-leaseback transaction that does not include a qualifying sale should be accounted for as a borrowing activity by the seller-lessee and a lending activity by the buyer-lessor.</a:t>
            </a:r>
          </a:p>
          <a:p>
            <a:pPr lvl="1"/>
            <a:endParaRPr lang="en-US" sz="2000" dirty="0"/>
          </a:p>
          <a:p>
            <a:endParaRPr lang="en-US"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Everything Else</a:t>
            </a:r>
          </a:p>
        </p:txBody>
      </p:sp>
      <p:sp>
        <p:nvSpPr>
          <p:cNvPr id="4" name="Slide Number Placeholder 3">
            <a:extLst>
              <a:ext uri="{FF2B5EF4-FFF2-40B4-BE49-F238E27FC236}">
                <a16:creationId xmlns:a16="http://schemas.microsoft.com/office/drawing/2014/main" id="{579DED66-3113-42FB-AAC9-416A9EC45FBA}"/>
              </a:ext>
            </a:extLst>
          </p:cNvPr>
          <p:cNvSpPr>
            <a:spLocks noGrp="1"/>
          </p:cNvSpPr>
          <p:nvPr>
            <p:ph type="sldNum" sz="quarter" idx="4"/>
          </p:nvPr>
        </p:nvSpPr>
        <p:spPr/>
        <p:txBody>
          <a:bodyPr/>
          <a:lstStyle/>
          <a:p>
            <a:fld id="{974A393E-320B-4A38-ADF1-FE4CFE64EDFF}" type="slidenum">
              <a:rPr lang="en-US" smtClean="0"/>
              <a:t>30</a:t>
            </a:fld>
            <a:endParaRPr lang="en-US" dirty="0"/>
          </a:p>
        </p:txBody>
      </p:sp>
    </p:spTree>
    <p:extLst>
      <p:ext uri="{BB962C8B-B14F-4D97-AF65-F5344CB8AC3E}">
        <p14:creationId xmlns:p14="http://schemas.microsoft.com/office/powerpoint/2010/main" val="3629591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295400"/>
            <a:ext cx="8001000" cy="4495800"/>
          </a:xfrm>
        </p:spPr>
        <p:txBody>
          <a:bodyPr/>
          <a:lstStyle/>
          <a:p>
            <a:pPr marL="342900" lvl="1" indent="-342900">
              <a:buFont typeface="Wingdings" pitchFamily="2" charset="2"/>
              <a:buChar char="ü"/>
            </a:pPr>
            <a:r>
              <a:rPr lang="en-US" sz="2400" b="1" u="none" dirty="0">
                <a:solidFill>
                  <a:srgbClr val="002060"/>
                </a:solidFill>
              </a:rPr>
              <a:t>Lease-Leaseback Transactions</a:t>
            </a:r>
          </a:p>
          <a:p>
            <a:pPr lvl="1"/>
            <a:r>
              <a:rPr lang="en-US" sz="2000" u="none" dirty="0"/>
              <a:t>In a lease-leaseback transaction, an asset is leased by one party (first party) to another party and then leased back to the first party.</a:t>
            </a:r>
          </a:p>
          <a:p>
            <a:pPr lvl="1"/>
            <a:r>
              <a:rPr lang="en-US" sz="2000" u="none" dirty="0"/>
              <a:t>May involve an additional asset (such as a building or only a portion of the original asset (such as leasing back only one floor of a building to the owner).</a:t>
            </a:r>
          </a:p>
          <a:p>
            <a:pPr lvl="1"/>
            <a:r>
              <a:rPr lang="en-US" sz="2000" u="none" dirty="0"/>
              <a:t>Should be accounted for as a net transaction. Both parties to a lease-leaseback transaction should disclose the amounts of the lease and the leaseback separately in the notes to financial statements.</a:t>
            </a:r>
          </a:p>
          <a:p>
            <a:r>
              <a:rPr lang="en-US" sz="2400" dirty="0"/>
              <a:t>Rent Holiday</a:t>
            </a:r>
          </a:p>
          <a:p>
            <a:pPr lvl="1"/>
            <a:r>
              <a:rPr lang="en-US" sz="2000" u="none" dirty="0"/>
              <a:t>One or more months free where in lessee does not pay rent</a:t>
            </a:r>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Everything Else</a:t>
            </a:r>
          </a:p>
        </p:txBody>
      </p:sp>
      <p:sp>
        <p:nvSpPr>
          <p:cNvPr id="4" name="Slide Number Placeholder 3">
            <a:extLst>
              <a:ext uri="{FF2B5EF4-FFF2-40B4-BE49-F238E27FC236}">
                <a16:creationId xmlns:a16="http://schemas.microsoft.com/office/drawing/2014/main" id="{79A0F0CC-DDD8-4C24-BC0A-463ECD0E60F9}"/>
              </a:ext>
            </a:extLst>
          </p:cNvPr>
          <p:cNvSpPr>
            <a:spLocks noGrp="1"/>
          </p:cNvSpPr>
          <p:nvPr>
            <p:ph type="sldNum" sz="quarter" idx="4"/>
          </p:nvPr>
        </p:nvSpPr>
        <p:spPr/>
        <p:txBody>
          <a:bodyPr/>
          <a:lstStyle/>
          <a:p>
            <a:fld id="{974A393E-320B-4A38-ADF1-FE4CFE64EDFF}" type="slidenum">
              <a:rPr lang="en-US" smtClean="0"/>
              <a:t>31</a:t>
            </a:fld>
            <a:endParaRPr lang="en-US" dirty="0"/>
          </a:p>
        </p:txBody>
      </p:sp>
    </p:spTree>
    <p:extLst>
      <p:ext uri="{BB962C8B-B14F-4D97-AF65-F5344CB8AC3E}">
        <p14:creationId xmlns:p14="http://schemas.microsoft.com/office/powerpoint/2010/main" val="2816500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295400"/>
            <a:ext cx="8001000" cy="4419600"/>
          </a:xfrm>
        </p:spPr>
        <p:txBody>
          <a:bodyPr/>
          <a:lstStyle/>
          <a:p>
            <a:r>
              <a:rPr lang="en-US" sz="2400" dirty="0"/>
              <a:t>Residual Value Guarantee</a:t>
            </a:r>
          </a:p>
          <a:p>
            <a:pPr lvl="1"/>
            <a:r>
              <a:rPr lang="en-US" sz="2000" u="none" dirty="0"/>
              <a:t>Amounts that are reasonably certain of being required to be paid by the lessee</a:t>
            </a:r>
            <a:endParaRPr lang="en-US" sz="2400" dirty="0"/>
          </a:p>
          <a:p>
            <a:r>
              <a:rPr lang="en-US" sz="2400" dirty="0"/>
              <a:t>Contracts that Transfer Ownership</a:t>
            </a:r>
          </a:p>
          <a:p>
            <a:pPr lvl="1"/>
            <a:r>
              <a:rPr lang="en-US" sz="2000" u="none" dirty="0"/>
              <a:t>A contract that:</a:t>
            </a:r>
          </a:p>
          <a:p>
            <a:pPr lvl="2"/>
            <a:r>
              <a:rPr lang="en-US" sz="2000" u="none" dirty="0"/>
              <a:t>transfers ownership of the underlying asset to the lessee by the end of the contract </a:t>
            </a:r>
            <a:r>
              <a:rPr lang="en-US" sz="2000" b="1" u="sng" dirty="0"/>
              <a:t>AND</a:t>
            </a:r>
            <a:r>
              <a:rPr lang="en-US" sz="2000" u="none" dirty="0"/>
              <a:t> </a:t>
            </a:r>
          </a:p>
          <a:p>
            <a:pPr lvl="2"/>
            <a:r>
              <a:rPr lang="en-US" sz="2000" u="none" dirty="0"/>
              <a:t>does not contain termination options (see paragraph 12), but that may contain a fiscal funding or cancellation clause that is not reasonably certain of being exercised (see paragraph 13), should be reported as a financed purchase of the underlying asset by the lessee or sale of the asset by the lessor.</a:t>
            </a:r>
          </a:p>
          <a:p>
            <a:pPr lvl="1"/>
            <a:endParaRPr lang="en-US" sz="2000" dirty="0"/>
          </a:p>
          <a:p>
            <a:endParaRPr lang="en-US"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Everything Else</a:t>
            </a:r>
          </a:p>
        </p:txBody>
      </p:sp>
      <p:sp>
        <p:nvSpPr>
          <p:cNvPr id="4" name="Slide Number Placeholder 3">
            <a:extLst>
              <a:ext uri="{FF2B5EF4-FFF2-40B4-BE49-F238E27FC236}">
                <a16:creationId xmlns:a16="http://schemas.microsoft.com/office/drawing/2014/main" id="{90034975-B68D-4E50-B6E7-0AE06F8501FB}"/>
              </a:ext>
            </a:extLst>
          </p:cNvPr>
          <p:cNvSpPr>
            <a:spLocks noGrp="1"/>
          </p:cNvSpPr>
          <p:nvPr>
            <p:ph type="sldNum" sz="quarter" idx="4"/>
          </p:nvPr>
        </p:nvSpPr>
        <p:spPr/>
        <p:txBody>
          <a:bodyPr/>
          <a:lstStyle/>
          <a:p>
            <a:fld id="{974A393E-320B-4A38-ADF1-FE4CFE64EDFF}" type="slidenum">
              <a:rPr lang="en-US" smtClean="0"/>
              <a:t>32</a:t>
            </a:fld>
            <a:endParaRPr lang="en-US" dirty="0"/>
          </a:p>
        </p:txBody>
      </p:sp>
    </p:spTree>
    <p:extLst>
      <p:ext uri="{BB962C8B-B14F-4D97-AF65-F5344CB8AC3E}">
        <p14:creationId xmlns:p14="http://schemas.microsoft.com/office/powerpoint/2010/main" val="29292528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u="none" dirty="0"/>
          </a:p>
          <a:p>
            <a:pPr marL="0" indent="0">
              <a:buNone/>
            </a:pPr>
            <a:endParaRPr lang="en-US" sz="2400"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Rent Tab</a:t>
            </a:r>
          </a:p>
        </p:txBody>
      </p:sp>
      <p:sp>
        <p:nvSpPr>
          <p:cNvPr id="4" name="Content Placeholder 1">
            <a:extLst>
              <a:ext uri="{FF2B5EF4-FFF2-40B4-BE49-F238E27FC236}">
                <a16:creationId xmlns:a16="http://schemas.microsoft.com/office/drawing/2014/main" id="{B324CC19-44B2-485D-81C1-430995C7E6E1}"/>
              </a:ext>
            </a:extLst>
          </p:cNvPr>
          <p:cNvSpPr txBox="1">
            <a:spLocks/>
          </p:cNvSpPr>
          <p:nvPr/>
        </p:nvSpPr>
        <p:spPr>
          <a:xfrm>
            <a:off x="304800" y="914400"/>
            <a:ext cx="8001000" cy="1219200"/>
          </a:xfrm>
          <a:prstGeom prst="rect">
            <a:avLst/>
          </a:prstGeom>
        </p:spPr>
        <p:txBody>
          <a:bodyPr/>
          <a:lstStyle>
            <a:lvl1pPr marL="342900" indent="-342900" algn="l" defTabSz="914400" rtl="0" eaLnBrk="1" latinLnBrk="0" hangingPunct="1">
              <a:spcBef>
                <a:spcPct val="20000"/>
              </a:spcBef>
              <a:buClr>
                <a:srgbClr val="002060"/>
              </a:buClr>
              <a:buFont typeface="Wingdings" pitchFamily="2" charset="2"/>
              <a:buChar char="ü"/>
              <a:defRPr sz="3200" b="1" kern="1200">
                <a:solidFill>
                  <a:srgbClr val="002060"/>
                </a:solidFill>
                <a:latin typeface="+mn-lt"/>
                <a:ea typeface="+mn-ea"/>
                <a:cs typeface="+mn-cs"/>
              </a:defRPr>
            </a:lvl1pPr>
            <a:lvl2pPr marL="742950" indent="-285750" algn="l" defTabSz="914400" rtl="0" eaLnBrk="1" latinLnBrk="0" hangingPunct="1">
              <a:spcBef>
                <a:spcPct val="20000"/>
              </a:spcBef>
              <a:buClr>
                <a:srgbClr val="002060"/>
              </a:buClr>
              <a:buFont typeface="Wingdings" pitchFamily="2" charset="2"/>
              <a:buChar char="§"/>
              <a:defRPr sz="2800" i="0" u="sng" kern="1200">
                <a:solidFill>
                  <a:srgbClr val="0070C0"/>
                </a:solidFill>
                <a:latin typeface="+mn-lt"/>
                <a:ea typeface="+mn-ea"/>
                <a:cs typeface="+mn-cs"/>
              </a:defRPr>
            </a:lvl2pPr>
            <a:lvl3pPr marL="1143000" indent="-228600" algn="l" defTabSz="914400" rtl="0" eaLnBrk="1" latinLnBrk="0" hangingPunct="1">
              <a:spcBef>
                <a:spcPct val="20000"/>
              </a:spcBef>
              <a:buClr>
                <a:srgbClr val="002060"/>
              </a:buClr>
              <a:buFont typeface="Arial" pitchFamily="34" charset="0"/>
              <a:buChar char="•"/>
              <a:defRPr sz="2400" i="0" kern="1200">
                <a:solidFill>
                  <a:srgbClr val="0070C0"/>
                </a:solidFill>
                <a:latin typeface="+mn-lt"/>
                <a:ea typeface="+mn-ea"/>
                <a:cs typeface="+mn-cs"/>
              </a:defRPr>
            </a:lvl3pPr>
            <a:lvl4pPr marL="1600200" indent="-228600" algn="l" defTabSz="914400" rtl="0" eaLnBrk="1" latinLnBrk="0" hangingPunct="1">
              <a:spcBef>
                <a:spcPct val="20000"/>
              </a:spcBef>
              <a:buClr>
                <a:srgbClr val="002060"/>
              </a:buClr>
              <a:buFont typeface="Arial" pitchFamily="34" charset="0"/>
              <a:buChar char="–"/>
              <a:defRPr sz="2000" i="0" kern="1200">
                <a:solidFill>
                  <a:srgbClr val="0070C0"/>
                </a:solidFill>
                <a:latin typeface="+mn-lt"/>
                <a:ea typeface="+mn-ea"/>
                <a:cs typeface="+mn-cs"/>
              </a:defRPr>
            </a:lvl4pPr>
            <a:lvl5pPr marL="2057400" indent="-228600" algn="l" defTabSz="914400" rtl="0" eaLnBrk="1" latinLnBrk="0" hangingPunct="1">
              <a:spcBef>
                <a:spcPct val="20000"/>
              </a:spcBef>
              <a:buClr>
                <a:srgbClr val="002060"/>
              </a:buClr>
              <a:buFont typeface="Arial" pitchFamily="34" charset="0"/>
              <a:buChar char="»"/>
              <a:defRPr sz="1800" i="0" kern="1200">
                <a:solidFill>
                  <a:srgbClr val="0070C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a:t>Lease Listing – Rent report</a:t>
            </a:r>
          </a:p>
          <a:p>
            <a:pPr lvl="1"/>
            <a:r>
              <a:rPr lang="en-US" sz="2000" u="none" dirty="0"/>
              <a:t>This tab is linked to other tabs in survey</a:t>
            </a:r>
            <a:endParaRPr lang="en-US" sz="2400" dirty="0"/>
          </a:p>
          <a:p>
            <a:pPr lvl="1"/>
            <a:r>
              <a:rPr lang="en-US" sz="2000" u="none" dirty="0"/>
              <a:t>No action required</a:t>
            </a:r>
          </a:p>
          <a:p>
            <a:endParaRPr lang="en-US" dirty="0"/>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r>
              <a:rPr lang="en-US" sz="2400" dirty="0"/>
              <a:t>		</a:t>
            </a:r>
          </a:p>
        </p:txBody>
      </p:sp>
      <p:pic>
        <p:nvPicPr>
          <p:cNvPr id="5" name="Picture 4">
            <a:extLst>
              <a:ext uri="{FF2B5EF4-FFF2-40B4-BE49-F238E27FC236}">
                <a16:creationId xmlns:a16="http://schemas.microsoft.com/office/drawing/2014/main" id="{E4148B18-91FA-439C-A077-46F8A2002DF6}"/>
              </a:ext>
            </a:extLst>
          </p:cNvPr>
          <p:cNvPicPr>
            <a:picLocks noChangeAspect="1"/>
          </p:cNvPicPr>
          <p:nvPr/>
        </p:nvPicPr>
        <p:blipFill>
          <a:blip r:embed="rId3"/>
          <a:stretch>
            <a:fillRect/>
          </a:stretch>
        </p:blipFill>
        <p:spPr>
          <a:xfrm>
            <a:off x="112970" y="2251280"/>
            <a:ext cx="8918060" cy="4378120"/>
          </a:xfrm>
          <a:prstGeom prst="rect">
            <a:avLst/>
          </a:prstGeom>
        </p:spPr>
      </p:pic>
      <p:sp>
        <p:nvSpPr>
          <p:cNvPr id="6" name="Slide Number Placeholder 5">
            <a:extLst>
              <a:ext uri="{FF2B5EF4-FFF2-40B4-BE49-F238E27FC236}">
                <a16:creationId xmlns:a16="http://schemas.microsoft.com/office/drawing/2014/main" id="{5239508B-C66A-4D48-851A-6BBC53C3E0C7}"/>
              </a:ext>
            </a:extLst>
          </p:cNvPr>
          <p:cNvSpPr>
            <a:spLocks noGrp="1"/>
          </p:cNvSpPr>
          <p:nvPr>
            <p:ph type="sldNum" sz="quarter" idx="4"/>
          </p:nvPr>
        </p:nvSpPr>
        <p:spPr/>
        <p:txBody>
          <a:bodyPr/>
          <a:lstStyle/>
          <a:p>
            <a:fld id="{974A393E-320B-4A38-ADF1-FE4CFE64EDFF}" type="slidenum">
              <a:rPr lang="en-US" smtClean="0"/>
              <a:t>33</a:t>
            </a:fld>
            <a:endParaRPr lang="en-US" dirty="0"/>
          </a:p>
        </p:txBody>
      </p:sp>
    </p:spTree>
    <p:extLst>
      <p:ext uri="{BB962C8B-B14F-4D97-AF65-F5344CB8AC3E}">
        <p14:creationId xmlns:p14="http://schemas.microsoft.com/office/powerpoint/2010/main" val="19876690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4727E-124C-48F1-983E-C491DF87866E}"/>
              </a:ext>
            </a:extLst>
          </p:cNvPr>
          <p:cNvSpPr>
            <a:spLocks noGrp="1"/>
          </p:cNvSpPr>
          <p:nvPr>
            <p:ph type="title"/>
          </p:nvPr>
        </p:nvSpPr>
        <p:spPr/>
        <p:txBody>
          <a:bodyPr/>
          <a:lstStyle/>
          <a:p>
            <a:r>
              <a:rPr lang="en-US" dirty="0"/>
              <a:t>Other Agreements</a:t>
            </a:r>
          </a:p>
        </p:txBody>
      </p:sp>
      <p:pic>
        <p:nvPicPr>
          <p:cNvPr id="3" name="Picture 2">
            <a:extLst>
              <a:ext uri="{FF2B5EF4-FFF2-40B4-BE49-F238E27FC236}">
                <a16:creationId xmlns:a16="http://schemas.microsoft.com/office/drawing/2014/main" id="{E17A65D2-626B-4727-934C-749448831D62}"/>
              </a:ext>
            </a:extLst>
          </p:cNvPr>
          <p:cNvPicPr>
            <a:picLocks noChangeAspect="1"/>
          </p:cNvPicPr>
          <p:nvPr/>
        </p:nvPicPr>
        <p:blipFill>
          <a:blip r:embed="rId2"/>
          <a:stretch>
            <a:fillRect/>
          </a:stretch>
        </p:blipFill>
        <p:spPr>
          <a:xfrm>
            <a:off x="762000" y="2189509"/>
            <a:ext cx="7600950" cy="4439891"/>
          </a:xfrm>
          <a:prstGeom prst="rect">
            <a:avLst/>
          </a:prstGeom>
        </p:spPr>
      </p:pic>
      <p:sp>
        <p:nvSpPr>
          <p:cNvPr id="4" name="Content Placeholder 1">
            <a:extLst>
              <a:ext uri="{FF2B5EF4-FFF2-40B4-BE49-F238E27FC236}">
                <a16:creationId xmlns:a16="http://schemas.microsoft.com/office/drawing/2014/main" id="{EB01D82C-ECA4-44C6-B8E3-F8D2039CD30F}"/>
              </a:ext>
            </a:extLst>
          </p:cNvPr>
          <p:cNvSpPr txBox="1">
            <a:spLocks/>
          </p:cNvSpPr>
          <p:nvPr/>
        </p:nvSpPr>
        <p:spPr>
          <a:xfrm>
            <a:off x="304800" y="1295400"/>
            <a:ext cx="8001000" cy="838200"/>
          </a:xfrm>
          <a:prstGeom prst="rect">
            <a:avLst/>
          </a:prstGeom>
        </p:spPr>
        <p:txBody>
          <a:bodyPr/>
          <a:lstStyle>
            <a:lvl1pPr marL="342900" indent="-342900" algn="l" defTabSz="914400" rtl="0" eaLnBrk="1" latinLnBrk="0" hangingPunct="1">
              <a:spcBef>
                <a:spcPct val="20000"/>
              </a:spcBef>
              <a:buClr>
                <a:srgbClr val="002060"/>
              </a:buClr>
              <a:buFont typeface="Wingdings" pitchFamily="2" charset="2"/>
              <a:buChar char="ü"/>
              <a:defRPr sz="3200" b="1" kern="1200">
                <a:solidFill>
                  <a:srgbClr val="002060"/>
                </a:solidFill>
                <a:latin typeface="+mn-lt"/>
                <a:ea typeface="+mn-ea"/>
                <a:cs typeface="+mn-cs"/>
              </a:defRPr>
            </a:lvl1pPr>
            <a:lvl2pPr marL="742950" indent="-285750" algn="l" defTabSz="914400" rtl="0" eaLnBrk="1" latinLnBrk="0" hangingPunct="1">
              <a:spcBef>
                <a:spcPct val="20000"/>
              </a:spcBef>
              <a:buClr>
                <a:srgbClr val="002060"/>
              </a:buClr>
              <a:buFont typeface="Wingdings" pitchFamily="2" charset="2"/>
              <a:buChar char="§"/>
              <a:defRPr sz="2800" i="0" u="sng" kern="1200">
                <a:solidFill>
                  <a:srgbClr val="0070C0"/>
                </a:solidFill>
                <a:latin typeface="+mn-lt"/>
                <a:ea typeface="+mn-ea"/>
                <a:cs typeface="+mn-cs"/>
              </a:defRPr>
            </a:lvl2pPr>
            <a:lvl3pPr marL="1143000" indent="-228600" algn="l" defTabSz="914400" rtl="0" eaLnBrk="1" latinLnBrk="0" hangingPunct="1">
              <a:spcBef>
                <a:spcPct val="20000"/>
              </a:spcBef>
              <a:buClr>
                <a:srgbClr val="002060"/>
              </a:buClr>
              <a:buFont typeface="Arial" pitchFamily="34" charset="0"/>
              <a:buChar char="•"/>
              <a:defRPr sz="2400" i="0" kern="1200">
                <a:solidFill>
                  <a:srgbClr val="0070C0"/>
                </a:solidFill>
                <a:latin typeface="+mn-lt"/>
                <a:ea typeface="+mn-ea"/>
                <a:cs typeface="+mn-cs"/>
              </a:defRPr>
            </a:lvl3pPr>
            <a:lvl4pPr marL="1600200" indent="-228600" algn="l" defTabSz="914400" rtl="0" eaLnBrk="1" latinLnBrk="0" hangingPunct="1">
              <a:spcBef>
                <a:spcPct val="20000"/>
              </a:spcBef>
              <a:buClr>
                <a:srgbClr val="002060"/>
              </a:buClr>
              <a:buFont typeface="Arial" pitchFamily="34" charset="0"/>
              <a:buChar char="–"/>
              <a:defRPr sz="2000" i="0" kern="1200">
                <a:solidFill>
                  <a:srgbClr val="0070C0"/>
                </a:solidFill>
                <a:latin typeface="+mn-lt"/>
                <a:ea typeface="+mn-ea"/>
                <a:cs typeface="+mn-cs"/>
              </a:defRPr>
            </a:lvl4pPr>
            <a:lvl5pPr marL="2057400" indent="-228600" algn="l" defTabSz="914400" rtl="0" eaLnBrk="1" latinLnBrk="0" hangingPunct="1">
              <a:spcBef>
                <a:spcPct val="20000"/>
              </a:spcBef>
              <a:buClr>
                <a:srgbClr val="002060"/>
              </a:buClr>
              <a:buFont typeface="Arial" pitchFamily="34" charset="0"/>
              <a:buChar char="»"/>
              <a:defRPr sz="1800" i="0" kern="1200">
                <a:solidFill>
                  <a:srgbClr val="0070C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a:t>Other Agreements that might meet the definition of a lease, which may be embedded in other agreements</a:t>
            </a:r>
            <a:endParaRPr lang="en-US" sz="2400" dirty="0">
              <a:highlight>
                <a:srgbClr val="FFFF00"/>
              </a:highlight>
            </a:endParaRPr>
          </a:p>
          <a:p>
            <a:endParaRPr lang="en-US" dirty="0"/>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r>
              <a:rPr lang="en-US" sz="2400" dirty="0"/>
              <a:t>		</a:t>
            </a:r>
          </a:p>
        </p:txBody>
      </p:sp>
      <p:sp>
        <p:nvSpPr>
          <p:cNvPr id="5" name="Slide Number Placeholder 4">
            <a:extLst>
              <a:ext uri="{FF2B5EF4-FFF2-40B4-BE49-F238E27FC236}">
                <a16:creationId xmlns:a16="http://schemas.microsoft.com/office/drawing/2014/main" id="{2F8C2767-C9FD-4D9E-BB91-06A2CF85B191}"/>
              </a:ext>
            </a:extLst>
          </p:cNvPr>
          <p:cNvSpPr>
            <a:spLocks noGrp="1"/>
          </p:cNvSpPr>
          <p:nvPr>
            <p:ph type="sldNum" sz="quarter" idx="4"/>
          </p:nvPr>
        </p:nvSpPr>
        <p:spPr/>
        <p:txBody>
          <a:bodyPr/>
          <a:lstStyle/>
          <a:p>
            <a:fld id="{974A393E-320B-4A38-ADF1-FE4CFE64EDFF}" type="slidenum">
              <a:rPr lang="en-US" smtClean="0"/>
              <a:t>34</a:t>
            </a:fld>
            <a:endParaRPr lang="en-US" dirty="0"/>
          </a:p>
        </p:txBody>
      </p:sp>
    </p:spTree>
    <p:extLst>
      <p:ext uri="{BB962C8B-B14F-4D97-AF65-F5344CB8AC3E}">
        <p14:creationId xmlns:p14="http://schemas.microsoft.com/office/powerpoint/2010/main" val="27175438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4727E-124C-48F1-983E-C491DF87866E}"/>
              </a:ext>
            </a:extLst>
          </p:cNvPr>
          <p:cNvSpPr>
            <a:spLocks noGrp="1"/>
          </p:cNvSpPr>
          <p:nvPr>
            <p:ph type="title"/>
          </p:nvPr>
        </p:nvSpPr>
        <p:spPr/>
        <p:txBody>
          <a:bodyPr/>
          <a:lstStyle/>
          <a:p>
            <a:r>
              <a:rPr lang="en-US" dirty="0"/>
              <a:t>Other Agreements</a:t>
            </a:r>
          </a:p>
        </p:txBody>
      </p:sp>
      <p:sp>
        <p:nvSpPr>
          <p:cNvPr id="4" name="Content Placeholder 1">
            <a:extLst>
              <a:ext uri="{FF2B5EF4-FFF2-40B4-BE49-F238E27FC236}">
                <a16:creationId xmlns:a16="http://schemas.microsoft.com/office/drawing/2014/main" id="{EB01D82C-ECA4-44C6-B8E3-F8D2039CD30F}"/>
              </a:ext>
            </a:extLst>
          </p:cNvPr>
          <p:cNvSpPr txBox="1">
            <a:spLocks/>
          </p:cNvSpPr>
          <p:nvPr/>
        </p:nvSpPr>
        <p:spPr>
          <a:xfrm>
            <a:off x="304800" y="1066800"/>
            <a:ext cx="8001000" cy="5181600"/>
          </a:xfrm>
          <a:prstGeom prst="rect">
            <a:avLst/>
          </a:prstGeom>
        </p:spPr>
        <p:txBody>
          <a:bodyPr/>
          <a:lstStyle>
            <a:lvl1pPr marL="342900" indent="-342900" algn="l" defTabSz="914400" rtl="0" eaLnBrk="1" latinLnBrk="0" hangingPunct="1">
              <a:spcBef>
                <a:spcPct val="20000"/>
              </a:spcBef>
              <a:buClr>
                <a:srgbClr val="002060"/>
              </a:buClr>
              <a:buFont typeface="Wingdings" pitchFamily="2" charset="2"/>
              <a:buChar char="ü"/>
              <a:defRPr sz="3200" b="1" kern="1200">
                <a:solidFill>
                  <a:srgbClr val="002060"/>
                </a:solidFill>
                <a:latin typeface="+mn-lt"/>
                <a:ea typeface="+mn-ea"/>
                <a:cs typeface="+mn-cs"/>
              </a:defRPr>
            </a:lvl1pPr>
            <a:lvl2pPr marL="742950" indent="-285750" algn="l" defTabSz="914400" rtl="0" eaLnBrk="1" latinLnBrk="0" hangingPunct="1">
              <a:spcBef>
                <a:spcPct val="20000"/>
              </a:spcBef>
              <a:buClr>
                <a:srgbClr val="002060"/>
              </a:buClr>
              <a:buFont typeface="Wingdings" pitchFamily="2" charset="2"/>
              <a:buChar char="§"/>
              <a:defRPr sz="2800" i="0" u="sng" kern="1200">
                <a:solidFill>
                  <a:srgbClr val="0070C0"/>
                </a:solidFill>
                <a:latin typeface="+mn-lt"/>
                <a:ea typeface="+mn-ea"/>
                <a:cs typeface="+mn-cs"/>
              </a:defRPr>
            </a:lvl2pPr>
            <a:lvl3pPr marL="1143000" indent="-228600" algn="l" defTabSz="914400" rtl="0" eaLnBrk="1" latinLnBrk="0" hangingPunct="1">
              <a:spcBef>
                <a:spcPct val="20000"/>
              </a:spcBef>
              <a:buClr>
                <a:srgbClr val="002060"/>
              </a:buClr>
              <a:buFont typeface="Arial" pitchFamily="34" charset="0"/>
              <a:buChar char="•"/>
              <a:defRPr sz="2400" i="0" kern="1200">
                <a:solidFill>
                  <a:srgbClr val="0070C0"/>
                </a:solidFill>
                <a:latin typeface="+mn-lt"/>
                <a:ea typeface="+mn-ea"/>
                <a:cs typeface="+mn-cs"/>
              </a:defRPr>
            </a:lvl3pPr>
            <a:lvl4pPr marL="1600200" indent="-228600" algn="l" defTabSz="914400" rtl="0" eaLnBrk="1" latinLnBrk="0" hangingPunct="1">
              <a:spcBef>
                <a:spcPct val="20000"/>
              </a:spcBef>
              <a:buClr>
                <a:srgbClr val="002060"/>
              </a:buClr>
              <a:buFont typeface="Arial" pitchFamily="34" charset="0"/>
              <a:buChar char="–"/>
              <a:defRPr sz="2000" i="0" kern="1200">
                <a:solidFill>
                  <a:srgbClr val="0070C0"/>
                </a:solidFill>
                <a:latin typeface="+mn-lt"/>
                <a:ea typeface="+mn-ea"/>
                <a:cs typeface="+mn-cs"/>
              </a:defRPr>
            </a:lvl4pPr>
            <a:lvl5pPr marL="2057400" indent="-228600" algn="l" defTabSz="914400" rtl="0" eaLnBrk="1" latinLnBrk="0" hangingPunct="1">
              <a:spcBef>
                <a:spcPct val="20000"/>
              </a:spcBef>
              <a:buClr>
                <a:srgbClr val="002060"/>
              </a:buClr>
              <a:buFont typeface="Arial" pitchFamily="34" charset="0"/>
              <a:buChar char="»"/>
              <a:defRPr sz="1800" i="0" kern="1200">
                <a:solidFill>
                  <a:srgbClr val="0070C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a:t>What is the challenge with embedded leases:</a:t>
            </a:r>
          </a:p>
          <a:p>
            <a:pPr lvl="1"/>
            <a:r>
              <a:rPr lang="en-US" sz="2000" u="none" dirty="0"/>
              <a:t>There may be leases embedded in existing contracts that were not previously identified</a:t>
            </a:r>
          </a:p>
          <a:p>
            <a:pPr lvl="1"/>
            <a:r>
              <a:rPr lang="en-US" sz="2000" u="none" dirty="0"/>
              <a:t>Many contracts will not use the terms “lease” or “rent” that allow for easier identification</a:t>
            </a:r>
          </a:p>
          <a:p>
            <a:pPr lvl="1"/>
            <a:r>
              <a:rPr lang="en-US" sz="2000" u="none" dirty="0"/>
              <a:t>Critical evaluation may be required to determine whether a right to control the use of an asset created by the contract</a:t>
            </a:r>
          </a:p>
          <a:p>
            <a:r>
              <a:rPr lang="en-US" sz="2400" dirty="0"/>
              <a:t>Where are embedded leases often found?</a:t>
            </a:r>
          </a:p>
          <a:p>
            <a:pPr lvl="1"/>
            <a:r>
              <a:rPr lang="en-US" sz="2000" u="none" dirty="0"/>
              <a:t>Advertising agreements</a:t>
            </a:r>
          </a:p>
          <a:p>
            <a:pPr lvl="1"/>
            <a:r>
              <a:rPr lang="en-US" sz="2000" u="none" dirty="0"/>
              <a:t>Service agreements</a:t>
            </a:r>
          </a:p>
          <a:p>
            <a:pPr lvl="1"/>
            <a:r>
              <a:rPr lang="en-US" sz="2000" u="none" dirty="0"/>
              <a:t>Transportation agreements</a:t>
            </a:r>
          </a:p>
          <a:p>
            <a:pPr lvl="1"/>
            <a:r>
              <a:rPr lang="en-US" sz="2000" u="none" dirty="0"/>
              <a:t>Construction agreements</a:t>
            </a:r>
          </a:p>
          <a:p>
            <a:pPr lvl="1"/>
            <a:r>
              <a:rPr lang="en-US" sz="2000" u="none" dirty="0"/>
              <a:t>Related party charges</a:t>
            </a:r>
          </a:p>
          <a:p>
            <a:pPr lvl="1"/>
            <a:r>
              <a:rPr lang="en-US" sz="2000" u="none" dirty="0"/>
              <a:t>IT Services</a:t>
            </a:r>
          </a:p>
          <a:p>
            <a:pPr lvl="1"/>
            <a:r>
              <a:rPr lang="en-US" sz="2000" u="none" dirty="0"/>
              <a:t>Supply contracts</a:t>
            </a:r>
          </a:p>
          <a:p>
            <a:pPr marL="0" indent="0">
              <a:buNone/>
            </a:pPr>
            <a:endParaRPr lang="en-US" sz="2400" dirty="0"/>
          </a:p>
          <a:p>
            <a:endParaRPr lang="en-US" dirty="0"/>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r>
              <a:rPr lang="en-US" sz="2400" dirty="0"/>
              <a:t>		</a:t>
            </a:r>
          </a:p>
        </p:txBody>
      </p:sp>
      <p:sp>
        <p:nvSpPr>
          <p:cNvPr id="5" name="Slide Number Placeholder 4">
            <a:extLst>
              <a:ext uri="{FF2B5EF4-FFF2-40B4-BE49-F238E27FC236}">
                <a16:creationId xmlns:a16="http://schemas.microsoft.com/office/drawing/2014/main" id="{2F8C2767-C9FD-4D9E-BB91-06A2CF85B191}"/>
              </a:ext>
            </a:extLst>
          </p:cNvPr>
          <p:cNvSpPr>
            <a:spLocks noGrp="1"/>
          </p:cNvSpPr>
          <p:nvPr>
            <p:ph type="sldNum" sz="quarter" idx="4"/>
          </p:nvPr>
        </p:nvSpPr>
        <p:spPr/>
        <p:txBody>
          <a:bodyPr/>
          <a:lstStyle/>
          <a:p>
            <a:fld id="{974A393E-320B-4A38-ADF1-FE4CFE64EDFF}" type="slidenum">
              <a:rPr lang="en-US" smtClean="0"/>
              <a:t>35</a:t>
            </a:fld>
            <a:endParaRPr lang="en-US" dirty="0"/>
          </a:p>
        </p:txBody>
      </p:sp>
    </p:spTree>
    <p:extLst>
      <p:ext uri="{BB962C8B-B14F-4D97-AF65-F5344CB8AC3E}">
        <p14:creationId xmlns:p14="http://schemas.microsoft.com/office/powerpoint/2010/main" val="39809973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4727E-124C-48F1-983E-C491DF87866E}"/>
              </a:ext>
            </a:extLst>
          </p:cNvPr>
          <p:cNvSpPr>
            <a:spLocks noGrp="1"/>
          </p:cNvSpPr>
          <p:nvPr>
            <p:ph type="title"/>
          </p:nvPr>
        </p:nvSpPr>
        <p:spPr/>
        <p:txBody>
          <a:bodyPr/>
          <a:lstStyle/>
          <a:p>
            <a:r>
              <a:rPr lang="en-US" dirty="0"/>
              <a:t>Other Agreements</a:t>
            </a:r>
          </a:p>
        </p:txBody>
      </p:sp>
      <p:sp>
        <p:nvSpPr>
          <p:cNvPr id="4" name="Content Placeholder 1">
            <a:extLst>
              <a:ext uri="{FF2B5EF4-FFF2-40B4-BE49-F238E27FC236}">
                <a16:creationId xmlns:a16="http://schemas.microsoft.com/office/drawing/2014/main" id="{EB01D82C-ECA4-44C6-B8E3-F8D2039CD30F}"/>
              </a:ext>
            </a:extLst>
          </p:cNvPr>
          <p:cNvSpPr txBox="1">
            <a:spLocks/>
          </p:cNvSpPr>
          <p:nvPr/>
        </p:nvSpPr>
        <p:spPr>
          <a:xfrm>
            <a:off x="304800" y="1066800"/>
            <a:ext cx="8077200" cy="5181600"/>
          </a:xfrm>
          <a:prstGeom prst="rect">
            <a:avLst/>
          </a:prstGeom>
        </p:spPr>
        <p:txBody>
          <a:bodyPr/>
          <a:lstStyle>
            <a:lvl1pPr marL="342900" indent="-342900" algn="l" defTabSz="914400" rtl="0" eaLnBrk="1" latinLnBrk="0" hangingPunct="1">
              <a:spcBef>
                <a:spcPct val="20000"/>
              </a:spcBef>
              <a:buClr>
                <a:srgbClr val="002060"/>
              </a:buClr>
              <a:buFont typeface="Wingdings" pitchFamily="2" charset="2"/>
              <a:buChar char="ü"/>
              <a:defRPr sz="3200" b="1" kern="1200">
                <a:solidFill>
                  <a:srgbClr val="002060"/>
                </a:solidFill>
                <a:latin typeface="+mn-lt"/>
                <a:ea typeface="+mn-ea"/>
                <a:cs typeface="+mn-cs"/>
              </a:defRPr>
            </a:lvl1pPr>
            <a:lvl2pPr marL="742950" indent="-285750" algn="l" defTabSz="914400" rtl="0" eaLnBrk="1" latinLnBrk="0" hangingPunct="1">
              <a:spcBef>
                <a:spcPct val="20000"/>
              </a:spcBef>
              <a:buClr>
                <a:srgbClr val="002060"/>
              </a:buClr>
              <a:buFont typeface="Wingdings" pitchFamily="2" charset="2"/>
              <a:buChar char="§"/>
              <a:defRPr sz="2800" i="0" u="sng" kern="1200">
                <a:solidFill>
                  <a:srgbClr val="0070C0"/>
                </a:solidFill>
                <a:latin typeface="+mn-lt"/>
                <a:ea typeface="+mn-ea"/>
                <a:cs typeface="+mn-cs"/>
              </a:defRPr>
            </a:lvl2pPr>
            <a:lvl3pPr marL="1143000" indent="-228600" algn="l" defTabSz="914400" rtl="0" eaLnBrk="1" latinLnBrk="0" hangingPunct="1">
              <a:spcBef>
                <a:spcPct val="20000"/>
              </a:spcBef>
              <a:buClr>
                <a:srgbClr val="002060"/>
              </a:buClr>
              <a:buFont typeface="Arial" pitchFamily="34" charset="0"/>
              <a:buChar char="•"/>
              <a:defRPr sz="2400" i="0" kern="1200">
                <a:solidFill>
                  <a:srgbClr val="0070C0"/>
                </a:solidFill>
                <a:latin typeface="+mn-lt"/>
                <a:ea typeface="+mn-ea"/>
                <a:cs typeface="+mn-cs"/>
              </a:defRPr>
            </a:lvl3pPr>
            <a:lvl4pPr marL="1600200" indent="-228600" algn="l" defTabSz="914400" rtl="0" eaLnBrk="1" latinLnBrk="0" hangingPunct="1">
              <a:spcBef>
                <a:spcPct val="20000"/>
              </a:spcBef>
              <a:buClr>
                <a:srgbClr val="002060"/>
              </a:buClr>
              <a:buFont typeface="Arial" pitchFamily="34" charset="0"/>
              <a:buChar char="–"/>
              <a:defRPr sz="2000" i="0" kern="1200">
                <a:solidFill>
                  <a:srgbClr val="0070C0"/>
                </a:solidFill>
                <a:latin typeface="+mn-lt"/>
                <a:ea typeface="+mn-ea"/>
                <a:cs typeface="+mn-cs"/>
              </a:defRPr>
            </a:lvl4pPr>
            <a:lvl5pPr marL="2057400" indent="-228600" algn="l" defTabSz="914400" rtl="0" eaLnBrk="1" latinLnBrk="0" hangingPunct="1">
              <a:spcBef>
                <a:spcPct val="20000"/>
              </a:spcBef>
              <a:buClr>
                <a:srgbClr val="002060"/>
              </a:buClr>
              <a:buFont typeface="Arial" pitchFamily="34" charset="0"/>
              <a:buChar char="»"/>
              <a:defRPr sz="1800" i="0" kern="1200">
                <a:solidFill>
                  <a:srgbClr val="0070C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a:t>Example – Shuttle Service</a:t>
            </a:r>
          </a:p>
          <a:p>
            <a:pPr lvl="1"/>
            <a:r>
              <a:rPr lang="en-US" sz="1600" u="none" dirty="0"/>
              <a:t>Agency A has multiple buildings.  Employees frequently must travel between buildings and parking lots that are far apart from each other.</a:t>
            </a:r>
          </a:p>
          <a:p>
            <a:pPr lvl="1"/>
            <a:r>
              <a:rPr lang="en-US" sz="1600" u="none" dirty="0"/>
              <a:t>Agency A engages Shuttle Service to provide shuttle bus service around its buildings to its employees and visitors.</a:t>
            </a:r>
          </a:p>
          <a:p>
            <a:pPr lvl="1"/>
            <a:r>
              <a:rPr lang="en-US" sz="1600" u="none" dirty="0"/>
              <a:t>3 buses used by Shuttle Service are dedicated to Agency A’s contract.  Agency A can only use the buses on its buildings.</a:t>
            </a:r>
          </a:p>
          <a:p>
            <a:pPr lvl="1"/>
            <a:r>
              <a:rPr lang="en-US" sz="1600" u="none" dirty="0"/>
              <a:t>Agency A dictates the routes, frequency, and hours of operation for the shuttle service.</a:t>
            </a:r>
          </a:p>
          <a:p>
            <a:pPr lvl="1"/>
            <a:r>
              <a:rPr lang="en-US" sz="1600" u="none" dirty="0"/>
              <a:t>Shuttle Service operates and maintains the buses. </a:t>
            </a:r>
          </a:p>
          <a:p>
            <a:pPr lvl="1"/>
            <a:endParaRPr lang="en-US" sz="1600" u="none" dirty="0"/>
          </a:p>
          <a:p>
            <a:pPr lvl="1"/>
            <a:endParaRPr lang="en-US" sz="1600" u="none" dirty="0"/>
          </a:p>
          <a:p>
            <a:pPr marL="0" indent="0">
              <a:buNone/>
            </a:pPr>
            <a:endParaRPr lang="en-US" sz="2400" dirty="0"/>
          </a:p>
          <a:p>
            <a:endParaRPr lang="en-US" dirty="0"/>
          </a:p>
          <a:p>
            <a:pPr marL="0" indent="0">
              <a:buFont typeface="Wingdings" pitchFamily="2" charset="2"/>
              <a:buNone/>
            </a:pPr>
            <a:endParaRPr lang="en-US" sz="2400" dirty="0"/>
          </a:p>
          <a:p>
            <a:pPr marL="0" indent="0">
              <a:buFont typeface="Wingdings" pitchFamily="2" charset="2"/>
              <a:buNone/>
            </a:pPr>
            <a:endParaRPr lang="en-US" sz="2400" dirty="0"/>
          </a:p>
          <a:p>
            <a:pPr marL="0" indent="0">
              <a:buFont typeface="Wingdings" pitchFamily="2" charset="2"/>
              <a:buNone/>
            </a:pPr>
            <a:r>
              <a:rPr lang="en-US" sz="2400" dirty="0"/>
              <a:t>		</a:t>
            </a:r>
          </a:p>
        </p:txBody>
      </p:sp>
      <p:sp>
        <p:nvSpPr>
          <p:cNvPr id="5" name="Slide Number Placeholder 4">
            <a:extLst>
              <a:ext uri="{FF2B5EF4-FFF2-40B4-BE49-F238E27FC236}">
                <a16:creationId xmlns:a16="http://schemas.microsoft.com/office/drawing/2014/main" id="{2F8C2767-C9FD-4D9E-BB91-06A2CF85B191}"/>
              </a:ext>
            </a:extLst>
          </p:cNvPr>
          <p:cNvSpPr>
            <a:spLocks noGrp="1"/>
          </p:cNvSpPr>
          <p:nvPr>
            <p:ph type="sldNum" sz="quarter" idx="4"/>
          </p:nvPr>
        </p:nvSpPr>
        <p:spPr/>
        <p:txBody>
          <a:bodyPr/>
          <a:lstStyle/>
          <a:p>
            <a:fld id="{974A393E-320B-4A38-ADF1-FE4CFE64EDFF}" type="slidenum">
              <a:rPr lang="en-US" smtClean="0"/>
              <a:t>36</a:t>
            </a:fld>
            <a:endParaRPr lang="en-US" dirty="0"/>
          </a:p>
        </p:txBody>
      </p:sp>
      <p:sp>
        <p:nvSpPr>
          <p:cNvPr id="9" name="Oval 8">
            <a:extLst>
              <a:ext uri="{FF2B5EF4-FFF2-40B4-BE49-F238E27FC236}">
                <a16:creationId xmlns:a16="http://schemas.microsoft.com/office/drawing/2014/main" id="{5ADDD76E-3964-4717-8F64-8EC6AF0EF1D7}"/>
              </a:ext>
            </a:extLst>
          </p:cNvPr>
          <p:cNvSpPr/>
          <p:nvPr/>
        </p:nvSpPr>
        <p:spPr>
          <a:xfrm>
            <a:off x="6629400" y="4495800"/>
            <a:ext cx="2057400" cy="152400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dirty="0"/>
              <a:t>Contract contains a lease</a:t>
            </a:r>
            <a:endParaRPr lang="en-US" i="1" u="sng" dirty="0"/>
          </a:p>
        </p:txBody>
      </p:sp>
      <p:sp>
        <p:nvSpPr>
          <p:cNvPr id="10" name="Rectangle 9">
            <a:extLst>
              <a:ext uri="{FF2B5EF4-FFF2-40B4-BE49-F238E27FC236}">
                <a16:creationId xmlns:a16="http://schemas.microsoft.com/office/drawing/2014/main" id="{1D5C0AED-A56E-4294-B87D-01FCCD47197F}"/>
              </a:ext>
            </a:extLst>
          </p:cNvPr>
          <p:cNvSpPr/>
          <p:nvPr/>
        </p:nvSpPr>
        <p:spPr>
          <a:xfrm>
            <a:off x="381000" y="4495800"/>
            <a:ext cx="2438400" cy="15240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a:p>
            <a:pPr algn="ctr"/>
            <a:r>
              <a:rPr lang="en-US" dirty="0"/>
              <a:t>For what purpose &amp; how the asset is used is </a:t>
            </a:r>
            <a:r>
              <a:rPr lang="en-US" i="1" u="sng" dirty="0"/>
              <a:t>not</a:t>
            </a:r>
            <a:r>
              <a:rPr lang="en-US" dirty="0"/>
              <a:t> predetermined in the agreement</a:t>
            </a:r>
            <a:endParaRPr lang="en-US" i="1" u="sng" dirty="0"/>
          </a:p>
          <a:p>
            <a:pPr algn="ctr"/>
            <a:endParaRPr lang="en-US" dirty="0"/>
          </a:p>
        </p:txBody>
      </p:sp>
      <p:sp>
        <p:nvSpPr>
          <p:cNvPr id="11" name="Rectangle 10">
            <a:extLst>
              <a:ext uri="{FF2B5EF4-FFF2-40B4-BE49-F238E27FC236}">
                <a16:creationId xmlns:a16="http://schemas.microsoft.com/office/drawing/2014/main" id="{9E4672CA-5B62-48B2-B16F-D3D50A6B8A68}"/>
              </a:ext>
            </a:extLst>
          </p:cNvPr>
          <p:cNvSpPr/>
          <p:nvPr/>
        </p:nvSpPr>
        <p:spPr>
          <a:xfrm>
            <a:off x="3505200" y="4495800"/>
            <a:ext cx="2438400" cy="15240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a:p>
            <a:pPr algn="ctr"/>
            <a:r>
              <a:rPr lang="en-US" dirty="0"/>
              <a:t>Agency has the right to direct how and for what purpose the asset is used</a:t>
            </a:r>
            <a:endParaRPr lang="en-US" i="1" u="sng" dirty="0"/>
          </a:p>
          <a:p>
            <a:pPr algn="ctr"/>
            <a:endParaRPr lang="en-US" dirty="0"/>
          </a:p>
        </p:txBody>
      </p:sp>
      <p:sp>
        <p:nvSpPr>
          <p:cNvPr id="12" name="Arrow: Right 11">
            <a:extLst>
              <a:ext uri="{FF2B5EF4-FFF2-40B4-BE49-F238E27FC236}">
                <a16:creationId xmlns:a16="http://schemas.microsoft.com/office/drawing/2014/main" id="{0D895AFC-1F79-47A6-BDA0-68868BA198B9}"/>
              </a:ext>
            </a:extLst>
          </p:cNvPr>
          <p:cNvSpPr/>
          <p:nvPr/>
        </p:nvSpPr>
        <p:spPr>
          <a:xfrm>
            <a:off x="2939960" y="5181600"/>
            <a:ext cx="489040" cy="15240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21DCF32D-F84B-4774-B2E0-46DC497E983F}"/>
              </a:ext>
            </a:extLst>
          </p:cNvPr>
          <p:cNvSpPr/>
          <p:nvPr/>
        </p:nvSpPr>
        <p:spPr>
          <a:xfrm>
            <a:off x="6019800" y="5153025"/>
            <a:ext cx="489040" cy="15240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95973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426788-4806-4FD5-97F0-02E297C72DD5}"/>
              </a:ext>
            </a:extLst>
          </p:cNvPr>
          <p:cNvSpPr>
            <a:spLocks noGrp="1"/>
          </p:cNvSpPr>
          <p:nvPr>
            <p:ph type="title"/>
          </p:nvPr>
        </p:nvSpPr>
        <p:spPr/>
        <p:txBody>
          <a:bodyPr/>
          <a:lstStyle/>
          <a:p>
            <a:r>
              <a:rPr lang="en-US" sz="3600" dirty="0"/>
              <a:t>Intergovernmental Agreements</a:t>
            </a:r>
          </a:p>
        </p:txBody>
      </p:sp>
      <p:sp>
        <p:nvSpPr>
          <p:cNvPr id="5" name="TextBox 4">
            <a:extLst>
              <a:ext uri="{FF2B5EF4-FFF2-40B4-BE49-F238E27FC236}">
                <a16:creationId xmlns:a16="http://schemas.microsoft.com/office/drawing/2014/main" id="{C321F7BA-DFCA-4D43-958D-8109CC6C11ED}"/>
              </a:ext>
            </a:extLst>
          </p:cNvPr>
          <p:cNvSpPr txBox="1"/>
          <p:nvPr/>
        </p:nvSpPr>
        <p:spPr>
          <a:xfrm>
            <a:off x="55556" y="1143000"/>
            <a:ext cx="8707444" cy="6309420"/>
          </a:xfrm>
          <a:prstGeom prst="rect">
            <a:avLst/>
          </a:prstGeom>
          <a:noFill/>
        </p:spPr>
        <p:txBody>
          <a:bodyPr wrap="square" rtlCol="0">
            <a:spAutoFit/>
          </a:bodyPr>
          <a:lstStyle/>
          <a:p>
            <a:pPr marL="285750" indent="-285750">
              <a:buFont typeface="Wingdings" panose="05000000000000000000" pitchFamily="2" charset="2"/>
              <a:buChar char="ü"/>
            </a:pPr>
            <a:r>
              <a:rPr lang="en-US" sz="2000" b="1" dirty="0">
                <a:solidFill>
                  <a:srgbClr val="002060"/>
                </a:solidFill>
              </a:rPr>
              <a:t>Reminder - If a State organization is part of the primary government (PG) for financial reporting purposes and enters into a lease agreement where the lessor entity (public authority, department, agency, division, etc.) is also part of the PG, then the lease should not be reported as either an operating or capital lease. </a:t>
            </a:r>
          </a:p>
          <a:p>
            <a:pPr marL="742950" lvl="1" indent="-285750">
              <a:spcBef>
                <a:spcPct val="20000"/>
              </a:spcBef>
              <a:buClr>
                <a:srgbClr val="002060"/>
              </a:buClr>
              <a:buFont typeface="Wingdings" pitchFamily="2" charset="2"/>
              <a:buChar char="§"/>
            </a:pPr>
            <a:r>
              <a:rPr lang="en-US" dirty="0">
                <a:solidFill>
                  <a:srgbClr val="0070C0"/>
                </a:solidFill>
              </a:rPr>
              <a:t>The payments for these agreements should be considered ordinary operating expenditures/expenses by the lessee organization. </a:t>
            </a:r>
          </a:p>
          <a:p>
            <a:pPr marL="742950" lvl="1" indent="-285750">
              <a:spcBef>
                <a:spcPct val="20000"/>
              </a:spcBef>
              <a:buClr>
                <a:srgbClr val="002060"/>
              </a:buClr>
              <a:buFont typeface="Wingdings" pitchFamily="2" charset="2"/>
              <a:buChar char="§"/>
            </a:pPr>
            <a:r>
              <a:rPr lang="en-US" dirty="0">
                <a:solidFill>
                  <a:srgbClr val="0070C0"/>
                </a:solidFill>
              </a:rPr>
              <a:t>For example, agreements between Georgia Building Authority (GBA) and other organizations included in the State’s primary government should not be reported as leases in the statewide CAFR.</a:t>
            </a:r>
          </a:p>
          <a:p>
            <a:pPr marL="342900" lvl="1" indent="-342900">
              <a:spcBef>
                <a:spcPct val="20000"/>
              </a:spcBef>
              <a:buClr>
                <a:srgbClr val="002060"/>
              </a:buClr>
              <a:buFont typeface="Wingdings" pitchFamily="2" charset="2"/>
              <a:buChar char="ü"/>
            </a:pPr>
            <a:r>
              <a:rPr lang="en-US" sz="2000" b="1" dirty="0">
                <a:solidFill>
                  <a:srgbClr val="002060"/>
                </a:solidFill>
              </a:rPr>
              <a:t>If any State organization enters into a lease agreement where the lessor is either a) a discretely presented component unit or b) a public organization that is not part of the governmental unit entity for financial reporting purposes, then the lease should be treated in the same manner as any other lease agreement of the State </a:t>
            </a:r>
          </a:p>
          <a:p>
            <a:pPr marL="342900" lvl="1" indent="-342900">
              <a:spcBef>
                <a:spcPct val="20000"/>
              </a:spcBef>
              <a:buClr>
                <a:srgbClr val="002060"/>
              </a:buClr>
              <a:buFont typeface="Wingdings" pitchFamily="2" charset="2"/>
              <a:buChar char="ü"/>
            </a:pPr>
            <a:r>
              <a:rPr lang="en-US" sz="2000" b="1" dirty="0">
                <a:solidFill>
                  <a:srgbClr val="002060"/>
                </a:solidFill>
              </a:rPr>
              <a:t>Organization chart may be found on SAO’s website:</a:t>
            </a:r>
          </a:p>
          <a:p>
            <a:pPr marL="800100" lvl="2" indent="-342900">
              <a:spcBef>
                <a:spcPct val="20000"/>
              </a:spcBef>
              <a:buClr>
                <a:srgbClr val="002060"/>
              </a:buClr>
              <a:buFont typeface="Wingdings" pitchFamily="2" charset="2"/>
              <a:buChar char="ü"/>
            </a:pPr>
            <a:r>
              <a:rPr lang="en-US" sz="2000" dirty="0">
                <a:hlinkClick r:id="rId2"/>
              </a:rPr>
              <a:t>https://sao.georgia.gov/statewide-reporting/reporting-structure-chart-accounts</a:t>
            </a:r>
            <a:endParaRPr lang="en-US" sz="2000" b="1" dirty="0">
              <a:solidFill>
                <a:srgbClr val="002060"/>
              </a:solidFill>
            </a:endParaRPr>
          </a:p>
          <a:p>
            <a:pPr marL="800100" lvl="2" indent="-342900">
              <a:spcBef>
                <a:spcPct val="20000"/>
              </a:spcBef>
              <a:buClr>
                <a:srgbClr val="002060"/>
              </a:buClr>
              <a:buFont typeface="Wingdings" pitchFamily="2" charset="2"/>
              <a:buChar char="ü"/>
            </a:pPr>
            <a:endParaRPr lang="en-US" sz="2000" b="1" dirty="0">
              <a:solidFill>
                <a:srgbClr val="002060"/>
              </a:solidFill>
            </a:endParaRPr>
          </a:p>
        </p:txBody>
      </p:sp>
      <p:sp>
        <p:nvSpPr>
          <p:cNvPr id="2" name="Slide Number Placeholder 1">
            <a:extLst>
              <a:ext uri="{FF2B5EF4-FFF2-40B4-BE49-F238E27FC236}">
                <a16:creationId xmlns:a16="http://schemas.microsoft.com/office/drawing/2014/main" id="{AF170B18-AA83-4819-A99B-1C5E6C58F79A}"/>
              </a:ext>
            </a:extLst>
          </p:cNvPr>
          <p:cNvSpPr>
            <a:spLocks noGrp="1"/>
          </p:cNvSpPr>
          <p:nvPr>
            <p:ph type="sldNum" sz="quarter" idx="4"/>
          </p:nvPr>
        </p:nvSpPr>
        <p:spPr/>
        <p:txBody>
          <a:bodyPr/>
          <a:lstStyle/>
          <a:p>
            <a:fld id="{974A393E-320B-4A38-ADF1-FE4CFE64EDFF}" type="slidenum">
              <a:rPr lang="en-US" smtClean="0"/>
              <a:t>37</a:t>
            </a:fld>
            <a:endParaRPr lang="en-US" dirty="0"/>
          </a:p>
        </p:txBody>
      </p:sp>
    </p:spTree>
    <p:extLst>
      <p:ext uri="{BB962C8B-B14F-4D97-AF65-F5344CB8AC3E}">
        <p14:creationId xmlns:p14="http://schemas.microsoft.com/office/powerpoint/2010/main" val="27113538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Leases previously reported as Operating leases that will now be reported as Capital leases</a:t>
            </a:r>
          </a:p>
          <a:p>
            <a:pPr lvl="1"/>
            <a:r>
              <a:rPr lang="en-US" sz="2000" u="none" dirty="0"/>
              <a:t>Additional information may be required for these leases</a:t>
            </a:r>
          </a:p>
          <a:p>
            <a:pPr marL="342900" lvl="1" indent="-342900">
              <a:buFont typeface="Wingdings" pitchFamily="2" charset="2"/>
              <a:buChar char="ü"/>
            </a:pPr>
            <a:r>
              <a:rPr lang="en-US" sz="2400" b="1" u="none" dirty="0">
                <a:solidFill>
                  <a:srgbClr val="002060"/>
                </a:solidFill>
              </a:rPr>
              <a:t>Other Agreements</a:t>
            </a:r>
          </a:p>
          <a:p>
            <a:pPr marL="342900" lvl="1" indent="-342900">
              <a:buFont typeface="Wingdings" pitchFamily="2" charset="2"/>
              <a:buChar char="ü"/>
            </a:pPr>
            <a:r>
              <a:rPr lang="en-US" sz="2400" b="1" u="none" dirty="0">
                <a:solidFill>
                  <a:srgbClr val="002060"/>
                </a:solidFill>
              </a:rPr>
              <a:t>Contract Combinations</a:t>
            </a:r>
          </a:p>
          <a:p>
            <a:pPr marL="342900" lvl="1" indent="-342900">
              <a:buFont typeface="Wingdings" pitchFamily="2" charset="2"/>
              <a:buChar char="ü"/>
            </a:pPr>
            <a:r>
              <a:rPr lang="en-US" sz="2400" b="1" u="none" dirty="0">
                <a:solidFill>
                  <a:srgbClr val="002060"/>
                </a:solidFill>
              </a:rPr>
              <a:t>Multiple Components</a:t>
            </a:r>
          </a:p>
          <a:p>
            <a:pPr marL="342900" lvl="1" indent="-342900">
              <a:buFont typeface="Wingdings" pitchFamily="2" charset="2"/>
              <a:buChar char="ü"/>
            </a:pPr>
            <a:r>
              <a:rPr lang="en-US" sz="2400" b="1" u="none" dirty="0">
                <a:solidFill>
                  <a:srgbClr val="002060"/>
                </a:solidFill>
              </a:rPr>
              <a:t>Variable Payments</a:t>
            </a:r>
          </a:p>
          <a:p>
            <a:pPr marL="342900" lvl="1" indent="-342900">
              <a:buFont typeface="Wingdings" pitchFamily="2" charset="2"/>
              <a:buChar char="ü"/>
            </a:pPr>
            <a:r>
              <a:rPr lang="en-US" sz="2400" b="1" u="none" dirty="0">
                <a:solidFill>
                  <a:srgbClr val="002060"/>
                </a:solidFill>
              </a:rPr>
              <a:t>Lease Incentives</a:t>
            </a:r>
          </a:p>
          <a:p>
            <a:pPr marL="342900" lvl="1" indent="-342900">
              <a:buFont typeface="Wingdings" pitchFamily="2" charset="2"/>
              <a:buChar char="ü"/>
            </a:pPr>
            <a:r>
              <a:rPr lang="en-US" sz="2400" b="1" u="none" dirty="0">
                <a:solidFill>
                  <a:srgbClr val="002060"/>
                </a:solidFill>
              </a:rPr>
              <a:t>Prepayments</a:t>
            </a:r>
          </a:p>
          <a:p>
            <a:r>
              <a:rPr lang="en-US" sz="2400" dirty="0"/>
              <a:t>Upcoming changes to the lease agreement data form for FY22</a:t>
            </a:r>
          </a:p>
          <a:p>
            <a:r>
              <a:rPr lang="en-US" sz="2400" dirty="0"/>
              <a:t>Lessor reporting changes</a:t>
            </a:r>
          </a:p>
          <a:p>
            <a:endParaRPr lang="en-US" sz="2400" dirty="0"/>
          </a:p>
          <a:p>
            <a:pPr lvl="1"/>
            <a:endParaRPr lang="en-US" sz="2000" u="none"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Start thinking now about:</a:t>
            </a:r>
          </a:p>
        </p:txBody>
      </p:sp>
      <p:sp>
        <p:nvSpPr>
          <p:cNvPr id="4" name="Slide Number Placeholder 3">
            <a:extLst>
              <a:ext uri="{FF2B5EF4-FFF2-40B4-BE49-F238E27FC236}">
                <a16:creationId xmlns:a16="http://schemas.microsoft.com/office/drawing/2014/main" id="{49AFDE20-CF4E-4732-8A3E-F3674341EC52}"/>
              </a:ext>
            </a:extLst>
          </p:cNvPr>
          <p:cNvSpPr>
            <a:spLocks noGrp="1"/>
          </p:cNvSpPr>
          <p:nvPr>
            <p:ph type="sldNum" sz="quarter" idx="4"/>
          </p:nvPr>
        </p:nvSpPr>
        <p:spPr/>
        <p:txBody>
          <a:bodyPr/>
          <a:lstStyle/>
          <a:p>
            <a:fld id="{974A393E-320B-4A38-ADF1-FE4CFE64EDFF}" type="slidenum">
              <a:rPr lang="en-US" smtClean="0"/>
              <a:t>38</a:t>
            </a:fld>
            <a:endParaRPr lang="en-US" dirty="0"/>
          </a:p>
        </p:txBody>
      </p:sp>
    </p:spTree>
    <p:extLst>
      <p:ext uri="{BB962C8B-B14F-4D97-AF65-F5344CB8AC3E}">
        <p14:creationId xmlns:p14="http://schemas.microsoft.com/office/powerpoint/2010/main" val="23220427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001000" cy="5257800"/>
          </a:xfrm>
        </p:spPr>
        <p:txBody>
          <a:bodyPr/>
          <a:lstStyle/>
          <a:p>
            <a:r>
              <a:rPr lang="en-US" sz="2400" dirty="0"/>
              <a:t>Subscription-Based Information Technology Arrangements (SBITAs):</a:t>
            </a:r>
          </a:p>
          <a:p>
            <a:pPr lvl="1"/>
            <a:r>
              <a:rPr lang="en-US" sz="2000" u="none" dirty="0"/>
              <a:t>The project will consider (1) potential accounting and financial reporting guidance for cloud computing arrangements (CCAs) that are not addressed in current guidance and (2) potential amendments to Statement No. 51, </a:t>
            </a:r>
            <a:r>
              <a:rPr lang="en-US" sz="2000" i="1" u="none" dirty="0"/>
              <a:t>Accounting and Financial Reporting for Intangible Assets</a:t>
            </a:r>
            <a:r>
              <a:rPr lang="en-US" sz="2000" u="none" dirty="0"/>
              <a:t>, and related questions and answers in the Comprehensive Implementation Guide.</a:t>
            </a:r>
          </a:p>
          <a:p>
            <a:pPr lvl="1"/>
            <a:r>
              <a:rPr lang="en-US" sz="2000" u="none" dirty="0"/>
              <a:t>CCAs typically allow end users to access software or hardware remotely from any location and to store data with the providers for a length of time typically longer than a year.</a:t>
            </a:r>
          </a:p>
          <a:p>
            <a:pPr lvl="1"/>
            <a:r>
              <a:rPr lang="en-US" sz="2000" u="none" dirty="0"/>
              <a:t>For more information on SBITAs, visit GASB’s website at:</a:t>
            </a:r>
          </a:p>
          <a:p>
            <a:pPr lvl="2"/>
            <a:r>
              <a:rPr lang="en-US" sz="1600" dirty="0">
                <a:hlinkClick r:id="rId3"/>
              </a:rPr>
              <a:t>https://www.gasb.org/jsp/GASB/GASBContent_C/ProjectPage&amp;cid=1176170507484</a:t>
            </a:r>
            <a:endParaRPr lang="en-US" sz="1600" u="none" dirty="0"/>
          </a:p>
          <a:p>
            <a:pPr marL="0" indent="0">
              <a:buNone/>
            </a:pPr>
            <a:endParaRPr lang="en-US" sz="2400" u="none" dirty="0"/>
          </a:p>
          <a:p>
            <a:pPr marL="0" indent="0">
              <a:buNone/>
            </a:pPr>
            <a:r>
              <a:rPr lang="en-US" sz="2400" dirty="0"/>
              <a:t>		</a:t>
            </a: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Start thinking now about:</a:t>
            </a:r>
          </a:p>
        </p:txBody>
      </p:sp>
      <p:sp>
        <p:nvSpPr>
          <p:cNvPr id="4" name="Slide Number Placeholder 3">
            <a:extLst>
              <a:ext uri="{FF2B5EF4-FFF2-40B4-BE49-F238E27FC236}">
                <a16:creationId xmlns:a16="http://schemas.microsoft.com/office/drawing/2014/main" id="{49AFDE20-CF4E-4732-8A3E-F3674341EC52}"/>
              </a:ext>
            </a:extLst>
          </p:cNvPr>
          <p:cNvSpPr>
            <a:spLocks noGrp="1"/>
          </p:cNvSpPr>
          <p:nvPr>
            <p:ph type="sldNum" sz="quarter" idx="4"/>
          </p:nvPr>
        </p:nvSpPr>
        <p:spPr/>
        <p:txBody>
          <a:bodyPr/>
          <a:lstStyle/>
          <a:p>
            <a:fld id="{974A393E-320B-4A38-ADF1-FE4CFE64EDFF}" type="slidenum">
              <a:rPr lang="en-US" smtClean="0"/>
              <a:t>39</a:t>
            </a:fld>
            <a:endParaRPr lang="en-US" dirty="0"/>
          </a:p>
        </p:txBody>
      </p:sp>
    </p:spTree>
    <p:extLst>
      <p:ext uri="{BB962C8B-B14F-4D97-AF65-F5344CB8AC3E}">
        <p14:creationId xmlns:p14="http://schemas.microsoft.com/office/powerpoint/2010/main" val="2972233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6B2B574-CD2D-43E9-BAAF-444276DF4B74}"/>
              </a:ext>
            </a:extLst>
          </p:cNvPr>
          <p:cNvSpPr>
            <a:spLocks noGrp="1"/>
          </p:cNvSpPr>
          <p:nvPr>
            <p:ph idx="1"/>
          </p:nvPr>
        </p:nvSpPr>
        <p:spPr>
          <a:xfrm>
            <a:off x="716280" y="1066800"/>
            <a:ext cx="8001000" cy="5257800"/>
          </a:xfrm>
        </p:spPr>
        <p:txBody>
          <a:bodyPr/>
          <a:lstStyle/>
          <a:p>
            <a:pPr>
              <a:lnSpc>
                <a:spcPts val="750"/>
              </a:lnSpc>
              <a:spcBef>
                <a:spcPts val="29"/>
              </a:spcBef>
            </a:pPr>
            <a:endParaRPr lang="en-US" sz="750" dirty="0"/>
          </a:p>
          <a:p>
            <a:pPr marL="355600">
              <a:tabLst>
                <a:tab pos="354965" algn="l"/>
              </a:tabLst>
            </a:pPr>
            <a:r>
              <a:rPr lang="en-US" sz="2000" spc="-10" dirty="0">
                <a:cs typeface="Calibri"/>
              </a:rPr>
              <a:t>I</a:t>
            </a:r>
            <a:r>
              <a:rPr lang="en-US" sz="2000" spc="-45" dirty="0">
                <a:cs typeface="Calibri"/>
              </a:rPr>
              <a:t>n</a:t>
            </a:r>
            <a:r>
              <a:rPr lang="en-US" sz="2000" spc="-40" dirty="0">
                <a:cs typeface="Calibri"/>
              </a:rPr>
              <a:t>t</a:t>
            </a:r>
            <a:r>
              <a:rPr lang="en-US" sz="2000" spc="-10" dirty="0">
                <a:cs typeface="Calibri"/>
              </a:rPr>
              <a:t>angib</a:t>
            </a:r>
            <a:r>
              <a:rPr lang="en-US" sz="2000" spc="-15" dirty="0">
                <a:cs typeface="Calibri"/>
              </a:rPr>
              <a:t>le</a:t>
            </a:r>
            <a:r>
              <a:rPr lang="en-US" sz="2000" spc="-10" dirty="0">
                <a:cs typeface="Calibri"/>
              </a:rPr>
              <a:t> ass</a:t>
            </a:r>
            <a:r>
              <a:rPr lang="en-US" sz="2000" spc="-30" dirty="0">
                <a:cs typeface="Calibri"/>
              </a:rPr>
              <a:t>e</a:t>
            </a:r>
            <a:r>
              <a:rPr lang="en-US" sz="2000" spc="-10" dirty="0">
                <a:cs typeface="Calibri"/>
              </a:rPr>
              <a:t>ts (</a:t>
            </a:r>
            <a:r>
              <a:rPr lang="en-US" sz="2000" spc="-35" dirty="0">
                <a:cs typeface="Calibri"/>
              </a:rPr>
              <a:t>m</a:t>
            </a:r>
            <a:r>
              <a:rPr lang="en-US" sz="2000" spc="-10" dirty="0">
                <a:cs typeface="Calibri"/>
              </a:rPr>
              <a:t>in</a:t>
            </a:r>
            <a:r>
              <a:rPr lang="en-US" sz="2000" spc="-25" dirty="0">
                <a:cs typeface="Calibri"/>
              </a:rPr>
              <a:t>e</a:t>
            </a:r>
            <a:r>
              <a:rPr lang="en-US" sz="2000" spc="-60" dirty="0">
                <a:cs typeface="Calibri"/>
              </a:rPr>
              <a:t>r</a:t>
            </a:r>
            <a:r>
              <a:rPr lang="en-US" sz="2000" spc="-10" dirty="0">
                <a:cs typeface="Calibri"/>
              </a:rPr>
              <a:t>al</a:t>
            </a:r>
            <a:r>
              <a:rPr lang="en-US" sz="2000" spc="5" dirty="0">
                <a:cs typeface="Calibri"/>
              </a:rPr>
              <a:t> </a:t>
            </a:r>
            <a:r>
              <a:rPr lang="en-US" sz="2000" spc="-10" dirty="0">
                <a:cs typeface="Calibri"/>
              </a:rPr>
              <a:t>rig</a:t>
            </a:r>
            <a:r>
              <a:rPr lang="en-US" sz="2000" spc="-45" dirty="0">
                <a:cs typeface="Calibri"/>
              </a:rPr>
              <a:t>h</a:t>
            </a:r>
            <a:r>
              <a:rPr lang="en-US" sz="2000" spc="-10" dirty="0">
                <a:cs typeface="Calibri"/>
              </a:rPr>
              <a:t>ts,</a:t>
            </a:r>
            <a:r>
              <a:rPr lang="en-US" sz="2000" spc="5" dirty="0">
                <a:cs typeface="Calibri"/>
              </a:rPr>
              <a:t> </a:t>
            </a:r>
            <a:r>
              <a:rPr lang="en-US" sz="2000" spc="-15" dirty="0">
                <a:cs typeface="Calibri"/>
              </a:rPr>
              <a:t>p</a:t>
            </a:r>
            <a:r>
              <a:rPr lang="en-US" sz="2000" spc="-40" dirty="0">
                <a:cs typeface="Calibri"/>
              </a:rPr>
              <a:t>at</a:t>
            </a:r>
            <a:r>
              <a:rPr lang="en-US" sz="2000" spc="-15" dirty="0">
                <a:cs typeface="Calibri"/>
              </a:rPr>
              <a:t>e</a:t>
            </a:r>
            <a:r>
              <a:rPr lang="en-US" sz="2000" spc="-45" dirty="0">
                <a:cs typeface="Calibri"/>
              </a:rPr>
              <a:t>n</a:t>
            </a:r>
            <a:r>
              <a:rPr lang="en-US" sz="2000" spc="-10" dirty="0">
                <a:cs typeface="Calibri"/>
              </a:rPr>
              <a:t>ts,</a:t>
            </a:r>
            <a:r>
              <a:rPr lang="en-US" sz="2000" spc="20" dirty="0">
                <a:cs typeface="Calibri"/>
              </a:rPr>
              <a:t> </a:t>
            </a:r>
            <a:r>
              <a:rPr lang="en-US" sz="2000" spc="-10" dirty="0">
                <a:cs typeface="Calibri"/>
              </a:rPr>
              <a:t>soft</a:t>
            </a:r>
            <a:r>
              <a:rPr lang="en-US" sz="2000" spc="-50" dirty="0">
                <a:cs typeface="Calibri"/>
              </a:rPr>
              <a:t>w</a:t>
            </a:r>
            <a:r>
              <a:rPr lang="en-US" sz="2000" spc="-15" dirty="0">
                <a:cs typeface="Calibri"/>
              </a:rPr>
              <a:t>a</a:t>
            </a:r>
            <a:r>
              <a:rPr lang="en-US" sz="2000" spc="-30" dirty="0">
                <a:cs typeface="Calibri"/>
              </a:rPr>
              <a:t>r</a:t>
            </a:r>
            <a:r>
              <a:rPr lang="en-US" sz="2000" spc="-10" dirty="0">
                <a:cs typeface="Calibri"/>
              </a:rPr>
              <a:t>e, </a:t>
            </a:r>
            <a:r>
              <a:rPr lang="en-US" sz="2000" spc="-45" dirty="0">
                <a:cs typeface="Calibri"/>
              </a:rPr>
              <a:t>c</a:t>
            </a:r>
            <a:r>
              <a:rPr lang="en-US" sz="2000" spc="-15" dirty="0">
                <a:cs typeface="Calibri"/>
              </a:rPr>
              <a:t>o</a:t>
            </a:r>
            <a:r>
              <a:rPr lang="en-US" sz="2000" spc="-30" dirty="0">
                <a:cs typeface="Calibri"/>
              </a:rPr>
              <a:t>p</a:t>
            </a:r>
            <a:r>
              <a:rPr lang="en-US" sz="2000" spc="-10" dirty="0">
                <a:cs typeface="Calibri"/>
              </a:rPr>
              <a:t>yrig</a:t>
            </a:r>
            <a:r>
              <a:rPr lang="en-US" sz="2000" spc="-45" dirty="0">
                <a:cs typeface="Calibri"/>
              </a:rPr>
              <a:t>h</a:t>
            </a:r>
            <a:r>
              <a:rPr lang="en-US" sz="2000" spc="-10" dirty="0">
                <a:cs typeface="Calibri"/>
              </a:rPr>
              <a:t>ts)</a:t>
            </a:r>
          </a:p>
          <a:p>
            <a:pPr marL="927100" lvl="1" indent="-342900">
              <a:buFont typeface="Arial" panose="020B0604020202020204" pitchFamily="34" charset="0"/>
              <a:buChar char="•"/>
              <a:tabLst>
                <a:tab pos="756285" algn="l"/>
              </a:tabLst>
            </a:pPr>
            <a:r>
              <a:rPr lang="en-US" sz="2000" u="none" spc="-15" dirty="0">
                <a:cs typeface="Calibri"/>
              </a:rPr>
              <a:t>E</a:t>
            </a:r>
            <a:r>
              <a:rPr lang="en-US" sz="2000" u="none" spc="-65" dirty="0">
                <a:cs typeface="Calibri"/>
              </a:rPr>
              <a:t>x</a:t>
            </a:r>
            <a:r>
              <a:rPr lang="en-US" sz="2000" u="none" spc="-10" dirty="0">
                <a:cs typeface="Calibri"/>
              </a:rPr>
              <a:t>ce</a:t>
            </a:r>
            <a:r>
              <a:rPr lang="en-US" sz="2000" u="none" spc="-30" dirty="0">
                <a:cs typeface="Calibri"/>
              </a:rPr>
              <a:t>p</a:t>
            </a:r>
            <a:r>
              <a:rPr lang="en-US" sz="2000" u="none" spc="-10" dirty="0">
                <a:cs typeface="Calibri"/>
              </a:rPr>
              <a:t>t</a:t>
            </a:r>
            <a:r>
              <a:rPr lang="en-US" sz="2000" u="none" spc="25" dirty="0">
                <a:cs typeface="Calibri"/>
              </a:rPr>
              <a:t> </a:t>
            </a:r>
            <a:r>
              <a:rPr lang="en-US" sz="2000" u="none" spc="-60" dirty="0">
                <a:cs typeface="Calibri"/>
              </a:rPr>
              <a:t>f</a:t>
            </a:r>
            <a:r>
              <a:rPr lang="en-US" sz="2000" u="none" spc="-10" dirty="0">
                <a:cs typeface="Calibri"/>
              </a:rPr>
              <a:t>or the</a:t>
            </a:r>
            <a:r>
              <a:rPr lang="en-US" sz="2000" u="none" spc="10" dirty="0">
                <a:cs typeface="Calibri"/>
              </a:rPr>
              <a:t> </a:t>
            </a:r>
            <a:r>
              <a:rPr lang="en-US" sz="2000" u="none" spc="-10" dirty="0">
                <a:cs typeface="Calibri"/>
              </a:rPr>
              <a:t>sublease</a:t>
            </a:r>
            <a:r>
              <a:rPr lang="en-US" sz="2000" u="none" spc="-5" dirty="0">
                <a:cs typeface="Calibri"/>
              </a:rPr>
              <a:t> </a:t>
            </a:r>
            <a:r>
              <a:rPr lang="en-US" sz="2000" u="none" spc="-10" dirty="0">
                <a:cs typeface="Calibri"/>
              </a:rPr>
              <a:t>of</a:t>
            </a:r>
            <a:r>
              <a:rPr lang="en-US" sz="2000" u="none" spc="5" dirty="0">
                <a:cs typeface="Calibri"/>
              </a:rPr>
              <a:t> </a:t>
            </a:r>
            <a:r>
              <a:rPr lang="en-US" sz="2000" u="none" spc="-15" dirty="0">
                <a:cs typeface="Calibri"/>
              </a:rPr>
              <a:t>an </a:t>
            </a:r>
            <a:r>
              <a:rPr lang="en-US" sz="2000" u="none" spc="-5" dirty="0">
                <a:cs typeface="Calibri"/>
              </a:rPr>
              <a:t>i</a:t>
            </a:r>
            <a:r>
              <a:rPr lang="en-US" sz="2000" u="none" spc="-45" dirty="0">
                <a:cs typeface="Calibri"/>
              </a:rPr>
              <a:t>n</a:t>
            </a:r>
            <a:r>
              <a:rPr lang="en-US" sz="2000" u="none" spc="-40" dirty="0">
                <a:cs typeface="Calibri"/>
              </a:rPr>
              <a:t>t</a:t>
            </a:r>
            <a:r>
              <a:rPr lang="en-US" sz="2000" u="none" spc="-15" dirty="0">
                <a:cs typeface="Calibri"/>
              </a:rPr>
              <a:t>a</a:t>
            </a:r>
            <a:r>
              <a:rPr lang="en-US" sz="2000" u="none" spc="-10" dirty="0">
                <a:cs typeface="Calibri"/>
              </a:rPr>
              <a:t>ngible rig</a:t>
            </a:r>
            <a:r>
              <a:rPr lang="en-US" sz="2000" u="none" spc="-40" dirty="0">
                <a:cs typeface="Calibri"/>
              </a:rPr>
              <a:t>ht</a:t>
            </a:r>
            <a:r>
              <a:rPr lang="en-US" sz="2000" u="none" spc="-15" dirty="0">
                <a:cs typeface="Calibri"/>
              </a:rPr>
              <a:t>-</a:t>
            </a:r>
            <a:r>
              <a:rPr lang="en-US" sz="2000" u="none" spc="-40" dirty="0">
                <a:cs typeface="Calibri"/>
              </a:rPr>
              <a:t>t</a:t>
            </a:r>
            <a:r>
              <a:rPr lang="en-US" sz="2000" u="none" spc="-10" dirty="0">
                <a:cs typeface="Calibri"/>
              </a:rPr>
              <a:t>o</a:t>
            </a:r>
            <a:r>
              <a:rPr lang="en-US" sz="2000" u="none" spc="-15" dirty="0">
                <a:cs typeface="Calibri"/>
              </a:rPr>
              <a:t>-use</a:t>
            </a:r>
            <a:r>
              <a:rPr lang="en-US" sz="2000" u="none" spc="30" dirty="0">
                <a:cs typeface="Calibri"/>
              </a:rPr>
              <a:t> </a:t>
            </a:r>
            <a:r>
              <a:rPr lang="en-US" sz="2000" u="none" spc="-15" dirty="0">
                <a:cs typeface="Calibri"/>
              </a:rPr>
              <a:t>a</a:t>
            </a:r>
            <a:r>
              <a:rPr lang="en-US" sz="2000" u="none" spc="-5" dirty="0">
                <a:cs typeface="Calibri"/>
              </a:rPr>
              <a:t>s</a:t>
            </a:r>
            <a:r>
              <a:rPr lang="en-US" sz="2000" u="none" spc="-10" dirty="0">
                <a:cs typeface="Calibri"/>
              </a:rPr>
              <a:t>s</a:t>
            </a:r>
            <a:r>
              <a:rPr lang="en-US" sz="2000" u="none" spc="-25" dirty="0">
                <a:cs typeface="Calibri"/>
              </a:rPr>
              <a:t>e</a:t>
            </a:r>
            <a:r>
              <a:rPr lang="en-US" sz="2000" u="none" spc="-10" dirty="0">
                <a:cs typeface="Calibri"/>
              </a:rPr>
              <a:t>t</a:t>
            </a:r>
            <a:endParaRPr lang="en-US" sz="2000" u="none" dirty="0">
              <a:cs typeface="Calibri"/>
            </a:endParaRPr>
          </a:p>
          <a:p>
            <a:pPr>
              <a:lnSpc>
                <a:spcPts val="500"/>
              </a:lnSpc>
              <a:spcBef>
                <a:spcPts val="27"/>
              </a:spcBef>
            </a:pPr>
            <a:endParaRPr lang="en-US" sz="500" dirty="0"/>
          </a:p>
          <a:p>
            <a:pPr marL="355600">
              <a:tabLst>
                <a:tab pos="354965" algn="l"/>
              </a:tabLst>
            </a:pPr>
            <a:r>
              <a:rPr lang="en-US" sz="2000" spc="-10" dirty="0">
                <a:cs typeface="Calibri"/>
              </a:rPr>
              <a:t>Biologi</a:t>
            </a:r>
            <a:r>
              <a:rPr lang="en-US" sz="2000" spc="-35" dirty="0">
                <a:cs typeface="Calibri"/>
              </a:rPr>
              <a:t>c</a:t>
            </a:r>
            <a:r>
              <a:rPr lang="en-US" sz="2000" spc="-10" dirty="0">
                <a:cs typeface="Calibri"/>
              </a:rPr>
              <a:t>al </a:t>
            </a:r>
            <a:r>
              <a:rPr lang="en-US" sz="2000" spc="-15" dirty="0">
                <a:cs typeface="Calibri"/>
              </a:rPr>
              <a:t>a</a:t>
            </a:r>
            <a:r>
              <a:rPr lang="en-US" sz="2000" spc="-5" dirty="0">
                <a:cs typeface="Calibri"/>
              </a:rPr>
              <a:t>s</a:t>
            </a:r>
            <a:r>
              <a:rPr lang="en-US" sz="2000" spc="-10" dirty="0">
                <a:cs typeface="Calibri"/>
              </a:rPr>
              <a:t>s</a:t>
            </a:r>
            <a:r>
              <a:rPr lang="en-US" sz="2000" spc="-25" dirty="0">
                <a:cs typeface="Calibri"/>
              </a:rPr>
              <a:t>e</a:t>
            </a:r>
            <a:r>
              <a:rPr lang="en-US" sz="2000" spc="-10" dirty="0">
                <a:cs typeface="Calibri"/>
              </a:rPr>
              <a:t>ts</a:t>
            </a:r>
            <a:r>
              <a:rPr lang="en-US" sz="2000" spc="5" dirty="0">
                <a:cs typeface="Calibri"/>
              </a:rPr>
              <a:t> </a:t>
            </a:r>
            <a:r>
              <a:rPr lang="en-US" sz="2000" spc="-10" dirty="0">
                <a:cs typeface="Calibri"/>
              </a:rPr>
              <a:t>(i</a:t>
            </a:r>
            <a:r>
              <a:rPr lang="en-US" sz="2000" spc="-25" dirty="0">
                <a:cs typeface="Calibri"/>
              </a:rPr>
              <a:t>n</a:t>
            </a:r>
            <a:r>
              <a:rPr lang="en-US" sz="2000" spc="-10" dirty="0">
                <a:cs typeface="Calibri"/>
              </a:rPr>
              <a:t>cl</a:t>
            </a:r>
            <a:r>
              <a:rPr lang="en-US" sz="2000" spc="-25" dirty="0">
                <a:cs typeface="Calibri"/>
              </a:rPr>
              <a:t>u</a:t>
            </a:r>
            <a:r>
              <a:rPr lang="en-US" sz="2000" spc="-10" dirty="0">
                <a:cs typeface="Calibri"/>
              </a:rPr>
              <a:t>ding</a:t>
            </a:r>
            <a:r>
              <a:rPr lang="en-US" sz="2000" spc="-25" dirty="0">
                <a:cs typeface="Calibri"/>
              </a:rPr>
              <a:t> </a:t>
            </a:r>
            <a:r>
              <a:rPr lang="en-US" sz="2000" spc="-10" dirty="0">
                <a:cs typeface="Calibri"/>
              </a:rPr>
              <a:t>ti</a:t>
            </a:r>
            <a:r>
              <a:rPr lang="en-US" sz="2000" spc="-25" dirty="0">
                <a:cs typeface="Calibri"/>
              </a:rPr>
              <a:t>m</a:t>
            </a:r>
            <a:r>
              <a:rPr lang="en-US" sz="2000" spc="-15" dirty="0">
                <a:cs typeface="Calibri"/>
              </a:rPr>
              <a:t>be</a:t>
            </a:r>
            <a:r>
              <a:rPr lang="en-US" sz="2000" spc="-204" dirty="0">
                <a:cs typeface="Calibri"/>
              </a:rPr>
              <a:t>r</a:t>
            </a:r>
            <a:r>
              <a:rPr lang="en-US" sz="2000" spc="-10" dirty="0">
                <a:cs typeface="Calibri"/>
              </a:rPr>
              <a:t>,</a:t>
            </a:r>
            <a:r>
              <a:rPr lang="en-US" sz="2000" spc="20" dirty="0">
                <a:cs typeface="Calibri"/>
              </a:rPr>
              <a:t> </a:t>
            </a:r>
            <a:r>
              <a:rPr lang="en-US" sz="2000" spc="-10" dirty="0">
                <a:cs typeface="Calibri"/>
              </a:rPr>
              <a:t>living</a:t>
            </a:r>
            <a:r>
              <a:rPr lang="en-US" sz="2000" spc="-20" dirty="0">
                <a:cs typeface="Calibri"/>
              </a:rPr>
              <a:t> </a:t>
            </a:r>
            <a:r>
              <a:rPr lang="en-US" sz="2000" spc="-10" dirty="0">
                <a:cs typeface="Calibri"/>
              </a:rPr>
              <a:t>pla</a:t>
            </a:r>
            <a:r>
              <a:rPr lang="en-US" sz="2000" spc="-40" dirty="0">
                <a:cs typeface="Calibri"/>
              </a:rPr>
              <a:t>n</a:t>
            </a:r>
            <a:r>
              <a:rPr lang="en-US" sz="2000" spc="-10" dirty="0">
                <a:cs typeface="Calibri"/>
              </a:rPr>
              <a:t>ts, </a:t>
            </a:r>
            <a:r>
              <a:rPr lang="en-US" sz="2000" spc="-15" dirty="0">
                <a:cs typeface="Calibri"/>
              </a:rPr>
              <a:t>and</a:t>
            </a:r>
            <a:r>
              <a:rPr lang="en-US" sz="2000" spc="-5" dirty="0">
                <a:cs typeface="Calibri"/>
              </a:rPr>
              <a:t> </a:t>
            </a:r>
            <a:r>
              <a:rPr lang="en-US" sz="2000" spc="-10" dirty="0">
                <a:cs typeface="Calibri"/>
              </a:rPr>
              <a:t>living</a:t>
            </a:r>
            <a:r>
              <a:rPr lang="en-US" sz="2000" spc="-20" dirty="0">
                <a:cs typeface="Calibri"/>
              </a:rPr>
              <a:t> </a:t>
            </a:r>
            <a:r>
              <a:rPr lang="en-US" sz="2000" spc="-10" dirty="0">
                <a:cs typeface="Calibri"/>
              </a:rPr>
              <a:t>animal</a:t>
            </a:r>
            <a:r>
              <a:rPr lang="en-US" sz="2000" spc="-5" dirty="0">
                <a:cs typeface="Calibri"/>
              </a:rPr>
              <a:t>s</a:t>
            </a:r>
            <a:r>
              <a:rPr lang="en-US" sz="2000" spc="-10" dirty="0">
                <a:cs typeface="Calibri"/>
              </a:rPr>
              <a:t>)</a:t>
            </a:r>
            <a:endParaRPr lang="en-US" sz="2000" dirty="0">
              <a:cs typeface="Calibri"/>
            </a:endParaRPr>
          </a:p>
          <a:p>
            <a:pPr>
              <a:lnSpc>
                <a:spcPts val="500"/>
              </a:lnSpc>
              <a:spcBef>
                <a:spcPts val="27"/>
              </a:spcBef>
            </a:pPr>
            <a:endParaRPr lang="en-US" sz="2000" dirty="0"/>
          </a:p>
          <a:p>
            <a:pPr marL="355600">
              <a:tabLst>
                <a:tab pos="354965" algn="l"/>
              </a:tabLst>
            </a:pPr>
            <a:r>
              <a:rPr lang="en-US" sz="2000" spc="-10" dirty="0">
                <a:cs typeface="Calibri"/>
              </a:rPr>
              <a:t>I</a:t>
            </a:r>
            <a:r>
              <a:rPr lang="en-US" sz="2000" spc="-60" dirty="0">
                <a:cs typeface="Calibri"/>
              </a:rPr>
              <a:t>n</a:t>
            </a:r>
            <a:r>
              <a:rPr lang="en-US" sz="2000" spc="-35" dirty="0">
                <a:cs typeface="Calibri"/>
              </a:rPr>
              <a:t>v</a:t>
            </a:r>
            <a:r>
              <a:rPr lang="en-US" sz="2000" spc="-15" dirty="0">
                <a:cs typeface="Calibri"/>
              </a:rPr>
              <a:t>e</a:t>
            </a:r>
            <a:r>
              <a:rPr lang="en-US" sz="2000" spc="-45" dirty="0">
                <a:cs typeface="Calibri"/>
              </a:rPr>
              <a:t>n</a:t>
            </a:r>
            <a:r>
              <a:rPr lang="en-US" sz="2000" spc="-40" dirty="0">
                <a:cs typeface="Calibri"/>
              </a:rPr>
              <a:t>t</a:t>
            </a:r>
            <a:r>
              <a:rPr lang="en-US" sz="2000" spc="-15" dirty="0">
                <a:cs typeface="Calibri"/>
              </a:rPr>
              <a:t>o</a:t>
            </a:r>
            <a:r>
              <a:rPr lang="en-US" sz="2000" spc="5" dirty="0">
                <a:cs typeface="Calibri"/>
              </a:rPr>
              <a:t>r</a:t>
            </a:r>
            <a:r>
              <a:rPr lang="en-US" sz="2000" spc="-10" dirty="0">
                <a:cs typeface="Calibri"/>
              </a:rPr>
              <a:t>y</a:t>
            </a:r>
            <a:endParaRPr lang="en-US" sz="2000" dirty="0">
              <a:cs typeface="Calibri"/>
            </a:endParaRPr>
          </a:p>
          <a:p>
            <a:pPr>
              <a:lnSpc>
                <a:spcPts val="500"/>
              </a:lnSpc>
              <a:spcBef>
                <a:spcPts val="30"/>
              </a:spcBef>
            </a:pPr>
            <a:endParaRPr lang="en-US" sz="2000" dirty="0"/>
          </a:p>
          <a:p>
            <a:pPr marL="355600">
              <a:tabLst>
                <a:tab pos="354965" algn="l"/>
              </a:tabLst>
            </a:pPr>
            <a:r>
              <a:rPr lang="en-US" sz="2000" spc="-15" dirty="0">
                <a:cs typeface="Calibri"/>
              </a:rPr>
              <a:t>Se</a:t>
            </a:r>
            <a:r>
              <a:rPr lang="en-US" sz="2000" spc="10" dirty="0">
                <a:cs typeface="Calibri"/>
              </a:rPr>
              <a:t>r</a:t>
            </a:r>
            <a:r>
              <a:rPr lang="en-US" sz="2000" spc="-10" dirty="0">
                <a:cs typeface="Calibri"/>
              </a:rPr>
              <a:t>vice </a:t>
            </a:r>
            <a:r>
              <a:rPr lang="en-US" sz="2000" spc="-40" dirty="0">
                <a:cs typeface="Calibri"/>
              </a:rPr>
              <a:t>c</a:t>
            </a:r>
            <a:r>
              <a:rPr lang="en-US" sz="2000" spc="-15" dirty="0">
                <a:cs typeface="Calibri"/>
              </a:rPr>
              <a:t>onc</a:t>
            </a:r>
            <a:r>
              <a:rPr lang="en-US" sz="2000" spc="-25" dirty="0">
                <a:cs typeface="Calibri"/>
              </a:rPr>
              <a:t>e</a:t>
            </a:r>
            <a:r>
              <a:rPr lang="en-US" sz="2000" spc="-10" dirty="0">
                <a:cs typeface="Calibri"/>
              </a:rPr>
              <a:t>s</a:t>
            </a:r>
            <a:r>
              <a:rPr lang="en-US" sz="2000" spc="-5" dirty="0">
                <a:cs typeface="Calibri"/>
              </a:rPr>
              <a:t>s</a:t>
            </a:r>
            <a:r>
              <a:rPr lang="en-US" sz="2000" spc="-10" dirty="0">
                <a:cs typeface="Calibri"/>
              </a:rPr>
              <a:t>ion</a:t>
            </a:r>
            <a:r>
              <a:rPr lang="en-US" sz="2000" spc="-5" dirty="0">
                <a:cs typeface="Calibri"/>
              </a:rPr>
              <a:t> </a:t>
            </a:r>
            <a:r>
              <a:rPr lang="en-US" sz="2000" spc="-10" dirty="0">
                <a:cs typeface="Calibri"/>
              </a:rPr>
              <a:t>ar</a:t>
            </a:r>
            <a:r>
              <a:rPr lang="en-US" sz="2000" spc="-50" dirty="0">
                <a:cs typeface="Calibri"/>
              </a:rPr>
              <a:t>r</a:t>
            </a:r>
            <a:r>
              <a:rPr lang="en-US" sz="2000" spc="-15" dirty="0">
                <a:cs typeface="Calibri"/>
              </a:rPr>
              <a:t>an</a:t>
            </a:r>
            <a:r>
              <a:rPr lang="en-US" sz="2000" spc="-40" dirty="0">
                <a:cs typeface="Calibri"/>
              </a:rPr>
              <a:t>g</a:t>
            </a:r>
            <a:r>
              <a:rPr lang="en-US" sz="2000" spc="-15" dirty="0">
                <a:cs typeface="Calibri"/>
              </a:rPr>
              <a:t>eme</a:t>
            </a:r>
            <a:r>
              <a:rPr lang="en-US" sz="2000" spc="-45" dirty="0">
                <a:cs typeface="Calibri"/>
              </a:rPr>
              <a:t>n</a:t>
            </a:r>
            <a:r>
              <a:rPr lang="en-US" sz="2000" spc="-10" dirty="0">
                <a:cs typeface="Calibri"/>
              </a:rPr>
              <a:t>ts</a:t>
            </a:r>
            <a:r>
              <a:rPr lang="en-US" sz="2000" spc="25" dirty="0">
                <a:cs typeface="Calibri"/>
              </a:rPr>
              <a:t> </a:t>
            </a:r>
            <a:r>
              <a:rPr lang="en-US" sz="2000" spc="-5" dirty="0">
                <a:cs typeface="Calibri"/>
              </a:rPr>
              <a:t>(</a:t>
            </a:r>
            <a:r>
              <a:rPr lang="en-US" sz="2000" spc="-15" dirty="0">
                <a:cs typeface="Calibri"/>
              </a:rPr>
              <a:t>GASB</a:t>
            </a:r>
            <a:r>
              <a:rPr lang="en-US" sz="2000" spc="20" dirty="0">
                <a:cs typeface="Calibri"/>
              </a:rPr>
              <a:t> </a:t>
            </a:r>
            <a:r>
              <a:rPr lang="en-US" sz="2000" spc="-10" dirty="0">
                <a:cs typeface="Calibri"/>
              </a:rPr>
              <a:t>S</a:t>
            </a:r>
            <a:r>
              <a:rPr lang="en-US" sz="2000" spc="-40" dirty="0">
                <a:cs typeface="Calibri"/>
              </a:rPr>
              <a:t>t</a:t>
            </a:r>
            <a:r>
              <a:rPr lang="en-US" sz="2000" spc="-35" dirty="0">
                <a:cs typeface="Calibri"/>
              </a:rPr>
              <a:t>a</a:t>
            </a:r>
            <a:r>
              <a:rPr lang="en-US" sz="2000" spc="-40" dirty="0">
                <a:cs typeface="Calibri"/>
              </a:rPr>
              <a:t>t</a:t>
            </a:r>
            <a:r>
              <a:rPr lang="en-US" sz="2000" spc="-15" dirty="0">
                <a:cs typeface="Calibri"/>
              </a:rPr>
              <a:t>eme</a:t>
            </a:r>
            <a:r>
              <a:rPr lang="en-US" sz="2000" spc="-45" dirty="0">
                <a:cs typeface="Calibri"/>
              </a:rPr>
              <a:t>n</a:t>
            </a:r>
            <a:r>
              <a:rPr lang="en-US" sz="2000" spc="-10" dirty="0">
                <a:cs typeface="Calibri"/>
              </a:rPr>
              <a:t>t</a:t>
            </a:r>
            <a:r>
              <a:rPr lang="en-US" sz="2000" spc="35" dirty="0">
                <a:cs typeface="Calibri"/>
              </a:rPr>
              <a:t> </a:t>
            </a:r>
            <a:r>
              <a:rPr lang="en-US" sz="2000" spc="-10" dirty="0">
                <a:cs typeface="Calibri"/>
              </a:rPr>
              <a:t>60)</a:t>
            </a:r>
            <a:endParaRPr lang="en-US" sz="2000" dirty="0">
              <a:cs typeface="Calibri"/>
            </a:endParaRPr>
          </a:p>
          <a:p>
            <a:pPr>
              <a:lnSpc>
                <a:spcPts val="500"/>
              </a:lnSpc>
              <a:spcBef>
                <a:spcPts val="28"/>
              </a:spcBef>
            </a:pPr>
            <a:endParaRPr lang="en-US" sz="2000" dirty="0"/>
          </a:p>
          <a:p>
            <a:pPr marL="355600">
              <a:tabLst>
                <a:tab pos="354965" algn="l"/>
              </a:tabLst>
            </a:pPr>
            <a:r>
              <a:rPr lang="en-US" sz="2000" spc="-15" dirty="0">
                <a:cs typeface="Calibri"/>
              </a:rPr>
              <a:t>As</a:t>
            </a:r>
            <a:r>
              <a:rPr lang="en-US" sz="2000" spc="-5" dirty="0">
                <a:cs typeface="Calibri"/>
              </a:rPr>
              <a:t>s</a:t>
            </a:r>
            <a:r>
              <a:rPr lang="en-US" sz="2000" spc="-30" dirty="0">
                <a:cs typeface="Calibri"/>
              </a:rPr>
              <a:t>e</a:t>
            </a:r>
            <a:r>
              <a:rPr lang="en-US" sz="2000" spc="-10" dirty="0">
                <a:cs typeface="Calibri"/>
              </a:rPr>
              <a:t>ts</a:t>
            </a:r>
            <a:r>
              <a:rPr lang="en-US" sz="2000" spc="15" dirty="0">
                <a:cs typeface="Calibri"/>
              </a:rPr>
              <a:t> </a:t>
            </a:r>
            <a:r>
              <a:rPr lang="en-US" sz="2000" spc="-10" dirty="0">
                <a:cs typeface="Calibri"/>
              </a:rPr>
              <a:t>financed</a:t>
            </a:r>
            <a:r>
              <a:rPr lang="en-US" sz="2000" spc="-15" dirty="0">
                <a:cs typeface="Calibri"/>
              </a:rPr>
              <a:t> </a:t>
            </a:r>
            <a:r>
              <a:rPr lang="en-US" sz="2000" spc="-10" dirty="0">
                <a:cs typeface="Calibri"/>
              </a:rPr>
              <a:t>with</a:t>
            </a:r>
            <a:r>
              <a:rPr lang="en-US" sz="2000" spc="-5" dirty="0">
                <a:cs typeface="Calibri"/>
              </a:rPr>
              <a:t> </a:t>
            </a:r>
            <a:r>
              <a:rPr lang="en-US" sz="2000" spc="-10" dirty="0">
                <a:cs typeface="Calibri"/>
              </a:rPr>
              <a:t>out</a:t>
            </a:r>
            <a:r>
              <a:rPr lang="en-US" sz="2000" spc="-40" dirty="0">
                <a:cs typeface="Calibri"/>
              </a:rPr>
              <a:t>st</a:t>
            </a:r>
            <a:r>
              <a:rPr lang="en-US" sz="2000" spc="-10" dirty="0">
                <a:cs typeface="Calibri"/>
              </a:rPr>
              <a:t>anding</a:t>
            </a:r>
            <a:r>
              <a:rPr lang="en-US" sz="2000" spc="-5" dirty="0">
                <a:cs typeface="Calibri"/>
              </a:rPr>
              <a:t> </a:t>
            </a:r>
            <a:r>
              <a:rPr lang="en-US" sz="2000" spc="-45" dirty="0">
                <a:cs typeface="Calibri"/>
              </a:rPr>
              <a:t>c</a:t>
            </a:r>
            <a:r>
              <a:rPr lang="en-US" sz="2000" spc="-10" dirty="0">
                <a:cs typeface="Calibri"/>
              </a:rPr>
              <a:t>onduit</a:t>
            </a:r>
            <a:r>
              <a:rPr lang="en-US" sz="2000" spc="-5" dirty="0">
                <a:cs typeface="Calibri"/>
              </a:rPr>
              <a:t> </a:t>
            </a:r>
            <a:r>
              <a:rPr lang="en-US" sz="2000" spc="-15" dirty="0">
                <a:cs typeface="Calibri"/>
              </a:rPr>
              <a:t>de</a:t>
            </a:r>
            <a:r>
              <a:rPr lang="en-US" sz="2000" spc="-35" dirty="0">
                <a:cs typeface="Calibri"/>
              </a:rPr>
              <a:t>b</a:t>
            </a:r>
            <a:r>
              <a:rPr lang="en-US" sz="2000" spc="-10" dirty="0">
                <a:cs typeface="Calibri"/>
              </a:rPr>
              <a:t>t</a:t>
            </a:r>
            <a:r>
              <a:rPr lang="en-US" sz="2000" spc="20" dirty="0">
                <a:cs typeface="Calibri"/>
              </a:rPr>
              <a:t> </a:t>
            </a:r>
            <a:r>
              <a:rPr lang="en-US" sz="2000" spc="-10" dirty="0">
                <a:cs typeface="Calibri"/>
              </a:rPr>
              <a:t>(u</a:t>
            </a:r>
            <a:r>
              <a:rPr lang="en-US" sz="2000" spc="-25" dirty="0">
                <a:cs typeface="Calibri"/>
              </a:rPr>
              <a:t>n</a:t>
            </a:r>
            <a:r>
              <a:rPr lang="en-US" sz="2000" spc="-10" dirty="0">
                <a:cs typeface="Calibri"/>
              </a:rPr>
              <a:t>less</a:t>
            </a:r>
            <a:r>
              <a:rPr lang="en-US" sz="2000" spc="15" dirty="0">
                <a:cs typeface="Calibri"/>
              </a:rPr>
              <a:t> </a:t>
            </a:r>
            <a:r>
              <a:rPr lang="en-US" sz="2000" spc="-15" dirty="0">
                <a:cs typeface="Calibri"/>
              </a:rPr>
              <a:t>both </a:t>
            </a:r>
            <a:r>
              <a:rPr lang="en-US" sz="2000" spc="-10" dirty="0">
                <a:cs typeface="Calibri"/>
              </a:rPr>
              <a:t>the</a:t>
            </a:r>
            <a:r>
              <a:rPr lang="en-US" sz="2000" spc="-5" dirty="0">
                <a:cs typeface="Calibri"/>
              </a:rPr>
              <a:t> </a:t>
            </a:r>
            <a:r>
              <a:rPr lang="en-US" sz="2000" spc="-15" dirty="0">
                <a:cs typeface="Calibri"/>
              </a:rPr>
              <a:t>a</a:t>
            </a:r>
            <a:r>
              <a:rPr lang="en-US" sz="2000" spc="-5" dirty="0">
                <a:cs typeface="Calibri"/>
              </a:rPr>
              <a:t>s</a:t>
            </a:r>
            <a:r>
              <a:rPr lang="en-US" sz="2000" spc="-10" dirty="0">
                <a:cs typeface="Calibri"/>
              </a:rPr>
              <a:t>s</a:t>
            </a:r>
            <a:r>
              <a:rPr lang="en-US" sz="2000" spc="-25" dirty="0">
                <a:cs typeface="Calibri"/>
              </a:rPr>
              <a:t>e</a:t>
            </a:r>
            <a:r>
              <a:rPr lang="en-US" sz="2000" spc="-10" dirty="0">
                <a:cs typeface="Calibri"/>
              </a:rPr>
              <a:t>t</a:t>
            </a:r>
            <a:r>
              <a:rPr lang="en-US" sz="2000" dirty="0">
                <a:cs typeface="Calibri"/>
              </a:rPr>
              <a:t> </a:t>
            </a:r>
            <a:r>
              <a:rPr lang="en-US" sz="2000" spc="-15" dirty="0">
                <a:cs typeface="Calibri"/>
              </a:rPr>
              <a:t>and</a:t>
            </a:r>
            <a:r>
              <a:rPr lang="en-US" sz="2000" spc="-5" dirty="0">
                <a:cs typeface="Calibri"/>
              </a:rPr>
              <a:t> </a:t>
            </a:r>
            <a:r>
              <a:rPr lang="en-US" sz="2000" spc="-45" dirty="0">
                <a:cs typeface="Calibri"/>
              </a:rPr>
              <a:t>c</a:t>
            </a:r>
            <a:r>
              <a:rPr lang="en-US" sz="2000" dirty="0">
                <a:cs typeface="Calibri"/>
              </a:rPr>
              <a:t>onduit</a:t>
            </a:r>
            <a:r>
              <a:rPr lang="en-US" sz="2000" spc="-5" dirty="0">
                <a:cs typeface="Calibri"/>
              </a:rPr>
              <a:t> </a:t>
            </a:r>
            <a:r>
              <a:rPr lang="en-US" sz="2000" spc="-15" dirty="0">
                <a:cs typeface="Calibri"/>
              </a:rPr>
              <a:t>de</a:t>
            </a:r>
            <a:r>
              <a:rPr lang="en-US" sz="2000" spc="-40" dirty="0">
                <a:cs typeface="Calibri"/>
              </a:rPr>
              <a:t>b</a:t>
            </a:r>
            <a:r>
              <a:rPr lang="en-US" sz="2000" spc="-10" dirty="0">
                <a:cs typeface="Calibri"/>
              </a:rPr>
              <a:t>t</a:t>
            </a:r>
            <a:r>
              <a:rPr lang="en-US" sz="2000" spc="-5" dirty="0">
                <a:cs typeface="Calibri"/>
              </a:rPr>
              <a:t> </a:t>
            </a:r>
            <a:r>
              <a:rPr lang="en-US" sz="2000" spc="-15" dirty="0">
                <a:cs typeface="Calibri"/>
              </a:rPr>
              <a:t>a</a:t>
            </a:r>
            <a:r>
              <a:rPr lang="en-US" sz="2000" spc="-30" dirty="0">
                <a:cs typeface="Calibri"/>
              </a:rPr>
              <a:t>r</a:t>
            </a:r>
            <a:r>
              <a:rPr lang="en-US" sz="2000" spc="-15" dirty="0">
                <a:cs typeface="Calibri"/>
              </a:rPr>
              <a:t>e</a:t>
            </a:r>
            <a:r>
              <a:rPr lang="en-US" sz="2000" spc="-10" dirty="0">
                <a:cs typeface="Calibri"/>
              </a:rPr>
              <a:t> </a:t>
            </a:r>
            <a:r>
              <a:rPr lang="en-US" sz="2000" spc="-35" dirty="0">
                <a:cs typeface="Calibri"/>
              </a:rPr>
              <a:t>r</a:t>
            </a:r>
            <a:r>
              <a:rPr lang="en-US" sz="2000" spc="-15" dirty="0">
                <a:cs typeface="Calibri"/>
              </a:rPr>
              <a:t>epor</a:t>
            </a:r>
            <a:r>
              <a:rPr lang="en-US" sz="2000" spc="-40" dirty="0">
                <a:cs typeface="Calibri"/>
              </a:rPr>
              <a:t>t</a:t>
            </a:r>
            <a:r>
              <a:rPr lang="en-US" sz="2000" spc="-15" dirty="0">
                <a:cs typeface="Calibri"/>
              </a:rPr>
              <a:t>ed</a:t>
            </a:r>
            <a:r>
              <a:rPr lang="en-US" sz="2000" spc="-5" dirty="0">
                <a:cs typeface="Calibri"/>
              </a:rPr>
              <a:t> </a:t>
            </a:r>
            <a:r>
              <a:rPr lang="en-US" sz="2000" spc="-15" dirty="0">
                <a:cs typeface="Calibri"/>
              </a:rPr>
              <a:t>b</a:t>
            </a:r>
            <a:r>
              <a:rPr lang="en-US" sz="2000" spc="-10" dirty="0">
                <a:cs typeface="Calibri"/>
              </a:rPr>
              <a:t>y</a:t>
            </a:r>
            <a:r>
              <a:rPr lang="en-US" sz="2000" spc="10" dirty="0">
                <a:cs typeface="Calibri"/>
              </a:rPr>
              <a:t> </a:t>
            </a:r>
            <a:r>
              <a:rPr lang="en-US" sz="2000" spc="-10" dirty="0">
                <a:cs typeface="Calibri"/>
              </a:rPr>
              <a:t>lessor)</a:t>
            </a:r>
            <a:endParaRPr lang="en-US" sz="2000" dirty="0">
              <a:cs typeface="Calibri"/>
            </a:endParaRPr>
          </a:p>
          <a:p>
            <a:pPr>
              <a:lnSpc>
                <a:spcPts val="500"/>
              </a:lnSpc>
              <a:spcBef>
                <a:spcPts val="31"/>
              </a:spcBef>
            </a:pPr>
            <a:endParaRPr lang="en-US" sz="2000" dirty="0"/>
          </a:p>
          <a:p>
            <a:pPr marL="355600" marR="12700">
              <a:tabLst>
                <a:tab pos="354965" algn="l"/>
              </a:tabLst>
            </a:pPr>
            <a:r>
              <a:rPr lang="en-US" sz="2000" spc="-10" dirty="0">
                <a:cs typeface="Calibri"/>
              </a:rPr>
              <a:t>Supply</a:t>
            </a:r>
            <a:r>
              <a:rPr lang="en-US" sz="2000" spc="-5" dirty="0">
                <a:cs typeface="Calibri"/>
              </a:rPr>
              <a:t> </a:t>
            </a:r>
            <a:r>
              <a:rPr lang="en-US" sz="2000" spc="-35" dirty="0">
                <a:cs typeface="Calibri"/>
              </a:rPr>
              <a:t>c</a:t>
            </a:r>
            <a:r>
              <a:rPr lang="en-US" sz="2000" spc="-15" dirty="0">
                <a:cs typeface="Calibri"/>
              </a:rPr>
              <a:t>o</a:t>
            </a:r>
            <a:r>
              <a:rPr lang="en-US" sz="2000" spc="-40" dirty="0">
                <a:cs typeface="Calibri"/>
              </a:rPr>
              <a:t>n</a:t>
            </a:r>
            <a:r>
              <a:rPr lang="en-US" sz="2000" spc="-10" dirty="0">
                <a:cs typeface="Calibri"/>
              </a:rPr>
              <a:t>t</a:t>
            </a:r>
            <a:r>
              <a:rPr lang="en-US" sz="2000" spc="-60" dirty="0">
                <a:cs typeface="Calibri"/>
              </a:rPr>
              <a:t>r</a:t>
            </a:r>
            <a:r>
              <a:rPr lang="en-US" sz="2000" spc="-10" dirty="0">
                <a:cs typeface="Calibri"/>
              </a:rPr>
              <a:t>acts</a:t>
            </a:r>
            <a:r>
              <a:rPr lang="en-US" sz="2000" spc="5" dirty="0">
                <a:cs typeface="Calibri"/>
              </a:rPr>
              <a:t> </a:t>
            </a:r>
            <a:r>
              <a:rPr lang="en-US" sz="2000" spc="-10" dirty="0">
                <a:cs typeface="Calibri"/>
              </a:rPr>
              <a:t>(such as</a:t>
            </a:r>
            <a:r>
              <a:rPr lang="en-US" sz="2000" spc="-5" dirty="0">
                <a:cs typeface="Calibri"/>
              </a:rPr>
              <a:t> </a:t>
            </a:r>
            <a:r>
              <a:rPr lang="en-US" sz="2000" spc="-10" dirty="0">
                <a:cs typeface="Calibri"/>
              </a:rPr>
              <a:t>typi</a:t>
            </a:r>
            <a:r>
              <a:rPr lang="en-US" sz="2000" spc="-45" dirty="0">
                <a:cs typeface="Calibri"/>
              </a:rPr>
              <a:t>c</a:t>
            </a:r>
            <a:r>
              <a:rPr lang="en-US" sz="2000" spc="-10" dirty="0">
                <a:cs typeface="Calibri"/>
              </a:rPr>
              <a:t>al</a:t>
            </a:r>
            <a:r>
              <a:rPr lang="en-US" sz="2000" spc="5" dirty="0">
                <a:cs typeface="Calibri"/>
              </a:rPr>
              <a:t> </a:t>
            </a:r>
            <a:r>
              <a:rPr lang="en-US" sz="2000" spc="-15" dirty="0">
                <a:cs typeface="Calibri"/>
              </a:rPr>
              <a:t>po</a:t>
            </a:r>
            <a:r>
              <a:rPr lang="en-US" sz="2000" spc="-50" dirty="0">
                <a:cs typeface="Calibri"/>
              </a:rPr>
              <a:t>w</a:t>
            </a:r>
            <a:r>
              <a:rPr lang="en-US" sz="2000" spc="-10" dirty="0">
                <a:cs typeface="Calibri"/>
              </a:rPr>
              <a:t>er</a:t>
            </a:r>
            <a:r>
              <a:rPr lang="en-US" sz="2000" spc="15" dirty="0">
                <a:cs typeface="Calibri"/>
              </a:rPr>
              <a:t> </a:t>
            </a:r>
            <a:r>
              <a:rPr lang="en-US" sz="2000" spc="-15" dirty="0">
                <a:cs typeface="Calibri"/>
              </a:rPr>
              <a:t>pu</a:t>
            </a:r>
            <a:r>
              <a:rPr lang="en-US" sz="2000" spc="-50" dirty="0">
                <a:cs typeface="Calibri"/>
              </a:rPr>
              <a:t>r</a:t>
            </a:r>
            <a:r>
              <a:rPr lang="en-US" sz="2000" spc="-15" dirty="0">
                <a:cs typeface="Calibri"/>
              </a:rPr>
              <a:t>chase</a:t>
            </a:r>
            <a:r>
              <a:rPr lang="en-US" sz="2000" spc="-5" dirty="0">
                <a:cs typeface="Calibri"/>
              </a:rPr>
              <a:t> </a:t>
            </a:r>
            <a:r>
              <a:rPr lang="en-US" sz="2000" spc="-15" dirty="0">
                <a:cs typeface="Calibri"/>
              </a:rPr>
              <a:t>ag</a:t>
            </a:r>
            <a:r>
              <a:rPr lang="en-US" sz="2000" spc="-35" dirty="0">
                <a:cs typeface="Calibri"/>
              </a:rPr>
              <a:t>r</a:t>
            </a:r>
            <a:r>
              <a:rPr lang="en-US" sz="2000" spc="-15" dirty="0">
                <a:cs typeface="Calibri"/>
              </a:rPr>
              <a:t>eem</a:t>
            </a:r>
            <a:r>
              <a:rPr lang="en-US" sz="2000" spc="-20" dirty="0">
                <a:cs typeface="Calibri"/>
              </a:rPr>
              <a:t>e</a:t>
            </a:r>
            <a:r>
              <a:rPr lang="en-US" sz="2000" spc="-40" dirty="0">
                <a:cs typeface="Calibri"/>
              </a:rPr>
              <a:t>n</a:t>
            </a:r>
            <a:r>
              <a:rPr lang="en-US" sz="2000" spc="-10" dirty="0">
                <a:cs typeface="Calibri"/>
              </a:rPr>
              <a:t>ts,</a:t>
            </a:r>
            <a:r>
              <a:rPr lang="en-US" sz="2000" spc="35" dirty="0">
                <a:cs typeface="Calibri"/>
              </a:rPr>
              <a:t> </a:t>
            </a:r>
            <a:r>
              <a:rPr lang="en-US" sz="2000" spc="-15" dirty="0">
                <a:cs typeface="Calibri"/>
              </a:rPr>
              <a:t>which do</a:t>
            </a:r>
            <a:r>
              <a:rPr lang="en-US" sz="2000" spc="-10" dirty="0">
                <a:cs typeface="Calibri"/>
              </a:rPr>
              <a:t> not </a:t>
            </a:r>
            <a:r>
              <a:rPr lang="en-US" sz="2000" spc="-40" dirty="0">
                <a:cs typeface="Calibri"/>
              </a:rPr>
              <a:t>c</a:t>
            </a:r>
            <a:r>
              <a:rPr lang="en-US" sz="2000" spc="-15" dirty="0">
                <a:cs typeface="Calibri"/>
              </a:rPr>
              <a:t>o</a:t>
            </a:r>
            <a:r>
              <a:rPr lang="en-US" sz="2000" spc="-55" dirty="0">
                <a:cs typeface="Calibri"/>
              </a:rPr>
              <a:t>n</a:t>
            </a:r>
            <a:r>
              <a:rPr lang="en-US" sz="2000" spc="-30" dirty="0">
                <a:cs typeface="Calibri"/>
              </a:rPr>
              <a:t>ve</a:t>
            </a:r>
            <a:r>
              <a:rPr lang="en-US" sz="2000" spc="-10" dirty="0">
                <a:cs typeface="Calibri"/>
              </a:rPr>
              <a:t>y</a:t>
            </a:r>
            <a:r>
              <a:rPr lang="en-US" sz="2000" spc="5" dirty="0">
                <a:cs typeface="Calibri"/>
              </a:rPr>
              <a:t> </a:t>
            </a:r>
            <a:r>
              <a:rPr lang="en-US" sz="2000" spc="-40" dirty="0">
                <a:cs typeface="Calibri"/>
              </a:rPr>
              <a:t>c</a:t>
            </a:r>
            <a:r>
              <a:rPr lang="en-US" sz="2000" spc="-15" dirty="0">
                <a:cs typeface="Calibri"/>
              </a:rPr>
              <a:t>o</a:t>
            </a:r>
            <a:r>
              <a:rPr lang="en-US" sz="2000" spc="-40" dirty="0">
                <a:cs typeface="Calibri"/>
              </a:rPr>
              <a:t>n</a:t>
            </a:r>
            <a:r>
              <a:rPr lang="en-US" sz="2000" spc="-10" dirty="0">
                <a:cs typeface="Calibri"/>
              </a:rPr>
              <a:t>t</a:t>
            </a:r>
            <a:r>
              <a:rPr lang="en-US" sz="2000" spc="-50" dirty="0">
                <a:cs typeface="Calibri"/>
              </a:rPr>
              <a:t>r</a:t>
            </a:r>
            <a:r>
              <a:rPr lang="en-US" sz="2000" spc="-15" dirty="0">
                <a:cs typeface="Calibri"/>
              </a:rPr>
              <a:t>ol </a:t>
            </a:r>
            <a:r>
              <a:rPr lang="en-US" sz="2000" spc="-10" dirty="0">
                <a:cs typeface="Calibri"/>
              </a:rPr>
              <a:t>of</a:t>
            </a:r>
            <a:r>
              <a:rPr lang="en-US" sz="2000" spc="5" dirty="0">
                <a:cs typeface="Calibri"/>
              </a:rPr>
              <a:t> </a:t>
            </a:r>
            <a:r>
              <a:rPr lang="en-US" sz="2000" spc="-10" dirty="0">
                <a:cs typeface="Calibri"/>
              </a:rPr>
              <a:t>the</a:t>
            </a:r>
            <a:r>
              <a:rPr lang="en-US" sz="2000" spc="-5" dirty="0">
                <a:cs typeface="Calibri"/>
              </a:rPr>
              <a:t> </a:t>
            </a:r>
            <a:r>
              <a:rPr lang="en-US" sz="2000" spc="-10" dirty="0">
                <a:cs typeface="Calibri"/>
              </a:rPr>
              <a:t>rig</a:t>
            </a:r>
            <a:r>
              <a:rPr lang="en-US" sz="2000" spc="-40" dirty="0">
                <a:cs typeface="Calibri"/>
              </a:rPr>
              <a:t>h</a:t>
            </a:r>
            <a:r>
              <a:rPr lang="en-US" sz="2000" spc="-10" dirty="0">
                <a:cs typeface="Calibri"/>
              </a:rPr>
              <a:t>t</a:t>
            </a:r>
            <a:r>
              <a:rPr lang="en-US" sz="2000" spc="-5" dirty="0">
                <a:cs typeface="Calibri"/>
              </a:rPr>
              <a:t> </a:t>
            </a:r>
            <a:r>
              <a:rPr lang="en-US" sz="2000" spc="-35" dirty="0">
                <a:cs typeface="Calibri"/>
              </a:rPr>
              <a:t>t</a:t>
            </a:r>
            <a:r>
              <a:rPr lang="en-US" sz="2000" spc="-15" dirty="0">
                <a:cs typeface="Calibri"/>
              </a:rPr>
              <a:t>o</a:t>
            </a:r>
            <a:r>
              <a:rPr lang="en-US" sz="2000" spc="5" dirty="0">
                <a:cs typeface="Calibri"/>
              </a:rPr>
              <a:t> </a:t>
            </a:r>
            <a:r>
              <a:rPr lang="en-US" sz="2000" spc="-15" dirty="0">
                <a:cs typeface="Calibri"/>
              </a:rPr>
              <a:t>use</a:t>
            </a:r>
            <a:r>
              <a:rPr lang="en-US" sz="2000" spc="5" dirty="0">
                <a:cs typeface="Calibri"/>
              </a:rPr>
              <a:t> </a:t>
            </a:r>
            <a:r>
              <a:rPr lang="en-US" sz="2000" spc="-10" dirty="0">
                <a:cs typeface="Calibri"/>
              </a:rPr>
              <a:t>the</a:t>
            </a:r>
            <a:r>
              <a:rPr lang="en-US" sz="2000" spc="10" dirty="0">
                <a:cs typeface="Calibri"/>
              </a:rPr>
              <a:t> </a:t>
            </a:r>
            <a:r>
              <a:rPr lang="en-US" sz="2000" spc="-10" dirty="0">
                <a:cs typeface="Calibri"/>
              </a:rPr>
              <a:t>underlying </a:t>
            </a:r>
            <a:r>
              <a:rPr lang="en-US" sz="2000" spc="-15" dirty="0">
                <a:cs typeface="Calibri"/>
              </a:rPr>
              <a:t>p</a:t>
            </a:r>
            <a:r>
              <a:rPr lang="en-US" sz="2000" spc="-30" dirty="0">
                <a:cs typeface="Calibri"/>
              </a:rPr>
              <a:t>o</a:t>
            </a:r>
            <a:r>
              <a:rPr lang="en-US" sz="2000" spc="-45" dirty="0">
                <a:cs typeface="Calibri"/>
              </a:rPr>
              <a:t>w</a:t>
            </a:r>
            <a:r>
              <a:rPr lang="en-US" sz="2000" spc="-10" dirty="0">
                <a:cs typeface="Calibri"/>
              </a:rPr>
              <a:t>er</a:t>
            </a:r>
            <a:r>
              <a:rPr lang="en-US" sz="2000" spc="15" dirty="0">
                <a:cs typeface="Calibri"/>
              </a:rPr>
              <a:t> </a:t>
            </a:r>
            <a:r>
              <a:rPr lang="en-US" sz="2000" spc="-45" dirty="0">
                <a:cs typeface="Calibri"/>
              </a:rPr>
              <a:t>g</a:t>
            </a:r>
            <a:r>
              <a:rPr lang="en-US" sz="2000" spc="-15" dirty="0">
                <a:cs typeface="Calibri"/>
              </a:rPr>
              <a:t>ene</a:t>
            </a:r>
            <a:r>
              <a:rPr lang="en-US" sz="2000" spc="-60" dirty="0">
                <a:cs typeface="Calibri"/>
              </a:rPr>
              <a:t>r</a:t>
            </a:r>
            <a:r>
              <a:rPr lang="en-US" sz="2000" spc="-35" dirty="0">
                <a:cs typeface="Calibri"/>
              </a:rPr>
              <a:t>a</a:t>
            </a:r>
            <a:r>
              <a:rPr lang="en-US" sz="2000" spc="-10" dirty="0">
                <a:cs typeface="Calibri"/>
              </a:rPr>
              <a:t>ting</a:t>
            </a:r>
            <a:r>
              <a:rPr lang="en-US" sz="2000" spc="-5" dirty="0">
                <a:cs typeface="Calibri"/>
              </a:rPr>
              <a:t> </a:t>
            </a:r>
            <a:r>
              <a:rPr lang="en-US" sz="2000" spc="-60" dirty="0">
                <a:cs typeface="Calibri"/>
              </a:rPr>
              <a:t>f</a:t>
            </a:r>
            <a:r>
              <a:rPr lang="en-US" sz="2000" spc="-10" dirty="0">
                <a:cs typeface="Calibri"/>
              </a:rPr>
              <a:t>acili</a:t>
            </a:r>
            <a:r>
              <a:rPr lang="en-US" sz="2000" spc="-15" dirty="0">
                <a:cs typeface="Calibri"/>
              </a:rPr>
              <a:t>t</a:t>
            </a:r>
            <a:r>
              <a:rPr lang="en-US" sz="2000" spc="-10" dirty="0">
                <a:cs typeface="Calibri"/>
              </a:rPr>
              <a:t>y)</a:t>
            </a:r>
          </a:p>
          <a:p>
            <a:pPr marL="342900" lvl="1" indent="-342900">
              <a:buFont typeface="Wingdings" pitchFamily="2" charset="2"/>
              <a:buChar char="ü"/>
            </a:pPr>
            <a:r>
              <a:rPr lang="en-US" sz="2000" b="1" u="none" dirty="0">
                <a:solidFill>
                  <a:srgbClr val="002060"/>
                </a:solidFill>
                <a:cs typeface="Arial"/>
              </a:rPr>
              <a:t>Exceptions for lessors:</a:t>
            </a:r>
          </a:p>
          <a:p>
            <a:pPr marL="685800" lvl="2" indent="-285750"/>
            <a:r>
              <a:rPr lang="en-US" sz="2000" dirty="0">
                <a:cs typeface="Arial"/>
              </a:rPr>
              <a:t>Leases of assets that are investments (under GASB 72 definition)</a:t>
            </a:r>
          </a:p>
          <a:p>
            <a:pPr marL="685800" lvl="2" indent="-285750"/>
            <a:r>
              <a:rPr lang="en-US" sz="2000" dirty="0">
                <a:cs typeface="Arial"/>
              </a:rPr>
              <a:t>Certain regulated leases (e.g., airport-airline agreements)</a:t>
            </a:r>
          </a:p>
          <a:p>
            <a:pPr marL="342900" lvl="1" indent="-342900">
              <a:buFont typeface="Wingdings" pitchFamily="2" charset="2"/>
              <a:buChar char="ü"/>
            </a:pPr>
            <a:endParaRPr lang="en-US" sz="2000" b="1" u="none" dirty="0">
              <a:solidFill>
                <a:srgbClr val="002060"/>
              </a:solidFill>
              <a:latin typeface="Arial"/>
              <a:cs typeface="Arial"/>
            </a:endParaRPr>
          </a:p>
          <a:p>
            <a:pPr marL="355600" marR="12700">
              <a:tabLst>
                <a:tab pos="354965" algn="l"/>
              </a:tabLst>
            </a:pPr>
            <a:endParaRPr lang="en-US" sz="2200" dirty="0">
              <a:cs typeface="Calibri"/>
            </a:endParaRPr>
          </a:p>
          <a:p>
            <a:endParaRPr lang="en-US" dirty="0"/>
          </a:p>
        </p:txBody>
      </p:sp>
      <p:sp>
        <p:nvSpPr>
          <p:cNvPr id="3" name="Title 2">
            <a:extLst>
              <a:ext uri="{FF2B5EF4-FFF2-40B4-BE49-F238E27FC236}">
                <a16:creationId xmlns:a16="http://schemas.microsoft.com/office/drawing/2014/main" id="{D27D25B4-05FE-4398-960F-1C1F266BD458}"/>
              </a:ext>
            </a:extLst>
          </p:cNvPr>
          <p:cNvSpPr>
            <a:spLocks noGrp="1"/>
          </p:cNvSpPr>
          <p:nvPr>
            <p:ph type="title"/>
          </p:nvPr>
        </p:nvSpPr>
        <p:spPr>
          <a:xfrm>
            <a:off x="685800" y="76200"/>
            <a:ext cx="6400800" cy="838200"/>
          </a:xfrm>
          <a:prstGeom prst="rect">
            <a:avLst/>
          </a:prstGeom>
        </p:spPr>
        <p:txBody>
          <a:bodyPr/>
          <a:lstStyle/>
          <a:p>
            <a:r>
              <a:rPr lang="en-US" b="1" dirty="0">
                <a:solidFill>
                  <a:schemeClr val="bg1"/>
                </a:solidFill>
              </a:rPr>
              <a:t>Leases</a:t>
            </a:r>
            <a:r>
              <a:rPr lang="en-US" spc="-10" dirty="0">
                <a:cs typeface="Calibri"/>
              </a:rPr>
              <a:t> </a:t>
            </a:r>
            <a:r>
              <a:rPr lang="en-US" b="1" dirty="0">
                <a:solidFill>
                  <a:schemeClr val="bg1"/>
                </a:solidFill>
              </a:rPr>
              <a:t>Scope Exclusions</a:t>
            </a:r>
            <a:br>
              <a:rPr lang="en-US" dirty="0">
                <a:cs typeface="Calibri"/>
              </a:rPr>
            </a:br>
            <a:endParaRPr lang="en-US" dirty="0"/>
          </a:p>
        </p:txBody>
      </p:sp>
      <p:sp>
        <p:nvSpPr>
          <p:cNvPr id="2" name="Slide Number Placeholder 1">
            <a:extLst>
              <a:ext uri="{FF2B5EF4-FFF2-40B4-BE49-F238E27FC236}">
                <a16:creationId xmlns:a16="http://schemas.microsoft.com/office/drawing/2014/main" id="{07CE264F-0BF8-4F3E-8042-DD1461B44914}"/>
              </a:ext>
            </a:extLst>
          </p:cNvPr>
          <p:cNvSpPr>
            <a:spLocks noGrp="1"/>
          </p:cNvSpPr>
          <p:nvPr>
            <p:ph type="sldNum" sz="quarter" idx="4"/>
          </p:nvPr>
        </p:nvSpPr>
        <p:spPr/>
        <p:txBody>
          <a:bodyPr/>
          <a:lstStyle/>
          <a:p>
            <a:fld id="{974A393E-320B-4A38-ADF1-FE4CFE64EDFF}" type="slidenum">
              <a:rPr lang="en-US" smtClean="0"/>
              <a:t>4</a:t>
            </a:fld>
            <a:endParaRPr lang="en-US" dirty="0"/>
          </a:p>
        </p:txBody>
      </p:sp>
    </p:spTree>
    <p:extLst>
      <p:ext uri="{BB962C8B-B14F-4D97-AF65-F5344CB8AC3E}">
        <p14:creationId xmlns:p14="http://schemas.microsoft.com/office/powerpoint/2010/main" val="16634108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u="none" dirty="0"/>
              <a:t>SAO’s We</a:t>
            </a:r>
            <a:r>
              <a:rPr lang="en-US" sz="2400" dirty="0"/>
              <a:t>bsite:</a:t>
            </a:r>
          </a:p>
          <a:p>
            <a:pPr lvl="1"/>
            <a:r>
              <a:rPr lang="en-US" sz="2400" u="none" dirty="0">
                <a:solidFill>
                  <a:srgbClr val="00B0F0"/>
                </a:solidFill>
                <a:hlinkClick r:id="rId4">
                  <a:extLst>
                    <a:ext uri="{A12FA001-AC4F-418D-AE19-62706E023703}">
                      <ahyp:hlinkClr xmlns:ahyp="http://schemas.microsoft.com/office/drawing/2018/hyperlinkcolor" val="tx"/>
                    </a:ext>
                  </a:extLst>
                </a:hlinkClick>
              </a:rPr>
              <a:t>https://sao.georgia.gov/</a:t>
            </a:r>
            <a:endParaRPr lang="en-US" sz="2400" u="none" dirty="0">
              <a:solidFill>
                <a:srgbClr val="00B0F0"/>
              </a:solidFill>
            </a:endParaRPr>
          </a:p>
          <a:p>
            <a:r>
              <a:rPr lang="en-US" sz="2400" u="none" dirty="0"/>
              <a:t>Contact information:</a:t>
            </a:r>
          </a:p>
          <a:p>
            <a:pPr lvl="1"/>
            <a:r>
              <a:rPr lang="en-US" sz="2400" u="none" dirty="0">
                <a:solidFill>
                  <a:srgbClr val="00B0F0"/>
                </a:solidFill>
                <a:hlinkClick r:id="rId5">
                  <a:extLst>
                    <a:ext uri="{A12FA001-AC4F-418D-AE19-62706E023703}">
                      <ahyp:hlinkClr xmlns:ahyp="http://schemas.microsoft.com/office/drawing/2018/hyperlinkcolor" val="tx"/>
                    </a:ext>
                  </a:extLst>
                </a:hlinkClick>
              </a:rPr>
              <a:t>Chelsea.Bennett@sao.ga.gov</a:t>
            </a:r>
            <a:endParaRPr lang="en-US" sz="2400" u="none" dirty="0">
              <a:solidFill>
                <a:srgbClr val="00B0F0"/>
              </a:solidFill>
            </a:endParaRPr>
          </a:p>
          <a:p>
            <a:pPr lvl="1"/>
            <a:r>
              <a:rPr lang="en-US" sz="2400" u="none" dirty="0">
                <a:solidFill>
                  <a:srgbClr val="00B0F0"/>
                </a:solidFill>
                <a:hlinkClick r:id="rId6">
                  <a:extLst>
                    <a:ext uri="{A12FA001-AC4F-418D-AE19-62706E023703}">
                      <ahyp:hlinkClr xmlns:ahyp="http://schemas.microsoft.com/office/drawing/2018/hyperlinkcolor" val="tx"/>
                    </a:ext>
                  </a:extLst>
                </a:hlinkClick>
              </a:rPr>
              <a:t>Amanda.Weary@sao.ga.gov</a:t>
            </a:r>
            <a:endParaRPr lang="en-US" sz="2400" u="none" dirty="0">
              <a:solidFill>
                <a:srgbClr val="00B0F0"/>
              </a:solidFill>
            </a:endParaRPr>
          </a:p>
          <a:p>
            <a:r>
              <a:rPr lang="en-US" sz="2400" dirty="0"/>
              <a:t>GASB 87 can be found on GASB’s website at gasb.org and linked below:</a:t>
            </a:r>
          </a:p>
          <a:p>
            <a:pPr lvl="1"/>
            <a:r>
              <a:rPr lang="en-US" sz="2400" dirty="0">
                <a:solidFill>
                  <a:srgbClr val="00B0F0"/>
                </a:solidFill>
                <a:hlinkClick r:id="rId7">
                  <a:extLst>
                    <a:ext uri="{A12FA001-AC4F-418D-AE19-62706E023703}">
                      <ahyp:hlinkClr xmlns:ahyp="http://schemas.microsoft.com/office/drawing/2018/hyperlinkcolor" val="tx"/>
                    </a:ext>
                  </a:extLst>
                </a:hlinkClick>
              </a:rPr>
              <a:t>https://www.gasb.org/jsp/GASB/Page/GASBSectionPage&amp;cid=1176160042391</a:t>
            </a:r>
            <a:endParaRPr lang="en-US" sz="2400" dirty="0">
              <a:solidFill>
                <a:srgbClr val="00B0F0"/>
              </a:solidFill>
            </a:endParaRPr>
          </a:p>
          <a:p>
            <a:r>
              <a:rPr lang="en-US" sz="2400" dirty="0"/>
              <a:t>GASB 87 implementation guide can be found:</a:t>
            </a:r>
          </a:p>
          <a:p>
            <a:pPr lvl="1"/>
            <a:r>
              <a:rPr lang="en-US" sz="2400" dirty="0">
                <a:solidFill>
                  <a:srgbClr val="00B0F0"/>
                </a:solidFill>
                <a:hlinkClick r:id="rId8">
                  <a:extLst>
                    <a:ext uri="{A12FA001-AC4F-418D-AE19-62706E023703}">
                      <ahyp:hlinkClr xmlns:ahyp="http://schemas.microsoft.com/office/drawing/2018/hyperlinkcolor" val="tx"/>
                    </a:ext>
                  </a:extLst>
                </a:hlinkClick>
              </a:rPr>
              <a:t>https://www.gasb.org/jsp/GASB/Page/GASBSectionPage&amp;cid=1176160042391#gig</a:t>
            </a:r>
            <a:endParaRPr lang="en-US" sz="2400" dirty="0">
              <a:solidFill>
                <a:srgbClr val="00B0F0"/>
              </a:solidFill>
            </a:endParaRPr>
          </a:p>
          <a:p>
            <a:pPr lvl="1"/>
            <a:endParaRPr lang="en-US" sz="2400" dirty="0"/>
          </a:p>
          <a:p>
            <a:pPr lvl="1"/>
            <a:endParaRPr lang="en-US" sz="2400" u="none" dirty="0"/>
          </a:p>
          <a:p>
            <a:pPr marL="457200" lvl="1" indent="0">
              <a:buNone/>
            </a:pPr>
            <a:endParaRPr lang="en-US" sz="2400" u="none" dirty="0"/>
          </a:p>
        </p:txBody>
      </p:sp>
      <p:sp>
        <p:nvSpPr>
          <p:cNvPr id="3" name="Title 2"/>
          <p:cNvSpPr>
            <a:spLocks noGrp="1"/>
          </p:cNvSpPr>
          <p:nvPr>
            <p:ph type="title"/>
          </p:nvPr>
        </p:nvSpPr>
        <p:spPr>
          <a:xfrm>
            <a:off x="685800" y="76200"/>
            <a:ext cx="6400800" cy="838200"/>
          </a:xfrm>
          <a:prstGeom prst="rect">
            <a:avLst/>
          </a:prstGeom>
        </p:spPr>
        <p:txBody>
          <a:bodyPr/>
          <a:lstStyle/>
          <a:p>
            <a:r>
              <a:rPr lang="en-US" dirty="0"/>
              <a:t>Where to Find Information</a:t>
            </a:r>
          </a:p>
        </p:txBody>
      </p:sp>
      <p:graphicFrame>
        <p:nvGraphicFramePr>
          <p:cNvPr id="6" name="Object 5">
            <a:extLst>
              <a:ext uri="{FF2B5EF4-FFF2-40B4-BE49-F238E27FC236}">
                <a16:creationId xmlns:a16="http://schemas.microsoft.com/office/drawing/2014/main" id="{93B3B57F-5F37-44D1-B697-8930EFFA6660}"/>
              </a:ext>
            </a:extLst>
          </p:cNvPr>
          <p:cNvGraphicFramePr>
            <a:graphicFrameLocks noChangeAspect="1"/>
          </p:cNvGraphicFramePr>
          <p:nvPr>
            <p:extLst>
              <p:ext uri="{D42A27DB-BD31-4B8C-83A1-F6EECF244321}">
                <p14:modId xmlns:p14="http://schemas.microsoft.com/office/powerpoint/2010/main" val="524823010"/>
              </p:ext>
            </p:extLst>
          </p:nvPr>
        </p:nvGraphicFramePr>
        <p:xfrm>
          <a:off x="3055937" y="905896"/>
          <a:ext cx="6096000" cy="4064000"/>
        </p:xfrm>
        <a:graphic>
          <a:graphicData uri="http://schemas.openxmlformats.org/presentationml/2006/ole">
            <mc:AlternateContent xmlns:mc="http://schemas.openxmlformats.org/markup-compatibility/2006">
              <mc:Choice xmlns:v="urn:schemas-microsoft-com:vml" Requires="v">
                <p:oleObj spid="_x0000_s1168" name="Acrobat Document" r:id="rId9" imgW="0" imgH="0" progId="AcroExch.Document.DC">
                  <p:embed/>
                </p:oleObj>
              </mc:Choice>
              <mc:Fallback>
                <p:oleObj name="Acrobat Document" r:id="rId9" imgW="0" imgH="0" progId="AcroExch.Document.DC">
                  <p:embed/>
                  <p:pic>
                    <p:nvPicPr>
                      <p:cNvPr id="0" name=""/>
                      <p:cNvPicPr/>
                      <p:nvPr/>
                    </p:nvPicPr>
                    <p:blipFill/>
                    <p:spPr>
                      <a:xfrm>
                        <a:off x="3055937" y="905896"/>
                        <a:ext cx="6096000" cy="40640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D9791736-F6D5-4276-B73E-1D1C399BDEF0}"/>
              </a:ext>
            </a:extLst>
          </p:cNvPr>
          <p:cNvGraphicFramePr>
            <a:graphicFrameLocks noChangeAspect="1"/>
          </p:cNvGraphicFramePr>
          <p:nvPr>
            <p:extLst>
              <p:ext uri="{D42A27DB-BD31-4B8C-83A1-F6EECF244321}">
                <p14:modId xmlns:p14="http://schemas.microsoft.com/office/powerpoint/2010/main" val="594711975"/>
              </p:ext>
            </p:extLst>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1169" name="Acrobat Document" r:id="rId10" imgW="0" imgH="0" progId="AcroExch.Document.DC">
                  <p:embed/>
                </p:oleObj>
              </mc:Choice>
              <mc:Fallback>
                <p:oleObj name="Acrobat Document" r:id="rId10" imgW="0" imgH="0" progId="AcroExch.Document.DC">
                  <p:embed/>
                  <p:pic>
                    <p:nvPicPr>
                      <p:cNvPr id="0" name=""/>
                      <p:cNvPicPr/>
                      <p:nvPr/>
                    </p:nvPicPr>
                    <p:blipFill/>
                    <p:spPr>
                      <a:xfrm>
                        <a:off x="1524000" y="1397000"/>
                        <a:ext cx="6096000" cy="4064000"/>
                      </a:xfrm>
                      <a:prstGeom prst="rect">
                        <a:avLst/>
                      </a:prstGeom>
                    </p:spPr>
                  </p:pic>
                </p:oleObj>
              </mc:Fallback>
            </mc:AlternateContent>
          </a:graphicData>
        </a:graphic>
      </p:graphicFrame>
      <p:sp>
        <p:nvSpPr>
          <p:cNvPr id="4" name="Slide Number Placeholder 3">
            <a:extLst>
              <a:ext uri="{FF2B5EF4-FFF2-40B4-BE49-F238E27FC236}">
                <a16:creationId xmlns:a16="http://schemas.microsoft.com/office/drawing/2014/main" id="{09190DF4-A3E0-464A-AC4C-3AA729C642C8}"/>
              </a:ext>
            </a:extLst>
          </p:cNvPr>
          <p:cNvSpPr>
            <a:spLocks noGrp="1"/>
          </p:cNvSpPr>
          <p:nvPr>
            <p:ph type="sldNum" sz="quarter" idx="4"/>
          </p:nvPr>
        </p:nvSpPr>
        <p:spPr/>
        <p:txBody>
          <a:bodyPr/>
          <a:lstStyle/>
          <a:p>
            <a:fld id="{974A393E-320B-4A38-ADF1-FE4CFE64EDFF}" type="slidenum">
              <a:rPr lang="en-US" smtClean="0"/>
              <a:t>40</a:t>
            </a:fld>
            <a:endParaRPr lang="en-US" dirty="0"/>
          </a:p>
        </p:txBody>
      </p:sp>
    </p:spTree>
    <p:extLst>
      <p:ext uri="{BB962C8B-B14F-4D97-AF65-F5344CB8AC3E}">
        <p14:creationId xmlns:p14="http://schemas.microsoft.com/office/powerpoint/2010/main" val="14742813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001000" cy="838200"/>
          </a:xfrm>
        </p:spPr>
        <p:txBody>
          <a:bodyPr/>
          <a:lstStyle/>
          <a:p>
            <a:pPr marL="0" indent="0" algn="ctr">
              <a:buNone/>
            </a:pPr>
            <a:r>
              <a:rPr lang="en-US" sz="4800" u="none" dirty="0"/>
              <a:t>Q&amp;A</a:t>
            </a:r>
          </a:p>
        </p:txBody>
      </p:sp>
      <p:sp>
        <p:nvSpPr>
          <p:cNvPr id="3" name="Title 2"/>
          <p:cNvSpPr>
            <a:spLocks noGrp="1"/>
          </p:cNvSpPr>
          <p:nvPr>
            <p:ph type="title"/>
          </p:nvPr>
        </p:nvSpPr>
        <p:spPr>
          <a:xfrm>
            <a:off x="685800" y="76200"/>
            <a:ext cx="6400800" cy="838200"/>
          </a:xfrm>
          <a:prstGeom prst="rect">
            <a:avLst/>
          </a:prstGeom>
        </p:spPr>
        <p:txBody>
          <a:bodyPr/>
          <a:lstStyle/>
          <a:p>
            <a:r>
              <a:rPr lang="en-US" dirty="0"/>
              <a:t>GASB 87 Survey</a:t>
            </a:r>
          </a:p>
        </p:txBody>
      </p:sp>
      <p:pic>
        <p:nvPicPr>
          <p:cNvPr id="5" name="Picture 4">
            <a:extLst>
              <a:ext uri="{FF2B5EF4-FFF2-40B4-BE49-F238E27FC236}">
                <a16:creationId xmlns:a16="http://schemas.microsoft.com/office/drawing/2014/main" id="{8A64DADB-5AD8-4DF3-AB08-1D5706131205}"/>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2901950" y="3048000"/>
            <a:ext cx="3111500" cy="3111500"/>
          </a:xfrm>
          <a:prstGeom prst="rect">
            <a:avLst/>
          </a:prstGeom>
        </p:spPr>
      </p:pic>
      <p:sp>
        <p:nvSpPr>
          <p:cNvPr id="4" name="Slide Number Placeholder 3">
            <a:extLst>
              <a:ext uri="{FF2B5EF4-FFF2-40B4-BE49-F238E27FC236}">
                <a16:creationId xmlns:a16="http://schemas.microsoft.com/office/drawing/2014/main" id="{5651EE17-4BCA-4D18-ACFC-9064E8B38CB3}"/>
              </a:ext>
            </a:extLst>
          </p:cNvPr>
          <p:cNvSpPr>
            <a:spLocks noGrp="1"/>
          </p:cNvSpPr>
          <p:nvPr>
            <p:ph type="sldNum" sz="quarter" idx="4"/>
          </p:nvPr>
        </p:nvSpPr>
        <p:spPr/>
        <p:txBody>
          <a:bodyPr/>
          <a:lstStyle/>
          <a:p>
            <a:fld id="{974A393E-320B-4A38-ADF1-FE4CFE64EDFF}" type="slidenum">
              <a:rPr lang="en-US" smtClean="0"/>
              <a:t>41</a:t>
            </a:fld>
            <a:endParaRPr lang="en-US" dirty="0"/>
          </a:p>
        </p:txBody>
      </p:sp>
    </p:spTree>
    <p:extLst>
      <p:ext uri="{BB962C8B-B14F-4D97-AF65-F5344CB8AC3E}">
        <p14:creationId xmlns:p14="http://schemas.microsoft.com/office/powerpoint/2010/main" val="2315511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213FF-F26D-483F-B6D5-031FA82AEBA1}"/>
              </a:ext>
            </a:extLst>
          </p:cNvPr>
          <p:cNvSpPr>
            <a:spLocks noGrp="1"/>
          </p:cNvSpPr>
          <p:nvPr>
            <p:ph idx="1"/>
          </p:nvPr>
        </p:nvSpPr>
        <p:spPr>
          <a:xfrm>
            <a:off x="571500" y="1600200"/>
            <a:ext cx="8001000" cy="2438400"/>
          </a:xfrm>
        </p:spPr>
        <p:txBody>
          <a:bodyPr/>
          <a:lstStyle/>
          <a:p>
            <a:r>
              <a:rPr lang="en-US" sz="2800" spc="-5" dirty="0">
                <a:cs typeface="Arial"/>
              </a:rPr>
              <a:t>Assist agencies in analyzing lease population in order to meet compliance goal</a:t>
            </a:r>
          </a:p>
          <a:p>
            <a:r>
              <a:rPr lang="en-US" sz="2800" spc="-5" dirty="0">
                <a:cs typeface="Arial"/>
              </a:rPr>
              <a:t>To be in compliance with GASB 87, effective beginning July 1, 2021 (FY22)</a:t>
            </a:r>
          </a:p>
        </p:txBody>
      </p:sp>
      <p:sp>
        <p:nvSpPr>
          <p:cNvPr id="2" name="Title 1">
            <a:extLst>
              <a:ext uri="{FF2B5EF4-FFF2-40B4-BE49-F238E27FC236}">
                <a16:creationId xmlns:a16="http://schemas.microsoft.com/office/drawing/2014/main" id="{D8A73B7A-0A60-4E74-90E8-B8B11318C45F}"/>
              </a:ext>
            </a:extLst>
          </p:cNvPr>
          <p:cNvSpPr>
            <a:spLocks noGrp="1"/>
          </p:cNvSpPr>
          <p:nvPr>
            <p:ph type="title"/>
          </p:nvPr>
        </p:nvSpPr>
        <p:spPr>
          <a:xfrm>
            <a:off x="685800" y="76200"/>
            <a:ext cx="6400800" cy="838200"/>
          </a:xfrm>
          <a:prstGeom prst="rect">
            <a:avLst/>
          </a:prstGeom>
        </p:spPr>
        <p:txBody>
          <a:bodyPr/>
          <a:lstStyle/>
          <a:p>
            <a:r>
              <a:rPr lang="en-US" b="1" dirty="0">
                <a:solidFill>
                  <a:schemeClr val="bg1"/>
                </a:solidFill>
              </a:rPr>
              <a:t>Objectives of Survey</a:t>
            </a:r>
            <a:br>
              <a:rPr lang="en-US" b="1" dirty="0">
                <a:solidFill>
                  <a:schemeClr val="bg1"/>
                </a:solidFill>
              </a:rPr>
            </a:br>
            <a:endParaRPr lang="en-US" b="1" dirty="0">
              <a:solidFill>
                <a:schemeClr val="bg1"/>
              </a:solidFill>
            </a:endParaRPr>
          </a:p>
        </p:txBody>
      </p:sp>
      <p:sp>
        <p:nvSpPr>
          <p:cNvPr id="4" name="Slide Number Placeholder 3">
            <a:extLst>
              <a:ext uri="{FF2B5EF4-FFF2-40B4-BE49-F238E27FC236}">
                <a16:creationId xmlns:a16="http://schemas.microsoft.com/office/drawing/2014/main" id="{0CFF4479-A0E9-4F9F-ABBA-CD956240342B}"/>
              </a:ext>
            </a:extLst>
          </p:cNvPr>
          <p:cNvSpPr>
            <a:spLocks noGrp="1"/>
          </p:cNvSpPr>
          <p:nvPr>
            <p:ph type="sldNum" sz="quarter" idx="4"/>
          </p:nvPr>
        </p:nvSpPr>
        <p:spPr/>
        <p:txBody>
          <a:bodyPr/>
          <a:lstStyle/>
          <a:p>
            <a:fld id="{974A393E-320B-4A38-ADF1-FE4CFE64EDFF}" type="slidenum">
              <a:rPr lang="en-US" smtClean="0"/>
              <a:t>5</a:t>
            </a:fld>
            <a:endParaRPr lang="en-US" dirty="0"/>
          </a:p>
        </p:txBody>
      </p:sp>
    </p:spTree>
    <p:extLst>
      <p:ext uri="{BB962C8B-B14F-4D97-AF65-F5344CB8AC3E}">
        <p14:creationId xmlns:p14="http://schemas.microsoft.com/office/powerpoint/2010/main" val="3549682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E3F91-0271-4CAC-A43F-0B5FEA0B0C66}"/>
              </a:ext>
            </a:extLst>
          </p:cNvPr>
          <p:cNvSpPr>
            <a:spLocks noGrp="1"/>
          </p:cNvSpPr>
          <p:nvPr>
            <p:ph type="title"/>
          </p:nvPr>
        </p:nvSpPr>
        <p:spPr/>
        <p:txBody>
          <a:bodyPr/>
          <a:lstStyle/>
          <a:p>
            <a:r>
              <a:rPr lang="en-US" dirty="0"/>
              <a:t>Instructions Tab</a:t>
            </a:r>
          </a:p>
        </p:txBody>
      </p:sp>
      <p:sp>
        <p:nvSpPr>
          <p:cNvPr id="3" name="Content Placeholder 2">
            <a:extLst>
              <a:ext uri="{FF2B5EF4-FFF2-40B4-BE49-F238E27FC236}">
                <a16:creationId xmlns:a16="http://schemas.microsoft.com/office/drawing/2014/main" id="{50DF1C72-9CBF-4B40-9257-9FC9CBA894E1}"/>
              </a:ext>
            </a:extLst>
          </p:cNvPr>
          <p:cNvSpPr txBox="1">
            <a:spLocks/>
          </p:cNvSpPr>
          <p:nvPr/>
        </p:nvSpPr>
        <p:spPr>
          <a:xfrm>
            <a:off x="685800" y="1219200"/>
            <a:ext cx="7772400" cy="1600200"/>
          </a:xfrm>
          <a:prstGeom prst="rect">
            <a:avLst/>
          </a:prstGeom>
        </p:spPr>
        <p:txBody>
          <a:bodyPr/>
          <a:lstStyle>
            <a:lvl1pPr marL="342900" indent="-342900" algn="l" defTabSz="914400" rtl="0" eaLnBrk="1" latinLnBrk="0" hangingPunct="1">
              <a:spcBef>
                <a:spcPct val="20000"/>
              </a:spcBef>
              <a:buClr>
                <a:schemeClr val="tx2">
                  <a:lumMod val="50000"/>
                </a:schemeClr>
              </a:buClr>
              <a:buFont typeface="Arial" pitchFamily="34" charset="0"/>
              <a:buChar char="•"/>
              <a:defRPr sz="3200" kern="1200">
                <a:solidFill>
                  <a:srgbClr val="870E00"/>
                </a:solidFill>
                <a:latin typeface="+mn-lt"/>
                <a:ea typeface="+mn-ea"/>
                <a:cs typeface="+mn-cs"/>
              </a:defRPr>
            </a:lvl1pPr>
            <a:lvl2pPr marL="742950" indent="-285750" algn="l" defTabSz="914400" rtl="0" eaLnBrk="1" latinLnBrk="0" hangingPunct="1">
              <a:spcBef>
                <a:spcPct val="20000"/>
              </a:spcBef>
              <a:buClr>
                <a:srgbClr val="870E00"/>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tx2">
                  <a:lumMod val="50000"/>
                </a:schemeClr>
              </a:buClr>
              <a:buFont typeface="Arial" pitchFamily="34" charset="0"/>
              <a:buChar char="•"/>
              <a:defRPr sz="2400" kern="1200">
                <a:solidFill>
                  <a:srgbClr val="870E00"/>
                </a:solidFill>
                <a:latin typeface="+mn-lt"/>
                <a:ea typeface="+mn-ea"/>
                <a:cs typeface="+mn-cs"/>
              </a:defRPr>
            </a:lvl3pPr>
            <a:lvl4pPr marL="1600200" indent="-228600" algn="l" defTabSz="914400" rtl="0" eaLnBrk="1" latinLnBrk="0" hangingPunct="1">
              <a:spcBef>
                <a:spcPct val="20000"/>
              </a:spcBef>
              <a:buClr>
                <a:srgbClr val="870E00"/>
              </a:buClr>
              <a:buFont typeface="Arial" pitchFamily="34" charset="0"/>
              <a:buChar char="–"/>
              <a:defRPr sz="2000" kern="1200">
                <a:solidFill>
                  <a:schemeClr val="tx1">
                    <a:lumMod val="95000"/>
                    <a:lumOff val="5000"/>
                  </a:schemeClr>
                </a:solidFill>
                <a:latin typeface="+mn-lt"/>
                <a:ea typeface="+mn-ea"/>
                <a:cs typeface="+mn-cs"/>
              </a:defRPr>
            </a:lvl4pPr>
            <a:lvl5pPr marL="2057400" indent="-228600" algn="l" defTabSz="914400" rtl="0" eaLnBrk="1" latinLnBrk="0" hangingPunct="1">
              <a:spcBef>
                <a:spcPct val="20000"/>
              </a:spcBef>
              <a:buClr>
                <a:schemeClr val="tx2">
                  <a:lumMod val="50000"/>
                </a:schemeClr>
              </a:buClr>
              <a:buFont typeface="Arial" pitchFamily="34" charset="0"/>
              <a:buChar char="»"/>
              <a:defRPr sz="2000" kern="1200">
                <a:solidFill>
                  <a:srgbClr val="870E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002060"/>
              </a:buClr>
              <a:buFont typeface="Wingdings" pitchFamily="2" charset="2"/>
              <a:buChar char="ü"/>
            </a:pPr>
            <a:r>
              <a:rPr lang="en-US" sz="2400" b="1" dirty="0">
                <a:solidFill>
                  <a:srgbClr val="002060"/>
                </a:solidFill>
                <a:cs typeface="Arial"/>
              </a:rPr>
              <a:t>Complete top section of Instructions tab</a:t>
            </a:r>
          </a:p>
          <a:p>
            <a:pPr>
              <a:buClr>
                <a:srgbClr val="002060"/>
              </a:buClr>
              <a:buFont typeface="Wingdings" pitchFamily="2" charset="2"/>
              <a:buChar char="ü"/>
            </a:pPr>
            <a:r>
              <a:rPr lang="en-US" sz="2400" b="1" dirty="0">
                <a:solidFill>
                  <a:srgbClr val="002060"/>
                </a:solidFill>
                <a:cs typeface="Arial"/>
              </a:rPr>
              <a:t>SAO has a GASB implementation page</a:t>
            </a:r>
          </a:p>
          <a:p>
            <a:pPr lvl="1">
              <a:buClr>
                <a:srgbClr val="002060"/>
              </a:buClr>
              <a:buFont typeface="Wingdings" pitchFamily="2" charset="2"/>
              <a:buChar char="§"/>
            </a:pPr>
            <a:r>
              <a:rPr lang="en-US" sz="2000" dirty="0">
                <a:solidFill>
                  <a:srgbClr val="0070C0"/>
                </a:solidFill>
                <a:cs typeface="Arial"/>
              </a:rPr>
              <a:t>https://sao.georgia.gov/gasb-implementations</a:t>
            </a:r>
            <a:r>
              <a:rPr lang="en-US" sz="2400" dirty="0">
                <a:solidFill>
                  <a:srgbClr val="0070C0"/>
                </a:solidFill>
                <a:cs typeface="Arial"/>
              </a:rPr>
              <a:t>	</a:t>
            </a:r>
          </a:p>
          <a:p>
            <a:pPr lvl="1">
              <a:buClr>
                <a:srgbClr val="002060"/>
              </a:buClr>
              <a:buFont typeface="Wingdings" pitchFamily="2" charset="2"/>
              <a:buChar char="§"/>
            </a:pPr>
            <a:endParaRPr lang="en-US" sz="1800" dirty="0">
              <a:solidFill>
                <a:srgbClr val="0070C0"/>
              </a:solidFill>
              <a:cs typeface="Arial"/>
            </a:endParaRPr>
          </a:p>
          <a:p>
            <a:endParaRPr lang="en-US" dirty="0"/>
          </a:p>
        </p:txBody>
      </p:sp>
      <p:pic>
        <p:nvPicPr>
          <p:cNvPr id="4" name="Picture 3">
            <a:extLst>
              <a:ext uri="{FF2B5EF4-FFF2-40B4-BE49-F238E27FC236}">
                <a16:creationId xmlns:a16="http://schemas.microsoft.com/office/drawing/2014/main" id="{FB2DC131-6131-4A5F-ADA2-AC5569F35B3F}"/>
              </a:ext>
            </a:extLst>
          </p:cNvPr>
          <p:cNvPicPr>
            <a:picLocks noChangeAspect="1"/>
          </p:cNvPicPr>
          <p:nvPr/>
        </p:nvPicPr>
        <p:blipFill rotWithShape="1">
          <a:blip r:embed="rId2"/>
          <a:srcRect t="5140" r="10436"/>
          <a:stretch/>
        </p:blipFill>
        <p:spPr>
          <a:xfrm>
            <a:off x="685800" y="2638425"/>
            <a:ext cx="7193475" cy="4219575"/>
          </a:xfrm>
          <a:prstGeom prst="rect">
            <a:avLst/>
          </a:prstGeom>
        </p:spPr>
      </p:pic>
      <p:sp>
        <p:nvSpPr>
          <p:cNvPr id="5" name="Slide Number Placeholder 4">
            <a:extLst>
              <a:ext uri="{FF2B5EF4-FFF2-40B4-BE49-F238E27FC236}">
                <a16:creationId xmlns:a16="http://schemas.microsoft.com/office/drawing/2014/main" id="{40BCB142-6E46-4C3C-8918-1F28664128EC}"/>
              </a:ext>
            </a:extLst>
          </p:cNvPr>
          <p:cNvSpPr>
            <a:spLocks noGrp="1"/>
          </p:cNvSpPr>
          <p:nvPr>
            <p:ph type="sldNum" sz="quarter" idx="4"/>
          </p:nvPr>
        </p:nvSpPr>
        <p:spPr/>
        <p:txBody>
          <a:bodyPr/>
          <a:lstStyle/>
          <a:p>
            <a:fld id="{974A393E-320B-4A38-ADF1-FE4CFE64EDFF}" type="slidenum">
              <a:rPr lang="en-US" smtClean="0"/>
              <a:t>6</a:t>
            </a:fld>
            <a:endParaRPr lang="en-US" dirty="0"/>
          </a:p>
        </p:txBody>
      </p:sp>
    </p:spTree>
    <p:extLst>
      <p:ext uri="{BB962C8B-B14F-4D97-AF65-F5344CB8AC3E}">
        <p14:creationId xmlns:p14="http://schemas.microsoft.com/office/powerpoint/2010/main" val="4217802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922270-1BBC-4DA0-A7C7-517FF08F691F}"/>
              </a:ext>
            </a:extLst>
          </p:cNvPr>
          <p:cNvSpPr>
            <a:spLocks noGrp="1"/>
          </p:cNvSpPr>
          <p:nvPr>
            <p:ph idx="1"/>
          </p:nvPr>
        </p:nvSpPr>
        <p:spPr>
          <a:xfrm>
            <a:off x="685800" y="1295399"/>
            <a:ext cx="8001000" cy="2129163"/>
          </a:xfrm>
        </p:spPr>
        <p:txBody>
          <a:bodyPr/>
          <a:lstStyle/>
          <a:p>
            <a:r>
              <a:rPr lang="en-US" sz="2400" dirty="0">
                <a:cs typeface="Arial"/>
              </a:rPr>
              <a:t>Each GASB 87 term has:</a:t>
            </a:r>
          </a:p>
          <a:p>
            <a:pPr lvl="1"/>
            <a:r>
              <a:rPr lang="en-US" sz="2000" u="none" dirty="0">
                <a:cs typeface="Arial"/>
              </a:rPr>
              <a:t>paragraph reference</a:t>
            </a:r>
          </a:p>
          <a:p>
            <a:pPr lvl="1"/>
            <a:r>
              <a:rPr lang="en-US" sz="2000" u="none" dirty="0">
                <a:cs typeface="Arial"/>
              </a:rPr>
              <a:t>definition</a:t>
            </a:r>
          </a:p>
          <a:p>
            <a:pPr lvl="1"/>
            <a:r>
              <a:rPr lang="en-US" sz="2000" u="none" dirty="0">
                <a:cs typeface="Arial"/>
              </a:rPr>
              <a:t>examples given</a:t>
            </a:r>
            <a:r>
              <a:rPr lang="en-US" sz="2200" u="none" dirty="0">
                <a:cs typeface="Arial"/>
              </a:rPr>
              <a:t> from Final Implementation Guide</a:t>
            </a:r>
            <a:r>
              <a:rPr lang="en-US" sz="1800" u="none" dirty="0">
                <a:latin typeface="Arial"/>
                <a:cs typeface="Arial"/>
              </a:rPr>
              <a:t>	</a:t>
            </a:r>
          </a:p>
          <a:p>
            <a:pPr lvl="1"/>
            <a:endParaRPr lang="en-US" sz="1600" dirty="0">
              <a:latin typeface="Arial"/>
              <a:cs typeface="Arial"/>
            </a:endParaRPr>
          </a:p>
          <a:p>
            <a:endParaRPr lang="en-US" dirty="0"/>
          </a:p>
        </p:txBody>
      </p:sp>
      <p:sp>
        <p:nvSpPr>
          <p:cNvPr id="2" name="Title 1">
            <a:extLst>
              <a:ext uri="{FF2B5EF4-FFF2-40B4-BE49-F238E27FC236}">
                <a16:creationId xmlns:a16="http://schemas.microsoft.com/office/drawing/2014/main" id="{B4C81D00-A7D2-414D-A809-A76D61FF85C1}"/>
              </a:ext>
            </a:extLst>
          </p:cNvPr>
          <p:cNvSpPr>
            <a:spLocks noGrp="1"/>
          </p:cNvSpPr>
          <p:nvPr>
            <p:ph type="title"/>
          </p:nvPr>
        </p:nvSpPr>
        <p:spPr>
          <a:xfrm>
            <a:off x="685800" y="76200"/>
            <a:ext cx="6400800" cy="838200"/>
          </a:xfrm>
          <a:prstGeom prst="rect">
            <a:avLst/>
          </a:prstGeom>
        </p:spPr>
        <p:txBody>
          <a:bodyPr/>
          <a:lstStyle/>
          <a:p>
            <a:r>
              <a:rPr lang="en-US" b="1" dirty="0">
                <a:solidFill>
                  <a:schemeClr val="bg1"/>
                </a:solidFill>
              </a:rPr>
              <a:t>Examples</a:t>
            </a:r>
            <a:r>
              <a:rPr lang="en-US" dirty="0"/>
              <a:t> </a:t>
            </a:r>
            <a:r>
              <a:rPr lang="en-US" b="1" dirty="0">
                <a:solidFill>
                  <a:schemeClr val="bg1"/>
                </a:solidFill>
              </a:rPr>
              <a:t>&amp; Definition Tab</a:t>
            </a:r>
            <a:br>
              <a:rPr lang="en-US" dirty="0"/>
            </a:br>
            <a:endParaRPr lang="en-US" dirty="0"/>
          </a:p>
        </p:txBody>
      </p:sp>
      <p:sp>
        <p:nvSpPr>
          <p:cNvPr id="5" name="Slide Number Placeholder 4">
            <a:extLst>
              <a:ext uri="{FF2B5EF4-FFF2-40B4-BE49-F238E27FC236}">
                <a16:creationId xmlns:a16="http://schemas.microsoft.com/office/drawing/2014/main" id="{54B6359D-C897-4C72-B24B-5ACCDA721466}"/>
              </a:ext>
            </a:extLst>
          </p:cNvPr>
          <p:cNvSpPr>
            <a:spLocks noGrp="1"/>
          </p:cNvSpPr>
          <p:nvPr>
            <p:ph type="sldNum" sz="quarter" idx="4"/>
          </p:nvPr>
        </p:nvSpPr>
        <p:spPr/>
        <p:txBody>
          <a:bodyPr/>
          <a:lstStyle/>
          <a:p>
            <a:fld id="{974A393E-320B-4A38-ADF1-FE4CFE64EDFF}" type="slidenum">
              <a:rPr lang="en-US" smtClean="0"/>
              <a:t>7</a:t>
            </a:fld>
            <a:endParaRPr lang="en-US" dirty="0"/>
          </a:p>
        </p:txBody>
      </p:sp>
      <p:pic>
        <p:nvPicPr>
          <p:cNvPr id="4" name="Picture 3">
            <a:extLst>
              <a:ext uri="{FF2B5EF4-FFF2-40B4-BE49-F238E27FC236}">
                <a16:creationId xmlns:a16="http://schemas.microsoft.com/office/drawing/2014/main" id="{47DD49E1-33A2-4EDB-9F2D-94E7BE0DC0AD}"/>
              </a:ext>
            </a:extLst>
          </p:cNvPr>
          <p:cNvPicPr>
            <a:picLocks noChangeAspect="1"/>
          </p:cNvPicPr>
          <p:nvPr/>
        </p:nvPicPr>
        <p:blipFill>
          <a:blip r:embed="rId4"/>
          <a:stretch>
            <a:fillRect/>
          </a:stretch>
        </p:blipFill>
        <p:spPr>
          <a:xfrm>
            <a:off x="228600" y="3124200"/>
            <a:ext cx="8686800" cy="3195963"/>
          </a:xfrm>
          <a:prstGeom prst="rect">
            <a:avLst/>
          </a:prstGeom>
        </p:spPr>
      </p:pic>
    </p:spTree>
    <p:extLst>
      <p:ext uri="{BB962C8B-B14F-4D97-AF65-F5344CB8AC3E}">
        <p14:creationId xmlns:p14="http://schemas.microsoft.com/office/powerpoint/2010/main" val="314591479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922270-1BBC-4DA0-A7C7-517FF08F691F}"/>
              </a:ext>
            </a:extLst>
          </p:cNvPr>
          <p:cNvSpPr>
            <a:spLocks noGrp="1"/>
          </p:cNvSpPr>
          <p:nvPr>
            <p:ph idx="1"/>
          </p:nvPr>
        </p:nvSpPr>
        <p:spPr>
          <a:xfrm>
            <a:off x="685800" y="1295400"/>
            <a:ext cx="8001000" cy="5181600"/>
          </a:xfrm>
        </p:spPr>
        <p:txBody>
          <a:bodyPr/>
          <a:lstStyle/>
          <a:p>
            <a:r>
              <a:rPr lang="en-US" sz="2200" u="none" dirty="0">
                <a:cs typeface="Arial"/>
              </a:rPr>
              <a:t>Built around EZ Lease’s Lease List report in Excel Format</a:t>
            </a:r>
          </a:p>
          <a:p>
            <a:r>
              <a:rPr lang="en-US" sz="2200" dirty="0">
                <a:cs typeface="Arial"/>
              </a:rPr>
              <a:t>First few columns are linked to your agency’s lease data for easier viewing</a:t>
            </a:r>
          </a:p>
          <a:p>
            <a:r>
              <a:rPr lang="en-US" sz="2200" dirty="0">
                <a:cs typeface="Arial"/>
              </a:rPr>
              <a:t>Answer questions left to right</a:t>
            </a:r>
          </a:p>
          <a:p>
            <a:r>
              <a:rPr lang="en-US" sz="2200" u="none" dirty="0">
                <a:cs typeface="Arial"/>
              </a:rPr>
              <a:t>Color coded columns based on key elements of GASB 87:</a:t>
            </a:r>
          </a:p>
          <a:p>
            <a:pPr lvl="1"/>
            <a:r>
              <a:rPr lang="en-US" sz="2000" u="none" dirty="0">
                <a:cs typeface="Arial"/>
              </a:rPr>
              <a:t>Lease Term – </a:t>
            </a:r>
            <a:r>
              <a:rPr lang="en-US" sz="2000" u="none" dirty="0">
                <a:solidFill>
                  <a:srgbClr val="FF6600"/>
                </a:solidFill>
                <a:cs typeface="Arial"/>
              </a:rPr>
              <a:t>orange</a:t>
            </a:r>
            <a:r>
              <a:rPr lang="en-US" sz="2000" u="none" dirty="0">
                <a:cs typeface="Arial"/>
              </a:rPr>
              <a:t> columns</a:t>
            </a:r>
          </a:p>
          <a:p>
            <a:pPr lvl="1"/>
            <a:r>
              <a:rPr lang="en-US" sz="2000" u="none" dirty="0">
                <a:cs typeface="Arial"/>
              </a:rPr>
              <a:t>Lease Liability – </a:t>
            </a:r>
            <a:r>
              <a:rPr lang="en-US" sz="2000" u="none" dirty="0">
                <a:solidFill>
                  <a:srgbClr val="33CC33"/>
                </a:solidFill>
                <a:cs typeface="Arial"/>
              </a:rPr>
              <a:t>green</a:t>
            </a:r>
            <a:r>
              <a:rPr lang="en-US" sz="2000" u="none" dirty="0">
                <a:cs typeface="Arial"/>
              </a:rPr>
              <a:t> columns</a:t>
            </a:r>
          </a:p>
          <a:p>
            <a:pPr lvl="1"/>
            <a:r>
              <a:rPr lang="en-US" sz="2000" u="none" dirty="0">
                <a:cs typeface="Arial"/>
              </a:rPr>
              <a:t>Lease Asset –</a:t>
            </a:r>
            <a:r>
              <a:rPr lang="en-US" sz="2000" u="none" dirty="0">
                <a:solidFill>
                  <a:srgbClr val="7030A0"/>
                </a:solidFill>
                <a:cs typeface="Arial"/>
              </a:rPr>
              <a:t> purple </a:t>
            </a:r>
            <a:r>
              <a:rPr lang="en-US" sz="2000" u="none" dirty="0">
                <a:cs typeface="Arial"/>
              </a:rPr>
              <a:t>columns</a:t>
            </a:r>
          </a:p>
          <a:p>
            <a:pPr lvl="1"/>
            <a:r>
              <a:rPr lang="en-US" sz="2000" u="none" dirty="0">
                <a:cs typeface="Arial"/>
              </a:rPr>
              <a:t>Everything else – </a:t>
            </a:r>
            <a:r>
              <a:rPr lang="en-US" sz="2000" u="none" dirty="0">
                <a:solidFill>
                  <a:srgbClr val="002060"/>
                </a:solidFill>
                <a:cs typeface="Arial"/>
              </a:rPr>
              <a:t>blue</a:t>
            </a:r>
            <a:r>
              <a:rPr lang="en-US" sz="2000" u="none" dirty="0">
                <a:cs typeface="Arial"/>
              </a:rPr>
              <a:t> columns</a:t>
            </a:r>
          </a:p>
          <a:p>
            <a:r>
              <a:rPr lang="en-US" sz="2200" u="none" dirty="0">
                <a:cs typeface="Arial"/>
              </a:rPr>
              <a:t>Paragraph reference provided </a:t>
            </a:r>
            <a:r>
              <a:rPr lang="en-US" sz="2200" dirty="0">
                <a:cs typeface="Arial"/>
              </a:rPr>
              <a:t>above each question</a:t>
            </a:r>
          </a:p>
          <a:p>
            <a:r>
              <a:rPr lang="en-US" sz="2200" dirty="0">
                <a:cs typeface="Arial"/>
              </a:rPr>
              <a:t>See Examples &amp; Definitions tab for guidance</a:t>
            </a:r>
          </a:p>
          <a:p>
            <a:endParaRPr lang="en-US" sz="2200" dirty="0">
              <a:latin typeface="Arial"/>
              <a:cs typeface="Arial"/>
            </a:endParaRPr>
          </a:p>
          <a:p>
            <a:endParaRPr lang="en-US" sz="2200" u="none" dirty="0">
              <a:latin typeface="Arial"/>
              <a:cs typeface="Arial"/>
            </a:endParaRPr>
          </a:p>
          <a:p>
            <a:pPr lvl="1"/>
            <a:endParaRPr lang="en-US" sz="1600" dirty="0">
              <a:latin typeface="Arial"/>
              <a:cs typeface="Arial"/>
            </a:endParaRPr>
          </a:p>
          <a:p>
            <a:pPr marL="457200" lvl="1" indent="0">
              <a:buNone/>
            </a:pPr>
            <a:endParaRPr lang="en-US" sz="1600" dirty="0">
              <a:latin typeface="Arial"/>
              <a:cs typeface="Arial"/>
            </a:endParaRPr>
          </a:p>
        </p:txBody>
      </p:sp>
      <p:sp>
        <p:nvSpPr>
          <p:cNvPr id="2" name="Title 1">
            <a:extLst>
              <a:ext uri="{FF2B5EF4-FFF2-40B4-BE49-F238E27FC236}">
                <a16:creationId xmlns:a16="http://schemas.microsoft.com/office/drawing/2014/main" id="{B4C81D00-A7D2-414D-A809-A76D61FF85C1}"/>
              </a:ext>
            </a:extLst>
          </p:cNvPr>
          <p:cNvSpPr>
            <a:spLocks noGrp="1"/>
          </p:cNvSpPr>
          <p:nvPr>
            <p:ph type="title"/>
          </p:nvPr>
        </p:nvSpPr>
        <p:spPr>
          <a:xfrm>
            <a:off x="685800" y="76200"/>
            <a:ext cx="6400800" cy="838200"/>
          </a:xfrm>
          <a:prstGeom prst="rect">
            <a:avLst/>
          </a:prstGeom>
        </p:spPr>
        <p:txBody>
          <a:bodyPr/>
          <a:lstStyle/>
          <a:p>
            <a:r>
              <a:rPr lang="en-US" b="1" dirty="0">
                <a:solidFill>
                  <a:prstClr val="white"/>
                </a:solidFill>
              </a:rPr>
              <a:t>Main Tab</a:t>
            </a:r>
            <a:br>
              <a:rPr lang="en-US" dirty="0"/>
            </a:br>
            <a:endParaRPr lang="en-US" dirty="0"/>
          </a:p>
        </p:txBody>
      </p:sp>
      <p:sp>
        <p:nvSpPr>
          <p:cNvPr id="4" name="Slide Number Placeholder 3">
            <a:extLst>
              <a:ext uri="{FF2B5EF4-FFF2-40B4-BE49-F238E27FC236}">
                <a16:creationId xmlns:a16="http://schemas.microsoft.com/office/drawing/2014/main" id="{0034DD16-1EF4-4F77-8FA4-5EF8CB53CB61}"/>
              </a:ext>
            </a:extLst>
          </p:cNvPr>
          <p:cNvSpPr>
            <a:spLocks noGrp="1"/>
          </p:cNvSpPr>
          <p:nvPr>
            <p:ph type="sldNum" sz="quarter" idx="4"/>
          </p:nvPr>
        </p:nvSpPr>
        <p:spPr/>
        <p:txBody>
          <a:bodyPr/>
          <a:lstStyle/>
          <a:p>
            <a:fld id="{974A393E-320B-4A38-ADF1-FE4CFE64EDFF}" type="slidenum">
              <a:rPr lang="en-US" smtClean="0"/>
              <a:t>8</a:t>
            </a:fld>
            <a:endParaRPr lang="en-US" dirty="0"/>
          </a:p>
        </p:txBody>
      </p:sp>
    </p:spTree>
    <p:extLst>
      <p:ext uri="{BB962C8B-B14F-4D97-AF65-F5344CB8AC3E}">
        <p14:creationId xmlns:p14="http://schemas.microsoft.com/office/powerpoint/2010/main" val="4155498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B7ED2-84E2-4702-BF1E-BBDB46A1C6CA}"/>
              </a:ext>
            </a:extLst>
          </p:cNvPr>
          <p:cNvSpPr>
            <a:spLocks noGrp="1"/>
          </p:cNvSpPr>
          <p:nvPr>
            <p:ph type="title"/>
          </p:nvPr>
        </p:nvSpPr>
        <p:spPr/>
        <p:txBody>
          <a:bodyPr/>
          <a:lstStyle/>
          <a:p>
            <a:r>
              <a:rPr lang="en-US" dirty="0"/>
              <a:t>Main Tab</a:t>
            </a:r>
          </a:p>
        </p:txBody>
      </p:sp>
      <p:pic>
        <p:nvPicPr>
          <p:cNvPr id="3" name="Picture 2">
            <a:extLst>
              <a:ext uri="{FF2B5EF4-FFF2-40B4-BE49-F238E27FC236}">
                <a16:creationId xmlns:a16="http://schemas.microsoft.com/office/drawing/2014/main" id="{E12D8482-E417-4C1B-870B-55AF2B8C2A14}"/>
              </a:ext>
            </a:extLst>
          </p:cNvPr>
          <p:cNvPicPr>
            <a:picLocks noChangeAspect="1"/>
          </p:cNvPicPr>
          <p:nvPr/>
        </p:nvPicPr>
        <p:blipFill>
          <a:blip r:embed="rId2"/>
          <a:stretch>
            <a:fillRect/>
          </a:stretch>
        </p:blipFill>
        <p:spPr>
          <a:xfrm>
            <a:off x="-1" y="1828800"/>
            <a:ext cx="9090985" cy="3945277"/>
          </a:xfrm>
          <a:prstGeom prst="rect">
            <a:avLst/>
          </a:prstGeom>
        </p:spPr>
      </p:pic>
      <p:sp>
        <p:nvSpPr>
          <p:cNvPr id="4" name="Slide Number Placeholder 3">
            <a:extLst>
              <a:ext uri="{FF2B5EF4-FFF2-40B4-BE49-F238E27FC236}">
                <a16:creationId xmlns:a16="http://schemas.microsoft.com/office/drawing/2014/main" id="{3C4744F8-6D71-4637-B9C4-6F9E3A5AF5FF}"/>
              </a:ext>
            </a:extLst>
          </p:cNvPr>
          <p:cNvSpPr>
            <a:spLocks noGrp="1"/>
          </p:cNvSpPr>
          <p:nvPr>
            <p:ph type="sldNum" sz="quarter" idx="4"/>
          </p:nvPr>
        </p:nvSpPr>
        <p:spPr/>
        <p:txBody>
          <a:bodyPr/>
          <a:lstStyle/>
          <a:p>
            <a:fld id="{974A393E-320B-4A38-ADF1-FE4CFE64EDFF}" type="slidenum">
              <a:rPr lang="en-US" smtClean="0"/>
              <a:t>9</a:t>
            </a:fld>
            <a:endParaRPr lang="en-US" dirty="0"/>
          </a:p>
        </p:txBody>
      </p:sp>
    </p:spTree>
    <p:extLst>
      <p:ext uri="{BB962C8B-B14F-4D97-AF65-F5344CB8AC3E}">
        <p14:creationId xmlns:p14="http://schemas.microsoft.com/office/powerpoint/2010/main" val="2187806239"/>
      </p:ext>
    </p:extLst>
  </p:cSld>
  <p:clrMapOvr>
    <a:masterClrMapping/>
  </p:clrMapOvr>
</p:sld>
</file>

<file path=ppt/theme/theme1.xml><?xml version="1.0" encoding="utf-8"?>
<a:theme xmlns:a="http://schemas.openxmlformats.org/drawingml/2006/main" name="ARC-Theme1">
  <a:themeElements>
    <a:clrScheme name="Arc">
      <a:dk1>
        <a:sysClr val="windowText" lastClr="000000"/>
      </a:dk1>
      <a:lt1>
        <a:sysClr val="window" lastClr="FFFFFF"/>
      </a:lt1>
      <a:dk2>
        <a:srgbClr val="1F497D"/>
      </a:dk2>
      <a:lt2>
        <a:srgbClr val="EEECE1"/>
      </a:lt2>
      <a:accent1>
        <a:srgbClr val="D9B200"/>
      </a:accent1>
      <a:accent2>
        <a:srgbClr val="870E00"/>
      </a:accent2>
      <a:accent3>
        <a:srgbClr val="EAE5DF"/>
      </a:accent3>
      <a:accent4>
        <a:srgbClr val="E8C768"/>
      </a:accent4>
      <a:accent5>
        <a:srgbClr val="003466"/>
      </a:accent5>
      <a:accent6>
        <a:srgbClr val="89623B"/>
      </a:accent6>
      <a:hlink>
        <a:srgbClr val="0F243E"/>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rc">
    <a:dk1>
      <a:sysClr val="windowText" lastClr="000000"/>
    </a:dk1>
    <a:lt1>
      <a:sysClr val="window" lastClr="FFFFFF"/>
    </a:lt1>
    <a:dk2>
      <a:srgbClr val="1F497D"/>
    </a:dk2>
    <a:lt2>
      <a:srgbClr val="EEECE1"/>
    </a:lt2>
    <a:accent1>
      <a:srgbClr val="D9B200"/>
    </a:accent1>
    <a:accent2>
      <a:srgbClr val="870E00"/>
    </a:accent2>
    <a:accent3>
      <a:srgbClr val="EAE5DF"/>
    </a:accent3>
    <a:accent4>
      <a:srgbClr val="E8C768"/>
    </a:accent4>
    <a:accent5>
      <a:srgbClr val="003466"/>
    </a:accent5>
    <a:accent6>
      <a:srgbClr val="89623B"/>
    </a:accent6>
    <a:hlink>
      <a:srgbClr val="0F243E"/>
    </a:hlink>
    <a:folHlink>
      <a:srgbClr val="7F7F7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F5CEC903D91B488AC7F801442EB93B" ma:contentTypeVersion="30" ma:contentTypeDescription="Create a new document." ma:contentTypeScope="" ma:versionID="e52d89e025e96a92546112c592cf5132">
  <xsd:schema xmlns:xsd="http://www.w3.org/2001/XMLSchema" xmlns:xs="http://www.w3.org/2001/XMLSchema" xmlns:p="http://schemas.microsoft.com/office/2006/metadata/properties" xmlns:ns1="http://schemas.microsoft.com/sharepoint/v3" xmlns:ns3="a2b7d8ef-0474-442f-b6c6-bcb4fa172890" xmlns:ns5="a7b56cc2-5136-4165-b17e-000edd7c34ee" targetNamespace="http://schemas.microsoft.com/office/2006/metadata/properties" ma:root="true" ma:fieldsID="5bc272b3e42b2986c45d5e84c58c32d2" ns1:_="" ns3:_="" ns5:_="">
    <xsd:import namespace="http://schemas.microsoft.com/sharepoint/v3"/>
    <xsd:import namespace="a2b7d8ef-0474-442f-b6c6-bcb4fa172890"/>
    <xsd:import namespace="a7b56cc2-5136-4165-b17e-000edd7c34ee"/>
    <xsd:element name="properties">
      <xsd:complexType>
        <xsd:sequence>
          <xsd:element name="documentManagement">
            <xsd:complexType>
              <xsd:all>
                <xsd:element ref="ns3:SAODept" minOccurs="0"/>
                <xsd:element ref="ns3:SAOGroup" minOccurs="0"/>
                <xsd:element ref="ns1:Company" minOccurs="0"/>
                <xsd:element ref="ns5:SharedWithUsers" minOccurs="0"/>
                <xsd:element ref="ns5:SharedWithDetails" minOccurs="0"/>
                <xsd:element ref="ns5:SharingHintHash" minOccurs="0"/>
                <xsd:element ref="ns5:TaxKeywordTaxHTField" minOccurs="0"/>
                <xsd:element ref="ns5:TaxCatchAll" minOccurs="0"/>
                <xsd:element ref="ns5:LastSharedByUser" minOccurs="0"/>
                <xsd:element ref="ns5:LastSharedByTime" minOccurs="0"/>
                <xsd:element ref="ns3:MediaServiceMetadata" minOccurs="0"/>
                <xsd:element ref="ns3:MediaServiceFastMetadata" minOccurs="0"/>
                <xsd:element ref="ns3:MediaServiceAutoTags" minOccurs="0"/>
                <xsd:element ref="ns3:MediaServiceEventHashCode" minOccurs="0"/>
                <xsd:element ref="ns3:MediaServiceGenerationTime" minOccurs="0"/>
                <xsd:element ref="ns3:MediaServiceOCR" minOccurs="0"/>
                <xsd:element ref="ns3:MediaServiceDateTaken"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pany" ma:index="5" nillable="true" ma:displayName="Agency" ma:default="40700 SAO" ma:description="Choose from Agency List" ma:format="Dropdown" ma:internalName="Company">
      <xsd:simpleType>
        <xsd:restriction base="dms:Choice">
          <xsd:enumeration value="26000 Flex Ben"/>
          <xsd:enumeration value="36000 Health Ins"/>
          <xsd:enumeration value="40200 Agricul"/>
          <xsd:enumeration value="40300 DOAS"/>
          <xsd:enumeration value="40400 Audits"/>
          <xsd:enumeration value="40500 DPH"/>
          <xsd:enumeration value="40600 Bank &amp; Fin"/>
          <xsd:enumeration value="40700 SAO"/>
          <xsd:enumeration value="40800 Insurance"/>
          <xsd:enumeration value="40900 GSFIC"/>
          <xsd:enumeration value="41100 Defense"/>
          <xsd:enumeration value="41400 DOE"/>
          <xsd:enumeration value="41500 TCSGA"/>
          <xsd:enumeration value="41800 PAC"/>
          <xsd:enumeration value="41900 DCH"/>
          <xsd:enumeration value="42000 GFC"/>
          <xsd:enumeration value="42200 GOV"/>
          <xsd:enumeration value="42700 DHS"/>
          <xsd:enumeration value="42800 Comm Aff"/>
          <xsd:enumeration value="42900 GADEPTECON"/>
          <xsd:enumeration value="43000 Judicial"/>
          <xsd:enumeration value="43600 Superior"/>
          <xsd:enumeration value="43800 Supreme"/>
          <xsd:enumeration value="44000 Labor"/>
          <xsd:enumeration value="44100 DBHDD"/>
          <xsd:enumeration value="44200 Law"/>
          <xsd:enumeration value="44400 Gen Assem"/>
          <xsd:enumeration value="46000 SPA"/>
          <xsd:enumeration value="46100 DOJJ"/>
          <xsd:enumeration value="46200 DNR"/>
          <xsd:enumeration value="46500 P&amp;P"/>
          <xsd:enumeration value="46600 DPS"/>
          <xsd:enumeration value="46700 GDC"/>
          <xsd:enumeration value="46900 DECAL"/>
          <xsd:enumeration value="47100 GBI"/>
          <xsd:enumeration value="47400 Revenue"/>
          <xsd:enumeration value="47500 DDS"/>
          <xsd:enumeration value="47700 GDCS"/>
          <xsd:enumeration value="47800 SOS"/>
          <xsd:enumeration value="48000 Soil&amp;Water"/>
          <xsd:enumeration value="48400 DOT"/>
          <xsd:enumeration value="48600 OTFS"/>
          <xsd:enumeration value="48800 Veterans"/>
          <xsd:enumeration value="48900 Sub Injury"/>
          <xsd:enumeration value="49000 Work Comp"/>
          <xsd:enumeration value="49200 GPDSC"/>
          <xsd:enumeration value="49900 Bank_Dept"/>
          <xsd:enumeration value="81700 Sand'ville"/>
          <xsd:enumeration value="81800 Okefenokee"/>
          <xsd:enumeration value="81900 West GA"/>
          <xsd:enumeration value="82000 Albany"/>
          <xsd:enumeration value="82100 Altamaha"/>
          <xsd:enumeration value="82200 Athens"/>
          <xsd:enumeration value="82300 Atlanta"/>
          <xsd:enumeration value="82400 Augusta"/>
          <xsd:enumeration value="82500 E Central"/>
          <xsd:enumeration value="82600 West GA"/>
          <xsd:enumeration value="82700 Chatt'chee"/>
          <xsd:enumeration value="82800 Columbus"/>
          <xsd:enumeration value="82900 GA NW Tech"/>
          <xsd:enumeration value="83000 DeKalb"/>
          <xsd:enumeration value="83100 Griffin"/>
          <xsd:enumeration value="83200 Gwinnett"/>
          <xsd:enumeration value="83300 Heart GA"/>
          <xsd:enumeration value="83400 Lanier"/>
          <xsd:enumeration value="83500 CenGa Tech"/>
          <xsd:enumeration value="83600 Middle GA"/>
          <xsd:enumeration value="83700 Moultrie"/>
          <xsd:enumeration value="83800 North GA"/>
          <xsd:enumeration value="83900 N Metro"/>
          <xsd:enumeration value="84000 Appalach"/>
          <xsd:enumeration value="84100 Savannah"/>
          <xsd:enumeration value="84200 South GA"/>
          <xsd:enumeration value="84300 Southeast"/>
          <xsd:enumeration value="84400 Ogeechee"/>
          <xsd:enumeration value="84500 Swainsboro"/>
          <xsd:enumeration value="84600 SW GA Tech"/>
          <xsd:enumeration value="84700 Flint Rivr"/>
          <xsd:enumeration value="84800 Valdosta"/>
          <xsd:enumeration value="84900 Northwest"/>
          <xsd:enumeration value="97700 GPTC"/>
          <xsd:enumeration value="97900 FPB"/>
          <xsd:enumeration value="98000 GTA"/>
          <xsd:enumeration value="99400 GFPE"/>
        </xsd:restriction>
      </xsd:simpleType>
    </xsd:element>
  </xsd:schema>
  <xsd:schema xmlns:xsd="http://www.w3.org/2001/XMLSchema" xmlns:xs="http://www.w3.org/2001/XMLSchema" xmlns:dms="http://schemas.microsoft.com/office/2006/documentManagement/types" xmlns:pc="http://schemas.microsoft.com/office/infopath/2007/PartnerControls" targetNamespace="a2b7d8ef-0474-442f-b6c6-bcb4fa172890" elementFormDefault="qualified">
    <xsd:import namespace="http://schemas.microsoft.com/office/2006/documentManagement/types"/>
    <xsd:import namespace="http://schemas.microsoft.com/office/infopath/2007/PartnerControls"/>
    <xsd:element name="SAODept" ma:index="2" nillable="true" ma:displayName="SAODept" ma:default="Choose one" ma:description="SAO Department" ma:format="Dropdown" ma:internalName="SAODept">
      <xsd:simpleType>
        <xsd:restriction base="dms:Choice">
          <xsd:enumeration value="Choose one"/>
          <xsd:enumeration value="Communications/HR"/>
          <xsd:enumeration value="Shared Services"/>
          <xsd:enumeration value="Financial Reporting"/>
          <xsd:enumeration value="TeamWorks"/>
        </xsd:restriction>
      </xsd:simpleType>
    </xsd:element>
    <xsd:element name="SAOGroup" ma:index="3" nillable="true" ma:displayName="SAOGroup" ma:default="Select one" ma:description="Group listing" ma:format="Dropdown" ma:internalName="SAOGroup">
      <xsd:simpleType>
        <xsd:restriction base="dms:Choice">
          <xsd:enumeration value="Select one"/>
          <xsd:enumeration value="BCR"/>
          <xsd:enumeration value="Budget"/>
          <xsd:enumeration value="Business Analysts"/>
          <xsd:enumeration value="CAFR"/>
          <xsd:enumeration value="Compliance"/>
          <xsd:enumeration value="Customer Service Center"/>
          <xsd:enumeration value="Development"/>
          <xsd:enumeration value="Financials"/>
          <xsd:enumeration value="HR"/>
          <xsd:enumeration value="Office Management"/>
          <xsd:enumeration value="Payroll Shared Services"/>
          <xsd:enumeration value="Project Resource Management Office"/>
          <xsd:enumeration value="QAM"/>
          <xsd:enumeration value="Systems Administration"/>
          <xsd:enumeration value="Training"/>
          <xsd:enumeration value="Travel"/>
          <xsd:enumeration value="Web Communications"/>
        </xsd:restriction>
      </xsd:simpleType>
    </xsd:element>
    <xsd:element name="MediaServiceMetadata" ma:index="21" nillable="true" ma:displayName="MediaServiceMetadata" ma:description="" ma:hidden="true" ma:internalName="MediaServiceMetadata" ma:readOnly="true">
      <xsd:simpleType>
        <xsd:restriction base="dms:Note"/>
      </xsd:simpleType>
    </xsd:element>
    <xsd:element name="MediaServiceFastMetadata" ma:index="22" nillable="true" ma:displayName="MediaServiceFastMetadata" ma:description="" ma:hidden="true" ma:internalName="MediaServiceFastMetadata" ma:readOnly="true">
      <xsd:simpleType>
        <xsd:restriction base="dms:Note"/>
      </xsd:simpleType>
    </xsd:element>
    <xsd:element name="MediaServiceAutoTags" ma:index="23" nillable="true" ma:displayName="MediaServiceAutoTags" ma:internalName="MediaServiceAutoTags" ma:readOnly="true">
      <xsd:simpleType>
        <xsd:restriction base="dms:Text"/>
      </xsd:simpleType>
    </xsd:element>
    <xsd:element name="MediaServiceEventHashCode" ma:index="24" nillable="true" ma:displayName="MediaServiceEventHashCode" ma:hidden="true" ma:internalName="MediaServiceEventHashCode" ma:readOnly="true">
      <xsd:simpleType>
        <xsd:restriction base="dms:Text"/>
      </xsd:simpleType>
    </xsd:element>
    <xsd:element name="MediaServiceGenerationTime" ma:index="25" nillable="true" ma:displayName="MediaServiceGenerationTime" ma:hidden="true" ma:internalName="MediaServiceGenerationTime" ma:readOnly="true">
      <xsd:simpleType>
        <xsd:restriction base="dms:Text"/>
      </xsd:simpleType>
    </xsd:element>
    <xsd:element name="MediaServiceOCR" ma:index="26" nillable="true" ma:displayName="Extracted Text" ma:internalName="MediaServiceOCR" ma:readOnly="true">
      <xsd:simpleType>
        <xsd:restriction base="dms:Note">
          <xsd:maxLength value="255"/>
        </xsd:restriction>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KeyPoints" ma:index="28" nillable="true" ma:displayName="MediaServiceAutoKeyPoints" ma:hidden="true" ma:internalName="MediaServiceAutoKeyPoints" ma:readOnly="true">
      <xsd:simpleType>
        <xsd:restriction base="dms:Note"/>
      </xsd:simpleType>
    </xsd:element>
    <xsd:element name="MediaServiceKeyPoints" ma:index="29" nillable="true" ma:displayName="KeyPoints" ma:internalName="MediaServiceKeyPoints" ma:readOnly="true">
      <xsd:simpleType>
        <xsd:restriction base="dms:Note">
          <xsd:maxLength value="255"/>
        </xsd:restriction>
      </xsd:simpleType>
    </xsd:element>
    <xsd:element name="MediaServiceLocation" ma:index="3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7b56cc2-5136-4165-b17e-000edd7c34ee"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SharingHintHash" ma:index="11" nillable="true" ma:displayName="Sharing Hint Hash" ma:description="" ma:internalName="SharingHintHash" ma:readOnly="true">
      <xsd:simpleType>
        <xsd:restriction base="dms:Text"/>
      </xsd:simpleType>
    </xsd:element>
    <xsd:element name="TaxKeywordTaxHTField" ma:index="12" nillable="true" ma:taxonomy="true" ma:internalName="TaxKeywordTaxHTField" ma:taxonomyFieldName="TaxKeyword" ma:displayName="Enterprise Keywords" ma:fieldId="{23f27201-bee3-471e-b2e7-b64fd8b7ca38}" ma:taxonomyMulti="true" ma:sspId="0d1b9b15-6ca2-435f-87bd-c880ab911653"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description="" ma:hidden="true" ma:list="{679aad5c-0740-4046-8cd6-dbd0df696f63}" ma:internalName="TaxCatchAll" ma:showField="CatchAllData" ma:web="a7b56cc2-5136-4165-b17e-000edd7c34ee">
      <xsd:complexType>
        <xsd:complexContent>
          <xsd:extension base="dms:MultiChoiceLookup">
            <xsd:sequence>
              <xsd:element name="Value" type="dms:Lookup" maxOccurs="unbounded" minOccurs="0" nillable="true"/>
            </xsd:sequence>
          </xsd:extension>
        </xsd:complexContent>
      </xsd:complexType>
    </xsd:element>
    <xsd:element name="LastSharedByUser" ma:index="19" nillable="true" ma:displayName="Last Shared By User" ma:description="" ma:internalName="LastSharedByUser" ma:readOnly="true">
      <xsd:simpleType>
        <xsd:restriction base="dms:Note">
          <xsd:maxLength value="255"/>
        </xsd:restriction>
      </xsd:simpleType>
    </xsd:element>
    <xsd:element name="LastSharedByTime" ma:index="20"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18" ma:displayName="Author"/>
        <xsd:element ref="dcterms:created" minOccurs="0" maxOccurs="1"/>
        <xsd:element ref="dc:identifier" minOccurs="0" maxOccurs="1"/>
        <xsd:element name="contentType" minOccurs="0" maxOccurs="1" type="xsd:string" ma:index="14" ma:displayName="Content Type"/>
        <xsd:element ref="dc:title" minOccurs="0" maxOccurs="1" ma:index="1" ma:displayName="Title"/>
        <xsd:element ref="dc:subject" minOccurs="0" maxOccurs="1" ma:index="4"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7b56cc2-5136-4165-b17e-000edd7c34ee"/>
    <Company xmlns="http://schemas.microsoft.com/sharepoint/v3">40700 SAO</Company>
    <SAOGroup xmlns="a2b7d8ef-0474-442f-b6c6-bcb4fa172890">Select one</SAOGroup>
    <TaxKeywordTaxHTField xmlns="a7b56cc2-5136-4165-b17e-000edd7c34ee">
      <Terms xmlns="http://schemas.microsoft.com/office/infopath/2007/PartnerControls"/>
    </TaxKeywordTaxHTField>
    <SAODept xmlns="a2b7d8ef-0474-442f-b6c6-bcb4fa172890">Choose one</SAODept>
  </documentManagement>
</p:properties>
</file>

<file path=customXml/itemProps1.xml><?xml version="1.0" encoding="utf-8"?>
<ds:datastoreItem xmlns:ds="http://schemas.openxmlformats.org/officeDocument/2006/customXml" ds:itemID="{511AD2CB-81DA-4E27-9689-77121D6EB0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2b7d8ef-0474-442f-b6c6-bcb4fa172890"/>
    <ds:schemaRef ds:uri="a7b56cc2-5136-4165-b17e-000edd7c34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7107BD-FE2D-49FA-8CCB-2B2254D28556}">
  <ds:schemaRefs>
    <ds:schemaRef ds:uri="http://schemas.microsoft.com/sharepoint/v3/contenttype/forms"/>
  </ds:schemaRefs>
</ds:datastoreItem>
</file>

<file path=customXml/itemProps3.xml><?xml version="1.0" encoding="utf-8"?>
<ds:datastoreItem xmlns:ds="http://schemas.openxmlformats.org/officeDocument/2006/customXml" ds:itemID="{5C2C17EA-F615-44FF-A240-440F1699A041}">
  <ds:schemaRefs>
    <ds:schemaRef ds:uri="http://schemas.microsoft.com/office/2006/metadata/properties"/>
    <ds:schemaRef ds:uri="http://schemas.microsoft.com/office/infopath/2007/PartnerControls"/>
    <ds:schemaRef ds:uri="a7b56cc2-5136-4165-b17e-000edd7c34ee"/>
    <ds:schemaRef ds:uri="http://schemas.microsoft.com/sharepoint/v3"/>
    <ds:schemaRef ds:uri="a2b7d8ef-0474-442f-b6c6-bcb4fa172890"/>
  </ds:schemaRefs>
</ds:datastoreItem>
</file>

<file path=docProps/app.xml><?xml version="1.0" encoding="utf-8"?>
<Properties xmlns="http://schemas.openxmlformats.org/officeDocument/2006/extended-properties" xmlns:vt="http://schemas.openxmlformats.org/officeDocument/2006/docPropsVTypes">
  <Template>ARC-Theme1</Template>
  <TotalTime>86219</TotalTime>
  <Words>3027</Words>
  <Application>Microsoft Office PowerPoint</Application>
  <PresentationFormat>On-screen Show (4:3)</PresentationFormat>
  <Paragraphs>476</Paragraphs>
  <Slides>41</Slides>
  <Notes>22</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41</vt:i4>
      </vt:variant>
    </vt:vector>
  </HeadingPairs>
  <TitlesOfParts>
    <vt:vector size="49" baseType="lpstr">
      <vt:lpstr>Arial</vt:lpstr>
      <vt:lpstr>Arial Narrow</vt:lpstr>
      <vt:lpstr>Calibri</vt:lpstr>
      <vt:lpstr>Wingdings</vt:lpstr>
      <vt:lpstr>ARC-Theme1</vt:lpstr>
      <vt:lpstr>Custom Design</vt:lpstr>
      <vt:lpstr>1_Custom Design</vt:lpstr>
      <vt:lpstr>Acrobat Document</vt:lpstr>
      <vt:lpstr>GASB 87  Survey  </vt:lpstr>
      <vt:lpstr>Agenda</vt:lpstr>
      <vt:lpstr>GASB 87 Implementation</vt:lpstr>
      <vt:lpstr>Leases Scope Exclusions </vt:lpstr>
      <vt:lpstr>Objectives of Survey </vt:lpstr>
      <vt:lpstr>Instructions Tab</vt:lpstr>
      <vt:lpstr>Examples &amp; Definition Tab </vt:lpstr>
      <vt:lpstr>Main Tab </vt:lpstr>
      <vt:lpstr>Main Tab</vt:lpstr>
      <vt:lpstr>Lease Term </vt:lpstr>
      <vt:lpstr>Lease Term </vt:lpstr>
      <vt:lpstr>Lease Liability</vt:lpstr>
      <vt:lpstr>Lease Liability</vt:lpstr>
      <vt:lpstr>Lease Asset</vt:lpstr>
      <vt:lpstr>Tab D – Lease Incentives</vt:lpstr>
      <vt:lpstr>Tab D – Lease Incentives</vt:lpstr>
      <vt:lpstr>Tab E – Prepayments</vt:lpstr>
      <vt:lpstr>Tab E – Prepayments</vt:lpstr>
      <vt:lpstr>Lease Asset</vt:lpstr>
      <vt:lpstr>Everything Else </vt:lpstr>
      <vt:lpstr>Tab A - Contract Combination</vt:lpstr>
      <vt:lpstr>Tab A - Contract Combination</vt:lpstr>
      <vt:lpstr>Tab B - Multiple Components</vt:lpstr>
      <vt:lpstr>Tab B - Multiple Components</vt:lpstr>
      <vt:lpstr>Tab B – Multiple Components</vt:lpstr>
      <vt:lpstr>Tab C – Variable Payments</vt:lpstr>
      <vt:lpstr>Tab C – Variable Payments</vt:lpstr>
      <vt:lpstr>Everything Else</vt:lpstr>
      <vt:lpstr>Everything Else</vt:lpstr>
      <vt:lpstr>Everything Else</vt:lpstr>
      <vt:lpstr>Everything Else</vt:lpstr>
      <vt:lpstr>Everything Else</vt:lpstr>
      <vt:lpstr>Rent Tab</vt:lpstr>
      <vt:lpstr>Other Agreements</vt:lpstr>
      <vt:lpstr>Other Agreements</vt:lpstr>
      <vt:lpstr>Other Agreements</vt:lpstr>
      <vt:lpstr>Intergovernmental Agreements</vt:lpstr>
      <vt:lpstr>Start thinking now about:</vt:lpstr>
      <vt:lpstr>Start thinking now about:</vt:lpstr>
      <vt:lpstr>Where to Find Information</vt:lpstr>
      <vt:lpstr>GASB 87 Survey</vt:lpstr>
    </vt:vector>
  </TitlesOfParts>
  <Company>SAO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Turra Atkinson</dc:creator>
  <cp:lastModifiedBy>Smith, William</cp:lastModifiedBy>
  <cp:revision>1000</cp:revision>
  <cp:lastPrinted>2020-05-12T16:04:18Z</cp:lastPrinted>
  <dcterms:created xsi:type="dcterms:W3CDTF">2013-02-18T20:57:18Z</dcterms:created>
  <dcterms:modified xsi:type="dcterms:W3CDTF">2020-06-17T12:19:01Z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0x0101004CF5CEC903D91B488AC7F801442EB93B</vt:lpwstr>
  </property>
</Properties>
</file>