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0"/>
  </p:notesMasterIdLst>
  <p:sldIdLst>
    <p:sldId id="278" r:id="rId5"/>
    <p:sldId id="272" r:id="rId6"/>
    <p:sldId id="260" r:id="rId7"/>
    <p:sldId id="275" r:id="rId8"/>
    <p:sldId id="279" r:id="rId9"/>
    <p:sldId id="276" r:id="rId10"/>
    <p:sldId id="263" r:id="rId11"/>
    <p:sldId id="280" r:id="rId12"/>
    <p:sldId id="274" r:id="rId13"/>
    <p:sldId id="265" r:id="rId14"/>
    <p:sldId id="281" r:id="rId15"/>
    <p:sldId id="273" r:id="rId16"/>
    <p:sldId id="282" r:id="rId17"/>
    <p:sldId id="283" r:id="rId18"/>
    <p:sldId id="284" r:id="rId19"/>
  </p:sldIdLst>
  <p:sldSz cx="7772400" cy="100584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429812-77E7-99A5-3C7C-DA9D6CD0D28B}" name="Johnson, Kristi" initials="JK" userId="S::kristi.johnson@sao.ga.gov::4e71706b-820d-4c50-a79c-8cd6456aede2" providerId="AD"/>
  <p188:author id="{00CA4B48-BF22-AA2C-93F9-DD61F18C0FDD}" name="Orban, Linda" initials="OL" userId="S::linda.orban@sao.ga.gov::67aa9d3c-bf96-45fe-95ed-b5c8fa0ea22c" providerId="AD"/>
  <p188:author id="{08F5FB57-474F-B380-5704-FF203D6E4278}" name="GALLAGHER, STEFANIE" initials="GS" userId="S::stefanie.gallagher@sao.ga.gov::d370f62a-a665-41f5-ad5c-ccb3156424eb" providerId="AD"/>
  <p188:author id="{FDB03D6F-80F0-7F12-CDF6-644126D3ADB5}" name="Martins, Kris" initials="KM" userId="S::kris.martins@sao.ga.gov::3d77dd19-167a-4dcb-a17e-1bbe0e797a33" providerId="AD"/>
  <p188:author id="{93B41788-18BE-CA10-AEF5-AF313BB8F972}" name="Gundu, Anand" initials="GA" userId="S::anand.gundu@sao.ga.gov::146e7491-ff93-4c31-9b8e-aaf12e6a1403" providerId="AD"/>
  <p188:author id="{A8A5559E-3778-3429-E05F-79E169502511}" name="Ashby, Jake" initials="JA" userId="S::jake.ashby@sao.ga.gov::5495cb48-8788-4db9-b7ba-455d1eae24b7" providerId="AD"/>
  <p188:author id="{7FC03FAA-EFEF-E423-8DBC-F9150098B1A6}" name="Tiernan, Diana" initials="DT" userId="S::diana.tiernan@sao.ga.gov::48195535-aa32-469e-ab3a-fc477825ec60" providerId="AD"/>
  <p188:author id="{801F5EC2-F3D5-CF07-5939-A43709B04075}" name="Kalpathi, Vinod" initials="KV" userId="S::vinod.kalpathi@doas.ga.gov::2c0a779b-d89e-42d1-8ce5-5d7a5c7b7817" providerId="AD"/>
  <p188:author id="{BEFE7ACF-42FF-DEE4-B619-39F3312D9958}" name="Kincaid, Tonya" initials="KT" userId="S::tonya.kincaid@sao.ga.gov::82aef173-e422-491f-877e-1528425f7127" providerId="AD"/>
  <p188:author id="{89E892EB-C24C-1308-C8E8-DD27F4D192B4}" name="Brown, Alaysia" initials="AB" userId="S::Alaysia.Brown@sao.ga.gov::c5e678dc-7c52-4a2d-91f9-5f3b0466fa9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A72608"/>
    <a:srgbClr val="2357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83CECB-4E1E-4C12-A47B-3EDAA413E9D3}" v="8" dt="2026-05-01T02:22:15.940"/>
    <p1510:client id="{4F116452-0FD0-40A2-9971-F731E32520F0}" v="1365" dt="2026-04-30T21:29:15.150"/>
    <p1510:client id="{7AA269C1-C968-5045-8B40-61EC2659301F}" v="1" dt="2026-05-01T15:12:46.5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79" d="100"/>
          <a:sy n="79" d="100"/>
        </p:scale>
        <p:origin x="303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6AF5378A-A56C-E24F-9F71-1C80FCEB23E9}" type="datetimeFigureOut">
              <a:rPr lang="en-US" smtClean="0"/>
              <a:t>5/1/26</a:t>
            </a:fld>
            <a:endParaRPr lang="en-US"/>
          </a:p>
        </p:txBody>
      </p:sp>
      <p:sp>
        <p:nvSpPr>
          <p:cNvPr id="4" name="Slide Image Placeholder 3"/>
          <p:cNvSpPr>
            <a:spLocks noGrp="1" noRot="1" noChangeAspect="1"/>
          </p:cNvSpPr>
          <p:nvPr>
            <p:ph type="sldImg" idx="2"/>
          </p:nvPr>
        </p:nvSpPr>
        <p:spPr>
          <a:xfrm>
            <a:off x="2270125" y="1154113"/>
            <a:ext cx="2409825"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73741DAF-E252-8049-909B-178EE496C4C8}" type="slidenum">
              <a:rPr lang="en-US" smtClean="0"/>
              <a:t>‹#›</a:t>
            </a:fld>
            <a:endParaRPr lang="en-US"/>
          </a:p>
        </p:txBody>
      </p:sp>
    </p:spTree>
    <p:extLst>
      <p:ext uri="{BB962C8B-B14F-4D97-AF65-F5344CB8AC3E}">
        <p14:creationId xmlns:p14="http://schemas.microsoft.com/office/powerpoint/2010/main" val="325436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8126F-7BE1-EBDB-9290-D36A4D355A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BA8FC2-16BA-981E-78A7-11A0BB39B2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F3F2FD-96B0-B74C-0F86-8FF2ECD3A35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72E35DC-458A-A2F0-8344-B38E615C9ECA}"/>
              </a:ext>
            </a:extLst>
          </p:cNvPr>
          <p:cNvSpPr>
            <a:spLocks noGrp="1"/>
          </p:cNvSpPr>
          <p:nvPr>
            <p:ph type="sldNum" sz="quarter" idx="5"/>
          </p:nvPr>
        </p:nvSpPr>
        <p:spPr/>
        <p:txBody>
          <a:bodyPr/>
          <a:lstStyle/>
          <a:p>
            <a:fld id="{73741DAF-E252-8049-909B-178EE496C4C8}" type="slidenum">
              <a:rPr lang="en-US" smtClean="0"/>
              <a:t>1</a:t>
            </a:fld>
            <a:endParaRPr lang="en-US"/>
          </a:p>
        </p:txBody>
      </p:sp>
    </p:spTree>
    <p:extLst>
      <p:ext uri="{BB962C8B-B14F-4D97-AF65-F5344CB8AC3E}">
        <p14:creationId xmlns:p14="http://schemas.microsoft.com/office/powerpoint/2010/main" val="1874588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8126F-7BE1-EBDB-9290-D36A4D355A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BA8FC2-16BA-981E-78A7-11A0BB39B2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F3F2FD-96B0-B74C-0F86-8FF2ECD3A35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72E35DC-458A-A2F0-8344-B38E615C9ECA}"/>
              </a:ext>
            </a:extLst>
          </p:cNvPr>
          <p:cNvSpPr>
            <a:spLocks noGrp="1"/>
          </p:cNvSpPr>
          <p:nvPr>
            <p:ph type="sldNum" sz="quarter" idx="5"/>
          </p:nvPr>
        </p:nvSpPr>
        <p:spPr/>
        <p:txBody>
          <a:bodyPr/>
          <a:lstStyle/>
          <a:p>
            <a:fld id="{73741DAF-E252-8049-909B-178EE496C4C8}" type="slidenum">
              <a:rPr lang="en-US" smtClean="0"/>
              <a:t>3</a:t>
            </a:fld>
            <a:endParaRPr lang="en-US"/>
          </a:p>
        </p:txBody>
      </p:sp>
    </p:spTree>
    <p:extLst>
      <p:ext uri="{BB962C8B-B14F-4D97-AF65-F5344CB8AC3E}">
        <p14:creationId xmlns:p14="http://schemas.microsoft.com/office/powerpoint/2010/main" val="1874588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9E0D0-D9EB-6336-E387-87E207FED1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9A6804-6B35-791D-55F3-575AA2708F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26EEE0-9D4C-A3E8-24BF-259C11A153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BF802BE-20A8-6A51-2158-615074D32417}"/>
              </a:ext>
            </a:extLst>
          </p:cNvPr>
          <p:cNvSpPr>
            <a:spLocks noGrp="1"/>
          </p:cNvSpPr>
          <p:nvPr>
            <p:ph type="sldNum" sz="quarter" idx="5"/>
          </p:nvPr>
        </p:nvSpPr>
        <p:spPr/>
        <p:txBody>
          <a:bodyPr/>
          <a:lstStyle/>
          <a:p>
            <a:pPr defTabSz="462458">
              <a:defRPr/>
            </a:pPr>
            <a:fld id="{73741DAF-E252-8049-909B-178EE496C4C8}" type="slidenum">
              <a:rPr lang="en-US">
                <a:solidFill>
                  <a:prstClr val="black"/>
                </a:solidFill>
                <a:latin typeface="Aptos" panose="02110004020202020204"/>
              </a:rPr>
              <a:pPr defTabSz="462458">
                <a:defRPr/>
              </a:pPr>
              <a:t>5</a:t>
            </a:fld>
            <a:endParaRPr lang="en-US">
              <a:solidFill>
                <a:prstClr val="black"/>
              </a:solidFill>
              <a:latin typeface="Aptos" panose="02110004020202020204"/>
            </a:endParaRPr>
          </a:p>
        </p:txBody>
      </p:sp>
    </p:spTree>
    <p:extLst>
      <p:ext uri="{BB962C8B-B14F-4D97-AF65-F5344CB8AC3E}">
        <p14:creationId xmlns:p14="http://schemas.microsoft.com/office/powerpoint/2010/main" val="2101424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BDB0F-E861-FF19-3811-59E65A149B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A4F53E-CF2F-B30B-01E9-484DCC36CA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968F6B-3DAE-4C6C-DCAC-2F02A6F2B8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93F79AB-978A-2937-DBB2-B4D079295464}"/>
              </a:ext>
            </a:extLst>
          </p:cNvPr>
          <p:cNvSpPr>
            <a:spLocks noGrp="1"/>
          </p:cNvSpPr>
          <p:nvPr>
            <p:ph type="sldNum" sz="quarter" idx="5"/>
          </p:nvPr>
        </p:nvSpPr>
        <p:spPr/>
        <p:txBody>
          <a:bodyPr/>
          <a:lstStyle/>
          <a:p>
            <a:pPr defTabSz="462458">
              <a:defRPr/>
            </a:pPr>
            <a:fld id="{73741DAF-E252-8049-909B-178EE496C4C8}" type="slidenum">
              <a:rPr lang="en-US">
                <a:solidFill>
                  <a:prstClr val="black"/>
                </a:solidFill>
                <a:latin typeface="Aptos" panose="02110004020202020204"/>
              </a:rPr>
              <a:pPr defTabSz="462458">
                <a:defRPr/>
              </a:pPr>
              <a:t>8</a:t>
            </a:fld>
            <a:endParaRPr lang="en-US">
              <a:solidFill>
                <a:prstClr val="black"/>
              </a:solidFill>
              <a:latin typeface="Aptos" panose="02110004020202020204"/>
            </a:endParaRPr>
          </a:p>
        </p:txBody>
      </p:sp>
    </p:spTree>
    <p:extLst>
      <p:ext uri="{BB962C8B-B14F-4D97-AF65-F5344CB8AC3E}">
        <p14:creationId xmlns:p14="http://schemas.microsoft.com/office/powerpoint/2010/main" val="1739165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B021A-83A0-BDA8-C01D-C5BAF3D2A8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DF5D77-5159-84CA-9F5C-972B027D78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DDD8DD-862F-CA56-BF5C-A62F5A57A6B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5ECBDE-C0D3-F551-85E6-BD6D765A4716}"/>
              </a:ext>
            </a:extLst>
          </p:cNvPr>
          <p:cNvSpPr>
            <a:spLocks noGrp="1"/>
          </p:cNvSpPr>
          <p:nvPr>
            <p:ph type="sldNum" sz="quarter" idx="5"/>
          </p:nvPr>
        </p:nvSpPr>
        <p:spPr/>
        <p:txBody>
          <a:bodyPr/>
          <a:lstStyle/>
          <a:p>
            <a:pPr defTabSz="462458">
              <a:defRPr/>
            </a:pPr>
            <a:fld id="{73741DAF-E252-8049-909B-178EE496C4C8}" type="slidenum">
              <a:rPr lang="en-US">
                <a:solidFill>
                  <a:prstClr val="black"/>
                </a:solidFill>
                <a:latin typeface="Aptos" panose="02110004020202020204"/>
              </a:rPr>
              <a:pPr defTabSz="462458">
                <a:defRPr/>
              </a:pPr>
              <a:t>9</a:t>
            </a:fld>
            <a:endParaRPr lang="en-US">
              <a:solidFill>
                <a:prstClr val="black"/>
              </a:solidFill>
              <a:latin typeface="Aptos" panose="02110004020202020204"/>
            </a:endParaRPr>
          </a:p>
        </p:txBody>
      </p:sp>
    </p:spTree>
    <p:extLst>
      <p:ext uri="{BB962C8B-B14F-4D97-AF65-F5344CB8AC3E}">
        <p14:creationId xmlns:p14="http://schemas.microsoft.com/office/powerpoint/2010/main" val="1817973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F8DC3-BE25-78B5-93B1-C12EED5F4E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C5BA5B-2DEE-8F3E-675B-65589E63AD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90516A-A2C3-55A6-5FF2-7BF7AE875AF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CD6268F-36E0-3994-1942-68A2ED1A53A2}"/>
              </a:ext>
            </a:extLst>
          </p:cNvPr>
          <p:cNvSpPr>
            <a:spLocks noGrp="1"/>
          </p:cNvSpPr>
          <p:nvPr>
            <p:ph type="sldNum" sz="quarter" idx="5"/>
          </p:nvPr>
        </p:nvSpPr>
        <p:spPr/>
        <p:txBody>
          <a:bodyPr/>
          <a:lstStyle/>
          <a:p>
            <a:pPr defTabSz="462458">
              <a:defRPr/>
            </a:pPr>
            <a:fld id="{73741DAF-E252-8049-909B-178EE496C4C8}" type="slidenum">
              <a:rPr lang="en-US">
                <a:solidFill>
                  <a:prstClr val="black"/>
                </a:solidFill>
                <a:latin typeface="Aptos" panose="02110004020202020204"/>
              </a:rPr>
              <a:pPr defTabSz="462458">
                <a:defRPr/>
              </a:pPr>
              <a:t>14</a:t>
            </a:fld>
            <a:endParaRPr lang="en-US">
              <a:solidFill>
                <a:prstClr val="black"/>
              </a:solidFill>
              <a:latin typeface="Aptos" panose="02110004020202020204"/>
            </a:endParaRPr>
          </a:p>
        </p:txBody>
      </p:sp>
    </p:spTree>
    <p:extLst>
      <p:ext uri="{BB962C8B-B14F-4D97-AF65-F5344CB8AC3E}">
        <p14:creationId xmlns:p14="http://schemas.microsoft.com/office/powerpoint/2010/main" val="849186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p>
        </p:txBody>
      </p:sp>
      <p:sp>
        <p:nvSpPr>
          <p:cNvPr id="4" name="Date Placeholder 3"/>
          <p:cNvSpPr>
            <a:spLocks noGrp="1"/>
          </p:cNvSpPr>
          <p:nvPr>
            <p:ph type="dt" sz="half" idx="10"/>
          </p:nvPr>
        </p:nvSpPr>
        <p:spPr/>
        <p:txBody>
          <a:bodyPr/>
          <a:lstStyle/>
          <a:p>
            <a:fld id="{233B7FAB-D553-1741-85F2-4493ED207583}" type="datetimeFigureOut">
              <a:rPr lang="en-US" smtClean="0"/>
              <a:t>5/1/26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2162860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3B7FAB-D553-1741-85F2-4493ED207583}" type="datetimeFigureOut">
              <a:rPr lang="en-US" smtClean="0"/>
              <a:t>5/1/26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2986111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3B7FAB-D553-1741-85F2-4493ED207583}" type="datetimeFigureOut">
              <a:rPr lang="en-US" smtClean="0"/>
              <a:t>5/1/26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413015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3B7FAB-D553-1741-85F2-4493ED207583}" type="datetimeFigureOut">
              <a:rPr lang="en-US" smtClean="0"/>
              <a:t>5/1/26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158573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tint val="82000"/>
                  </a:schemeClr>
                </a:solidFill>
              </a:defRPr>
            </a:lvl1pPr>
            <a:lvl2pPr marL="388620" indent="0">
              <a:buNone/>
              <a:defRPr sz="1700">
                <a:solidFill>
                  <a:schemeClr val="tx1">
                    <a:tint val="82000"/>
                  </a:schemeClr>
                </a:solidFill>
              </a:defRPr>
            </a:lvl2pPr>
            <a:lvl3pPr marL="777240" indent="0">
              <a:buNone/>
              <a:defRPr sz="1530">
                <a:solidFill>
                  <a:schemeClr val="tx1">
                    <a:tint val="82000"/>
                  </a:schemeClr>
                </a:solidFill>
              </a:defRPr>
            </a:lvl3pPr>
            <a:lvl4pPr marL="1165860" indent="0">
              <a:buNone/>
              <a:defRPr sz="1360">
                <a:solidFill>
                  <a:schemeClr val="tx1">
                    <a:tint val="82000"/>
                  </a:schemeClr>
                </a:solidFill>
              </a:defRPr>
            </a:lvl4pPr>
            <a:lvl5pPr marL="1554480" indent="0">
              <a:buNone/>
              <a:defRPr sz="1360">
                <a:solidFill>
                  <a:schemeClr val="tx1">
                    <a:tint val="82000"/>
                  </a:schemeClr>
                </a:solidFill>
              </a:defRPr>
            </a:lvl5pPr>
            <a:lvl6pPr marL="1943100" indent="0">
              <a:buNone/>
              <a:defRPr sz="1360">
                <a:solidFill>
                  <a:schemeClr val="tx1">
                    <a:tint val="82000"/>
                  </a:schemeClr>
                </a:solidFill>
              </a:defRPr>
            </a:lvl6pPr>
            <a:lvl7pPr marL="2331720" indent="0">
              <a:buNone/>
              <a:defRPr sz="1360">
                <a:solidFill>
                  <a:schemeClr val="tx1">
                    <a:tint val="82000"/>
                  </a:schemeClr>
                </a:solidFill>
              </a:defRPr>
            </a:lvl7pPr>
            <a:lvl8pPr marL="2720340" indent="0">
              <a:buNone/>
              <a:defRPr sz="1360">
                <a:solidFill>
                  <a:schemeClr val="tx1">
                    <a:tint val="82000"/>
                  </a:schemeClr>
                </a:solidFill>
              </a:defRPr>
            </a:lvl8pPr>
            <a:lvl9pPr marL="3108960" indent="0">
              <a:buNone/>
              <a:defRPr sz="13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3B7FAB-D553-1741-85F2-4493ED207583}" type="datetimeFigureOut">
              <a:rPr lang="en-US" smtClean="0"/>
              <a:t>5/1/26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3498778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33B7FAB-D553-1741-85F2-4493ED207583}" type="datetimeFigureOut">
              <a:rPr lang="en-US" smtClean="0"/>
              <a:t>5/1/26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3439179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33B7FAB-D553-1741-85F2-4493ED207583}" type="datetimeFigureOut">
              <a:rPr lang="en-US" smtClean="0"/>
              <a:t>5/1/26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854372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33B7FAB-D553-1741-85F2-4493ED207583}" type="datetimeFigureOut">
              <a:rPr lang="en-US" smtClean="0"/>
              <a:t>5/1/26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1409949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3B7FAB-D553-1741-85F2-4493ED207583}" type="datetimeFigureOut">
              <a:rPr lang="en-US" smtClean="0"/>
              <a:t>5/1/26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3691339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233B7FAB-D553-1741-85F2-4493ED207583}" type="datetimeFigureOut">
              <a:rPr lang="en-US" smtClean="0"/>
              <a:t>5/1/26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1979721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233B7FAB-D553-1741-85F2-4493ED207583}" type="datetimeFigureOut">
              <a:rPr lang="en-US" smtClean="0"/>
              <a:t>5/1/26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D1F2E1-7651-084C-A4C5-D05D55C6C269}" type="slidenum">
              <a:rPr lang="en-US" smtClean="0"/>
              <a:t>‹#›</a:t>
            </a:fld>
            <a:endParaRPr lang="en-US"/>
          </a:p>
        </p:txBody>
      </p:sp>
    </p:spTree>
    <p:extLst>
      <p:ext uri="{BB962C8B-B14F-4D97-AF65-F5344CB8AC3E}">
        <p14:creationId xmlns:p14="http://schemas.microsoft.com/office/powerpoint/2010/main" val="988776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233B7FAB-D553-1741-85F2-4493ED207583}" type="datetimeFigureOut">
              <a:rPr lang="en-US" smtClean="0"/>
              <a:t>5/1/26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CBD1F2E1-7651-084C-A4C5-D05D55C6C269}" type="slidenum">
              <a:rPr lang="en-US" smtClean="0"/>
              <a:t>‹#›</a:t>
            </a:fld>
            <a:endParaRPr lang="en-US"/>
          </a:p>
        </p:txBody>
      </p:sp>
    </p:spTree>
    <p:extLst>
      <p:ext uri="{BB962C8B-B14F-4D97-AF65-F5344CB8AC3E}">
        <p14:creationId xmlns:p14="http://schemas.microsoft.com/office/powerpoint/2010/main" val="28256033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mailto:Nextgen_FDM@sao.ga.gov"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mailto:NextGen_FDM@sao.ga.gov"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2EC9A-834A-878C-D5B6-F81549E6CB6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0FB1E04-3F5F-E88B-55B8-15A921D9663B}"/>
              </a:ext>
            </a:extLst>
          </p:cNvPr>
          <p:cNvGraphicFramePr>
            <a:graphicFrameLocks noGrp="1"/>
          </p:cNvGraphicFramePr>
          <p:nvPr/>
        </p:nvGraphicFramePr>
        <p:xfrm>
          <a:off x="192886" y="1893052"/>
          <a:ext cx="7386630" cy="7976983"/>
        </p:xfrm>
        <a:graphic>
          <a:graphicData uri="http://schemas.openxmlformats.org/drawingml/2006/table">
            <a:tbl>
              <a:tblPr firstRow="1" bandRow="1"/>
              <a:tblGrid>
                <a:gridCol w="1477326">
                  <a:extLst>
                    <a:ext uri="{9D8B030D-6E8A-4147-A177-3AD203B41FA5}">
                      <a16:colId xmlns:a16="http://schemas.microsoft.com/office/drawing/2014/main" val="20001"/>
                    </a:ext>
                  </a:extLst>
                </a:gridCol>
                <a:gridCol w="1477326">
                  <a:extLst>
                    <a:ext uri="{9D8B030D-6E8A-4147-A177-3AD203B41FA5}">
                      <a16:colId xmlns:a16="http://schemas.microsoft.com/office/drawing/2014/main" val="20002"/>
                    </a:ext>
                  </a:extLst>
                </a:gridCol>
                <a:gridCol w="1477326">
                  <a:extLst>
                    <a:ext uri="{9D8B030D-6E8A-4147-A177-3AD203B41FA5}">
                      <a16:colId xmlns:a16="http://schemas.microsoft.com/office/drawing/2014/main" val="20003"/>
                    </a:ext>
                  </a:extLst>
                </a:gridCol>
                <a:gridCol w="1477326">
                  <a:extLst>
                    <a:ext uri="{9D8B030D-6E8A-4147-A177-3AD203B41FA5}">
                      <a16:colId xmlns:a16="http://schemas.microsoft.com/office/drawing/2014/main" val="20004"/>
                    </a:ext>
                  </a:extLst>
                </a:gridCol>
                <a:gridCol w="1477326">
                  <a:extLst>
                    <a:ext uri="{9D8B030D-6E8A-4147-A177-3AD203B41FA5}">
                      <a16:colId xmlns:a16="http://schemas.microsoft.com/office/drawing/2014/main" val="20005"/>
                    </a:ext>
                  </a:extLst>
                </a:gridCol>
              </a:tblGrid>
              <a:tr h="215253">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Monday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Tuesday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Wednesday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Thursday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Friday </a:t>
                      </a:r>
                      <a:endParaRPr lang="en-US" sz="700" b="1" cap="all" baseline="0">
                        <a:solidFill>
                          <a:schemeClr val="tx1"/>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7385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kern="120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664960"/>
                  </a:ext>
                </a:extLst>
              </a:tr>
              <a:tr h="15057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49299758"/>
                  </a:ext>
                </a:extLst>
              </a:tr>
              <a:tr h="15057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15</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16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1269467"/>
                  </a:ext>
                </a:extLst>
              </a:tr>
              <a:tr h="15057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23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24</a:t>
                      </a:r>
                    </a:p>
                    <a:p>
                      <a:pPr marL="0" marR="0" lvl="0" indent="0" algn="l" rtl="0" eaLnBrk="1" fontAlgn="auto" latinLnBrk="0" hangingPunct="1">
                        <a:lnSpc>
                          <a:spcPct val="100000"/>
                        </a:lnSpc>
                        <a:spcBef>
                          <a:spcPts val="0"/>
                        </a:spcBef>
                        <a:spcAft>
                          <a:spcPts val="0"/>
                        </a:spcAft>
                        <a:buClrTx/>
                        <a:buSzTx/>
                        <a:buFontTx/>
                        <a:buNone/>
                      </a:pPr>
                      <a:endPar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77532604"/>
                  </a:ext>
                </a:extLst>
              </a:tr>
              <a:tr h="15057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30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endPar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53493"/>
                  </a:ext>
                </a:extLst>
              </a:tr>
            </a:tbl>
          </a:graphicData>
        </a:graphic>
      </p:graphicFrame>
      <p:sp>
        <p:nvSpPr>
          <p:cNvPr id="25" name="Rectangle 24">
            <a:extLst>
              <a:ext uri="{FF2B5EF4-FFF2-40B4-BE49-F238E27FC236}">
                <a16:creationId xmlns:a16="http://schemas.microsoft.com/office/drawing/2014/main" id="{F42D379A-36B7-5855-0B72-6840C00B6461}"/>
              </a:ext>
            </a:extLst>
          </p:cNvPr>
          <p:cNvSpPr/>
          <p:nvPr/>
        </p:nvSpPr>
        <p:spPr>
          <a:xfrm>
            <a:off x="0" y="0"/>
            <a:ext cx="7772400" cy="1367605"/>
          </a:xfrm>
          <a:prstGeom prst="rect">
            <a:avLst/>
          </a:prstGeom>
          <a:solidFill>
            <a:srgbClr val="90C3C8">
              <a:alpha val="2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D08ED22-874F-F0E1-414D-AD30389E5215}"/>
              </a:ext>
            </a:extLst>
          </p:cNvPr>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3AD1E7E3-30CC-2983-60CE-5B7ED0F19D03}"/>
              </a:ext>
            </a:extLst>
          </p:cNvPr>
          <p:cNvGrpSpPr>
            <a:grpSpLocks noChangeAspect="1"/>
          </p:cNvGrpSpPr>
          <p:nvPr/>
        </p:nvGrpSpPr>
        <p:grpSpPr>
          <a:xfrm>
            <a:off x="6474139" y="58161"/>
            <a:ext cx="1157051" cy="414151"/>
            <a:chOff x="3523824" y="2597151"/>
            <a:chExt cx="1460926" cy="535858"/>
          </a:xfrm>
        </p:grpSpPr>
        <p:sp>
          <p:nvSpPr>
            <p:cNvPr id="29" name="Folded Corner 6">
              <a:extLst>
                <a:ext uri="{FF2B5EF4-FFF2-40B4-BE49-F238E27FC236}">
                  <a16:creationId xmlns:a16="http://schemas.microsoft.com/office/drawing/2014/main" id="{8E07B58C-937E-31B1-7049-9ACDAE4CD0FD}"/>
                </a:ext>
              </a:extLst>
            </p:cNvPr>
            <p:cNvSpPr/>
            <p:nvPr/>
          </p:nvSpPr>
          <p:spPr>
            <a:xfrm>
              <a:off x="3523825" y="2597151"/>
              <a:ext cx="1460925" cy="456256"/>
            </a:xfrm>
            <a:prstGeom prst="foldedCorner">
              <a:avLst/>
            </a:prstGeom>
            <a:solidFill>
              <a:schemeClr val="bg1"/>
            </a:solidFill>
            <a:ln w="19050" cap="flat" cmpd="sng" algn="ctr">
              <a:noFill/>
              <a:prstDash val="solid"/>
              <a:miter lim="800000"/>
            </a:ln>
            <a:effectLst>
              <a:outerShdw blurRad="50800" dist="38100" dir="2700000" algn="tl" rotWithShape="0">
                <a:prstClr val="black">
                  <a:alpha val="40000"/>
                </a:prstClr>
              </a:outerShdw>
            </a:effectLst>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377">
                <a:defRPr/>
              </a:pPr>
              <a:endParaRPr lang="en-US" kern="0">
                <a:solidFill>
                  <a:srgbClr val="FFFFFF"/>
                </a:solidFill>
                <a:latin typeface="Arial" panose="020B0604020202020204"/>
              </a:endParaRPr>
            </a:p>
          </p:txBody>
        </p:sp>
        <p:pic>
          <p:nvPicPr>
            <p:cNvPr id="30" name="Picture 2" descr="A black background with a black square&#10;&#10;Description automatically generated with medium confidence">
              <a:extLst>
                <a:ext uri="{FF2B5EF4-FFF2-40B4-BE49-F238E27FC236}">
                  <a16:creationId xmlns:a16="http://schemas.microsoft.com/office/drawing/2014/main" id="{D83C9FB6-5DA7-D873-5DF5-35B6A98FF9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7417" y="2664428"/>
              <a:ext cx="833741" cy="158147"/>
            </a:xfrm>
            <a:prstGeom prst="rect">
              <a:avLst/>
            </a:prstGeom>
            <a:solidFill>
              <a:schemeClr val="bg1"/>
            </a:solidFill>
          </p:spPr>
        </p:pic>
        <p:sp>
          <p:nvSpPr>
            <p:cNvPr id="31" name="TextBox 30">
              <a:extLst>
                <a:ext uri="{FF2B5EF4-FFF2-40B4-BE49-F238E27FC236}">
                  <a16:creationId xmlns:a16="http://schemas.microsoft.com/office/drawing/2014/main" id="{0AD751D4-D152-D0BA-905F-E21C5A817852}"/>
                </a:ext>
              </a:extLst>
            </p:cNvPr>
            <p:cNvSpPr txBox="1"/>
            <p:nvPr/>
          </p:nvSpPr>
          <p:spPr>
            <a:xfrm>
              <a:off x="3523824" y="2834342"/>
              <a:ext cx="1353347" cy="298667"/>
            </a:xfrm>
            <a:prstGeom prst="rect">
              <a:avLst/>
            </a:prstGeom>
            <a:solidFill>
              <a:schemeClr val="bg1"/>
            </a:solidFill>
          </p:spPr>
          <p:txBody>
            <a:bodyPr wrap="square" lIns="91440" tIns="45720" rIns="91440" bIns="45720" rtlCol="0" anchor="t">
              <a:spAutoFit/>
            </a:bodyPr>
            <a:lstStyle/>
            <a:p>
              <a:pPr algn="ctr"/>
              <a:r>
                <a:rPr lang="en-US" sz="900">
                  <a:latin typeface="Arial"/>
                  <a:cs typeface="Arial"/>
                </a:rPr>
                <a:t>As of: 04.30.26 </a:t>
              </a:r>
            </a:p>
          </p:txBody>
        </p:sp>
      </p:grpSp>
      <p:grpSp>
        <p:nvGrpSpPr>
          <p:cNvPr id="32" name="Group 31">
            <a:extLst>
              <a:ext uri="{FF2B5EF4-FFF2-40B4-BE49-F238E27FC236}">
                <a16:creationId xmlns:a16="http://schemas.microsoft.com/office/drawing/2014/main" id="{C0C92DD9-7C9B-9A53-F79C-E2C7CACEB3C5}"/>
              </a:ext>
            </a:extLst>
          </p:cNvPr>
          <p:cNvGrpSpPr>
            <a:grpSpLocks/>
          </p:cNvGrpSpPr>
          <p:nvPr/>
        </p:nvGrpSpPr>
        <p:grpSpPr>
          <a:xfrm>
            <a:off x="-93664" y="130109"/>
            <a:ext cx="2024064" cy="331249"/>
            <a:chOff x="-42864" y="234039"/>
            <a:chExt cx="2024064" cy="331249"/>
          </a:xfrm>
        </p:grpSpPr>
        <p:sp>
          <p:nvSpPr>
            <p:cNvPr id="33" name="Folded Corner 6">
              <a:extLst>
                <a:ext uri="{FF2B5EF4-FFF2-40B4-BE49-F238E27FC236}">
                  <a16:creationId xmlns:a16="http://schemas.microsoft.com/office/drawing/2014/main" id="{5231CC1C-E4D1-CDD5-289B-D81EAB79B2DE}"/>
                </a:ext>
              </a:extLst>
            </p:cNvPr>
            <p:cNvSpPr>
              <a:spLocks/>
            </p:cNvSpPr>
            <p:nvPr/>
          </p:nvSpPr>
          <p:spPr>
            <a:xfrm>
              <a:off x="-42864" y="234039"/>
              <a:ext cx="2024064" cy="331249"/>
            </a:xfrm>
            <a:prstGeom prst="foldedCorner">
              <a:avLst/>
            </a:prstGeom>
            <a:solidFill>
              <a:schemeClr val="bg1"/>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A black background with a black square&#10;&#10;Description automatically generated with medium confidence">
              <a:extLst>
                <a:ext uri="{FF2B5EF4-FFF2-40B4-BE49-F238E27FC236}">
                  <a16:creationId xmlns:a16="http://schemas.microsoft.com/office/drawing/2014/main" id="{DA98AA98-93AE-5C7E-DF83-114CC56EF6FC}"/>
                </a:ext>
              </a:extLst>
            </p:cNvPr>
            <p:cNvPicPr>
              <a:picLocks noChangeAspect="1"/>
            </p:cNvPicPr>
            <p:nvPr/>
          </p:nvPicPr>
          <p:blipFill>
            <a:blip r:embed="rId4"/>
            <a:stretch>
              <a:fillRect/>
            </a:stretch>
          </p:blipFill>
          <p:spPr>
            <a:xfrm>
              <a:off x="361826" y="292294"/>
              <a:ext cx="1344939" cy="214738"/>
            </a:xfrm>
            <a:prstGeom prst="rect">
              <a:avLst/>
            </a:prstGeom>
          </p:spPr>
        </p:pic>
      </p:grpSp>
      <p:sp>
        <p:nvSpPr>
          <p:cNvPr id="35" name="TextBox 34">
            <a:extLst>
              <a:ext uri="{FF2B5EF4-FFF2-40B4-BE49-F238E27FC236}">
                <a16:creationId xmlns:a16="http://schemas.microsoft.com/office/drawing/2014/main" id="{2383EF2F-B994-AEB6-9F3E-1D8EE8298C52}"/>
              </a:ext>
            </a:extLst>
          </p:cNvPr>
          <p:cNvSpPr txBox="1"/>
          <p:nvPr/>
        </p:nvSpPr>
        <p:spPr>
          <a:xfrm>
            <a:off x="192886" y="836066"/>
            <a:ext cx="7336113" cy="461665"/>
          </a:xfrm>
          <a:prstGeom prst="rect">
            <a:avLst/>
          </a:prstGeom>
          <a:noFill/>
        </p:spPr>
        <p:txBody>
          <a:bodyPr wrap="square" rtlCol="0">
            <a:spAutoFit/>
          </a:bodyPr>
          <a:lstStyle/>
          <a:p>
            <a:r>
              <a:rPr lang="en-US" sz="1200"/>
              <a:t>Review the activities and dates on this calendar to facilitate the transition from </a:t>
            </a:r>
            <a:r>
              <a:rPr lang="en-US" sz="1200" err="1"/>
              <a:t>TeamWorks</a:t>
            </a:r>
            <a:r>
              <a:rPr lang="en-US" sz="1200"/>
              <a:t> to GA@WORK. Send any questions to </a:t>
            </a:r>
            <a:r>
              <a:rPr lang="en-US" sz="1200" b="1"/>
              <a:t>nextgen@sao.ga.gov.</a:t>
            </a:r>
            <a:endParaRPr lang="en-US" sz="1200"/>
          </a:p>
        </p:txBody>
      </p:sp>
      <p:sp>
        <p:nvSpPr>
          <p:cNvPr id="36" name="TextBox 35">
            <a:extLst>
              <a:ext uri="{FF2B5EF4-FFF2-40B4-BE49-F238E27FC236}">
                <a16:creationId xmlns:a16="http://schemas.microsoft.com/office/drawing/2014/main" id="{F4897C3D-E834-0007-0D0D-530E5B2BDFFB}"/>
              </a:ext>
            </a:extLst>
          </p:cNvPr>
          <p:cNvSpPr txBox="1"/>
          <p:nvPr/>
        </p:nvSpPr>
        <p:spPr>
          <a:xfrm>
            <a:off x="192886" y="439116"/>
            <a:ext cx="7285599" cy="400110"/>
          </a:xfrm>
          <a:prstGeom prst="rect">
            <a:avLst/>
          </a:prstGeom>
          <a:noFill/>
        </p:spPr>
        <p:txBody>
          <a:bodyPr wrap="square" rtlCol="0">
            <a:spAutoFit/>
          </a:bodyPr>
          <a:lstStyle/>
          <a:p>
            <a:r>
              <a:rPr lang="en-US" sz="2000">
                <a:latin typeface="Arial" panose="020B0604020202020204" pitchFamily="34" charset="0"/>
                <a:cs typeface="Arial" panose="020B0604020202020204" pitchFamily="34" charset="0"/>
              </a:rPr>
              <a:t>Get to Go-Live Calendar: Finance &amp; Procurement</a:t>
            </a:r>
          </a:p>
        </p:txBody>
      </p:sp>
      <p:sp>
        <p:nvSpPr>
          <p:cNvPr id="37" name="TextBox 36">
            <a:extLst>
              <a:ext uri="{FF2B5EF4-FFF2-40B4-BE49-F238E27FC236}">
                <a16:creationId xmlns:a16="http://schemas.microsoft.com/office/drawing/2014/main" id="{7A55527A-435A-99E5-D9A3-FF70CB4B183E}"/>
              </a:ext>
            </a:extLst>
          </p:cNvPr>
          <p:cNvSpPr txBox="1"/>
          <p:nvPr/>
        </p:nvSpPr>
        <p:spPr>
          <a:xfrm>
            <a:off x="192886" y="1523720"/>
            <a:ext cx="2579319" cy="369332"/>
          </a:xfrm>
          <a:prstGeom prst="rect">
            <a:avLst/>
          </a:prstGeom>
          <a:noFill/>
        </p:spPr>
        <p:txBody>
          <a:bodyPr wrap="square" rtlCol="0">
            <a:spAutoFit/>
          </a:bodyPr>
          <a:lstStyle/>
          <a:p>
            <a:r>
              <a:rPr lang="en-US" b="1"/>
              <a:t>April 2026</a:t>
            </a:r>
          </a:p>
        </p:txBody>
      </p:sp>
      <p:sp>
        <p:nvSpPr>
          <p:cNvPr id="3" name="Rounded Rectangle 9">
            <a:extLst>
              <a:ext uri="{FF2B5EF4-FFF2-40B4-BE49-F238E27FC236}">
                <a16:creationId xmlns:a16="http://schemas.microsoft.com/office/drawing/2014/main" id="{023BD5B7-8ECB-D62D-643F-A060F7FF5C47}"/>
              </a:ext>
            </a:extLst>
          </p:cNvPr>
          <p:cNvSpPr/>
          <p:nvPr/>
        </p:nvSpPr>
        <p:spPr>
          <a:xfrm>
            <a:off x="190500" y="7569200"/>
            <a:ext cx="7370496"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FDM VALIDATION FOR GOLD BUILD</a:t>
            </a:r>
          </a:p>
        </p:txBody>
      </p:sp>
      <p:sp>
        <p:nvSpPr>
          <p:cNvPr id="8" name="Rounded Rectangle 9">
            <a:extLst>
              <a:ext uri="{FF2B5EF4-FFF2-40B4-BE49-F238E27FC236}">
                <a16:creationId xmlns:a16="http://schemas.microsoft.com/office/drawing/2014/main" id="{54AC45B9-F165-858C-2DDA-E56ABA3BA6EE}"/>
              </a:ext>
            </a:extLst>
          </p:cNvPr>
          <p:cNvSpPr/>
          <p:nvPr/>
        </p:nvSpPr>
        <p:spPr>
          <a:xfrm>
            <a:off x="203200" y="9080500"/>
            <a:ext cx="7388352"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FDM VALIDATION FOR GOLD BUILD</a:t>
            </a:r>
          </a:p>
        </p:txBody>
      </p:sp>
      <p:sp>
        <p:nvSpPr>
          <p:cNvPr id="10" name="Rounded Rectangle 9">
            <a:extLst>
              <a:ext uri="{FF2B5EF4-FFF2-40B4-BE49-F238E27FC236}">
                <a16:creationId xmlns:a16="http://schemas.microsoft.com/office/drawing/2014/main" id="{9F6E1D0F-F8A9-A953-5929-217671BDFE7B}"/>
              </a:ext>
            </a:extLst>
          </p:cNvPr>
          <p:cNvSpPr/>
          <p:nvPr/>
        </p:nvSpPr>
        <p:spPr>
          <a:xfrm>
            <a:off x="191162" y="2404802"/>
            <a:ext cx="7388352"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AGENCY READINESS – TRAINING / FY27 FILE PREPARATION</a:t>
            </a:r>
          </a:p>
        </p:txBody>
      </p:sp>
      <p:sp>
        <p:nvSpPr>
          <p:cNvPr id="11" name="Rounded Rectangle 9">
            <a:extLst>
              <a:ext uri="{FF2B5EF4-FFF2-40B4-BE49-F238E27FC236}">
                <a16:creationId xmlns:a16="http://schemas.microsoft.com/office/drawing/2014/main" id="{B478E882-974F-E7FA-9276-77BB9DBB1EDF}"/>
              </a:ext>
            </a:extLst>
          </p:cNvPr>
          <p:cNvSpPr/>
          <p:nvPr/>
        </p:nvSpPr>
        <p:spPr>
          <a:xfrm>
            <a:off x="191162" y="4137710"/>
            <a:ext cx="7388352"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AGENCY READINESS – TRAINING / FY27 FILE PREPARATION</a:t>
            </a:r>
          </a:p>
        </p:txBody>
      </p:sp>
      <p:sp>
        <p:nvSpPr>
          <p:cNvPr id="38" name="Rounded Rectangle 9">
            <a:extLst>
              <a:ext uri="{FF2B5EF4-FFF2-40B4-BE49-F238E27FC236}">
                <a16:creationId xmlns:a16="http://schemas.microsoft.com/office/drawing/2014/main" id="{797112F9-26EE-905B-F5FA-10F0DBF5D2AE}"/>
              </a:ext>
            </a:extLst>
          </p:cNvPr>
          <p:cNvSpPr/>
          <p:nvPr/>
        </p:nvSpPr>
        <p:spPr>
          <a:xfrm>
            <a:off x="191162" y="5656892"/>
            <a:ext cx="7388352"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AGENCY READINESS – TRAINING / FY27 FILE PREPARATION</a:t>
            </a:r>
          </a:p>
        </p:txBody>
      </p:sp>
      <p:sp>
        <p:nvSpPr>
          <p:cNvPr id="39" name="Rounded Rectangle 9">
            <a:extLst>
              <a:ext uri="{FF2B5EF4-FFF2-40B4-BE49-F238E27FC236}">
                <a16:creationId xmlns:a16="http://schemas.microsoft.com/office/drawing/2014/main" id="{A18C81E3-8A2D-E758-0A3E-148ADD6B77C7}"/>
              </a:ext>
            </a:extLst>
          </p:cNvPr>
          <p:cNvSpPr/>
          <p:nvPr/>
        </p:nvSpPr>
        <p:spPr>
          <a:xfrm>
            <a:off x="190500" y="7150100"/>
            <a:ext cx="7388352"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AGENCY READINESS – TRAINING / FY27 FILE PREPARATION</a:t>
            </a:r>
          </a:p>
        </p:txBody>
      </p:sp>
      <p:sp>
        <p:nvSpPr>
          <p:cNvPr id="40" name="Rounded Rectangle 9">
            <a:extLst>
              <a:ext uri="{FF2B5EF4-FFF2-40B4-BE49-F238E27FC236}">
                <a16:creationId xmlns:a16="http://schemas.microsoft.com/office/drawing/2014/main" id="{B9877B53-AFF6-891B-C25B-C152AD547C49}"/>
              </a:ext>
            </a:extLst>
          </p:cNvPr>
          <p:cNvSpPr/>
          <p:nvPr/>
        </p:nvSpPr>
        <p:spPr>
          <a:xfrm>
            <a:off x="190500" y="8674100"/>
            <a:ext cx="7388352"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AGENCY READINESS – TRAINING / FY27 FILE PREPARATION</a:t>
            </a:r>
          </a:p>
        </p:txBody>
      </p:sp>
      <p:sp>
        <p:nvSpPr>
          <p:cNvPr id="42" name="Rounded Rectangle 11">
            <a:extLst>
              <a:ext uri="{FF2B5EF4-FFF2-40B4-BE49-F238E27FC236}">
                <a16:creationId xmlns:a16="http://schemas.microsoft.com/office/drawing/2014/main" id="{1388E6A8-3854-509E-37B0-160B2AE01A93}"/>
              </a:ext>
            </a:extLst>
          </p:cNvPr>
          <p:cNvSpPr/>
          <p:nvPr/>
        </p:nvSpPr>
        <p:spPr>
          <a:xfrm>
            <a:off x="190500" y="7366000"/>
            <a:ext cx="7370496"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ADAPTIVE: FUTURE BUDGET BUILD SIMULATION</a:t>
            </a:r>
          </a:p>
        </p:txBody>
      </p:sp>
      <p:sp>
        <p:nvSpPr>
          <p:cNvPr id="43" name="Rounded Rectangle 11">
            <a:extLst>
              <a:ext uri="{FF2B5EF4-FFF2-40B4-BE49-F238E27FC236}">
                <a16:creationId xmlns:a16="http://schemas.microsoft.com/office/drawing/2014/main" id="{D98074AD-1FE7-C872-4801-D428253F8605}"/>
              </a:ext>
            </a:extLst>
          </p:cNvPr>
          <p:cNvSpPr/>
          <p:nvPr/>
        </p:nvSpPr>
        <p:spPr>
          <a:xfrm>
            <a:off x="190500" y="8877300"/>
            <a:ext cx="7370496"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ADAPTIVE: FUTURE BUDGET BUILD SIMULATION</a:t>
            </a:r>
          </a:p>
        </p:txBody>
      </p:sp>
      <p:grpSp>
        <p:nvGrpSpPr>
          <p:cNvPr id="85" name="Group 84">
            <a:extLst>
              <a:ext uri="{FF2B5EF4-FFF2-40B4-BE49-F238E27FC236}">
                <a16:creationId xmlns:a16="http://schemas.microsoft.com/office/drawing/2014/main" id="{9417ECB4-904C-52DA-5A9D-D598168595C6}"/>
              </a:ext>
            </a:extLst>
          </p:cNvPr>
          <p:cNvGrpSpPr/>
          <p:nvPr/>
        </p:nvGrpSpPr>
        <p:grpSpPr>
          <a:xfrm>
            <a:off x="1905000" y="1422400"/>
            <a:ext cx="5760663" cy="469610"/>
            <a:chOff x="1908408" y="458748"/>
            <a:chExt cx="5760663" cy="469610"/>
          </a:xfrm>
        </p:grpSpPr>
        <p:grpSp>
          <p:nvGrpSpPr>
            <p:cNvPr id="86" name="Group 85">
              <a:extLst>
                <a:ext uri="{FF2B5EF4-FFF2-40B4-BE49-F238E27FC236}">
                  <a16:creationId xmlns:a16="http://schemas.microsoft.com/office/drawing/2014/main" id="{8CE5B46E-F8E6-A06E-4460-E165325E32AC}"/>
                </a:ext>
              </a:extLst>
            </p:cNvPr>
            <p:cNvGrpSpPr/>
            <p:nvPr/>
          </p:nvGrpSpPr>
          <p:grpSpPr>
            <a:xfrm>
              <a:off x="1908408" y="458748"/>
              <a:ext cx="5760663" cy="462566"/>
              <a:chOff x="2708073" y="525114"/>
              <a:chExt cx="5760663" cy="462566"/>
            </a:xfrm>
          </p:grpSpPr>
          <p:sp>
            <p:nvSpPr>
              <p:cNvPr id="89" name="TextBox 88">
                <a:extLst>
                  <a:ext uri="{FF2B5EF4-FFF2-40B4-BE49-F238E27FC236}">
                    <a16:creationId xmlns:a16="http://schemas.microsoft.com/office/drawing/2014/main" id="{A66250CA-27B3-80B1-625E-39B4F8DE6102}"/>
                  </a:ext>
                </a:extLst>
              </p:cNvPr>
              <p:cNvSpPr txBox="1"/>
              <p:nvPr/>
            </p:nvSpPr>
            <p:spPr>
              <a:xfrm>
                <a:off x="5304556" y="525114"/>
                <a:ext cx="476314" cy="230832"/>
              </a:xfrm>
              <a:prstGeom prst="rect">
                <a:avLst/>
              </a:prstGeom>
              <a:noFill/>
            </p:spPr>
            <p:txBody>
              <a:bodyPr wrap="square" rtlCol="0">
                <a:spAutoFit/>
              </a:bodyPr>
              <a:lstStyle/>
              <a:p>
                <a:pPr algn="ctr"/>
                <a:r>
                  <a:rPr lang="en-US" sz="900" b="1"/>
                  <a:t>KEY</a:t>
                </a:r>
              </a:p>
            </p:txBody>
          </p:sp>
          <p:sp>
            <p:nvSpPr>
              <p:cNvPr id="90" name="Rectangle 89">
                <a:extLst>
                  <a:ext uri="{FF2B5EF4-FFF2-40B4-BE49-F238E27FC236}">
                    <a16:creationId xmlns:a16="http://schemas.microsoft.com/office/drawing/2014/main" id="{FC1E0393-9717-4D1D-07FF-74313A4FD2EF}"/>
                  </a:ext>
                </a:extLst>
              </p:cNvPr>
              <p:cNvSpPr/>
              <p:nvPr/>
            </p:nvSpPr>
            <p:spPr>
              <a:xfrm>
                <a:off x="2708073" y="551026"/>
                <a:ext cx="5669280" cy="414491"/>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1" name="Group 90">
                <a:extLst>
                  <a:ext uri="{FF2B5EF4-FFF2-40B4-BE49-F238E27FC236}">
                    <a16:creationId xmlns:a16="http://schemas.microsoft.com/office/drawing/2014/main" id="{AEF92E69-027D-A1CA-AABE-5EA3A33346B4}"/>
                  </a:ext>
                </a:extLst>
              </p:cNvPr>
              <p:cNvGrpSpPr/>
              <p:nvPr/>
            </p:nvGrpSpPr>
            <p:grpSpPr>
              <a:xfrm>
                <a:off x="3727671" y="643101"/>
                <a:ext cx="1068476" cy="344579"/>
                <a:chOff x="3672127" y="643101"/>
                <a:chExt cx="1068476" cy="344579"/>
              </a:xfrm>
            </p:grpSpPr>
            <p:grpSp>
              <p:nvGrpSpPr>
                <p:cNvPr id="123" name="Group 122">
                  <a:extLst>
                    <a:ext uri="{FF2B5EF4-FFF2-40B4-BE49-F238E27FC236}">
                      <a16:creationId xmlns:a16="http://schemas.microsoft.com/office/drawing/2014/main" id="{0C6040E4-42BC-2D02-9C97-A3B729A88ABF}"/>
                    </a:ext>
                  </a:extLst>
                </p:cNvPr>
                <p:cNvGrpSpPr/>
                <p:nvPr/>
              </p:nvGrpSpPr>
              <p:grpSpPr>
                <a:xfrm>
                  <a:off x="3672127" y="643101"/>
                  <a:ext cx="1068476" cy="215444"/>
                  <a:chOff x="3672127" y="643101"/>
                  <a:chExt cx="1068476" cy="215444"/>
                </a:xfrm>
              </p:grpSpPr>
              <p:sp>
                <p:nvSpPr>
                  <p:cNvPr id="127" name="TextBox 126">
                    <a:extLst>
                      <a:ext uri="{FF2B5EF4-FFF2-40B4-BE49-F238E27FC236}">
                        <a16:creationId xmlns:a16="http://schemas.microsoft.com/office/drawing/2014/main" id="{5851E0BE-17D2-1F74-C4CA-D26349CBD8F0}"/>
                      </a:ext>
                    </a:extLst>
                  </p:cNvPr>
                  <p:cNvSpPr txBox="1"/>
                  <p:nvPr/>
                </p:nvSpPr>
                <p:spPr>
                  <a:xfrm>
                    <a:off x="3867079" y="643101"/>
                    <a:ext cx="873524" cy="215444"/>
                  </a:xfrm>
                  <a:prstGeom prst="rect">
                    <a:avLst/>
                  </a:prstGeom>
                  <a:noFill/>
                </p:spPr>
                <p:txBody>
                  <a:bodyPr wrap="square" rtlCol="0">
                    <a:spAutoFit/>
                  </a:bodyPr>
                  <a:lstStyle/>
                  <a:p>
                    <a:r>
                      <a:rPr lang="en-US" sz="800" b="1"/>
                      <a:t>Acct. Payable</a:t>
                    </a:r>
                  </a:p>
                </p:txBody>
              </p:sp>
              <p:sp>
                <p:nvSpPr>
                  <p:cNvPr id="128" name="Rectangle: Rounded Corners 127">
                    <a:extLst>
                      <a:ext uri="{FF2B5EF4-FFF2-40B4-BE49-F238E27FC236}">
                        <a16:creationId xmlns:a16="http://schemas.microsoft.com/office/drawing/2014/main" id="{539E2602-7751-DD4D-AE3E-91EE1096EB7E}"/>
                      </a:ext>
                    </a:extLst>
                  </p:cNvPr>
                  <p:cNvSpPr/>
                  <p:nvPr/>
                </p:nvSpPr>
                <p:spPr>
                  <a:xfrm>
                    <a:off x="3672127" y="709758"/>
                    <a:ext cx="226730" cy="86502"/>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4" name="Group 123">
                  <a:extLst>
                    <a:ext uri="{FF2B5EF4-FFF2-40B4-BE49-F238E27FC236}">
                      <a16:creationId xmlns:a16="http://schemas.microsoft.com/office/drawing/2014/main" id="{E625247D-A256-DA0E-4AD3-1CCAC1DEDE53}"/>
                    </a:ext>
                  </a:extLst>
                </p:cNvPr>
                <p:cNvGrpSpPr/>
                <p:nvPr/>
              </p:nvGrpSpPr>
              <p:grpSpPr>
                <a:xfrm>
                  <a:off x="3672127" y="772236"/>
                  <a:ext cx="1068476" cy="215444"/>
                  <a:chOff x="3672127" y="772236"/>
                  <a:chExt cx="1068476" cy="215444"/>
                </a:xfrm>
              </p:grpSpPr>
              <p:sp>
                <p:nvSpPr>
                  <p:cNvPr id="125" name="TextBox 124">
                    <a:extLst>
                      <a:ext uri="{FF2B5EF4-FFF2-40B4-BE49-F238E27FC236}">
                        <a16:creationId xmlns:a16="http://schemas.microsoft.com/office/drawing/2014/main" id="{63B335EB-A029-79A1-08EA-02E90ED19ABC}"/>
                      </a:ext>
                    </a:extLst>
                  </p:cNvPr>
                  <p:cNvSpPr txBox="1"/>
                  <p:nvPr/>
                </p:nvSpPr>
                <p:spPr>
                  <a:xfrm>
                    <a:off x="3867079" y="772236"/>
                    <a:ext cx="873524" cy="215444"/>
                  </a:xfrm>
                  <a:prstGeom prst="rect">
                    <a:avLst/>
                  </a:prstGeom>
                  <a:noFill/>
                </p:spPr>
                <p:txBody>
                  <a:bodyPr wrap="square" rtlCol="0">
                    <a:spAutoFit/>
                  </a:bodyPr>
                  <a:lstStyle/>
                  <a:p>
                    <a:r>
                      <a:rPr lang="en-US" sz="800" b="1"/>
                      <a:t>Supplier Acct.</a:t>
                    </a:r>
                  </a:p>
                </p:txBody>
              </p:sp>
              <p:sp>
                <p:nvSpPr>
                  <p:cNvPr id="126" name="Rectangle: Rounded Corners 125">
                    <a:extLst>
                      <a:ext uri="{FF2B5EF4-FFF2-40B4-BE49-F238E27FC236}">
                        <a16:creationId xmlns:a16="http://schemas.microsoft.com/office/drawing/2014/main" id="{D831DB2A-3E66-53EE-A03F-F615B61497CF}"/>
                      </a:ext>
                    </a:extLst>
                  </p:cNvPr>
                  <p:cNvSpPr/>
                  <p:nvPr/>
                </p:nvSpPr>
                <p:spPr>
                  <a:xfrm>
                    <a:off x="3672127" y="838099"/>
                    <a:ext cx="226730" cy="86502"/>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2" name="Group 91">
                <a:extLst>
                  <a:ext uri="{FF2B5EF4-FFF2-40B4-BE49-F238E27FC236}">
                    <a16:creationId xmlns:a16="http://schemas.microsoft.com/office/drawing/2014/main" id="{E26504F6-C6A2-07ED-FAC7-1C3EFECF7DE3}"/>
                  </a:ext>
                </a:extLst>
              </p:cNvPr>
              <p:cNvGrpSpPr/>
              <p:nvPr/>
            </p:nvGrpSpPr>
            <p:grpSpPr>
              <a:xfrm>
                <a:off x="5564099" y="643101"/>
                <a:ext cx="897908" cy="344579"/>
                <a:chOff x="5639948" y="643101"/>
                <a:chExt cx="897908" cy="344579"/>
              </a:xfrm>
            </p:grpSpPr>
            <p:grpSp>
              <p:nvGrpSpPr>
                <p:cNvPr id="117" name="Group 116">
                  <a:extLst>
                    <a:ext uri="{FF2B5EF4-FFF2-40B4-BE49-F238E27FC236}">
                      <a16:creationId xmlns:a16="http://schemas.microsoft.com/office/drawing/2014/main" id="{36135577-BFCD-6F37-7AE5-48644AB81831}"/>
                    </a:ext>
                  </a:extLst>
                </p:cNvPr>
                <p:cNvGrpSpPr/>
                <p:nvPr/>
              </p:nvGrpSpPr>
              <p:grpSpPr>
                <a:xfrm>
                  <a:off x="5639948" y="643101"/>
                  <a:ext cx="897908" cy="215444"/>
                  <a:chOff x="5639948" y="643101"/>
                  <a:chExt cx="897908" cy="215444"/>
                </a:xfrm>
              </p:grpSpPr>
              <p:sp>
                <p:nvSpPr>
                  <p:cNvPr id="121" name="TextBox 120">
                    <a:extLst>
                      <a:ext uri="{FF2B5EF4-FFF2-40B4-BE49-F238E27FC236}">
                        <a16:creationId xmlns:a16="http://schemas.microsoft.com/office/drawing/2014/main" id="{EC72B0A0-51FE-7EF9-3094-083F8C1EE853}"/>
                      </a:ext>
                    </a:extLst>
                  </p:cNvPr>
                  <p:cNvSpPr txBox="1"/>
                  <p:nvPr/>
                </p:nvSpPr>
                <p:spPr>
                  <a:xfrm>
                    <a:off x="5834900" y="643101"/>
                    <a:ext cx="702956" cy="215444"/>
                  </a:xfrm>
                  <a:prstGeom prst="rect">
                    <a:avLst/>
                  </a:prstGeom>
                  <a:noFill/>
                </p:spPr>
                <p:txBody>
                  <a:bodyPr wrap="square" rtlCol="0">
                    <a:spAutoFit/>
                  </a:bodyPr>
                  <a:lstStyle/>
                  <a:p>
                    <a:r>
                      <a:rPr lang="en-US" sz="800" b="1"/>
                      <a:t>Adaptive</a:t>
                    </a:r>
                  </a:p>
                </p:txBody>
              </p:sp>
              <p:sp>
                <p:nvSpPr>
                  <p:cNvPr id="122" name="Rectangle: Rounded Corners 121">
                    <a:extLst>
                      <a:ext uri="{FF2B5EF4-FFF2-40B4-BE49-F238E27FC236}">
                        <a16:creationId xmlns:a16="http://schemas.microsoft.com/office/drawing/2014/main" id="{E3D0E2EC-6D97-F418-CDB1-AC28C39429CE}"/>
                      </a:ext>
                    </a:extLst>
                  </p:cNvPr>
                  <p:cNvSpPr/>
                  <p:nvPr/>
                </p:nvSpPr>
                <p:spPr>
                  <a:xfrm>
                    <a:off x="5639948" y="709758"/>
                    <a:ext cx="226730" cy="86502"/>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 name="Group 117">
                  <a:extLst>
                    <a:ext uri="{FF2B5EF4-FFF2-40B4-BE49-F238E27FC236}">
                      <a16:creationId xmlns:a16="http://schemas.microsoft.com/office/drawing/2014/main" id="{BEB38C1E-3CCA-D4D5-7A7A-2DE0AB5FD459}"/>
                    </a:ext>
                  </a:extLst>
                </p:cNvPr>
                <p:cNvGrpSpPr/>
                <p:nvPr/>
              </p:nvGrpSpPr>
              <p:grpSpPr>
                <a:xfrm>
                  <a:off x="5639948" y="772236"/>
                  <a:ext cx="760594" cy="215444"/>
                  <a:chOff x="5639948" y="772236"/>
                  <a:chExt cx="760594" cy="215444"/>
                </a:xfrm>
              </p:grpSpPr>
              <p:sp>
                <p:nvSpPr>
                  <p:cNvPr id="119" name="TextBox 118">
                    <a:extLst>
                      <a:ext uri="{FF2B5EF4-FFF2-40B4-BE49-F238E27FC236}">
                        <a16:creationId xmlns:a16="http://schemas.microsoft.com/office/drawing/2014/main" id="{39AE8274-0874-EC74-5D97-902C80966090}"/>
                      </a:ext>
                    </a:extLst>
                  </p:cNvPr>
                  <p:cNvSpPr txBox="1"/>
                  <p:nvPr/>
                </p:nvSpPr>
                <p:spPr>
                  <a:xfrm>
                    <a:off x="5834900" y="772236"/>
                    <a:ext cx="565642" cy="215444"/>
                  </a:xfrm>
                  <a:prstGeom prst="rect">
                    <a:avLst/>
                  </a:prstGeom>
                  <a:noFill/>
                </p:spPr>
                <p:txBody>
                  <a:bodyPr wrap="square" rtlCol="0">
                    <a:spAutoFit/>
                  </a:bodyPr>
                  <a:lstStyle/>
                  <a:p>
                    <a:r>
                      <a:rPr lang="en-US" sz="800" b="1"/>
                      <a:t>FDM</a:t>
                    </a:r>
                  </a:p>
                </p:txBody>
              </p:sp>
              <p:sp>
                <p:nvSpPr>
                  <p:cNvPr id="120" name="Rectangle: Rounded Corners 119">
                    <a:extLst>
                      <a:ext uri="{FF2B5EF4-FFF2-40B4-BE49-F238E27FC236}">
                        <a16:creationId xmlns:a16="http://schemas.microsoft.com/office/drawing/2014/main" id="{75AEBE63-5B30-79EE-E5F9-72658A1E30E7}"/>
                      </a:ext>
                    </a:extLst>
                  </p:cNvPr>
                  <p:cNvSpPr/>
                  <p:nvPr/>
                </p:nvSpPr>
                <p:spPr>
                  <a:xfrm>
                    <a:off x="5639948" y="838099"/>
                    <a:ext cx="226730" cy="86502"/>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3" name="Group 92">
                <a:extLst>
                  <a:ext uri="{FF2B5EF4-FFF2-40B4-BE49-F238E27FC236}">
                    <a16:creationId xmlns:a16="http://schemas.microsoft.com/office/drawing/2014/main" id="{B610B78B-290F-1CFE-760F-3117629D0A9B}"/>
                  </a:ext>
                </a:extLst>
              </p:cNvPr>
              <p:cNvGrpSpPr/>
              <p:nvPr/>
            </p:nvGrpSpPr>
            <p:grpSpPr>
              <a:xfrm>
                <a:off x="4801116" y="643101"/>
                <a:ext cx="758014" cy="344579"/>
                <a:chOff x="4750961" y="643101"/>
                <a:chExt cx="758014" cy="344579"/>
              </a:xfrm>
            </p:grpSpPr>
            <p:grpSp>
              <p:nvGrpSpPr>
                <p:cNvPr id="111" name="Group 110">
                  <a:extLst>
                    <a:ext uri="{FF2B5EF4-FFF2-40B4-BE49-F238E27FC236}">
                      <a16:creationId xmlns:a16="http://schemas.microsoft.com/office/drawing/2014/main" id="{BBA3CC31-2828-2AA8-8E8C-761DA0A003A7}"/>
                    </a:ext>
                  </a:extLst>
                </p:cNvPr>
                <p:cNvGrpSpPr/>
                <p:nvPr/>
              </p:nvGrpSpPr>
              <p:grpSpPr>
                <a:xfrm>
                  <a:off x="4750961" y="643101"/>
                  <a:ext cx="758014" cy="215444"/>
                  <a:chOff x="4750961" y="643101"/>
                  <a:chExt cx="758014" cy="215444"/>
                </a:xfrm>
              </p:grpSpPr>
              <p:sp>
                <p:nvSpPr>
                  <p:cNvPr id="115" name="TextBox 114">
                    <a:extLst>
                      <a:ext uri="{FF2B5EF4-FFF2-40B4-BE49-F238E27FC236}">
                        <a16:creationId xmlns:a16="http://schemas.microsoft.com/office/drawing/2014/main" id="{B72A1195-061E-D532-A4EF-582E3CB57AC5}"/>
                      </a:ext>
                    </a:extLst>
                  </p:cNvPr>
                  <p:cNvSpPr txBox="1"/>
                  <p:nvPr/>
                </p:nvSpPr>
                <p:spPr>
                  <a:xfrm>
                    <a:off x="4945912" y="643101"/>
                    <a:ext cx="563063" cy="215444"/>
                  </a:xfrm>
                  <a:prstGeom prst="rect">
                    <a:avLst/>
                  </a:prstGeom>
                  <a:noFill/>
                </p:spPr>
                <p:txBody>
                  <a:bodyPr wrap="square" rtlCol="0">
                    <a:spAutoFit/>
                  </a:bodyPr>
                  <a:lstStyle/>
                  <a:p>
                    <a:r>
                      <a:rPr lang="en-US" sz="800" b="1"/>
                      <a:t>Budget</a:t>
                    </a:r>
                  </a:p>
                </p:txBody>
              </p:sp>
              <p:sp>
                <p:nvSpPr>
                  <p:cNvPr id="116" name="Rectangle: Rounded Corners 115">
                    <a:extLst>
                      <a:ext uri="{FF2B5EF4-FFF2-40B4-BE49-F238E27FC236}">
                        <a16:creationId xmlns:a16="http://schemas.microsoft.com/office/drawing/2014/main" id="{0CE1C2DD-1AD1-6137-E895-9F75F1A3F4C9}"/>
                      </a:ext>
                    </a:extLst>
                  </p:cNvPr>
                  <p:cNvSpPr/>
                  <p:nvPr/>
                </p:nvSpPr>
                <p:spPr>
                  <a:xfrm>
                    <a:off x="4750961" y="709758"/>
                    <a:ext cx="226730" cy="86502"/>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2" name="Group 111">
                  <a:extLst>
                    <a:ext uri="{FF2B5EF4-FFF2-40B4-BE49-F238E27FC236}">
                      <a16:creationId xmlns:a16="http://schemas.microsoft.com/office/drawing/2014/main" id="{558A6EE6-FC5C-1CB2-F008-95BBEC14B6B8}"/>
                    </a:ext>
                  </a:extLst>
                </p:cNvPr>
                <p:cNvGrpSpPr/>
                <p:nvPr/>
              </p:nvGrpSpPr>
              <p:grpSpPr>
                <a:xfrm>
                  <a:off x="4750961" y="772236"/>
                  <a:ext cx="758014" cy="215444"/>
                  <a:chOff x="4750961" y="772236"/>
                  <a:chExt cx="758014" cy="215444"/>
                </a:xfrm>
              </p:grpSpPr>
              <p:sp>
                <p:nvSpPr>
                  <p:cNvPr id="113" name="TextBox 112">
                    <a:extLst>
                      <a:ext uri="{FF2B5EF4-FFF2-40B4-BE49-F238E27FC236}">
                        <a16:creationId xmlns:a16="http://schemas.microsoft.com/office/drawing/2014/main" id="{36B555CC-F77E-6E9B-AFBA-68A5981CD025}"/>
                      </a:ext>
                    </a:extLst>
                  </p:cNvPr>
                  <p:cNvSpPr txBox="1"/>
                  <p:nvPr/>
                </p:nvSpPr>
                <p:spPr>
                  <a:xfrm>
                    <a:off x="4945913" y="772236"/>
                    <a:ext cx="563062" cy="215444"/>
                  </a:xfrm>
                  <a:prstGeom prst="rect">
                    <a:avLst/>
                  </a:prstGeom>
                  <a:noFill/>
                </p:spPr>
                <p:txBody>
                  <a:bodyPr wrap="square" rtlCol="0">
                    <a:spAutoFit/>
                  </a:bodyPr>
                  <a:lstStyle/>
                  <a:p>
                    <a:r>
                      <a:rPr lang="en-US" sz="800" b="1"/>
                      <a:t>Grants</a:t>
                    </a:r>
                  </a:p>
                </p:txBody>
              </p:sp>
              <p:sp>
                <p:nvSpPr>
                  <p:cNvPr id="114" name="Rectangle: Rounded Corners 113">
                    <a:extLst>
                      <a:ext uri="{FF2B5EF4-FFF2-40B4-BE49-F238E27FC236}">
                        <a16:creationId xmlns:a16="http://schemas.microsoft.com/office/drawing/2014/main" id="{9BE927DB-F4B7-EA04-ECAD-0365FEAA89B1}"/>
                      </a:ext>
                    </a:extLst>
                  </p:cNvPr>
                  <p:cNvSpPr/>
                  <p:nvPr/>
                </p:nvSpPr>
                <p:spPr>
                  <a:xfrm>
                    <a:off x="4750961" y="838099"/>
                    <a:ext cx="226730" cy="8650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4" name="Group 93">
                <a:extLst>
                  <a:ext uri="{FF2B5EF4-FFF2-40B4-BE49-F238E27FC236}">
                    <a16:creationId xmlns:a16="http://schemas.microsoft.com/office/drawing/2014/main" id="{F419B3AE-08D5-B07D-33FC-21736247382B}"/>
                  </a:ext>
                </a:extLst>
              </p:cNvPr>
              <p:cNvGrpSpPr/>
              <p:nvPr/>
            </p:nvGrpSpPr>
            <p:grpSpPr>
              <a:xfrm>
                <a:off x="2791830" y="643101"/>
                <a:ext cx="930872" cy="344579"/>
                <a:chOff x="2791830" y="643101"/>
                <a:chExt cx="930872" cy="344579"/>
              </a:xfrm>
            </p:grpSpPr>
            <p:grpSp>
              <p:nvGrpSpPr>
                <p:cNvPr id="105" name="Group 104">
                  <a:extLst>
                    <a:ext uri="{FF2B5EF4-FFF2-40B4-BE49-F238E27FC236}">
                      <a16:creationId xmlns:a16="http://schemas.microsoft.com/office/drawing/2014/main" id="{8DE88F33-AF1D-DBC1-5BDA-39139A5F6B3C}"/>
                    </a:ext>
                  </a:extLst>
                </p:cNvPr>
                <p:cNvGrpSpPr/>
                <p:nvPr/>
              </p:nvGrpSpPr>
              <p:grpSpPr>
                <a:xfrm>
                  <a:off x="2791830" y="643101"/>
                  <a:ext cx="822698" cy="215444"/>
                  <a:chOff x="2791830" y="643101"/>
                  <a:chExt cx="822698" cy="215444"/>
                </a:xfrm>
              </p:grpSpPr>
              <p:sp>
                <p:nvSpPr>
                  <p:cNvPr id="109" name="Rectangle: Rounded Corners 108">
                    <a:extLst>
                      <a:ext uri="{FF2B5EF4-FFF2-40B4-BE49-F238E27FC236}">
                        <a16:creationId xmlns:a16="http://schemas.microsoft.com/office/drawing/2014/main" id="{7095003B-EE41-4459-4F77-5E16D9EFFE26}"/>
                      </a:ext>
                    </a:extLst>
                  </p:cNvPr>
                  <p:cNvSpPr/>
                  <p:nvPr/>
                </p:nvSpPr>
                <p:spPr>
                  <a:xfrm>
                    <a:off x="2791830" y="709758"/>
                    <a:ext cx="226730" cy="86502"/>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AD789CF4-DD90-9281-D9D4-FEF53C9DB775}"/>
                      </a:ext>
                    </a:extLst>
                  </p:cNvPr>
                  <p:cNvSpPr txBox="1"/>
                  <p:nvPr/>
                </p:nvSpPr>
                <p:spPr>
                  <a:xfrm>
                    <a:off x="2986058" y="643101"/>
                    <a:ext cx="628470" cy="215444"/>
                  </a:xfrm>
                  <a:prstGeom prst="rect">
                    <a:avLst/>
                  </a:prstGeom>
                  <a:noFill/>
                </p:spPr>
                <p:txBody>
                  <a:bodyPr wrap="square" rtlCol="0">
                    <a:spAutoFit/>
                  </a:bodyPr>
                  <a:lstStyle/>
                  <a:p>
                    <a:r>
                      <a:rPr lang="en-US" sz="800" b="1"/>
                      <a:t>Banking</a:t>
                    </a:r>
                  </a:p>
                </p:txBody>
              </p:sp>
            </p:grpSp>
            <p:grpSp>
              <p:nvGrpSpPr>
                <p:cNvPr id="106" name="Group 105">
                  <a:extLst>
                    <a:ext uri="{FF2B5EF4-FFF2-40B4-BE49-F238E27FC236}">
                      <a16:creationId xmlns:a16="http://schemas.microsoft.com/office/drawing/2014/main" id="{A2918B57-B4B5-C85B-A52A-6308383BF087}"/>
                    </a:ext>
                  </a:extLst>
                </p:cNvPr>
                <p:cNvGrpSpPr/>
                <p:nvPr/>
              </p:nvGrpSpPr>
              <p:grpSpPr>
                <a:xfrm>
                  <a:off x="2791830" y="772236"/>
                  <a:ext cx="930872" cy="215444"/>
                  <a:chOff x="2791830" y="772236"/>
                  <a:chExt cx="930872" cy="215444"/>
                </a:xfrm>
              </p:grpSpPr>
              <p:sp>
                <p:nvSpPr>
                  <p:cNvPr id="107" name="Rectangle: Rounded Corners 106">
                    <a:extLst>
                      <a:ext uri="{FF2B5EF4-FFF2-40B4-BE49-F238E27FC236}">
                        <a16:creationId xmlns:a16="http://schemas.microsoft.com/office/drawing/2014/main" id="{01D6D490-B561-6481-5C8E-81A4320E7698}"/>
                      </a:ext>
                    </a:extLst>
                  </p:cNvPr>
                  <p:cNvSpPr/>
                  <p:nvPr/>
                </p:nvSpPr>
                <p:spPr>
                  <a:xfrm>
                    <a:off x="2791830" y="838099"/>
                    <a:ext cx="226730" cy="86502"/>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D1D3C340-0D7B-F835-0178-5F7C80808B09}"/>
                      </a:ext>
                    </a:extLst>
                  </p:cNvPr>
                  <p:cNvSpPr txBox="1"/>
                  <p:nvPr/>
                </p:nvSpPr>
                <p:spPr>
                  <a:xfrm>
                    <a:off x="2991182" y="772236"/>
                    <a:ext cx="731520" cy="215444"/>
                  </a:xfrm>
                  <a:prstGeom prst="rect">
                    <a:avLst/>
                  </a:prstGeom>
                  <a:noFill/>
                </p:spPr>
                <p:txBody>
                  <a:bodyPr wrap="square" rtlCol="0">
                    <a:spAutoFit/>
                  </a:bodyPr>
                  <a:lstStyle/>
                  <a:p>
                    <a:r>
                      <a:rPr lang="en-US" sz="800" b="1"/>
                      <a:t>Expenses</a:t>
                    </a:r>
                  </a:p>
                </p:txBody>
              </p:sp>
            </p:grpSp>
          </p:grpSp>
          <p:grpSp>
            <p:nvGrpSpPr>
              <p:cNvPr id="95" name="Group 94">
                <a:extLst>
                  <a:ext uri="{FF2B5EF4-FFF2-40B4-BE49-F238E27FC236}">
                    <a16:creationId xmlns:a16="http://schemas.microsoft.com/office/drawing/2014/main" id="{32D1406D-564A-E4CE-6D66-7949C770BB6F}"/>
                  </a:ext>
                </a:extLst>
              </p:cNvPr>
              <p:cNvGrpSpPr/>
              <p:nvPr/>
            </p:nvGrpSpPr>
            <p:grpSpPr>
              <a:xfrm>
                <a:off x="6466976" y="643101"/>
                <a:ext cx="998396" cy="344579"/>
                <a:chOff x="6503174" y="643101"/>
                <a:chExt cx="998396" cy="344579"/>
              </a:xfrm>
            </p:grpSpPr>
            <p:grpSp>
              <p:nvGrpSpPr>
                <p:cNvPr id="99" name="Group 98">
                  <a:extLst>
                    <a:ext uri="{FF2B5EF4-FFF2-40B4-BE49-F238E27FC236}">
                      <a16:creationId xmlns:a16="http://schemas.microsoft.com/office/drawing/2014/main" id="{51445B8F-3B52-9BD2-9D31-D0EAD570EA31}"/>
                    </a:ext>
                  </a:extLst>
                </p:cNvPr>
                <p:cNvGrpSpPr/>
                <p:nvPr/>
              </p:nvGrpSpPr>
              <p:grpSpPr>
                <a:xfrm>
                  <a:off x="6503174" y="643101"/>
                  <a:ext cx="745845" cy="215444"/>
                  <a:chOff x="6503174" y="643101"/>
                  <a:chExt cx="745845" cy="215444"/>
                </a:xfrm>
              </p:grpSpPr>
              <p:sp>
                <p:nvSpPr>
                  <p:cNvPr id="103" name="TextBox 102">
                    <a:extLst>
                      <a:ext uri="{FF2B5EF4-FFF2-40B4-BE49-F238E27FC236}">
                        <a16:creationId xmlns:a16="http://schemas.microsoft.com/office/drawing/2014/main" id="{2D01DFAA-30E8-43F8-7E64-8D748694EA26}"/>
                      </a:ext>
                    </a:extLst>
                  </p:cNvPr>
                  <p:cNvSpPr txBox="1"/>
                  <p:nvPr/>
                </p:nvSpPr>
                <p:spPr>
                  <a:xfrm>
                    <a:off x="6698958" y="643101"/>
                    <a:ext cx="550061" cy="215444"/>
                  </a:xfrm>
                  <a:prstGeom prst="rect">
                    <a:avLst/>
                  </a:prstGeom>
                  <a:noFill/>
                </p:spPr>
                <p:txBody>
                  <a:bodyPr wrap="square" rtlCol="0">
                    <a:spAutoFit/>
                  </a:bodyPr>
                  <a:lstStyle/>
                  <a:p>
                    <a:r>
                      <a:rPr lang="en-US" sz="800" b="1"/>
                      <a:t>PRO</a:t>
                    </a:r>
                  </a:p>
                </p:txBody>
              </p:sp>
              <p:sp>
                <p:nvSpPr>
                  <p:cNvPr id="104" name="Rectangle: Rounded Corners 103">
                    <a:extLst>
                      <a:ext uri="{FF2B5EF4-FFF2-40B4-BE49-F238E27FC236}">
                        <a16:creationId xmlns:a16="http://schemas.microsoft.com/office/drawing/2014/main" id="{14E01A84-A4D9-4ABD-CF57-DFC23827CB3B}"/>
                      </a:ext>
                    </a:extLst>
                  </p:cNvPr>
                  <p:cNvSpPr/>
                  <p:nvPr/>
                </p:nvSpPr>
                <p:spPr>
                  <a:xfrm>
                    <a:off x="6503174" y="709758"/>
                    <a:ext cx="226730" cy="86502"/>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0" name="Group 99">
                  <a:extLst>
                    <a:ext uri="{FF2B5EF4-FFF2-40B4-BE49-F238E27FC236}">
                      <a16:creationId xmlns:a16="http://schemas.microsoft.com/office/drawing/2014/main" id="{8A428C5E-CB8A-750C-C209-E6B2E29F17C3}"/>
                    </a:ext>
                  </a:extLst>
                </p:cNvPr>
                <p:cNvGrpSpPr/>
                <p:nvPr/>
              </p:nvGrpSpPr>
              <p:grpSpPr>
                <a:xfrm>
                  <a:off x="6503174" y="772236"/>
                  <a:ext cx="998396" cy="215444"/>
                  <a:chOff x="6503174" y="772236"/>
                  <a:chExt cx="998396" cy="215444"/>
                </a:xfrm>
              </p:grpSpPr>
              <p:sp>
                <p:nvSpPr>
                  <p:cNvPr id="101" name="TextBox 100">
                    <a:extLst>
                      <a:ext uri="{FF2B5EF4-FFF2-40B4-BE49-F238E27FC236}">
                        <a16:creationId xmlns:a16="http://schemas.microsoft.com/office/drawing/2014/main" id="{4ACDD9A2-C0E8-3D61-97BB-E7DE904CD33A}"/>
                      </a:ext>
                    </a:extLst>
                  </p:cNvPr>
                  <p:cNvSpPr txBox="1"/>
                  <p:nvPr/>
                </p:nvSpPr>
                <p:spPr>
                  <a:xfrm>
                    <a:off x="6698958" y="772236"/>
                    <a:ext cx="802612" cy="215444"/>
                  </a:xfrm>
                  <a:prstGeom prst="rect">
                    <a:avLst/>
                  </a:prstGeom>
                  <a:noFill/>
                </p:spPr>
                <p:txBody>
                  <a:bodyPr wrap="square" rtlCol="0">
                    <a:spAutoFit/>
                  </a:bodyPr>
                  <a:lstStyle/>
                  <a:p>
                    <a:r>
                      <a:rPr lang="en-US" sz="800" b="1"/>
                      <a:t>General FIN</a:t>
                    </a:r>
                  </a:p>
                </p:txBody>
              </p:sp>
              <p:sp>
                <p:nvSpPr>
                  <p:cNvPr id="102" name="Rectangle: Rounded Corners 101">
                    <a:extLst>
                      <a:ext uri="{FF2B5EF4-FFF2-40B4-BE49-F238E27FC236}">
                        <a16:creationId xmlns:a16="http://schemas.microsoft.com/office/drawing/2014/main" id="{DFA11B6E-5102-8B2A-DAE1-51F0803DEE45}"/>
                      </a:ext>
                    </a:extLst>
                  </p:cNvPr>
                  <p:cNvSpPr/>
                  <p:nvPr/>
                </p:nvSpPr>
                <p:spPr>
                  <a:xfrm>
                    <a:off x="6503174" y="838099"/>
                    <a:ext cx="226730" cy="86502"/>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6" name="Group 95">
                <a:extLst>
                  <a:ext uri="{FF2B5EF4-FFF2-40B4-BE49-F238E27FC236}">
                    <a16:creationId xmlns:a16="http://schemas.microsoft.com/office/drawing/2014/main" id="{6E222EF9-09E5-0781-CAF2-957558F1B993}"/>
                  </a:ext>
                </a:extLst>
              </p:cNvPr>
              <p:cNvGrpSpPr/>
              <p:nvPr/>
            </p:nvGrpSpPr>
            <p:grpSpPr>
              <a:xfrm>
                <a:off x="7470340" y="643101"/>
                <a:ext cx="998396" cy="215444"/>
                <a:chOff x="7470340" y="643101"/>
                <a:chExt cx="998396" cy="215444"/>
              </a:xfrm>
            </p:grpSpPr>
            <p:sp>
              <p:nvSpPr>
                <p:cNvPr id="97" name="TextBox 96">
                  <a:extLst>
                    <a:ext uri="{FF2B5EF4-FFF2-40B4-BE49-F238E27FC236}">
                      <a16:creationId xmlns:a16="http://schemas.microsoft.com/office/drawing/2014/main" id="{6CB2F1EE-E315-993D-C416-1CAEF32615B3}"/>
                    </a:ext>
                  </a:extLst>
                </p:cNvPr>
                <p:cNvSpPr txBox="1"/>
                <p:nvPr/>
              </p:nvSpPr>
              <p:spPr>
                <a:xfrm>
                  <a:off x="7666124" y="643101"/>
                  <a:ext cx="802612" cy="215444"/>
                </a:xfrm>
                <a:prstGeom prst="rect">
                  <a:avLst/>
                </a:prstGeom>
                <a:noFill/>
              </p:spPr>
              <p:txBody>
                <a:bodyPr wrap="square" rtlCol="0">
                  <a:spAutoFit/>
                </a:bodyPr>
                <a:lstStyle/>
                <a:p>
                  <a:r>
                    <a:rPr lang="en-US" sz="800" b="1"/>
                    <a:t>Bus. Assets</a:t>
                  </a:r>
                </a:p>
              </p:txBody>
            </p:sp>
            <p:sp>
              <p:nvSpPr>
                <p:cNvPr id="98" name="Rectangle: Rounded Corners 97">
                  <a:extLst>
                    <a:ext uri="{FF2B5EF4-FFF2-40B4-BE49-F238E27FC236}">
                      <a16:creationId xmlns:a16="http://schemas.microsoft.com/office/drawing/2014/main" id="{8EA022B9-8AAB-1992-E172-63FE686E0E16}"/>
                    </a:ext>
                  </a:extLst>
                </p:cNvPr>
                <p:cNvSpPr/>
                <p:nvPr/>
              </p:nvSpPr>
              <p:spPr>
                <a:xfrm>
                  <a:off x="7470340" y="709758"/>
                  <a:ext cx="226730" cy="86502"/>
                </a:xfrm>
                <a:prstGeom prst="round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87" name="TextBox 86">
              <a:extLst>
                <a:ext uri="{FF2B5EF4-FFF2-40B4-BE49-F238E27FC236}">
                  <a16:creationId xmlns:a16="http://schemas.microsoft.com/office/drawing/2014/main" id="{EC0CF238-B9D4-4448-1BCD-8620E460540F}"/>
                </a:ext>
              </a:extLst>
            </p:cNvPr>
            <p:cNvSpPr txBox="1"/>
            <p:nvPr/>
          </p:nvSpPr>
          <p:spPr>
            <a:xfrm>
              <a:off x="6866459" y="712914"/>
              <a:ext cx="802612" cy="215444"/>
            </a:xfrm>
            <a:prstGeom prst="rect">
              <a:avLst/>
            </a:prstGeom>
            <a:noFill/>
          </p:spPr>
          <p:txBody>
            <a:bodyPr wrap="square" rtlCol="0">
              <a:spAutoFit/>
            </a:bodyPr>
            <a:lstStyle/>
            <a:p>
              <a:r>
                <a:rPr lang="en-US" sz="800" b="1"/>
                <a:t>Projects</a:t>
              </a:r>
            </a:p>
          </p:txBody>
        </p:sp>
        <p:sp>
          <p:nvSpPr>
            <p:cNvPr id="88" name="Rectangle: Rounded Corners 87">
              <a:extLst>
                <a:ext uri="{FF2B5EF4-FFF2-40B4-BE49-F238E27FC236}">
                  <a16:creationId xmlns:a16="http://schemas.microsoft.com/office/drawing/2014/main" id="{57EE4B4D-B6FF-5EA5-AC49-FA2104B30508}"/>
                </a:ext>
              </a:extLst>
            </p:cNvPr>
            <p:cNvSpPr/>
            <p:nvPr/>
          </p:nvSpPr>
          <p:spPr>
            <a:xfrm>
              <a:off x="6670675" y="779571"/>
              <a:ext cx="226730" cy="86502"/>
            </a:xfrm>
            <a:prstGeom prst="roundRect">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ounded Rectangle 11">
            <a:extLst>
              <a:ext uri="{FF2B5EF4-FFF2-40B4-BE49-F238E27FC236}">
                <a16:creationId xmlns:a16="http://schemas.microsoft.com/office/drawing/2014/main" id="{0B371108-18B9-CAAF-0B8B-9D6838B75620}"/>
              </a:ext>
            </a:extLst>
          </p:cNvPr>
          <p:cNvSpPr/>
          <p:nvPr/>
        </p:nvSpPr>
        <p:spPr>
          <a:xfrm>
            <a:off x="199428" y="5857396"/>
            <a:ext cx="7370496"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ADAPTIVE: FUTURE BUDGET BUILD SIMULATION</a:t>
            </a:r>
          </a:p>
        </p:txBody>
      </p:sp>
      <p:sp>
        <p:nvSpPr>
          <p:cNvPr id="5" name="Rounded Rectangle 11">
            <a:extLst>
              <a:ext uri="{FF2B5EF4-FFF2-40B4-BE49-F238E27FC236}">
                <a16:creationId xmlns:a16="http://schemas.microsoft.com/office/drawing/2014/main" id="{DE3CFB68-FF17-E3DE-2329-6E717EAD2F2F}"/>
              </a:ext>
            </a:extLst>
          </p:cNvPr>
          <p:cNvSpPr/>
          <p:nvPr/>
        </p:nvSpPr>
        <p:spPr>
          <a:xfrm>
            <a:off x="202111" y="4342031"/>
            <a:ext cx="7370496"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ADAPTIVE: FUTURE BUDGET BUILD SIMULATION</a:t>
            </a:r>
          </a:p>
        </p:txBody>
      </p:sp>
      <p:sp>
        <p:nvSpPr>
          <p:cNvPr id="6" name="Rounded Rectangle 11">
            <a:extLst>
              <a:ext uri="{FF2B5EF4-FFF2-40B4-BE49-F238E27FC236}">
                <a16:creationId xmlns:a16="http://schemas.microsoft.com/office/drawing/2014/main" id="{64C7DBC9-28CD-B326-239B-29FE71671F05}"/>
              </a:ext>
            </a:extLst>
          </p:cNvPr>
          <p:cNvSpPr/>
          <p:nvPr/>
        </p:nvSpPr>
        <p:spPr>
          <a:xfrm>
            <a:off x="199428" y="2610148"/>
            <a:ext cx="7370496"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ADAPTIVE: FUTURE BUDGET BUILD SIMULATION</a:t>
            </a:r>
          </a:p>
        </p:txBody>
      </p:sp>
    </p:spTree>
    <p:extLst>
      <p:ext uri="{BB962C8B-B14F-4D97-AF65-F5344CB8AC3E}">
        <p14:creationId xmlns:p14="http://schemas.microsoft.com/office/powerpoint/2010/main" val="646017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392FC-EAB3-F8E5-62FA-4A3F39B5A02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A3BF96D-C232-F377-4738-03F5AE165197}"/>
              </a:ext>
            </a:extLst>
          </p:cNvPr>
          <p:cNvSpPr>
            <a:spLocks noGrp="1" noRot="1" noMove="1" noResize="1" noEditPoints="1" noAdjustHandles="1" noChangeArrowheads="1" noChangeShapeType="1"/>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7" name="Picture 6" descr="A black background with a black square&#10;&#10;Description automatically generated with medium confidence">
            <a:extLst>
              <a:ext uri="{FF2B5EF4-FFF2-40B4-BE49-F238E27FC236}">
                <a16:creationId xmlns:a16="http://schemas.microsoft.com/office/drawing/2014/main" id="{89AEFA70-1FAE-D67B-EF2E-EF76599938B4}"/>
              </a:ext>
            </a:extLst>
          </p:cNvPr>
          <p:cNvPicPr>
            <a:picLocks noGrp="1" noRot="1" noChangeAspect="1" noMove="1" noResize="1" noEditPoints="1" noAdjustHandles="1" noChangeArrowheads="1" noChangeShapeType="1" noCrop="1"/>
          </p:cNvPicPr>
          <p:nvPr/>
        </p:nvPicPr>
        <p:blipFill>
          <a:blip r:embed="rId2"/>
          <a:stretch>
            <a:fillRect/>
          </a:stretch>
        </p:blipFill>
        <p:spPr>
          <a:xfrm>
            <a:off x="6621517" y="173270"/>
            <a:ext cx="960024" cy="153281"/>
          </a:xfrm>
          <a:prstGeom prst="rect">
            <a:avLst/>
          </a:prstGeom>
        </p:spPr>
      </p:pic>
      <p:sp>
        <p:nvSpPr>
          <p:cNvPr id="8" name="TextBox 7">
            <a:extLst>
              <a:ext uri="{FF2B5EF4-FFF2-40B4-BE49-F238E27FC236}">
                <a16:creationId xmlns:a16="http://schemas.microsoft.com/office/drawing/2014/main" id="{82B7E62F-D865-8E96-EE11-C136BCD9589D}"/>
              </a:ext>
            </a:extLst>
          </p:cNvPr>
          <p:cNvSpPr txBox="1">
            <a:spLocks noGrp="1" noRot="1" noMove="1" noResize="1" noEditPoints="1" noAdjustHandles="1" noChangeArrowheads="1" noChangeShapeType="1"/>
          </p:cNvSpPr>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Go-Live Calendar: Additional Task Detail</a:t>
            </a:r>
          </a:p>
        </p:txBody>
      </p:sp>
      <p:graphicFrame>
        <p:nvGraphicFramePr>
          <p:cNvPr id="9" name="Table 8">
            <a:extLst>
              <a:ext uri="{FF2B5EF4-FFF2-40B4-BE49-F238E27FC236}">
                <a16:creationId xmlns:a16="http://schemas.microsoft.com/office/drawing/2014/main" id="{23575AE5-C787-1198-1EAF-4AE0017BD099}"/>
              </a:ext>
            </a:extLst>
          </p:cNvPr>
          <p:cNvGraphicFramePr>
            <a:graphicFrameLocks noGrp="1"/>
          </p:cNvGraphicFramePr>
          <p:nvPr>
            <p:extLst>
              <p:ext uri="{D42A27DB-BD31-4B8C-83A1-F6EECF244321}">
                <p14:modId xmlns:p14="http://schemas.microsoft.com/office/powerpoint/2010/main" val="144870531"/>
              </p:ext>
            </p:extLst>
          </p:nvPr>
        </p:nvGraphicFramePr>
        <p:xfrm>
          <a:off x="191815" y="838297"/>
          <a:ext cx="7362814" cy="9113520"/>
        </p:xfrm>
        <a:graphic>
          <a:graphicData uri="http://schemas.openxmlformats.org/drawingml/2006/table">
            <a:tbl>
              <a:tblPr firstRow="1" bandRow="1">
                <a:tableStyleId>{BDBED569-4797-4DF1-A0F4-6AAB3CD982D8}</a:tableStyleId>
              </a:tblPr>
              <a:tblGrid>
                <a:gridCol w="3959080">
                  <a:extLst>
                    <a:ext uri="{9D8B030D-6E8A-4147-A177-3AD203B41FA5}">
                      <a16:colId xmlns:a16="http://schemas.microsoft.com/office/drawing/2014/main" val="809642585"/>
                    </a:ext>
                  </a:extLst>
                </a:gridCol>
                <a:gridCol w="1359568">
                  <a:extLst>
                    <a:ext uri="{9D8B030D-6E8A-4147-A177-3AD203B41FA5}">
                      <a16:colId xmlns:a16="http://schemas.microsoft.com/office/drawing/2014/main" val="1818782549"/>
                    </a:ext>
                  </a:extLst>
                </a:gridCol>
                <a:gridCol w="1299411">
                  <a:extLst>
                    <a:ext uri="{9D8B030D-6E8A-4147-A177-3AD203B41FA5}">
                      <a16:colId xmlns:a16="http://schemas.microsoft.com/office/drawing/2014/main" val="3971639449"/>
                    </a:ext>
                  </a:extLst>
                </a:gridCol>
                <a:gridCol w="744755">
                  <a:extLst>
                    <a:ext uri="{9D8B030D-6E8A-4147-A177-3AD203B41FA5}">
                      <a16:colId xmlns:a16="http://schemas.microsoft.com/office/drawing/2014/main" val="879074993"/>
                    </a:ext>
                  </a:extLst>
                </a:gridCol>
              </a:tblGrid>
              <a:tr h="312007">
                <a:tc>
                  <a:txBody>
                    <a:bodyPr/>
                    <a:lstStyle/>
                    <a:p>
                      <a:r>
                        <a:rPr lang="en-US" sz="1000"/>
                        <a:t>Task / Activity</a:t>
                      </a:r>
                    </a:p>
                  </a:txBody>
                  <a:tcPr anchor="ctr">
                    <a:lnB w="28575" cap="flat" cmpd="sng" algn="ctr">
                      <a:solidFill>
                        <a:schemeClr val="tx1"/>
                      </a:solidFill>
                      <a:prstDash val="solid"/>
                      <a:round/>
                      <a:headEnd type="none" w="med" len="med"/>
                      <a:tailEnd type="none" w="med" len="med"/>
                    </a:lnB>
                  </a:tcPr>
                </a:tc>
                <a:tc>
                  <a:txBody>
                    <a:bodyPr/>
                    <a:lstStyle/>
                    <a:p>
                      <a:r>
                        <a:rPr lang="en-US" sz="1000"/>
                        <a:t>Impacted Business Area</a:t>
                      </a:r>
                    </a:p>
                  </a:txBody>
                  <a:tcPr anchor="ctr">
                    <a:lnB w="28575" cap="flat" cmpd="sng" algn="ctr">
                      <a:solidFill>
                        <a:schemeClr val="tx1"/>
                      </a:solidFill>
                      <a:prstDash val="solid"/>
                      <a:round/>
                      <a:headEnd type="none" w="med" len="med"/>
                      <a:tailEnd type="none" w="med" len="med"/>
                    </a:lnB>
                  </a:tcPr>
                </a:tc>
                <a:tc>
                  <a:txBody>
                    <a:bodyPr/>
                    <a:lstStyle/>
                    <a:p>
                      <a:r>
                        <a:rPr lang="en-US" sz="1000"/>
                        <a:t>Date/Timeframe</a:t>
                      </a:r>
                    </a:p>
                  </a:txBody>
                  <a:tcPr anchor="ctr">
                    <a:lnB w="28575" cap="flat" cmpd="sng" algn="ctr">
                      <a:solidFill>
                        <a:schemeClr val="tx1"/>
                      </a:solidFill>
                      <a:prstDash val="solid"/>
                      <a:round/>
                      <a:headEnd type="none" w="med" len="med"/>
                      <a:tailEnd type="none" w="med" len="med"/>
                    </a:lnB>
                  </a:tcPr>
                </a:tc>
                <a:tc>
                  <a:txBody>
                    <a:bodyPr/>
                    <a:lstStyle/>
                    <a:p>
                      <a:r>
                        <a:rPr lang="en-US" sz="1000"/>
                        <a:t>Final Due Date</a:t>
                      </a:r>
                    </a:p>
                  </a:txBody>
                  <a:tcPr anchor="ct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8229216"/>
                  </a:ext>
                </a:extLst>
              </a:tr>
              <a:tr h="312007">
                <a:tc>
                  <a:txBody>
                    <a:bodyPr/>
                    <a:lstStyle/>
                    <a:p>
                      <a:r>
                        <a:rPr lang="en-US" sz="1000" b="1"/>
                        <a:t>GA@WORK Go-live!</a:t>
                      </a:r>
                    </a:p>
                    <a:p>
                      <a:r>
                        <a:rPr lang="en-US" sz="1000" b="0"/>
                        <a:t>GA@WORK is open for all end users</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sz="1000" b="1"/>
                        <a:t>All Employees</a:t>
                      </a: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sz="1000" b="1"/>
                        <a:t>July 1</a:t>
                      </a: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sz="1000" b="1"/>
                        <a:t>--</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611903470"/>
                  </a:ext>
                </a:extLst>
              </a:tr>
              <a:tr h="672014">
                <a:tc>
                  <a:txBody>
                    <a:bodyPr/>
                    <a:lstStyle/>
                    <a:p>
                      <a:r>
                        <a:rPr lang="en-US" sz="1000" b="1"/>
                        <a:t>New FY27 FDM Worktags</a:t>
                      </a:r>
                    </a:p>
                    <a:p>
                      <a:r>
                        <a:rPr lang="en-US" sz="1000" kern="1200">
                          <a:solidFill>
                            <a:schemeClr val="tx1"/>
                          </a:solidFill>
                          <a:effectLst/>
                          <a:latin typeface="+mn-lt"/>
                          <a:ea typeface="+mn-ea"/>
                          <a:cs typeface="+mn-cs"/>
                        </a:rPr>
                        <a:t>Any new FY27 FDM Worktags to be requested via the Support Portal  starting on July 1, 2026. If FY27 worktags are needed for FY27 budget or other reasons prior to July 1, email </a:t>
                      </a:r>
                      <a:r>
                        <a:rPr lang="en-US" sz="1000" u="sng" kern="1200">
                          <a:solidFill>
                            <a:schemeClr val="tx1"/>
                          </a:solidFill>
                          <a:effectLst/>
                          <a:latin typeface="+mn-lt"/>
                          <a:ea typeface="+mn-ea"/>
                          <a:cs typeface="+mn-cs"/>
                          <a:hlinkClick r:id="rId3"/>
                        </a:rPr>
                        <a:t>Nextgen_FDM@sao.ga.gov</a:t>
                      </a:r>
                      <a:endParaRPr lang="en-US" sz="1000" b="0"/>
                    </a:p>
                  </a:txBody>
                  <a:tcPr anchor="ctr">
                    <a:lnT w="28575" cap="flat" cmpd="sng" algn="ctr">
                      <a:solidFill>
                        <a:schemeClr val="tx1"/>
                      </a:solidFill>
                      <a:prstDash val="solid"/>
                      <a:round/>
                      <a:headEnd type="none" w="med" len="med"/>
                      <a:tailEnd type="none" w="med" len="med"/>
                    </a:lnT>
                  </a:tcPr>
                </a:tc>
                <a:tc>
                  <a:txBody>
                    <a:bodyPr/>
                    <a:lstStyle/>
                    <a:p>
                      <a:r>
                        <a:rPr lang="en-US" sz="1000"/>
                        <a:t>Finance Roles</a:t>
                      </a:r>
                    </a:p>
                  </a:txBody>
                  <a:tcPr anchor="ctr">
                    <a:lnT w="28575" cap="flat" cmpd="sng" algn="ctr">
                      <a:solidFill>
                        <a:schemeClr val="tx1"/>
                      </a:solidFill>
                      <a:prstDash val="solid"/>
                      <a:round/>
                      <a:headEnd type="none" w="med" len="med"/>
                      <a:tailEnd type="none" w="med" len="med"/>
                    </a:lnT>
                  </a:tcPr>
                </a:tc>
                <a:tc>
                  <a:txBody>
                    <a:bodyPr/>
                    <a:lstStyle/>
                    <a:p>
                      <a:r>
                        <a:rPr lang="en-US" sz="1000"/>
                        <a:t>July 1 and going forward</a:t>
                      </a:r>
                    </a:p>
                  </a:txBody>
                  <a:tcPr anchor="ctr">
                    <a:lnT w="28575" cap="flat" cmpd="sng" algn="ctr">
                      <a:solidFill>
                        <a:schemeClr val="tx1"/>
                      </a:solidFill>
                      <a:prstDash val="solid"/>
                      <a:round/>
                      <a:headEnd type="none" w="med" len="med"/>
                      <a:tailEnd type="none" w="med" len="med"/>
                    </a:lnT>
                  </a:tcPr>
                </a:tc>
                <a:tc>
                  <a:txBody>
                    <a:bodyPr/>
                    <a:lstStyle/>
                    <a:p>
                      <a:r>
                        <a:rPr lang="en-US" sz="1000"/>
                        <a:t>--</a:t>
                      </a:r>
                    </a:p>
                  </a:txBody>
                  <a:tcPr anchor="ct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09882423"/>
                  </a:ext>
                </a:extLst>
              </a:tr>
              <a:tr h="432009">
                <a:tc>
                  <a:txBody>
                    <a:bodyPr/>
                    <a:lstStyle/>
                    <a:p>
                      <a:r>
                        <a:rPr lang="en-US" sz="1000" b="1"/>
                        <a:t>Grants Sponsor Changes</a:t>
                      </a:r>
                    </a:p>
                    <a:p>
                      <a:r>
                        <a:rPr lang="en-US" sz="1000"/>
                        <a:t>Request New Sponsors and Sponsor Change as needed via Support Portal</a:t>
                      </a:r>
                    </a:p>
                  </a:txBody>
                  <a:tcPr anchor="ctr"/>
                </a:tc>
                <a:tc>
                  <a:txBody>
                    <a:bodyPr/>
                    <a:lstStyle/>
                    <a:p>
                      <a:r>
                        <a:rPr lang="en-US" sz="1000"/>
                        <a:t>Agency Grants Management Roles</a:t>
                      </a:r>
                    </a:p>
                  </a:txBody>
                  <a:tcPr anchor="ctr"/>
                </a:tc>
                <a:tc>
                  <a:txBody>
                    <a:bodyPr/>
                    <a:lstStyle/>
                    <a:p>
                      <a:r>
                        <a:rPr lang="en-US" sz="1000"/>
                        <a:t>June 29 and going forward</a:t>
                      </a:r>
                    </a:p>
                  </a:txBody>
                  <a:tcPr anchor="ctr"/>
                </a:tc>
                <a:tc>
                  <a:txBody>
                    <a:bodyPr/>
                    <a:lstStyle/>
                    <a:p>
                      <a:r>
                        <a:rPr lang="en-US" sz="1000"/>
                        <a:t>--</a:t>
                      </a:r>
                    </a:p>
                  </a:txBody>
                  <a:tcPr anchor="ctr"/>
                </a:tc>
                <a:extLst>
                  <a:ext uri="{0D108BD9-81ED-4DB2-BD59-A6C34878D82A}">
                    <a16:rowId xmlns:a16="http://schemas.microsoft.com/office/drawing/2014/main" val="1309271972"/>
                  </a:ext>
                </a:extLst>
              </a:tr>
              <a:tr h="432009">
                <a:tc>
                  <a:txBody>
                    <a:bodyPr/>
                    <a:lstStyle/>
                    <a:p>
                      <a:r>
                        <a:rPr lang="en-US" sz="1000" b="1"/>
                        <a:t>Grants Sponsor Invoices</a:t>
                      </a:r>
                    </a:p>
                    <a:p>
                      <a:r>
                        <a:rPr lang="en-US" sz="1000"/>
                        <a:t>Create New Sponsor Invoices in GA@WORK (only for Agencies not using LTD process)</a:t>
                      </a:r>
                    </a:p>
                  </a:txBody>
                  <a:tcPr anchor="ctr"/>
                </a:tc>
                <a:tc>
                  <a:txBody>
                    <a:bodyPr/>
                    <a:lstStyle/>
                    <a:p>
                      <a:r>
                        <a:rPr lang="en-US" sz="1000"/>
                        <a:t>Agency Grants Management Roles</a:t>
                      </a:r>
                    </a:p>
                  </a:txBody>
                  <a:tcPr anchor="ctr"/>
                </a:tc>
                <a:tc>
                  <a:txBody>
                    <a:bodyPr/>
                    <a:lstStyle/>
                    <a:p>
                      <a:r>
                        <a:rPr lang="en-US" sz="1000"/>
                        <a:t>July 1 and going forward</a:t>
                      </a:r>
                    </a:p>
                  </a:txBody>
                  <a:tcPr anchor="ctr"/>
                </a:tc>
                <a:tc>
                  <a:txBody>
                    <a:bodyPr/>
                    <a:lstStyle/>
                    <a:p>
                      <a:r>
                        <a:rPr lang="en-US" sz="1000"/>
                        <a:t>--</a:t>
                      </a:r>
                    </a:p>
                  </a:txBody>
                  <a:tcPr anchor="ctr"/>
                </a:tc>
                <a:extLst>
                  <a:ext uri="{0D108BD9-81ED-4DB2-BD59-A6C34878D82A}">
                    <a16:rowId xmlns:a16="http://schemas.microsoft.com/office/drawing/2014/main" val="722024351"/>
                  </a:ext>
                </a:extLst>
              </a:tr>
              <a:tr h="672014">
                <a:tc>
                  <a:txBody>
                    <a:bodyPr/>
                    <a:lstStyle/>
                    <a:p>
                      <a:r>
                        <a:rPr lang="en-US" sz="1000" b="1"/>
                        <a:t>GA@WORK Settlement Initiation</a:t>
                      </a:r>
                    </a:p>
                    <a:p>
                      <a:r>
                        <a:rPr lang="en-US" sz="1000" b="0"/>
                        <a:t>Agencies start settlements in GA@WORK (including off-cycle payroll settlements).  </a:t>
                      </a:r>
                    </a:p>
                    <a:p>
                      <a:r>
                        <a:rPr lang="en-US" sz="1000" b="0" i="1"/>
                        <a:t>Note: SAO will release on-cycle employee payroll payments in GA@WORK.</a:t>
                      </a:r>
                    </a:p>
                  </a:txBody>
                  <a:tcPr anchor="ctr"/>
                </a:tc>
                <a:tc>
                  <a:txBody>
                    <a:bodyPr/>
                    <a:lstStyle/>
                    <a:p>
                      <a:r>
                        <a:rPr lang="en-US" sz="1000"/>
                        <a:t>Settlement Specialist Roles</a:t>
                      </a:r>
                    </a:p>
                  </a:txBody>
                  <a:tcPr anchor="ctr"/>
                </a:tc>
                <a:tc>
                  <a:txBody>
                    <a:bodyPr/>
                    <a:lstStyle/>
                    <a:p>
                      <a:r>
                        <a:rPr lang="en-US" sz="1000"/>
                        <a:t>July 1</a:t>
                      </a:r>
                    </a:p>
                  </a:txBody>
                  <a:tcPr anchor="ctr"/>
                </a:tc>
                <a:tc>
                  <a:txBody>
                    <a:bodyPr/>
                    <a:lstStyle/>
                    <a:p>
                      <a:r>
                        <a:rPr lang="en-US" sz="1000"/>
                        <a:t>July 1</a:t>
                      </a:r>
                    </a:p>
                  </a:txBody>
                  <a:tcPr anchor="ctr"/>
                </a:tc>
                <a:extLst>
                  <a:ext uri="{0D108BD9-81ED-4DB2-BD59-A6C34878D82A}">
                    <a16:rowId xmlns:a16="http://schemas.microsoft.com/office/drawing/2014/main" val="1111468433"/>
                  </a:ext>
                </a:extLst>
              </a:tr>
              <a:tr h="432009">
                <a:tc>
                  <a:txBody>
                    <a:bodyPr/>
                    <a:lstStyle/>
                    <a:p>
                      <a:r>
                        <a:rPr lang="en-US" sz="1000" b="1"/>
                        <a:t>Concur Online</a:t>
                      </a:r>
                    </a:p>
                    <a:p>
                      <a:r>
                        <a:rPr lang="en-US" sz="1000"/>
                        <a:t>Concur is open for booking and submitted FY27 travel expenses only.</a:t>
                      </a:r>
                    </a:p>
                  </a:txBody>
                  <a:tcPr anchor="ctr"/>
                </a:tc>
                <a:tc>
                  <a:txBody>
                    <a:bodyPr/>
                    <a:lstStyle/>
                    <a:p>
                      <a:r>
                        <a:rPr lang="en-US" sz="1000"/>
                        <a:t>All Employees</a:t>
                      </a:r>
                    </a:p>
                  </a:txBody>
                  <a:tcPr anchor="ctr"/>
                </a:tc>
                <a:tc>
                  <a:txBody>
                    <a:bodyPr/>
                    <a:lstStyle/>
                    <a:p>
                      <a:r>
                        <a:rPr lang="en-US" sz="1000"/>
                        <a:t>July 1</a:t>
                      </a:r>
                    </a:p>
                  </a:txBody>
                  <a:tcPr anchor="ctr"/>
                </a:tc>
                <a:tc>
                  <a:txBody>
                    <a:bodyPr/>
                    <a:lstStyle/>
                    <a:p>
                      <a:r>
                        <a:rPr lang="en-US" sz="1000"/>
                        <a:t>--</a:t>
                      </a:r>
                    </a:p>
                  </a:txBody>
                  <a:tcPr anchor="ctr"/>
                </a:tc>
                <a:extLst>
                  <a:ext uri="{0D108BD9-81ED-4DB2-BD59-A6C34878D82A}">
                    <a16:rowId xmlns:a16="http://schemas.microsoft.com/office/drawing/2014/main" val="3174016045"/>
                  </a:ext>
                </a:extLst>
              </a:tr>
              <a:tr h="792017">
                <a:tc>
                  <a:txBody>
                    <a:bodyPr/>
                    <a:lstStyle/>
                    <a:p>
                      <a:r>
                        <a:rPr lang="en-US" sz="1000" b="1"/>
                        <a:t>Start Entering FY27 POs and Applicable Payments in GA@WORK</a:t>
                      </a:r>
                    </a:p>
                    <a:p>
                      <a:r>
                        <a:rPr lang="en-US" sz="1000" b="0"/>
                        <a:t>Enter FY27 purchase orders (POs) in GA@WORK and process eligible payments for items not tied to a prior-year PO. This includes direct pay transactions and payments for an FY27 PO entered in GA@WORK.</a:t>
                      </a:r>
                      <a:endParaRPr lang="en-US" sz="1000" b="1"/>
                    </a:p>
                  </a:txBody>
                  <a:tcPr anchor="ctr"/>
                </a:tc>
                <a:tc>
                  <a:txBody>
                    <a:bodyPr/>
                    <a:lstStyle/>
                    <a:p>
                      <a:r>
                        <a:rPr lang="en-US" sz="1000"/>
                        <a:t>Procurement and Accounts Payable Roles</a:t>
                      </a:r>
                    </a:p>
                  </a:txBody>
                  <a:tcPr anchor="ctr"/>
                </a:tc>
                <a:tc>
                  <a:txBody>
                    <a:bodyPr/>
                    <a:lstStyle/>
                    <a:p>
                      <a:r>
                        <a:rPr lang="en-US" sz="1000"/>
                        <a:t>July 1</a:t>
                      </a:r>
                    </a:p>
                  </a:txBody>
                  <a:tcPr anchor="ctr"/>
                </a:tc>
                <a:tc>
                  <a:txBody>
                    <a:bodyPr/>
                    <a:lstStyle/>
                    <a:p>
                      <a:r>
                        <a:rPr lang="en-US" sz="1000"/>
                        <a:t>--</a:t>
                      </a:r>
                    </a:p>
                  </a:txBody>
                  <a:tcPr anchor="ctr"/>
                </a:tc>
                <a:extLst>
                  <a:ext uri="{0D108BD9-81ED-4DB2-BD59-A6C34878D82A}">
                    <a16:rowId xmlns:a16="http://schemas.microsoft.com/office/drawing/2014/main" val="3058172441"/>
                  </a:ext>
                </a:extLst>
              </a:tr>
              <a:tr h="432009">
                <a:tc>
                  <a:txBody>
                    <a:bodyPr/>
                    <a:lstStyle/>
                    <a:p>
                      <a:r>
                        <a:rPr lang="en-US" sz="1000" b="1"/>
                        <a:t>Review Costing Allocations</a:t>
                      </a:r>
                    </a:p>
                    <a:p>
                      <a:r>
                        <a:rPr lang="en-US" sz="1000" b="0"/>
                        <a:t>Agencies to review Cost Allocations in GA@WORK to validate before first payroll run in GA@WORK</a:t>
                      </a:r>
                    </a:p>
                  </a:txBody>
                  <a:tcPr anchor="ctr"/>
                </a:tc>
                <a:tc>
                  <a:txBody>
                    <a:bodyPr/>
                    <a:lstStyle/>
                    <a:p>
                      <a:r>
                        <a:rPr lang="en-US" sz="1000"/>
                        <a:t>Financial Accounting</a:t>
                      </a:r>
                    </a:p>
                  </a:txBody>
                  <a:tcPr anchor="ctr"/>
                </a:tc>
                <a:tc>
                  <a:txBody>
                    <a:bodyPr/>
                    <a:lstStyle/>
                    <a:p>
                      <a:r>
                        <a:rPr lang="en-US" sz="1000"/>
                        <a:t>July 1 – 8</a:t>
                      </a:r>
                    </a:p>
                  </a:txBody>
                  <a:tcPr anchor="ctr"/>
                </a:tc>
                <a:tc>
                  <a:txBody>
                    <a:bodyPr/>
                    <a:lstStyle/>
                    <a:p>
                      <a:r>
                        <a:rPr lang="en-US" sz="1000"/>
                        <a:t>July 8</a:t>
                      </a:r>
                    </a:p>
                  </a:txBody>
                  <a:tcPr anchor="ctr"/>
                </a:tc>
                <a:extLst>
                  <a:ext uri="{0D108BD9-81ED-4DB2-BD59-A6C34878D82A}">
                    <a16:rowId xmlns:a16="http://schemas.microsoft.com/office/drawing/2014/main" val="4213567538"/>
                  </a:ext>
                </a:extLst>
              </a:tr>
              <a:tr h="912020">
                <a:tc>
                  <a:txBody>
                    <a:bodyPr/>
                    <a:lstStyle/>
                    <a:p>
                      <a:r>
                        <a:rPr lang="en-US" sz="1000" b="1"/>
                        <a:t>Payment of Alight July voucher in TeamWorks</a:t>
                      </a:r>
                    </a:p>
                    <a:p>
                      <a:r>
                        <a:rPr lang="en-US" sz="1000" b="0"/>
                        <a:t>Agencies to change the date on the July Alight voucher (June activity) to make the payment on July 9th and enter business unit number and name into the memo field.  (Note: SAO will do this for agencies on PYSS).</a:t>
                      </a:r>
                    </a:p>
                    <a:p>
                      <a:r>
                        <a:rPr lang="en-US" sz="1000" b="0"/>
                        <a:t>Also, ensure last check run in TeamWorks is set to pick up all vouchers available through July 10th.</a:t>
                      </a:r>
                    </a:p>
                  </a:txBody>
                  <a:tcPr anchor="ctr"/>
                </a:tc>
                <a:tc>
                  <a:txBody>
                    <a:bodyPr/>
                    <a:lstStyle/>
                    <a:p>
                      <a:r>
                        <a:rPr lang="en-US" sz="1000"/>
                        <a:t>Accounts Payable</a:t>
                      </a:r>
                    </a:p>
                  </a:txBody>
                  <a:tcPr anchor="ctr"/>
                </a:tc>
                <a:tc>
                  <a:txBody>
                    <a:bodyPr/>
                    <a:lstStyle/>
                    <a:p>
                      <a:r>
                        <a:rPr lang="en-US" sz="1000"/>
                        <a:t>July 1 – 9 </a:t>
                      </a:r>
                    </a:p>
                  </a:txBody>
                  <a:tcPr anchor="ctr"/>
                </a:tc>
                <a:tc>
                  <a:txBody>
                    <a:bodyPr/>
                    <a:lstStyle/>
                    <a:p>
                      <a:r>
                        <a:rPr lang="en-US" sz="1000"/>
                        <a:t>July 9</a:t>
                      </a:r>
                    </a:p>
                  </a:txBody>
                  <a:tcPr anchor="ctr"/>
                </a:tc>
                <a:extLst>
                  <a:ext uri="{0D108BD9-81ED-4DB2-BD59-A6C34878D82A}">
                    <a16:rowId xmlns:a16="http://schemas.microsoft.com/office/drawing/2014/main" val="786883680"/>
                  </a:ext>
                </a:extLst>
              </a:tr>
              <a:tr h="912020">
                <a:tc>
                  <a:txBody>
                    <a:bodyPr/>
                    <a:lstStyle/>
                    <a:p>
                      <a:r>
                        <a:rPr lang="en-US" sz="1000" b="1"/>
                        <a:t>FY26 Payments made in TeamWorks July 1 -10</a:t>
                      </a:r>
                    </a:p>
                    <a:p>
                      <a:r>
                        <a:rPr lang="en-US" sz="1000" b="0"/>
                        <a:t>For FY26 payments made in Period 12 in TeamWorks between July 1–10, </a:t>
                      </a:r>
                      <a:r>
                        <a:rPr lang="en-US" sz="1000" b="1" i="1"/>
                        <a:t>two action items are required:</a:t>
                      </a:r>
                    </a:p>
                    <a:p>
                      <a:pPr marL="228600" indent="-228600">
                        <a:buFont typeface="+mj-lt"/>
                        <a:buAutoNum type="arabicPeriod"/>
                      </a:pPr>
                      <a:r>
                        <a:rPr lang="en-US" sz="1000" b="1"/>
                        <a:t>In period 12/FY26: </a:t>
                      </a:r>
                      <a:r>
                        <a:rPr lang="en-US" sz="1000" b="0"/>
                        <a:t>TeamWorks, record a journal entry to Debit Cash / Credit Accounts Payable by </a:t>
                      </a:r>
                      <a:r>
                        <a:rPr lang="en-US" sz="1000" b="1"/>
                        <a:t>July 17</a:t>
                      </a:r>
                    </a:p>
                    <a:p>
                      <a:pPr marL="228600" indent="-228600">
                        <a:buFont typeface="+mj-lt"/>
                        <a:buAutoNum type="arabicPeriod"/>
                      </a:pPr>
                      <a:r>
                        <a:rPr lang="en-US" sz="1000" b="1"/>
                        <a:t>In period 1, FY27: </a:t>
                      </a:r>
                      <a:r>
                        <a:rPr lang="en-US" sz="1000" b="0"/>
                        <a:t>GA@WORK, record Ad Hoc Payments for TeamWorks payments made between July 1 – 10, by </a:t>
                      </a:r>
                      <a:r>
                        <a:rPr lang="en-US" sz="1000" b="1"/>
                        <a:t>July 31</a:t>
                      </a:r>
                    </a:p>
                  </a:txBody>
                  <a:tcPr anchor="ct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a:t>Finance/ Accounts Payable Roles</a:t>
                      </a:r>
                    </a:p>
                  </a:txBody>
                  <a:tcPr anchor="ctr"/>
                </a:tc>
                <a:tc>
                  <a:txBody>
                    <a:bodyPr/>
                    <a:lstStyle/>
                    <a:p>
                      <a:r>
                        <a:rPr lang="en-US" sz="1000"/>
                        <a:t>TeamWorks MANJV: July 17</a:t>
                      </a:r>
                    </a:p>
                    <a:p>
                      <a:endParaRPr lang="en-US" sz="1000"/>
                    </a:p>
                    <a:p>
                      <a:r>
                        <a:rPr lang="en-US" sz="1000"/>
                        <a:t>GA@WORK Ad Hoc Payment: July 31</a:t>
                      </a:r>
                    </a:p>
                  </a:txBody>
                  <a:tcPr anchor="ctr"/>
                </a:tc>
                <a:tc>
                  <a:txBody>
                    <a:bodyPr/>
                    <a:lstStyle/>
                    <a:p>
                      <a:r>
                        <a:rPr lang="en-US" sz="1000"/>
                        <a:t>July 17</a:t>
                      </a:r>
                    </a:p>
                    <a:p>
                      <a:endParaRPr lang="en-US" sz="1000"/>
                    </a:p>
                    <a:p>
                      <a:r>
                        <a:rPr lang="en-US" sz="1000"/>
                        <a:t>July 31</a:t>
                      </a:r>
                    </a:p>
                  </a:txBody>
                  <a:tcPr anchor="ctr"/>
                </a:tc>
                <a:extLst>
                  <a:ext uri="{0D108BD9-81ED-4DB2-BD59-A6C34878D82A}">
                    <a16:rowId xmlns:a16="http://schemas.microsoft.com/office/drawing/2014/main" val="1503691673"/>
                  </a:ext>
                </a:extLst>
              </a:tr>
              <a:tr h="432009">
                <a:tc>
                  <a:txBody>
                    <a:bodyPr/>
                    <a:lstStyle/>
                    <a:p>
                      <a:r>
                        <a:rPr lang="en-US" sz="1000" b="1"/>
                        <a:t>Provide Ending Bank Balance as of June 30 </a:t>
                      </a:r>
                    </a:p>
                    <a:p>
                      <a:r>
                        <a:rPr lang="en-US" sz="1000"/>
                        <a:t>Provide each bank account’s June 30, 2026, balance (submit via </a:t>
                      </a:r>
                      <a:r>
                        <a:rPr lang="en-US" sz="1000" err="1"/>
                        <a:t>KiteWorks</a:t>
                      </a:r>
                      <a:r>
                        <a:rPr lang="en-US" sz="1000"/>
                        <a:t>)</a:t>
                      </a:r>
                    </a:p>
                  </a:txBody>
                  <a:tcPr anchor="ctr"/>
                </a:tc>
                <a:tc>
                  <a:txBody>
                    <a:bodyPr/>
                    <a:lstStyle/>
                    <a:p>
                      <a:r>
                        <a:rPr lang="en-US" sz="1000"/>
                        <a:t>Banking Roles</a:t>
                      </a:r>
                    </a:p>
                  </a:txBody>
                  <a:tcPr anchor="ctr"/>
                </a:tc>
                <a:tc>
                  <a:txBody>
                    <a:bodyPr/>
                    <a:lstStyle/>
                    <a:p>
                      <a:r>
                        <a:rPr lang="en-US" sz="1000"/>
                        <a:t>July 3</a:t>
                      </a:r>
                    </a:p>
                  </a:txBody>
                  <a:tcPr anchor="ctr"/>
                </a:tc>
                <a:tc>
                  <a:txBody>
                    <a:bodyPr/>
                    <a:lstStyle/>
                    <a:p>
                      <a:r>
                        <a:rPr lang="en-US" sz="1000"/>
                        <a:t>July 3</a:t>
                      </a:r>
                    </a:p>
                  </a:txBody>
                  <a:tcPr anchor="ctr"/>
                </a:tc>
                <a:extLst>
                  <a:ext uri="{0D108BD9-81ED-4DB2-BD59-A6C34878D82A}">
                    <a16:rowId xmlns:a16="http://schemas.microsoft.com/office/drawing/2014/main" val="3570009120"/>
                  </a:ext>
                </a:extLst>
              </a:tr>
              <a:tr h="432009">
                <a:tc>
                  <a:txBody>
                    <a:bodyPr/>
                    <a:lstStyle/>
                    <a:p>
                      <a:r>
                        <a:rPr lang="en-US" sz="1000" b="1"/>
                        <a:t>Final P-Card Statements in PeopleSoft/</a:t>
                      </a:r>
                      <a:r>
                        <a:rPr lang="en-US" sz="1000" b="1" err="1"/>
                        <a:t>TeamWorks</a:t>
                      </a:r>
                      <a:endParaRPr lang="en-US" sz="1000" b="1"/>
                    </a:p>
                    <a:p>
                      <a:r>
                        <a:rPr lang="en-US" sz="1000" b="0"/>
                        <a:t>Final day for P-Card final statements in PeopleSoft/</a:t>
                      </a:r>
                      <a:r>
                        <a:rPr lang="en-US" sz="1000" b="0" err="1"/>
                        <a:t>TeamWorks</a:t>
                      </a:r>
                      <a:r>
                        <a:rPr lang="en-US" sz="1000" b="0"/>
                        <a:t> for statement dates on the 4th of the month</a:t>
                      </a:r>
                    </a:p>
                  </a:txBody>
                  <a:tcPr anchor="ctr"/>
                </a:tc>
                <a:tc>
                  <a:txBody>
                    <a:bodyPr/>
                    <a:lstStyle/>
                    <a:p>
                      <a:r>
                        <a:rPr lang="en-US" sz="1000"/>
                        <a:t>P-Card Holders / Admins / Accounts Payable</a:t>
                      </a:r>
                    </a:p>
                  </a:txBody>
                  <a:tcPr anchor="ctr"/>
                </a:tc>
                <a:tc>
                  <a:txBody>
                    <a:bodyPr/>
                    <a:lstStyle/>
                    <a:p>
                      <a:r>
                        <a:rPr lang="en-US" sz="1000"/>
                        <a:t>July 4</a:t>
                      </a:r>
                    </a:p>
                  </a:txBody>
                  <a:tcPr anchor="ctr"/>
                </a:tc>
                <a:tc>
                  <a:txBody>
                    <a:bodyPr/>
                    <a:lstStyle/>
                    <a:p>
                      <a:r>
                        <a:rPr lang="en-US" sz="1000"/>
                        <a:t>July 4</a:t>
                      </a:r>
                    </a:p>
                  </a:txBody>
                  <a:tcPr anchor="ctr"/>
                </a:tc>
                <a:extLst>
                  <a:ext uri="{0D108BD9-81ED-4DB2-BD59-A6C34878D82A}">
                    <a16:rowId xmlns:a16="http://schemas.microsoft.com/office/drawing/2014/main" val="2656390996"/>
                  </a:ext>
                </a:extLst>
              </a:tr>
            </a:tbl>
          </a:graphicData>
        </a:graphic>
      </p:graphicFrame>
      <p:sp>
        <p:nvSpPr>
          <p:cNvPr id="12" name="TextBox 11">
            <a:extLst>
              <a:ext uri="{FF2B5EF4-FFF2-40B4-BE49-F238E27FC236}">
                <a16:creationId xmlns:a16="http://schemas.microsoft.com/office/drawing/2014/main" id="{CFEBCB74-D0B0-05F7-2914-2DDAE13E2656}"/>
              </a:ext>
            </a:extLst>
          </p:cNvPr>
          <p:cNvSpPr txBox="1"/>
          <p:nvPr/>
        </p:nvSpPr>
        <p:spPr>
          <a:xfrm>
            <a:off x="128755" y="464045"/>
            <a:ext cx="3352382"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July 2026 </a:t>
            </a:r>
            <a:r>
              <a:rPr kumimoji="0" lang="en-US" sz="1200" b="1" i="1" u="none" strike="noStrike" kern="1200" cap="none" spc="0" normalizeH="0" baseline="0" noProof="0">
                <a:ln>
                  <a:noFill/>
                </a:ln>
                <a:solidFill>
                  <a:srgbClr val="000000"/>
                </a:solidFill>
                <a:effectLst/>
                <a:uLnTx/>
                <a:uFillTx/>
                <a:latin typeface="Arial" panose="020B0604020202020204"/>
                <a:ea typeface="+mn-ea"/>
                <a:cs typeface="+mn-cs"/>
              </a:rPr>
              <a:t>(Page 1 of 4)</a:t>
            </a:r>
            <a:endParaRPr kumimoji="0" lang="en-US" sz="1800" b="1" i="1"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402518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58CB6-C417-AD3C-AD10-8CB733DE4DA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37EFEE5-FE1E-7857-FBCD-F0552F31350B}"/>
              </a:ext>
            </a:extLst>
          </p:cNvPr>
          <p:cNvSpPr>
            <a:spLocks noGrp="1" noRot="1" noMove="1" noResize="1" noEditPoints="1" noAdjustHandles="1" noChangeArrowheads="1" noChangeShapeType="1"/>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7" name="Picture 6" descr="A black background with a black square&#10;&#10;Description automatically generated with medium confidence">
            <a:extLst>
              <a:ext uri="{FF2B5EF4-FFF2-40B4-BE49-F238E27FC236}">
                <a16:creationId xmlns:a16="http://schemas.microsoft.com/office/drawing/2014/main" id="{584843CE-3F1B-67E4-353D-2E1186C48369}"/>
              </a:ext>
            </a:extLst>
          </p:cNvPr>
          <p:cNvPicPr>
            <a:picLocks noGrp="1" noRot="1" noChangeAspect="1" noMove="1" noResize="1" noEditPoints="1" noAdjustHandles="1" noChangeArrowheads="1" noChangeShapeType="1" noCrop="1"/>
          </p:cNvPicPr>
          <p:nvPr/>
        </p:nvPicPr>
        <p:blipFill>
          <a:blip r:embed="rId2"/>
          <a:stretch>
            <a:fillRect/>
          </a:stretch>
        </p:blipFill>
        <p:spPr>
          <a:xfrm>
            <a:off x="6621517" y="173270"/>
            <a:ext cx="960024" cy="153281"/>
          </a:xfrm>
          <a:prstGeom prst="rect">
            <a:avLst/>
          </a:prstGeom>
        </p:spPr>
      </p:pic>
      <p:sp>
        <p:nvSpPr>
          <p:cNvPr id="8" name="TextBox 7">
            <a:extLst>
              <a:ext uri="{FF2B5EF4-FFF2-40B4-BE49-F238E27FC236}">
                <a16:creationId xmlns:a16="http://schemas.microsoft.com/office/drawing/2014/main" id="{4638B549-9148-1441-5681-628D1B9FB3B4}"/>
              </a:ext>
            </a:extLst>
          </p:cNvPr>
          <p:cNvSpPr txBox="1">
            <a:spLocks noGrp="1" noRot="1" noMove="1" noResize="1" noEditPoints="1" noAdjustHandles="1" noChangeArrowheads="1" noChangeShapeType="1"/>
          </p:cNvSpPr>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Go-Live Calendar: Additional Task Detail</a:t>
            </a:r>
          </a:p>
        </p:txBody>
      </p:sp>
      <p:graphicFrame>
        <p:nvGraphicFramePr>
          <p:cNvPr id="9" name="Table 8">
            <a:extLst>
              <a:ext uri="{FF2B5EF4-FFF2-40B4-BE49-F238E27FC236}">
                <a16:creationId xmlns:a16="http://schemas.microsoft.com/office/drawing/2014/main" id="{5B53E502-9DF1-F59A-E125-54099FD937AE}"/>
              </a:ext>
            </a:extLst>
          </p:cNvPr>
          <p:cNvGraphicFramePr>
            <a:graphicFrameLocks noGrp="1"/>
          </p:cNvGraphicFramePr>
          <p:nvPr>
            <p:extLst>
              <p:ext uri="{D42A27DB-BD31-4B8C-83A1-F6EECF244321}">
                <p14:modId xmlns:p14="http://schemas.microsoft.com/office/powerpoint/2010/main" val="1310383155"/>
              </p:ext>
            </p:extLst>
          </p:nvPr>
        </p:nvGraphicFramePr>
        <p:xfrm>
          <a:off x="191815" y="918506"/>
          <a:ext cx="7362814" cy="8966624"/>
        </p:xfrm>
        <a:graphic>
          <a:graphicData uri="http://schemas.openxmlformats.org/drawingml/2006/table">
            <a:tbl>
              <a:tblPr firstRow="1" bandRow="1">
                <a:tableStyleId>{BDBED569-4797-4DF1-A0F4-6AAB3CD982D8}</a:tableStyleId>
              </a:tblPr>
              <a:tblGrid>
                <a:gridCol w="4456385">
                  <a:extLst>
                    <a:ext uri="{9D8B030D-6E8A-4147-A177-3AD203B41FA5}">
                      <a16:colId xmlns:a16="http://schemas.microsoft.com/office/drawing/2014/main" val="809642585"/>
                    </a:ext>
                  </a:extLst>
                </a:gridCol>
                <a:gridCol w="1264920">
                  <a:extLst>
                    <a:ext uri="{9D8B030D-6E8A-4147-A177-3AD203B41FA5}">
                      <a16:colId xmlns:a16="http://schemas.microsoft.com/office/drawing/2014/main" val="1818782549"/>
                    </a:ext>
                  </a:extLst>
                </a:gridCol>
                <a:gridCol w="818549">
                  <a:extLst>
                    <a:ext uri="{9D8B030D-6E8A-4147-A177-3AD203B41FA5}">
                      <a16:colId xmlns:a16="http://schemas.microsoft.com/office/drawing/2014/main" val="3971639449"/>
                    </a:ext>
                  </a:extLst>
                </a:gridCol>
                <a:gridCol w="822960">
                  <a:extLst>
                    <a:ext uri="{9D8B030D-6E8A-4147-A177-3AD203B41FA5}">
                      <a16:colId xmlns:a16="http://schemas.microsoft.com/office/drawing/2014/main" val="1758987711"/>
                    </a:ext>
                  </a:extLst>
                </a:gridCol>
              </a:tblGrid>
              <a:tr h="414826">
                <a:tc>
                  <a:txBody>
                    <a:bodyPr/>
                    <a:lstStyle/>
                    <a:p>
                      <a:r>
                        <a:rPr lang="en-US" sz="1000"/>
                        <a:t>Task / Activity</a:t>
                      </a:r>
                    </a:p>
                  </a:txBody>
                  <a:tcPr anchor="ctr"/>
                </a:tc>
                <a:tc>
                  <a:txBody>
                    <a:bodyPr/>
                    <a:lstStyle/>
                    <a:p>
                      <a:r>
                        <a:rPr lang="en-US" sz="1000"/>
                        <a:t>Impacted Business Area</a:t>
                      </a:r>
                    </a:p>
                  </a:txBody>
                  <a:tcPr anchor="ctr"/>
                </a:tc>
                <a:tc>
                  <a:txBody>
                    <a:bodyPr/>
                    <a:lstStyle/>
                    <a:p>
                      <a:r>
                        <a:rPr lang="en-US" sz="1000"/>
                        <a:t>Date/ </a:t>
                      </a:r>
                    </a:p>
                    <a:p>
                      <a:r>
                        <a:rPr lang="en-US" sz="1000"/>
                        <a:t>Timeline</a:t>
                      </a:r>
                    </a:p>
                  </a:txBody>
                  <a:tcPr anchor="ctr"/>
                </a:tc>
                <a:tc>
                  <a:txBody>
                    <a:bodyPr/>
                    <a:lstStyle/>
                    <a:p>
                      <a:r>
                        <a:rPr lang="en-US" sz="1000"/>
                        <a:t>Final Due Date</a:t>
                      </a:r>
                    </a:p>
                  </a:txBody>
                  <a:tcPr anchor="ctr"/>
                </a:tc>
                <a:extLst>
                  <a:ext uri="{0D108BD9-81ED-4DB2-BD59-A6C34878D82A}">
                    <a16:rowId xmlns:a16="http://schemas.microsoft.com/office/drawing/2014/main" val="2198229216"/>
                  </a:ext>
                </a:extLst>
              </a:tr>
              <a:tr h="574374">
                <a:tc>
                  <a:txBody>
                    <a:bodyPr/>
                    <a:lstStyle/>
                    <a:p>
                      <a:r>
                        <a:rPr lang="en-US" sz="1000" b="1"/>
                        <a:t>Start Recording Bank Statements</a:t>
                      </a:r>
                    </a:p>
                    <a:p>
                      <a:r>
                        <a:rPr lang="en-US" sz="1000"/>
                        <a:t>Bank statements start to be loaded into GA@WORK via integration for Agencies to begin using bank reconciliation functionality.</a:t>
                      </a:r>
                    </a:p>
                  </a:txBody>
                  <a:tcPr anchor="ctr">
                    <a:solidFill>
                      <a:schemeClr val="accent5">
                        <a:lumMod val="20000"/>
                        <a:lumOff val="80000"/>
                      </a:schemeClr>
                    </a:solidFill>
                  </a:tcPr>
                </a:tc>
                <a:tc>
                  <a:txBody>
                    <a:bodyPr/>
                    <a:lstStyle/>
                    <a:p>
                      <a:r>
                        <a:rPr lang="en-US" sz="1000"/>
                        <a:t>Banking Roles</a:t>
                      </a:r>
                    </a:p>
                  </a:txBody>
                  <a:tcPr anchor="ctr">
                    <a:solidFill>
                      <a:schemeClr val="accent5">
                        <a:lumMod val="20000"/>
                        <a:lumOff val="80000"/>
                      </a:schemeClr>
                    </a:solidFill>
                  </a:tcPr>
                </a:tc>
                <a:tc>
                  <a:txBody>
                    <a:bodyPr/>
                    <a:lstStyle/>
                    <a:p>
                      <a:r>
                        <a:rPr lang="en-US" sz="1000"/>
                        <a:t>July 8</a:t>
                      </a:r>
                    </a:p>
                  </a:txBody>
                  <a:tcPr anchor="ctr">
                    <a:solidFill>
                      <a:schemeClr val="accent5">
                        <a:lumMod val="20000"/>
                        <a:lumOff val="80000"/>
                      </a:schemeClr>
                    </a:solidFill>
                  </a:tcPr>
                </a:tc>
                <a:tc>
                  <a:txBody>
                    <a:bodyPr/>
                    <a:lstStyle/>
                    <a:p>
                      <a:r>
                        <a:rPr lang="en-US" sz="1000"/>
                        <a:t>July 8</a:t>
                      </a:r>
                    </a:p>
                  </a:txBody>
                  <a:tcPr anchor="ctr">
                    <a:solidFill>
                      <a:schemeClr val="accent5">
                        <a:lumMod val="20000"/>
                        <a:lumOff val="80000"/>
                      </a:schemeClr>
                    </a:solidFill>
                  </a:tcPr>
                </a:tc>
                <a:extLst>
                  <a:ext uri="{0D108BD9-81ED-4DB2-BD59-A6C34878D82A}">
                    <a16:rowId xmlns:a16="http://schemas.microsoft.com/office/drawing/2014/main" val="2814589738"/>
                  </a:ext>
                </a:extLst>
              </a:tr>
              <a:tr h="574374">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b="1"/>
                        <a:t>Supplier Invoices</a:t>
                      </a:r>
                    </a:p>
                    <a:p>
                      <a:pPr marL="0" marR="0" lvl="0" indent="0" algn="l" defTabSz="777240" rtl="0" eaLnBrk="1" fontAlgn="auto" latinLnBrk="0" hangingPunct="1">
                        <a:lnSpc>
                          <a:spcPct val="100000"/>
                        </a:lnSpc>
                        <a:spcBef>
                          <a:spcPts val="0"/>
                        </a:spcBef>
                        <a:spcAft>
                          <a:spcPts val="0"/>
                        </a:spcAft>
                        <a:buClrTx/>
                        <a:buSzTx/>
                        <a:buFontTx/>
                        <a:buNone/>
                        <a:tabLst/>
                        <a:defRPr/>
                      </a:pPr>
                      <a:r>
                        <a:rPr lang="en-US" sz="1000" b="0"/>
                        <a:t>Process final FY26 supplier invoices for company paid: Rental cars, hotels, and airfare for payment in </a:t>
                      </a:r>
                      <a:r>
                        <a:rPr lang="en-US" sz="1000" b="0" err="1"/>
                        <a:t>TeamWorks</a:t>
                      </a:r>
                      <a:endParaRPr lang="en-US" sz="1000" b="0"/>
                    </a:p>
                  </a:txBody>
                  <a:tcPr anchor="ctr">
                    <a:solidFill>
                      <a:schemeClr val="accent5">
                        <a:lumMod val="20000"/>
                        <a:lumOff val="80000"/>
                      </a:schemeClr>
                    </a:solidFill>
                  </a:tcPr>
                </a:tc>
                <a:tc>
                  <a:txBody>
                    <a:bodyPr/>
                    <a:lstStyle/>
                    <a:p>
                      <a:r>
                        <a:rPr lang="en-US" sz="1000"/>
                        <a:t>Expenses</a:t>
                      </a:r>
                    </a:p>
                  </a:txBody>
                  <a:tcPr anchor="ctr">
                    <a:solidFill>
                      <a:schemeClr val="accent5">
                        <a:lumMod val="20000"/>
                        <a:lumOff val="80000"/>
                      </a:schemeClr>
                    </a:solidFill>
                  </a:tcPr>
                </a:tc>
                <a:tc>
                  <a:txBody>
                    <a:bodyPr/>
                    <a:lstStyle/>
                    <a:p>
                      <a:r>
                        <a:rPr lang="en-US" sz="1000"/>
                        <a:t>July 8</a:t>
                      </a:r>
                    </a:p>
                  </a:txBody>
                  <a:tcPr anchor="ctr">
                    <a:solidFill>
                      <a:schemeClr val="accent5">
                        <a:lumMod val="20000"/>
                        <a:lumOff val="80000"/>
                      </a:schemeClr>
                    </a:solidFill>
                  </a:tcPr>
                </a:tc>
                <a:tc>
                  <a:txBody>
                    <a:bodyPr/>
                    <a:lstStyle/>
                    <a:p>
                      <a:r>
                        <a:rPr lang="en-US" sz="1000"/>
                        <a:t>July 8</a:t>
                      </a:r>
                    </a:p>
                  </a:txBody>
                  <a:tcPr anchor="ctr">
                    <a:solidFill>
                      <a:schemeClr val="accent5">
                        <a:lumMod val="20000"/>
                        <a:lumOff val="80000"/>
                      </a:schemeClr>
                    </a:solidFill>
                  </a:tcPr>
                </a:tc>
                <a:extLst>
                  <a:ext uri="{0D108BD9-81ED-4DB2-BD59-A6C34878D82A}">
                    <a16:rowId xmlns:a16="http://schemas.microsoft.com/office/drawing/2014/main" val="1781936080"/>
                  </a:ext>
                </a:extLst>
              </a:tr>
              <a:tr h="414826">
                <a:tc>
                  <a:txBody>
                    <a:bodyPr/>
                    <a:lstStyle/>
                    <a:p>
                      <a:r>
                        <a:rPr lang="en-US" sz="1000" b="1"/>
                        <a:t>Hard Freeze: Projects</a:t>
                      </a:r>
                    </a:p>
                    <a:p>
                      <a:r>
                        <a:rPr lang="en-US" sz="1000" b="0"/>
                        <a:t>Freeze of capitalization of CIP costs and registering from a project asset</a:t>
                      </a:r>
                    </a:p>
                  </a:txBody>
                  <a:tcPr anchor="ctr">
                    <a:solidFill>
                      <a:schemeClr val="accent6">
                        <a:lumMod val="20000"/>
                        <a:lumOff val="80000"/>
                      </a:schemeClr>
                    </a:solidFill>
                  </a:tcPr>
                </a:tc>
                <a:tc>
                  <a:txBody>
                    <a:bodyPr/>
                    <a:lstStyle/>
                    <a:p>
                      <a:r>
                        <a:rPr lang="en-US" sz="1000"/>
                        <a:t>Projects</a:t>
                      </a:r>
                    </a:p>
                  </a:txBody>
                  <a:tcPr anchor="ctr">
                    <a:solidFill>
                      <a:schemeClr val="accent6">
                        <a:lumMod val="20000"/>
                        <a:lumOff val="80000"/>
                      </a:schemeClr>
                    </a:solidFill>
                  </a:tcPr>
                </a:tc>
                <a:tc>
                  <a:txBody>
                    <a:bodyPr/>
                    <a:lstStyle/>
                    <a:p>
                      <a:r>
                        <a:rPr lang="en-US" sz="1000"/>
                        <a:t>July 9</a:t>
                      </a:r>
                    </a:p>
                  </a:txBody>
                  <a:tcPr anchor="ctr">
                    <a:solidFill>
                      <a:schemeClr val="accent6">
                        <a:lumMod val="20000"/>
                        <a:lumOff val="80000"/>
                      </a:schemeClr>
                    </a:solidFill>
                  </a:tcPr>
                </a:tc>
                <a:tc>
                  <a:txBody>
                    <a:bodyPr/>
                    <a:lstStyle/>
                    <a:p>
                      <a:r>
                        <a:rPr lang="en-US" sz="1000"/>
                        <a:t>July 9</a:t>
                      </a:r>
                    </a:p>
                  </a:txBody>
                  <a:tcPr anchor="ctr">
                    <a:solidFill>
                      <a:schemeClr val="accent6">
                        <a:lumMod val="20000"/>
                        <a:lumOff val="80000"/>
                      </a:schemeClr>
                    </a:solidFill>
                  </a:tcPr>
                </a:tc>
                <a:extLst>
                  <a:ext uri="{0D108BD9-81ED-4DB2-BD59-A6C34878D82A}">
                    <a16:rowId xmlns:a16="http://schemas.microsoft.com/office/drawing/2014/main" val="1267849901"/>
                  </a:ext>
                </a:extLst>
              </a:tr>
              <a:tr h="1212569">
                <a:tc>
                  <a:txBody>
                    <a:bodyPr/>
                    <a:lstStyle/>
                    <a:p>
                      <a:r>
                        <a:rPr lang="en-US" sz="1000" b="1"/>
                        <a:t>Hard Freeze: Business Assets</a:t>
                      </a:r>
                    </a:p>
                    <a:p>
                      <a:r>
                        <a:rPr lang="en-US" sz="1000"/>
                        <a:t>The following need to be completed in TeamWorks: </a:t>
                      </a:r>
                    </a:p>
                    <a:p>
                      <a:pPr marL="171450" indent="-171450">
                        <a:buFont typeface="Arial" panose="020B0604020202020204" pitchFamily="34" charset="0"/>
                        <a:buChar char="•"/>
                      </a:pPr>
                      <a:r>
                        <a:rPr lang="en-US" sz="1000"/>
                        <a:t>Manually registered assets (Express add)</a:t>
                      </a:r>
                    </a:p>
                    <a:p>
                      <a:pPr marL="171450" indent="-171450">
                        <a:buFont typeface="Arial" panose="020B0604020202020204" pitchFamily="34" charset="0"/>
                        <a:buChar char="•"/>
                      </a:pPr>
                      <a:r>
                        <a:rPr lang="en-US" sz="1000"/>
                        <a:t>Disposals</a:t>
                      </a:r>
                    </a:p>
                    <a:p>
                      <a:pPr marL="171450" indent="-171450">
                        <a:buFont typeface="Arial" panose="020B0604020202020204" pitchFamily="34" charset="0"/>
                        <a:buChar char="•"/>
                      </a:pPr>
                      <a:r>
                        <a:rPr lang="en-US" sz="1000"/>
                        <a:t>Assets registered in TeamWorks through an AP/PO need to be fully processed</a:t>
                      </a:r>
                    </a:p>
                    <a:p>
                      <a:pPr marL="171450" indent="-171450">
                        <a:buFont typeface="Arial" panose="020B0604020202020204" pitchFamily="34" charset="0"/>
                        <a:buChar char="•"/>
                      </a:pPr>
                      <a:r>
                        <a:rPr lang="en-US" sz="1000"/>
                        <a:t>Transfer assets in TeamWorks (as required)</a:t>
                      </a:r>
                    </a:p>
                  </a:txBody>
                  <a:tcPr anchor="ctr">
                    <a:solidFill>
                      <a:schemeClr val="accent6">
                        <a:lumMod val="20000"/>
                        <a:lumOff val="80000"/>
                      </a:schemeClr>
                    </a:solidFill>
                  </a:tcPr>
                </a:tc>
                <a:tc>
                  <a:txBody>
                    <a:bodyPr/>
                    <a:lstStyle/>
                    <a:p>
                      <a:r>
                        <a:rPr lang="en-US" sz="1000"/>
                        <a:t>Business Assets</a:t>
                      </a:r>
                    </a:p>
                  </a:txBody>
                  <a:tcPr anchor="ctr">
                    <a:solidFill>
                      <a:schemeClr val="accent6">
                        <a:lumMod val="20000"/>
                        <a:lumOff val="80000"/>
                      </a:schemeClr>
                    </a:solidFill>
                  </a:tcPr>
                </a:tc>
                <a:tc>
                  <a:txBody>
                    <a:bodyPr/>
                    <a:lstStyle/>
                    <a:p>
                      <a:r>
                        <a:rPr lang="en-US" sz="1000"/>
                        <a:t>July 9</a:t>
                      </a:r>
                    </a:p>
                  </a:txBody>
                  <a:tcPr anchor="ctr">
                    <a:solidFill>
                      <a:schemeClr val="accent6">
                        <a:lumMod val="20000"/>
                        <a:lumOff val="80000"/>
                      </a:schemeClr>
                    </a:solidFill>
                  </a:tcPr>
                </a:tc>
                <a:tc>
                  <a:txBody>
                    <a:bodyPr/>
                    <a:lstStyle/>
                    <a:p>
                      <a:r>
                        <a:rPr lang="en-US" sz="1000"/>
                        <a:t>July 9</a:t>
                      </a:r>
                    </a:p>
                  </a:txBody>
                  <a:tcPr anchor="ctr">
                    <a:solidFill>
                      <a:schemeClr val="accent6">
                        <a:lumMod val="20000"/>
                        <a:lumOff val="80000"/>
                      </a:schemeClr>
                    </a:solidFill>
                  </a:tcPr>
                </a:tc>
                <a:extLst>
                  <a:ext uri="{0D108BD9-81ED-4DB2-BD59-A6C34878D82A}">
                    <a16:rowId xmlns:a16="http://schemas.microsoft.com/office/drawing/2014/main" val="3486536098"/>
                  </a:ext>
                </a:extLst>
              </a:tr>
              <a:tr h="574374">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b="1"/>
                        <a:t>Hard Freeze: Vouchers and Invoices 3</a:t>
                      </a:r>
                      <a:r>
                        <a:rPr lang="en-US" sz="1000" b="1" baseline="30000"/>
                        <a:t>rd</a:t>
                      </a:r>
                      <a:r>
                        <a:rPr lang="en-US" sz="1000" b="1"/>
                        <a:t> Party Systems</a:t>
                      </a:r>
                    </a:p>
                    <a:p>
                      <a:pPr marL="0" marR="0" lvl="0" indent="0" algn="l" defTabSz="777240" rtl="0" eaLnBrk="1" fontAlgn="auto" latinLnBrk="0" hangingPunct="1">
                        <a:lnSpc>
                          <a:spcPct val="100000"/>
                        </a:lnSpc>
                        <a:spcBef>
                          <a:spcPts val="0"/>
                        </a:spcBef>
                        <a:spcAft>
                          <a:spcPts val="0"/>
                        </a:spcAft>
                        <a:buClrTx/>
                        <a:buSzTx/>
                        <a:buFontTx/>
                        <a:buNone/>
                        <a:tabLst/>
                        <a:defRPr/>
                      </a:pPr>
                      <a:r>
                        <a:rPr lang="en-US" sz="1000" b="0"/>
                        <a:t>Final submission &amp; payment of voucher uploads from agency 3rd party systems into </a:t>
                      </a:r>
                      <a:r>
                        <a:rPr lang="en-US" sz="1000" b="0" err="1"/>
                        <a:t>TeamWorks</a:t>
                      </a:r>
                      <a:r>
                        <a:rPr lang="en-US" sz="1000" b="0"/>
                        <a:t> (refer to your Agency specific timeline as well)</a:t>
                      </a:r>
                    </a:p>
                  </a:txBody>
                  <a:tcPr anchor="ctr">
                    <a:solidFill>
                      <a:schemeClr val="accent6">
                        <a:lumMod val="20000"/>
                        <a:lumOff val="80000"/>
                      </a:schemeClr>
                    </a:solidFill>
                  </a:tcPr>
                </a:tc>
                <a:tc>
                  <a:txBody>
                    <a:bodyPr/>
                    <a:lstStyle/>
                    <a:p>
                      <a:r>
                        <a:rPr lang="en-US" sz="1000"/>
                        <a:t>Accounts Payable </a:t>
                      </a:r>
                    </a:p>
                  </a:txBody>
                  <a:tcPr anchor="ctr">
                    <a:solidFill>
                      <a:schemeClr val="accent6">
                        <a:lumMod val="20000"/>
                        <a:lumOff val="80000"/>
                      </a:schemeClr>
                    </a:solidFill>
                  </a:tcPr>
                </a:tc>
                <a:tc>
                  <a:txBody>
                    <a:bodyPr/>
                    <a:lstStyle/>
                    <a:p>
                      <a:r>
                        <a:rPr lang="en-US" sz="1000"/>
                        <a:t>July 9</a:t>
                      </a:r>
                    </a:p>
                  </a:txBody>
                  <a:tcPr anchor="ctr">
                    <a:solidFill>
                      <a:schemeClr val="accent6">
                        <a:lumMod val="20000"/>
                        <a:lumOff val="80000"/>
                      </a:schemeClr>
                    </a:solidFill>
                  </a:tcPr>
                </a:tc>
                <a:tc>
                  <a:txBody>
                    <a:bodyPr/>
                    <a:lstStyle/>
                    <a:p>
                      <a:r>
                        <a:rPr lang="en-US" sz="1000"/>
                        <a:t>July 9</a:t>
                      </a:r>
                    </a:p>
                  </a:txBody>
                  <a:tcPr anchor="ctr">
                    <a:solidFill>
                      <a:schemeClr val="accent6">
                        <a:lumMod val="20000"/>
                        <a:lumOff val="80000"/>
                      </a:schemeClr>
                    </a:solidFill>
                  </a:tcPr>
                </a:tc>
                <a:extLst>
                  <a:ext uri="{0D108BD9-81ED-4DB2-BD59-A6C34878D82A}">
                    <a16:rowId xmlns:a16="http://schemas.microsoft.com/office/drawing/2014/main" val="2633758777"/>
                  </a:ext>
                </a:extLst>
              </a:tr>
              <a:tr h="5201281">
                <a:tc>
                  <a:txBody>
                    <a:bodyPr/>
                    <a:lstStyle/>
                    <a:p>
                      <a:pPr marL="0" marR="0" lvl="0" indent="0" algn="l" defTabSz="77724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1" strike="noStrike"/>
                        <a:t>FY26 Period 12 Closes in </a:t>
                      </a:r>
                      <a:r>
                        <a:rPr lang="en-US" sz="1000" b="1" strike="noStrike" err="1"/>
                        <a:t>TeamWorks</a:t>
                      </a:r>
                      <a:r>
                        <a:rPr lang="en-US" sz="1000" b="1" strike="noStrike"/>
                        <a:t> – Final Day for all </a:t>
                      </a:r>
                      <a:r>
                        <a:rPr lang="en-US" sz="1000" b="1" strike="noStrike" err="1"/>
                        <a:t>TeamWorks</a:t>
                      </a:r>
                      <a:r>
                        <a:rPr lang="en-US" sz="1000" b="1" strike="noStrike"/>
                        <a:t> activity except MANJVs</a:t>
                      </a:r>
                    </a:p>
                    <a:p>
                      <a:pPr marL="0" marR="0" lvl="0" indent="0" algn="l" defTabSz="77724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strike="noStrike"/>
                        <a:t>For all business areas, </a:t>
                      </a:r>
                      <a:r>
                        <a:rPr lang="en-US" sz="1000"/>
                        <a:t>Agencies will have full access to </a:t>
                      </a:r>
                      <a:r>
                        <a:rPr lang="en-US" sz="1000" err="1"/>
                        <a:t>TeamWorks</a:t>
                      </a:r>
                      <a:r>
                        <a:rPr lang="en-US" sz="1000"/>
                        <a:t> modules to perform Period 12 closeout until 7 p.m. on July 10, 2026.</a:t>
                      </a:r>
                    </a:p>
                    <a:p>
                      <a:pPr marL="0" marR="0" lvl="0" indent="0" algn="l" defTabSz="77724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strike="noStrike"/>
                        <a:t>July 10 is the final day for any payments or transactions to be made in </a:t>
                      </a:r>
                      <a:r>
                        <a:rPr lang="en-US" sz="1000" b="0" strike="noStrike" err="1"/>
                        <a:t>TeamWorks</a:t>
                      </a:r>
                      <a:r>
                        <a:rPr lang="en-US" sz="1000" b="0" strike="noStrike"/>
                        <a:t>. The following is a list of activities that must be completed by July 10 in </a:t>
                      </a:r>
                      <a:r>
                        <a:rPr lang="en-US" sz="1000" b="0" strike="noStrike" err="1"/>
                        <a:t>TeamWorks</a:t>
                      </a:r>
                      <a:r>
                        <a:rPr lang="en-US" sz="1000" b="0" strike="noStrike"/>
                        <a:t>.</a:t>
                      </a:r>
                    </a:p>
                    <a:p>
                      <a:pPr marL="171450" marR="0" lvl="0"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strike="noStrike"/>
                        <a:t>Expenses</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Final settlement of cash advances from Concur</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Final settlement of expense reports from Concur</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strike="noStrike"/>
                        <a:t>Agencies’ final payments for company paid vouchers</a:t>
                      </a:r>
                    </a:p>
                    <a:p>
                      <a:pPr marL="171450" marR="0" lvl="0"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strike="noStrike"/>
                        <a:t>Accounts Payable/Accounts Receivable</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Agencies will need to prepare all invoices for final settlement </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Submission and payment of voucher uploads from agency third party systems to </a:t>
                      </a:r>
                      <a:r>
                        <a:rPr lang="en-US" sz="1000" b="0" err="1"/>
                        <a:t>TeamWorks</a:t>
                      </a:r>
                      <a:endParaRPr lang="en-US" sz="1000" b="0"/>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Submit/approve invoice adjustments for GL posting corrections in </a:t>
                      </a:r>
                      <a:r>
                        <a:rPr lang="en-US" sz="1000" b="0" err="1"/>
                        <a:t>TeamWorks</a:t>
                      </a:r>
                      <a:endParaRPr lang="en-US" sz="1000" b="0"/>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Submit/approve supplier refunds in </a:t>
                      </a:r>
                      <a:r>
                        <a:rPr lang="en-US" sz="1000" b="0" err="1"/>
                        <a:t>TeamWorks</a:t>
                      </a:r>
                      <a:endParaRPr lang="en-US" sz="1000" b="0"/>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Create vouchers for all receipts for PO-related invoices </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Settle approved supplier invoices (vouchers) in </a:t>
                      </a:r>
                      <a:r>
                        <a:rPr lang="en-US" sz="1000" b="0" err="1"/>
                        <a:t>TeamWorks</a:t>
                      </a:r>
                      <a:endParaRPr lang="en-US" sz="1000" b="0"/>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Complete $0 invoices or adjustments in </a:t>
                      </a:r>
                      <a:r>
                        <a:rPr lang="en-US" sz="1000" b="0" err="1"/>
                        <a:t>TeamWorks</a:t>
                      </a:r>
                      <a:endParaRPr lang="en-US" sz="1000" b="0"/>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Complete supplier refunds (credit) in </a:t>
                      </a:r>
                      <a:r>
                        <a:rPr lang="en-US" sz="1000" b="0" err="1"/>
                        <a:t>TeamWorks</a:t>
                      </a:r>
                      <a:endParaRPr lang="en-US" sz="1000" b="0"/>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Final submission and payment of voucher uploads for HR payments</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Stop entry of all customer account transactions in </a:t>
                      </a:r>
                      <a:r>
                        <a:rPr lang="en-US" sz="1000" b="0" err="1"/>
                        <a:t>TeamWorks</a:t>
                      </a:r>
                      <a:endParaRPr lang="en-US" sz="1000" b="0"/>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Final day for FY26 Purchase Orders in </a:t>
                      </a:r>
                      <a:r>
                        <a:rPr lang="en-US" sz="1000" b="0" err="1"/>
                        <a:t>TeamWorks</a:t>
                      </a:r>
                      <a:endParaRPr lang="en-US" sz="1000" b="1" strike="noStrike"/>
                    </a:p>
                    <a:p>
                      <a:pPr marL="171450" marR="0" lvl="0"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strike="noStrike"/>
                        <a:t>Settlement</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Last check run from legacy system</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Final settlement run in </a:t>
                      </a:r>
                      <a:r>
                        <a:rPr lang="en-US" sz="1000" b="0" err="1"/>
                        <a:t>TeamWorks</a:t>
                      </a:r>
                      <a:endParaRPr lang="en-US" sz="1000" b="0" strike="noStrike"/>
                    </a:p>
                    <a:p>
                      <a:pPr marL="171450" marR="0" lvl="0"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strike="noStrike"/>
                        <a:t>Business Assets</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Record Asset Depreciation</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a:t>Run journal generate process</a:t>
                      </a:r>
                      <a:endParaRPr lang="en-US" sz="1000" b="0" strike="noStrike"/>
                    </a:p>
                  </a:txBody>
                  <a:tcPr anchor="ctr">
                    <a:solidFill>
                      <a:schemeClr val="accent6">
                        <a:lumMod val="20000"/>
                        <a:lumOff val="80000"/>
                      </a:schemeClr>
                    </a:solidFill>
                  </a:tcPr>
                </a:tc>
                <a:tc>
                  <a:txBody>
                    <a:bodyPr/>
                    <a:lstStyle/>
                    <a:p>
                      <a:r>
                        <a:rPr lang="en-US" sz="1000"/>
                        <a:t>All Finance and Procurement Roles</a:t>
                      </a:r>
                    </a:p>
                  </a:txBody>
                  <a:tcPr anchor="ctr">
                    <a:solidFill>
                      <a:schemeClr val="accent6">
                        <a:lumMod val="20000"/>
                        <a:lumOff val="80000"/>
                      </a:schemeClr>
                    </a:solidFill>
                  </a:tcPr>
                </a:tc>
                <a:tc>
                  <a:txBody>
                    <a:bodyPr/>
                    <a:lstStyle/>
                    <a:p>
                      <a:r>
                        <a:rPr lang="en-US" sz="1000"/>
                        <a:t>July 10</a:t>
                      </a:r>
                    </a:p>
                  </a:txBody>
                  <a:tcPr anchor="ctr">
                    <a:solidFill>
                      <a:schemeClr val="accent6">
                        <a:lumMod val="20000"/>
                        <a:lumOff val="80000"/>
                      </a:schemeClr>
                    </a:solidFill>
                  </a:tcPr>
                </a:tc>
                <a:tc>
                  <a:txBody>
                    <a:bodyPr/>
                    <a:lstStyle/>
                    <a:p>
                      <a:r>
                        <a:rPr lang="en-US" sz="1000"/>
                        <a:t>July 10</a:t>
                      </a:r>
                    </a:p>
                  </a:txBody>
                  <a:tcPr anchor="ctr">
                    <a:solidFill>
                      <a:schemeClr val="accent6">
                        <a:lumMod val="20000"/>
                        <a:lumOff val="80000"/>
                      </a:schemeClr>
                    </a:solidFill>
                  </a:tcPr>
                </a:tc>
                <a:extLst>
                  <a:ext uri="{0D108BD9-81ED-4DB2-BD59-A6C34878D82A}">
                    <a16:rowId xmlns:a16="http://schemas.microsoft.com/office/drawing/2014/main" val="613703058"/>
                  </a:ext>
                </a:extLst>
              </a:tr>
            </a:tbl>
          </a:graphicData>
        </a:graphic>
      </p:graphicFrame>
      <p:sp>
        <p:nvSpPr>
          <p:cNvPr id="2" name="TextBox 1">
            <a:extLst>
              <a:ext uri="{FF2B5EF4-FFF2-40B4-BE49-F238E27FC236}">
                <a16:creationId xmlns:a16="http://schemas.microsoft.com/office/drawing/2014/main" id="{B0578D31-1FC0-C674-9A47-19A50C2352F9}"/>
              </a:ext>
            </a:extLst>
          </p:cNvPr>
          <p:cNvSpPr txBox="1"/>
          <p:nvPr/>
        </p:nvSpPr>
        <p:spPr>
          <a:xfrm>
            <a:off x="128755" y="464045"/>
            <a:ext cx="3352382"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July 2026 </a:t>
            </a:r>
            <a:r>
              <a:rPr kumimoji="0" lang="en-US" sz="1200" b="1" i="1" u="none" strike="noStrike" kern="1200" cap="none" spc="0" normalizeH="0" baseline="0" noProof="0">
                <a:ln>
                  <a:noFill/>
                </a:ln>
                <a:solidFill>
                  <a:srgbClr val="000000"/>
                </a:solidFill>
                <a:effectLst/>
                <a:uLnTx/>
                <a:uFillTx/>
                <a:latin typeface="Arial" panose="020B0604020202020204"/>
                <a:ea typeface="+mn-ea"/>
                <a:cs typeface="+mn-cs"/>
              </a:rPr>
              <a:t>(Page 2 of 4)</a:t>
            </a:r>
            <a:endParaRPr kumimoji="0" lang="en-US" sz="1800" b="1" i="1"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611660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5BE57-1510-76C5-B455-C45D852CB5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E2ED9A1-1DF2-377D-3E1D-32FC5919DB23}"/>
              </a:ext>
            </a:extLst>
          </p:cNvPr>
          <p:cNvSpPr>
            <a:spLocks noGrp="1" noRot="1" noMove="1" noResize="1" noEditPoints="1" noAdjustHandles="1" noChangeArrowheads="1" noChangeShapeType="1"/>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7" name="Picture 6" descr="A black background with a black square&#10;&#10;Description automatically generated with medium confidence">
            <a:extLst>
              <a:ext uri="{FF2B5EF4-FFF2-40B4-BE49-F238E27FC236}">
                <a16:creationId xmlns:a16="http://schemas.microsoft.com/office/drawing/2014/main" id="{530EFF31-A17B-6B41-FB8E-28305A885167}"/>
              </a:ext>
            </a:extLst>
          </p:cNvPr>
          <p:cNvPicPr>
            <a:picLocks noGrp="1" noRot="1" noChangeAspect="1" noMove="1" noResize="1" noEditPoints="1" noAdjustHandles="1" noChangeArrowheads="1" noChangeShapeType="1" noCrop="1"/>
          </p:cNvPicPr>
          <p:nvPr/>
        </p:nvPicPr>
        <p:blipFill>
          <a:blip r:embed="rId2"/>
          <a:stretch>
            <a:fillRect/>
          </a:stretch>
        </p:blipFill>
        <p:spPr>
          <a:xfrm>
            <a:off x="6621517" y="173270"/>
            <a:ext cx="960024" cy="153281"/>
          </a:xfrm>
          <a:prstGeom prst="rect">
            <a:avLst/>
          </a:prstGeom>
        </p:spPr>
      </p:pic>
      <p:sp>
        <p:nvSpPr>
          <p:cNvPr id="8" name="TextBox 7">
            <a:extLst>
              <a:ext uri="{FF2B5EF4-FFF2-40B4-BE49-F238E27FC236}">
                <a16:creationId xmlns:a16="http://schemas.microsoft.com/office/drawing/2014/main" id="{3CCFCD72-CCF6-6A63-957B-FCABA115387E}"/>
              </a:ext>
            </a:extLst>
          </p:cNvPr>
          <p:cNvSpPr txBox="1">
            <a:spLocks noGrp="1" noRot="1" noMove="1" noResize="1" noEditPoints="1" noAdjustHandles="1" noChangeArrowheads="1" noChangeShapeType="1"/>
          </p:cNvSpPr>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Go-Live Calendar: Additional Task Detail</a:t>
            </a:r>
          </a:p>
        </p:txBody>
      </p:sp>
      <p:graphicFrame>
        <p:nvGraphicFramePr>
          <p:cNvPr id="9" name="Table 8">
            <a:extLst>
              <a:ext uri="{FF2B5EF4-FFF2-40B4-BE49-F238E27FC236}">
                <a16:creationId xmlns:a16="http://schemas.microsoft.com/office/drawing/2014/main" id="{FDB1EAD8-BFC1-04D6-03DC-8B1739B546EF}"/>
              </a:ext>
            </a:extLst>
          </p:cNvPr>
          <p:cNvGraphicFramePr>
            <a:graphicFrameLocks noGrp="1"/>
          </p:cNvGraphicFramePr>
          <p:nvPr>
            <p:extLst>
              <p:ext uri="{D42A27DB-BD31-4B8C-83A1-F6EECF244321}">
                <p14:modId xmlns:p14="http://schemas.microsoft.com/office/powerpoint/2010/main" val="3116694540"/>
              </p:ext>
            </p:extLst>
          </p:nvPr>
        </p:nvGraphicFramePr>
        <p:xfrm>
          <a:off x="191815" y="918504"/>
          <a:ext cx="7362814" cy="8442960"/>
        </p:xfrm>
        <a:graphic>
          <a:graphicData uri="http://schemas.openxmlformats.org/drawingml/2006/table">
            <a:tbl>
              <a:tblPr firstRow="1" bandRow="1">
                <a:tableStyleId>{BDBED569-4797-4DF1-A0F4-6AAB3CD982D8}</a:tableStyleId>
              </a:tblPr>
              <a:tblGrid>
                <a:gridCol w="3667796">
                  <a:extLst>
                    <a:ext uri="{9D8B030D-6E8A-4147-A177-3AD203B41FA5}">
                      <a16:colId xmlns:a16="http://schemas.microsoft.com/office/drawing/2014/main" val="809642585"/>
                    </a:ext>
                  </a:extLst>
                </a:gridCol>
                <a:gridCol w="1454738">
                  <a:extLst>
                    <a:ext uri="{9D8B030D-6E8A-4147-A177-3AD203B41FA5}">
                      <a16:colId xmlns:a16="http://schemas.microsoft.com/office/drawing/2014/main" val="1818782549"/>
                    </a:ext>
                  </a:extLst>
                </a:gridCol>
                <a:gridCol w="1417320">
                  <a:extLst>
                    <a:ext uri="{9D8B030D-6E8A-4147-A177-3AD203B41FA5}">
                      <a16:colId xmlns:a16="http://schemas.microsoft.com/office/drawing/2014/main" val="3971639449"/>
                    </a:ext>
                  </a:extLst>
                </a:gridCol>
                <a:gridCol w="822960">
                  <a:extLst>
                    <a:ext uri="{9D8B030D-6E8A-4147-A177-3AD203B41FA5}">
                      <a16:colId xmlns:a16="http://schemas.microsoft.com/office/drawing/2014/main" val="2496320309"/>
                    </a:ext>
                  </a:extLst>
                </a:gridCol>
              </a:tblGrid>
              <a:tr h="137314">
                <a:tc>
                  <a:txBody>
                    <a:bodyPr/>
                    <a:lstStyle/>
                    <a:p>
                      <a:r>
                        <a:rPr lang="en-US" sz="1000"/>
                        <a:t>Task / Activity</a:t>
                      </a:r>
                    </a:p>
                  </a:txBody>
                  <a:tcPr anchor="ctr"/>
                </a:tc>
                <a:tc>
                  <a:txBody>
                    <a:bodyPr/>
                    <a:lstStyle/>
                    <a:p>
                      <a:r>
                        <a:rPr lang="en-US" sz="1000"/>
                        <a:t>Impacted Business Area</a:t>
                      </a:r>
                    </a:p>
                  </a:txBody>
                  <a:tcPr anchor="ctr"/>
                </a:tc>
                <a:tc>
                  <a:txBody>
                    <a:bodyPr/>
                    <a:lstStyle/>
                    <a:p>
                      <a:r>
                        <a:rPr lang="en-US" sz="1000"/>
                        <a:t>Date/Timeframe</a:t>
                      </a:r>
                    </a:p>
                  </a:txBody>
                  <a:tcPr anchor="ctr"/>
                </a:tc>
                <a:tc>
                  <a:txBody>
                    <a:bodyPr/>
                    <a:lstStyle/>
                    <a:p>
                      <a:r>
                        <a:rPr lang="en-US" sz="1000"/>
                        <a:t>Final Due Date</a:t>
                      </a:r>
                    </a:p>
                  </a:txBody>
                  <a:tcPr anchor="ctr"/>
                </a:tc>
                <a:extLst>
                  <a:ext uri="{0D108BD9-81ED-4DB2-BD59-A6C34878D82A}">
                    <a16:rowId xmlns:a16="http://schemas.microsoft.com/office/drawing/2014/main" val="2198229216"/>
                  </a:ext>
                </a:extLst>
              </a:tr>
              <a:tr h="308957">
                <a:tc>
                  <a:txBody>
                    <a:bodyPr/>
                    <a:lstStyle/>
                    <a:p>
                      <a:pPr marL="0" marR="0" lvl="0" indent="0" algn="l" defTabSz="77724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1" strike="noStrike"/>
                        <a:t>FY26 Period 12 Closes in TeamWorks – Final Day to Make Payments</a:t>
                      </a:r>
                    </a:p>
                    <a:p>
                      <a:pPr marL="0" marR="0" lvl="0" indent="0" algn="l" defTabSz="77724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strike="noStrike"/>
                        <a:t>For all business areas, </a:t>
                      </a:r>
                      <a:r>
                        <a:rPr lang="en-US" sz="1000"/>
                        <a:t>Agencies will have full access to TeamWorks modules to perform Period 12 closeout until 7 p.m. on July 10, 2026.</a:t>
                      </a:r>
                    </a:p>
                    <a:p>
                      <a:pPr marL="0" marR="0" lvl="0" indent="0" algn="l" defTabSz="77724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0" strike="noStrike"/>
                        <a:t>July 10 is the final day for any payments or transactions to be made in TeamWorks. The following is a list of activities that must be completed by July 10 in TeamWorks.</a:t>
                      </a:r>
                      <a:endParaRPr lang="en-US" sz="1000" b="1" strike="noStrike"/>
                    </a:p>
                    <a:p>
                      <a:pPr marL="171450" marR="0" lvl="0"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strike="noStrike"/>
                        <a:t>Manual Journals</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strike="noStrike"/>
                        <a:t>Enter Manual Journals for FY26 Period 12</a:t>
                      </a:r>
                    </a:p>
                    <a:p>
                      <a:pPr marL="171450" marR="0" lvl="0"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strike="noStrike"/>
                        <a:t>Ad-Hoc Payments</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strike="noStrike"/>
                        <a:t>Enter Ad-hoc payments in GA@WORK</a:t>
                      </a:r>
                    </a:p>
                    <a:p>
                      <a:pPr marL="171450" marR="0" lvl="0"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strike="noStrike"/>
                        <a:t>Transactional Data</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a:t>Finish and finalize in-scope day-to-day transactions. </a:t>
                      </a:r>
                    </a:p>
                    <a:p>
                      <a:pPr marL="171450" marR="0" lvl="0"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strike="noStrike"/>
                        <a:t>P-Card</a:t>
                      </a:r>
                    </a:p>
                    <a:p>
                      <a:pPr marL="560070" marR="0" lvl="1" indent="-171450" algn="l" defTabSz="7772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strike="noStrike"/>
                        <a:t>Final P-Card statements should be paid</a:t>
                      </a:r>
                      <a:endParaRPr lang="en-US" sz="1000" b="0"/>
                    </a:p>
                  </a:txBody>
                  <a:tcPr anchor="ctr">
                    <a:solidFill>
                      <a:schemeClr val="accent6">
                        <a:lumMod val="20000"/>
                        <a:lumOff val="80000"/>
                      </a:schemeClr>
                    </a:solidFill>
                  </a:tcPr>
                </a:tc>
                <a:tc>
                  <a:txBody>
                    <a:bodyPr/>
                    <a:lstStyle/>
                    <a:p>
                      <a:r>
                        <a:rPr lang="en-US" sz="1000"/>
                        <a:t>All Finance and Procurement Roles</a:t>
                      </a:r>
                    </a:p>
                  </a:txBody>
                  <a:tcPr anchor="ctr">
                    <a:solidFill>
                      <a:schemeClr val="accent6">
                        <a:lumMod val="20000"/>
                        <a:lumOff val="80000"/>
                      </a:schemeClr>
                    </a:solidFill>
                  </a:tcPr>
                </a:tc>
                <a:tc>
                  <a:txBody>
                    <a:bodyPr/>
                    <a:lstStyle/>
                    <a:p>
                      <a:r>
                        <a:rPr lang="en-US" sz="1000"/>
                        <a:t>July 10</a:t>
                      </a:r>
                    </a:p>
                  </a:txBody>
                  <a:tcPr anchor="ctr">
                    <a:solidFill>
                      <a:schemeClr val="accent6">
                        <a:lumMod val="20000"/>
                        <a:lumOff val="80000"/>
                      </a:schemeClr>
                    </a:solidFill>
                  </a:tcPr>
                </a:tc>
                <a:tc>
                  <a:txBody>
                    <a:bodyPr/>
                    <a:lstStyle/>
                    <a:p>
                      <a:r>
                        <a:rPr lang="en-US" sz="1000"/>
                        <a:t>July 10</a:t>
                      </a:r>
                    </a:p>
                  </a:txBody>
                  <a:tcPr anchor="ctr">
                    <a:solidFill>
                      <a:schemeClr val="accent6">
                        <a:lumMod val="20000"/>
                        <a:lumOff val="80000"/>
                      </a:schemeClr>
                    </a:solidFill>
                  </a:tcPr>
                </a:tc>
                <a:extLst>
                  <a:ext uri="{0D108BD9-81ED-4DB2-BD59-A6C34878D82A}">
                    <a16:rowId xmlns:a16="http://schemas.microsoft.com/office/drawing/2014/main" val="2111847988"/>
                  </a:ext>
                </a:extLst>
              </a:tr>
              <a:tr h="308957">
                <a:tc>
                  <a:txBody>
                    <a:bodyPr/>
                    <a:lstStyle/>
                    <a:p>
                      <a:r>
                        <a:rPr lang="en-US" sz="1000" b="1"/>
                        <a:t>Provide Outstanding Payments from TeamWorks</a:t>
                      </a:r>
                    </a:p>
                    <a:p>
                      <a:r>
                        <a:rPr lang="en-US" sz="1000" b="0"/>
                        <a:t>Provide details (via </a:t>
                      </a:r>
                      <a:r>
                        <a:rPr lang="en-US" sz="1000" b="0" err="1"/>
                        <a:t>KiteWorks</a:t>
                      </a:r>
                      <a:r>
                        <a:rPr lang="en-US" sz="1000" b="0"/>
                        <a:t>) of outstanding payments made from TeamWorks that have not cleared the bank as of June 30.</a:t>
                      </a:r>
                    </a:p>
                  </a:txBody>
                  <a:tcPr anchor="ctr"/>
                </a:tc>
                <a:tc>
                  <a:txBody>
                    <a:bodyPr/>
                    <a:lstStyle/>
                    <a:p>
                      <a:r>
                        <a:rPr lang="en-US" sz="1000"/>
                        <a:t>Banking Roles</a:t>
                      </a:r>
                    </a:p>
                  </a:txBody>
                  <a:tcPr anchor="ctr"/>
                </a:tc>
                <a:tc>
                  <a:txBody>
                    <a:bodyPr/>
                    <a:lstStyle/>
                    <a:p>
                      <a:r>
                        <a:rPr lang="en-US" sz="1000"/>
                        <a:t>July 11 – July 15</a:t>
                      </a:r>
                    </a:p>
                  </a:txBody>
                  <a:tcPr anchor="ctr"/>
                </a:tc>
                <a:tc>
                  <a:txBody>
                    <a:bodyPr/>
                    <a:lstStyle/>
                    <a:p>
                      <a:r>
                        <a:rPr lang="en-US" sz="1000"/>
                        <a:t>July 15</a:t>
                      </a:r>
                    </a:p>
                  </a:txBody>
                  <a:tcPr anchor="ctr"/>
                </a:tc>
                <a:extLst>
                  <a:ext uri="{0D108BD9-81ED-4DB2-BD59-A6C34878D82A}">
                    <a16:rowId xmlns:a16="http://schemas.microsoft.com/office/drawing/2014/main" val="2651143476"/>
                  </a:ext>
                </a:extLst>
              </a:tr>
              <a:tr h="308957">
                <a:tc>
                  <a:txBody>
                    <a:bodyPr/>
                    <a:lstStyle/>
                    <a:p>
                      <a:r>
                        <a:rPr lang="en-US" sz="1000" b="1"/>
                        <a:t>Converted Grants Billing and AR Amounts – Cohort 1 </a:t>
                      </a:r>
                      <a:r>
                        <a:rPr lang="en-US" sz="1000" b="0"/>
                        <a:t>(Agencies part of early close)</a:t>
                      </a:r>
                      <a:endParaRPr lang="en-US" sz="1000" b="1"/>
                    </a:p>
                    <a:p>
                      <a:r>
                        <a:rPr lang="en-US" sz="1000" b="0"/>
                        <a:t>Agencies to provide the following by July 13:</a:t>
                      </a:r>
                    </a:p>
                    <a:p>
                      <a:pPr marL="171450" indent="-171450">
                        <a:buFont typeface="Arial" panose="020B0604020202020204" pitchFamily="34" charset="0"/>
                        <a:buChar char="•"/>
                      </a:pPr>
                      <a:r>
                        <a:rPr lang="en-US" sz="1000" b="0"/>
                        <a:t>LTD Billed Amount – Cost Reimbursable Journal Load Files for Converted Grants</a:t>
                      </a:r>
                    </a:p>
                    <a:p>
                      <a:pPr marL="171450" indent="-171450">
                        <a:buFont typeface="Arial" panose="020B0604020202020204" pitchFamily="34" charset="0"/>
                        <a:buChar char="•"/>
                      </a:pPr>
                      <a:r>
                        <a:rPr lang="en-US" sz="1000" b="0"/>
                        <a:t>LTD Unbilled Amount – Cost Reimbursable Journal Load Files for Converted Grants</a:t>
                      </a:r>
                    </a:p>
                    <a:p>
                      <a:pPr marL="171450" indent="-171450">
                        <a:buFont typeface="Arial" panose="020B0604020202020204" pitchFamily="34" charset="0"/>
                        <a:buChar char="•"/>
                      </a:pPr>
                      <a:r>
                        <a:rPr lang="en-US" sz="1000" b="0"/>
                        <a:t>Open AR Amount – Billed Cost Reimbursable for Converted Grants</a:t>
                      </a:r>
                    </a:p>
                  </a:txBody>
                  <a:tcPr anchor="ctr"/>
                </a:tc>
                <a:tc>
                  <a:txBody>
                    <a:bodyPr/>
                    <a:lstStyle/>
                    <a:p>
                      <a:r>
                        <a:rPr lang="en-US" sz="1000"/>
                        <a:t>Agency Grants Management Roles</a:t>
                      </a:r>
                    </a:p>
                  </a:txBody>
                  <a:tcPr anchor="ctr"/>
                </a:tc>
                <a:tc>
                  <a:txBody>
                    <a:bodyPr/>
                    <a:lstStyle/>
                    <a:p>
                      <a:r>
                        <a:rPr lang="en-US" sz="1000"/>
                        <a:t>July 13</a:t>
                      </a:r>
                    </a:p>
                  </a:txBody>
                  <a:tcPr anchor="ctr"/>
                </a:tc>
                <a:tc>
                  <a:txBody>
                    <a:bodyPr/>
                    <a:lstStyle/>
                    <a:p>
                      <a:r>
                        <a:rPr lang="en-US" sz="1000"/>
                        <a:t>July 13</a:t>
                      </a:r>
                    </a:p>
                  </a:txBody>
                  <a:tcPr anchor="ctr"/>
                </a:tc>
                <a:extLst>
                  <a:ext uri="{0D108BD9-81ED-4DB2-BD59-A6C34878D82A}">
                    <a16:rowId xmlns:a16="http://schemas.microsoft.com/office/drawing/2014/main" val="1584878364"/>
                  </a:ext>
                </a:extLst>
              </a:tr>
              <a:tr h="308957">
                <a:tc>
                  <a:txBody>
                    <a:bodyPr/>
                    <a:lstStyle/>
                    <a:p>
                      <a:r>
                        <a:rPr lang="en-US" sz="1000" b="1"/>
                        <a:t>Agencies to confirm July payment in Alight system</a:t>
                      </a:r>
                    </a:p>
                    <a:p>
                      <a:r>
                        <a:rPr lang="en-US" sz="1000" b="0"/>
                        <a:t>Agency log into Alight to confirm payment made from TeamWorks on July 9 (Note: SAO will do this for agencies on PYSS)</a:t>
                      </a:r>
                    </a:p>
                  </a:txBody>
                  <a:tcPr anchor="ctr"/>
                </a:tc>
                <a:tc>
                  <a:txBody>
                    <a:bodyPr/>
                    <a:lstStyle/>
                    <a:p>
                      <a:r>
                        <a:rPr lang="en-US" sz="1000"/>
                        <a:t>HR/Accounts Payable Roles</a:t>
                      </a:r>
                    </a:p>
                  </a:txBody>
                  <a:tcPr anchor="ctr"/>
                </a:tc>
                <a:tc>
                  <a:txBody>
                    <a:bodyPr/>
                    <a:lstStyle/>
                    <a:p>
                      <a:r>
                        <a:rPr lang="en-US" sz="1000"/>
                        <a:t>July 15</a:t>
                      </a:r>
                    </a:p>
                  </a:txBody>
                  <a:tcPr anchor="ctr"/>
                </a:tc>
                <a:tc>
                  <a:txBody>
                    <a:bodyPr/>
                    <a:lstStyle/>
                    <a:p>
                      <a:r>
                        <a:rPr lang="en-US" sz="1000"/>
                        <a:t>July 15</a:t>
                      </a:r>
                    </a:p>
                  </a:txBody>
                  <a:tcPr anchor="ctr"/>
                </a:tc>
                <a:extLst>
                  <a:ext uri="{0D108BD9-81ED-4DB2-BD59-A6C34878D82A}">
                    <a16:rowId xmlns:a16="http://schemas.microsoft.com/office/drawing/2014/main" val="2243333737"/>
                  </a:ext>
                </a:extLst>
              </a:tr>
              <a:tr h="308957">
                <a:tc>
                  <a:txBody>
                    <a:bodyPr/>
                    <a:lstStyle/>
                    <a:p>
                      <a:r>
                        <a:rPr lang="en-US" sz="1000" b="1"/>
                        <a:t>Settle Payroll 3</a:t>
                      </a:r>
                      <a:r>
                        <a:rPr lang="en-US" sz="1000" b="1" baseline="30000"/>
                        <a:t>rd</a:t>
                      </a:r>
                      <a:r>
                        <a:rPr lang="en-US" sz="1000" b="1"/>
                        <a:t> Party Deduction Recipient Payments</a:t>
                      </a:r>
                    </a:p>
                    <a:p>
                      <a:r>
                        <a:rPr lang="en-US" sz="1000" b="0"/>
                        <a:t>List of which payments are due when to be provided separately</a:t>
                      </a:r>
                    </a:p>
                  </a:txBody>
                  <a:tcPr anchor="ctr"/>
                </a:tc>
                <a:tc>
                  <a:txBody>
                    <a:bodyPr/>
                    <a:lstStyle/>
                    <a:p>
                      <a:r>
                        <a:rPr lang="en-US" sz="1000"/>
                        <a:t>Settlement Roles</a:t>
                      </a:r>
                    </a:p>
                  </a:txBody>
                  <a:tcPr anchor="ctr"/>
                </a:tc>
                <a:tc>
                  <a:txBody>
                    <a:bodyPr/>
                    <a:lstStyle/>
                    <a:p>
                      <a:r>
                        <a:rPr lang="en-US" sz="1000"/>
                        <a:t>July 15</a:t>
                      </a:r>
                    </a:p>
                  </a:txBody>
                  <a:tcPr anchor="ctr"/>
                </a:tc>
                <a:tc>
                  <a:txBody>
                    <a:bodyPr/>
                    <a:lstStyle/>
                    <a:p>
                      <a:r>
                        <a:rPr lang="en-US" sz="1000"/>
                        <a:t>July 15</a:t>
                      </a:r>
                    </a:p>
                  </a:txBody>
                  <a:tcPr anchor="ctr"/>
                </a:tc>
                <a:extLst>
                  <a:ext uri="{0D108BD9-81ED-4DB2-BD59-A6C34878D82A}">
                    <a16:rowId xmlns:a16="http://schemas.microsoft.com/office/drawing/2014/main" val="1677110511"/>
                  </a:ext>
                </a:extLst>
              </a:tr>
              <a:tr h="308957">
                <a:tc>
                  <a:txBody>
                    <a:bodyPr/>
                    <a:lstStyle/>
                    <a:p>
                      <a:r>
                        <a:rPr lang="en-US" sz="1000" b="1"/>
                        <a:t>Period 998 Closeout (early close agencies) in TeamWorks</a:t>
                      </a:r>
                    </a:p>
                    <a:p>
                      <a:r>
                        <a:rPr lang="en-US" sz="1000" b="0"/>
                        <a:t>Early close Agencies complete final Period 998 transactions, reconciliations, approvals, and exception resolutions until 7 p.m.</a:t>
                      </a:r>
                    </a:p>
                  </a:txBody>
                  <a:tcPr anchor="ctr"/>
                </a:tc>
                <a:tc>
                  <a:txBody>
                    <a:bodyPr/>
                    <a:lstStyle/>
                    <a:p>
                      <a:r>
                        <a:rPr lang="en-US" sz="1000"/>
                        <a:t>Finance Roles, AP/AR Roles</a:t>
                      </a:r>
                    </a:p>
                  </a:txBody>
                  <a:tcPr anchor="ctr"/>
                </a:tc>
                <a:tc>
                  <a:txBody>
                    <a:bodyPr/>
                    <a:lstStyle/>
                    <a:p>
                      <a:r>
                        <a:rPr lang="en-US" sz="1000"/>
                        <a:t>July 17</a:t>
                      </a:r>
                    </a:p>
                  </a:txBody>
                  <a:tcPr anchor="ctr"/>
                </a:tc>
                <a:tc>
                  <a:txBody>
                    <a:bodyPr/>
                    <a:lstStyle/>
                    <a:p>
                      <a:r>
                        <a:rPr lang="en-US" sz="1000"/>
                        <a:t>July 17</a:t>
                      </a:r>
                    </a:p>
                  </a:txBody>
                  <a:tcPr anchor="ctr"/>
                </a:tc>
                <a:extLst>
                  <a:ext uri="{0D108BD9-81ED-4DB2-BD59-A6C34878D82A}">
                    <a16:rowId xmlns:a16="http://schemas.microsoft.com/office/drawing/2014/main" val="1699757967"/>
                  </a:ext>
                </a:extLst>
              </a:tr>
              <a:tr h="308957">
                <a:tc>
                  <a:txBody>
                    <a:bodyPr/>
                    <a:lstStyle/>
                    <a:p>
                      <a:r>
                        <a:rPr lang="en-US" sz="1000" b="1"/>
                        <a:t>TeamWorks Finance Data Available in GA@WORK</a:t>
                      </a:r>
                    </a:p>
                    <a:p>
                      <a:r>
                        <a:rPr lang="en-US" sz="1000" b="0"/>
                        <a:t>Open supplier/customer invoices, PO, asset data available in GA@WORK.</a:t>
                      </a:r>
                    </a:p>
                  </a:txBody>
                  <a:tcPr anchor="ct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a:t>Finance Roles, AP/AR Roles</a:t>
                      </a:r>
                    </a:p>
                  </a:txBody>
                  <a:tcPr anchor="ctr"/>
                </a:tc>
                <a:tc>
                  <a:txBody>
                    <a:bodyPr/>
                    <a:lstStyle/>
                    <a:p>
                      <a:r>
                        <a:rPr lang="en-US" sz="1000"/>
                        <a:t>July 24</a:t>
                      </a:r>
                    </a:p>
                  </a:txBody>
                  <a:tcPr anchor="ctr"/>
                </a:tc>
                <a:tc>
                  <a:txBody>
                    <a:bodyPr/>
                    <a:lstStyle/>
                    <a:p>
                      <a:r>
                        <a:rPr lang="en-US" sz="1000"/>
                        <a:t>July 24</a:t>
                      </a:r>
                    </a:p>
                  </a:txBody>
                  <a:tcPr anchor="ctr"/>
                </a:tc>
                <a:extLst>
                  <a:ext uri="{0D108BD9-81ED-4DB2-BD59-A6C34878D82A}">
                    <a16:rowId xmlns:a16="http://schemas.microsoft.com/office/drawing/2014/main" val="122004288"/>
                  </a:ext>
                </a:extLst>
              </a:tr>
              <a:tr h="308957">
                <a:tc>
                  <a:txBody>
                    <a:bodyPr/>
                    <a:lstStyle/>
                    <a:p>
                      <a:r>
                        <a:rPr lang="en-US" sz="1000" b="1"/>
                        <a:t>Share Outstanding Checks Information with Banks</a:t>
                      </a:r>
                    </a:p>
                    <a:p>
                      <a:r>
                        <a:rPr lang="en-US" sz="1000"/>
                        <a:t>Provide banks with an updated list of issued checks that have not yet cleared to support reconciliation and positive pay exception handling. </a:t>
                      </a:r>
                    </a:p>
                    <a:p>
                      <a:r>
                        <a:rPr lang="en-US" sz="1000" i="1"/>
                        <a:t>Note: this will only apply to certain bank accounts</a:t>
                      </a:r>
                    </a:p>
                  </a:txBody>
                  <a:tcPr anchor="ctr"/>
                </a:tc>
                <a:tc>
                  <a:txBody>
                    <a:bodyPr/>
                    <a:lstStyle/>
                    <a:p>
                      <a:r>
                        <a:rPr lang="en-US" sz="1000"/>
                        <a:t>Banking Roles</a:t>
                      </a:r>
                    </a:p>
                  </a:txBody>
                  <a:tcPr anchor="ctr"/>
                </a:tc>
                <a:tc>
                  <a:txBody>
                    <a:bodyPr/>
                    <a:lstStyle/>
                    <a:p>
                      <a:r>
                        <a:rPr lang="en-US" sz="1000"/>
                        <a:t>July 20 - 31</a:t>
                      </a:r>
                    </a:p>
                  </a:txBody>
                  <a:tcPr anchor="ctr"/>
                </a:tc>
                <a:tc>
                  <a:txBody>
                    <a:bodyPr/>
                    <a:lstStyle/>
                    <a:p>
                      <a:r>
                        <a:rPr lang="en-US" sz="1000"/>
                        <a:t>July 31</a:t>
                      </a:r>
                    </a:p>
                  </a:txBody>
                  <a:tcPr anchor="ctr"/>
                </a:tc>
                <a:extLst>
                  <a:ext uri="{0D108BD9-81ED-4DB2-BD59-A6C34878D82A}">
                    <a16:rowId xmlns:a16="http://schemas.microsoft.com/office/drawing/2014/main" val="2640715757"/>
                  </a:ext>
                </a:extLst>
              </a:tr>
            </a:tbl>
          </a:graphicData>
        </a:graphic>
      </p:graphicFrame>
      <p:sp>
        <p:nvSpPr>
          <p:cNvPr id="2" name="TextBox 1">
            <a:extLst>
              <a:ext uri="{FF2B5EF4-FFF2-40B4-BE49-F238E27FC236}">
                <a16:creationId xmlns:a16="http://schemas.microsoft.com/office/drawing/2014/main" id="{D9E674BD-F3BE-0E28-3544-62C8DE9FC81E}"/>
              </a:ext>
            </a:extLst>
          </p:cNvPr>
          <p:cNvSpPr txBox="1"/>
          <p:nvPr/>
        </p:nvSpPr>
        <p:spPr>
          <a:xfrm>
            <a:off x="128755" y="464045"/>
            <a:ext cx="3352382"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July 2026 </a:t>
            </a:r>
            <a:r>
              <a:rPr kumimoji="0" lang="en-US" sz="1200" b="1" i="1" u="none" strike="noStrike" kern="1200" cap="none" spc="0" normalizeH="0" baseline="0" noProof="0">
                <a:ln>
                  <a:noFill/>
                </a:ln>
                <a:solidFill>
                  <a:srgbClr val="000000"/>
                </a:solidFill>
                <a:effectLst/>
                <a:uLnTx/>
                <a:uFillTx/>
                <a:latin typeface="Arial" panose="020B0604020202020204"/>
                <a:ea typeface="+mn-ea"/>
                <a:cs typeface="+mn-cs"/>
              </a:rPr>
              <a:t>(Page 3 of 4)</a:t>
            </a:r>
            <a:endParaRPr kumimoji="0" lang="en-US" sz="1800" b="1" i="1"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415330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FF528-6586-96BD-FD9C-409EFCA7C3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531A74D-B89D-AA50-6BEB-0A3A9EDF0C59}"/>
              </a:ext>
            </a:extLst>
          </p:cNvPr>
          <p:cNvSpPr>
            <a:spLocks noGrp="1" noRot="1" noMove="1" noResize="1" noEditPoints="1" noAdjustHandles="1" noChangeArrowheads="1" noChangeShapeType="1"/>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7" name="Picture 6" descr="A black background with a black square&#10;&#10;Description automatically generated with medium confidence">
            <a:extLst>
              <a:ext uri="{FF2B5EF4-FFF2-40B4-BE49-F238E27FC236}">
                <a16:creationId xmlns:a16="http://schemas.microsoft.com/office/drawing/2014/main" id="{07E4DDBF-4BAA-FCE0-BF46-7AB830663FED}"/>
              </a:ext>
            </a:extLst>
          </p:cNvPr>
          <p:cNvPicPr>
            <a:picLocks noGrp="1" noRot="1" noChangeAspect="1" noMove="1" noResize="1" noEditPoints="1" noAdjustHandles="1" noChangeArrowheads="1" noChangeShapeType="1" noCrop="1"/>
          </p:cNvPicPr>
          <p:nvPr/>
        </p:nvPicPr>
        <p:blipFill>
          <a:blip r:embed="rId2"/>
          <a:stretch>
            <a:fillRect/>
          </a:stretch>
        </p:blipFill>
        <p:spPr>
          <a:xfrm>
            <a:off x="6621517" y="173270"/>
            <a:ext cx="960024" cy="153281"/>
          </a:xfrm>
          <a:prstGeom prst="rect">
            <a:avLst/>
          </a:prstGeom>
        </p:spPr>
      </p:pic>
      <p:sp>
        <p:nvSpPr>
          <p:cNvPr id="8" name="TextBox 7">
            <a:extLst>
              <a:ext uri="{FF2B5EF4-FFF2-40B4-BE49-F238E27FC236}">
                <a16:creationId xmlns:a16="http://schemas.microsoft.com/office/drawing/2014/main" id="{D0F58DBA-EA45-67A4-086B-7C125F97A59F}"/>
              </a:ext>
            </a:extLst>
          </p:cNvPr>
          <p:cNvSpPr txBox="1">
            <a:spLocks noGrp="1" noRot="1" noMove="1" noResize="1" noEditPoints="1" noAdjustHandles="1" noChangeArrowheads="1" noChangeShapeType="1"/>
          </p:cNvSpPr>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Go-Live Calendar: Additional Task Detail</a:t>
            </a:r>
          </a:p>
        </p:txBody>
      </p:sp>
      <p:graphicFrame>
        <p:nvGraphicFramePr>
          <p:cNvPr id="9" name="Table 8">
            <a:extLst>
              <a:ext uri="{FF2B5EF4-FFF2-40B4-BE49-F238E27FC236}">
                <a16:creationId xmlns:a16="http://schemas.microsoft.com/office/drawing/2014/main" id="{4948E964-5D54-E579-AA7B-8764802A3A84}"/>
              </a:ext>
            </a:extLst>
          </p:cNvPr>
          <p:cNvGraphicFramePr>
            <a:graphicFrameLocks noGrp="1"/>
          </p:cNvGraphicFramePr>
          <p:nvPr>
            <p:extLst>
              <p:ext uri="{D42A27DB-BD31-4B8C-83A1-F6EECF244321}">
                <p14:modId xmlns:p14="http://schemas.microsoft.com/office/powerpoint/2010/main" val="3024590164"/>
              </p:ext>
            </p:extLst>
          </p:nvPr>
        </p:nvGraphicFramePr>
        <p:xfrm>
          <a:off x="191815" y="918504"/>
          <a:ext cx="7362814" cy="2346960"/>
        </p:xfrm>
        <a:graphic>
          <a:graphicData uri="http://schemas.openxmlformats.org/drawingml/2006/table">
            <a:tbl>
              <a:tblPr firstRow="1" bandRow="1">
                <a:tableStyleId>{BDBED569-4797-4DF1-A0F4-6AAB3CD982D8}</a:tableStyleId>
              </a:tblPr>
              <a:tblGrid>
                <a:gridCol w="3667796">
                  <a:extLst>
                    <a:ext uri="{9D8B030D-6E8A-4147-A177-3AD203B41FA5}">
                      <a16:colId xmlns:a16="http://schemas.microsoft.com/office/drawing/2014/main" val="809642585"/>
                    </a:ext>
                  </a:extLst>
                </a:gridCol>
                <a:gridCol w="1454738">
                  <a:extLst>
                    <a:ext uri="{9D8B030D-6E8A-4147-A177-3AD203B41FA5}">
                      <a16:colId xmlns:a16="http://schemas.microsoft.com/office/drawing/2014/main" val="1818782549"/>
                    </a:ext>
                  </a:extLst>
                </a:gridCol>
                <a:gridCol w="1417320">
                  <a:extLst>
                    <a:ext uri="{9D8B030D-6E8A-4147-A177-3AD203B41FA5}">
                      <a16:colId xmlns:a16="http://schemas.microsoft.com/office/drawing/2014/main" val="3971639449"/>
                    </a:ext>
                  </a:extLst>
                </a:gridCol>
                <a:gridCol w="822960">
                  <a:extLst>
                    <a:ext uri="{9D8B030D-6E8A-4147-A177-3AD203B41FA5}">
                      <a16:colId xmlns:a16="http://schemas.microsoft.com/office/drawing/2014/main" val="2496320309"/>
                    </a:ext>
                  </a:extLst>
                </a:gridCol>
              </a:tblGrid>
              <a:tr h="137314">
                <a:tc>
                  <a:txBody>
                    <a:bodyPr/>
                    <a:lstStyle/>
                    <a:p>
                      <a:r>
                        <a:rPr lang="en-US" sz="1000"/>
                        <a:t>Task / Activity</a:t>
                      </a:r>
                    </a:p>
                  </a:txBody>
                  <a:tcPr anchor="ctr"/>
                </a:tc>
                <a:tc>
                  <a:txBody>
                    <a:bodyPr/>
                    <a:lstStyle/>
                    <a:p>
                      <a:r>
                        <a:rPr lang="en-US" sz="1000"/>
                        <a:t>Impacted Business Area</a:t>
                      </a:r>
                    </a:p>
                  </a:txBody>
                  <a:tcPr anchor="ctr"/>
                </a:tc>
                <a:tc>
                  <a:txBody>
                    <a:bodyPr/>
                    <a:lstStyle/>
                    <a:p>
                      <a:r>
                        <a:rPr lang="en-US" sz="1000"/>
                        <a:t>Date/Timeframe</a:t>
                      </a:r>
                    </a:p>
                  </a:txBody>
                  <a:tcPr anchor="ctr"/>
                </a:tc>
                <a:tc>
                  <a:txBody>
                    <a:bodyPr/>
                    <a:lstStyle/>
                    <a:p>
                      <a:r>
                        <a:rPr lang="en-US" sz="1000"/>
                        <a:t>Final Due Date</a:t>
                      </a:r>
                    </a:p>
                  </a:txBody>
                  <a:tcPr anchor="ctr"/>
                </a:tc>
                <a:extLst>
                  <a:ext uri="{0D108BD9-81ED-4DB2-BD59-A6C34878D82A}">
                    <a16:rowId xmlns:a16="http://schemas.microsoft.com/office/drawing/2014/main" val="2198229216"/>
                  </a:ext>
                </a:extLst>
              </a:tr>
              <a:tr h="308957">
                <a:tc>
                  <a:txBody>
                    <a:bodyPr/>
                    <a:lstStyle/>
                    <a:p>
                      <a:r>
                        <a:rPr lang="en-US" sz="1000" b="1"/>
                        <a:t>Adaptive Soft Go-live</a:t>
                      </a:r>
                      <a:r>
                        <a:rPr lang="en-US" sz="1000" b="0"/>
                        <a:t> </a:t>
                      </a:r>
                    </a:p>
                    <a:p>
                      <a:r>
                        <a:rPr lang="en-US" sz="1000" b="0"/>
                        <a:t>Open Adaptive PROD to Validate foundational elements, FY27 Budgets, FY26 balances and load Drivers for next year forecast</a:t>
                      </a:r>
                    </a:p>
                  </a:txBody>
                  <a:tcPr anchor="ctr"/>
                </a:tc>
                <a:tc>
                  <a:txBody>
                    <a:bodyPr/>
                    <a:lstStyle/>
                    <a:p>
                      <a:r>
                        <a:rPr lang="en-US" sz="1000"/>
                        <a:t>Enterprise Budget Managers, Finance Roles</a:t>
                      </a:r>
                    </a:p>
                  </a:txBody>
                  <a:tcPr anchor="ctr"/>
                </a:tc>
                <a:tc>
                  <a:txBody>
                    <a:bodyPr/>
                    <a:lstStyle/>
                    <a:p>
                      <a:r>
                        <a:rPr lang="en-US" sz="1000"/>
                        <a:t>July 28</a:t>
                      </a:r>
                    </a:p>
                  </a:txBody>
                  <a:tcPr anchor="ctr"/>
                </a:tc>
                <a:tc>
                  <a:txBody>
                    <a:bodyPr/>
                    <a:lstStyle/>
                    <a:p>
                      <a:r>
                        <a:rPr lang="en-US" sz="1000"/>
                        <a:t>July 28</a:t>
                      </a:r>
                    </a:p>
                  </a:txBody>
                  <a:tcPr anchor="ctr"/>
                </a:tc>
                <a:extLst>
                  <a:ext uri="{0D108BD9-81ED-4DB2-BD59-A6C34878D82A}">
                    <a16:rowId xmlns:a16="http://schemas.microsoft.com/office/drawing/2014/main" val="2731206032"/>
                  </a:ext>
                </a:extLst>
              </a:tr>
              <a:tr h="308957">
                <a:tc>
                  <a:txBody>
                    <a:bodyPr/>
                    <a:lstStyle/>
                    <a:p>
                      <a:r>
                        <a:rPr lang="en-US" sz="1000" b="1"/>
                        <a:t>Period 998 Closeout (late close agencies) in TeamWorks</a:t>
                      </a:r>
                    </a:p>
                    <a:p>
                      <a:r>
                        <a:rPr lang="en-US" sz="1000" b="0"/>
                        <a:t>Late close agencies complete final Period 998 transactions, reconciliations, approvals, and exception resolutions until 7 p.m.</a:t>
                      </a:r>
                    </a:p>
                  </a:txBody>
                  <a:tcPr anchor="ctr"/>
                </a:tc>
                <a:tc>
                  <a:txBody>
                    <a:bodyPr/>
                    <a:lstStyle/>
                    <a:p>
                      <a:r>
                        <a:rPr lang="en-US" sz="1000"/>
                        <a:t>Finance Roles, AP/AR Roles</a:t>
                      </a:r>
                    </a:p>
                  </a:txBody>
                  <a:tcPr anchor="ctr"/>
                </a:tc>
                <a:tc>
                  <a:txBody>
                    <a:bodyPr/>
                    <a:lstStyle/>
                    <a:p>
                      <a:r>
                        <a:rPr lang="en-US" sz="1000"/>
                        <a:t>July 31</a:t>
                      </a:r>
                    </a:p>
                  </a:txBody>
                  <a:tcPr anchor="ctr"/>
                </a:tc>
                <a:tc>
                  <a:txBody>
                    <a:bodyPr/>
                    <a:lstStyle/>
                    <a:p>
                      <a:r>
                        <a:rPr lang="en-US" sz="1000"/>
                        <a:t>July 31</a:t>
                      </a:r>
                    </a:p>
                  </a:txBody>
                  <a:tcPr anchor="ctr"/>
                </a:tc>
                <a:extLst>
                  <a:ext uri="{0D108BD9-81ED-4DB2-BD59-A6C34878D82A}">
                    <a16:rowId xmlns:a16="http://schemas.microsoft.com/office/drawing/2014/main" val="1665137966"/>
                  </a:ext>
                </a:extLst>
              </a:tr>
              <a:tr h="308957">
                <a:tc>
                  <a:txBody>
                    <a:bodyPr/>
                    <a:lstStyle/>
                    <a:p>
                      <a:r>
                        <a:rPr lang="en-US" sz="1000" b="1"/>
                        <a:t>Settle Payroll 3</a:t>
                      </a:r>
                      <a:r>
                        <a:rPr lang="en-US" sz="1000" b="1" baseline="30000"/>
                        <a:t>rd</a:t>
                      </a:r>
                      <a:r>
                        <a:rPr lang="en-US" sz="1000" b="1"/>
                        <a:t> Party Deduction Recipient Payments</a:t>
                      </a:r>
                    </a:p>
                    <a:p>
                      <a:r>
                        <a:rPr lang="en-US" sz="1000" b="0"/>
                        <a:t>List of which payments are due when to be provided separately</a:t>
                      </a:r>
                    </a:p>
                  </a:txBody>
                  <a:tcPr anchor="ctr"/>
                </a:tc>
                <a:tc>
                  <a:txBody>
                    <a:bodyPr/>
                    <a:lstStyle/>
                    <a:p>
                      <a:r>
                        <a:rPr lang="en-US" sz="1000"/>
                        <a:t>Settlement Roles</a:t>
                      </a:r>
                    </a:p>
                  </a:txBody>
                  <a:tcPr anchor="ctr"/>
                </a:tc>
                <a:tc>
                  <a:txBody>
                    <a:bodyPr/>
                    <a:lstStyle/>
                    <a:p>
                      <a:r>
                        <a:rPr lang="en-US" sz="1000"/>
                        <a:t>July 31</a:t>
                      </a:r>
                    </a:p>
                  </a:txBody>
                  <a:tcPr anchor="ctr"/>
                </a:tc>
                <a:tc>
                  <a:txBody>
                    <a:bodyPr/>
                    <a:lstStyle/>
                    <a:p>
                      <a:r>
                        <a:rPr lang="en-US" sz="1000"/>
                        <a:t>July 31</a:t>
                      </a:r>
                    </a:p>
                  </a:txBody>
                  <a:tcPr anchor="ctr"/>
                </a:tc>
                <a:extLst>
                  <a:ext uri="{0D108BD9-81ED-4DB2-BD59-A6C34878D82A}">
                    <a16:rowId xmlns:a16="http://schemas.microsoft.com/office/drawing/2014/main" val="2546082573"/>
                  </a:ext>
                </a:extLst>
              </a:tr>
            </a:tbl>
          </a:graphicData>
        </a:graphic>
      </p:graphicFrame>
      <p:sp>
        <p:nvSpPr>
          <p:cNvPr id="2" name="TextBox 1">
            <a:extLst>
              <a:ext uri="{FF2B5EF4-FFF2-40B4-BE49-F238E27FC236}">
                <a16:creationId xmlns:a16="http://schemas.microsoft.com/office/drawing/2014/main" id="{338E727F-62F7-A457-7126-2CC935AC1EBF}"/>
              </a:ext>
            </a:extLst>
          </p:cNvPr>
          <p:cNvSpPr txBox="1"/>
          <p:nvPr/>
        </p:nvSpPr>
        <p:spPr>
          <a:xfrm>
            <a:off x="128755" y="464045"/>
            <a:ext cx="3352382"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July 2026 </a:t>
            </a:r>
            <a:r>
              <a:rPr kumimoji="0" lang="en-US" sz="1200" b="1" i="1" u="none" strike="noStrike" kern="1200" cap="none" spc="0" normalizeH="0" baseline="0" noProof="0">
                <a:ln>
                  <a:noFill/>
                </a:ln>
                <a:solidFill>
                  <a:srgbClr val="000000"/>
                </a:solidFill>
                <a:effectLst/>
                <a:uLnTx/>
                <a:uFillTx/>
                <a:latin typeface="Arial" panose="020B0604020202020204"/>
                <a:ea typeface="+mn-ea"/>
                <a:cs typeface="+mn-cs"/>
              </a:rPr>
              <a:t>(Page 4 of 4)</a:t>
            </a:r>
            <a:endParaRPr kumimoji="0" lang="en-US" sz="1800" b="1" i="1"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072918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9AB71-DD14-3924-1FA7-488465317499}"/>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182B6AF-7747-F473-672B-39920A16AA8F}"/>
              </a:ext>
            </a:extLst>
          </p:cNvPr>
          <p:cNvGraphicFramePr>
            <a:graphicFrameLocks noGrp="1"/>
          </p:cNvGraphicFramePr>
          <p:nvPr/>
        </p:nvGraphicFramePr>
        <p:xfrm>
          <a:off x="192886" y="913587"/>
          <a:ext cx="7386630" cy="8956449"/>
        </p:xfrm>
        <a:graphic>
          <a:graphicData uri="http://schemas.openxmlformats.org/drawingml/2006/table">
            <a:tbl>
              <a:tblPr firstRow="1" bandRow="1"/>
              <a:tblGrid>
                <a:gridCol w="1477326">
                  <a:extLst>
                    <a:ext uri="{9D8B030D-6E8A-4147-A177-3AD203B41FA5}">
                      <a16:colId xmlns:a16="http://schemas.microsoft.com/office/drawing/2014/main" val="20001"/>
                    </a:ext>
                  </a:extLst>
                </a:gridCol>
                <a:gridCol w="1477326">
                  <a:extLst>
                    <a:ext uri="{9D8B030D-6E8A-4147-A177-3AD203B41FA5}">
                      <a16:colId xmlns:a16="http://schemas.microsoft.com/office/drawing/2014/main" val="20002"/>
                    </a:ext>
                  </a:extLst>
                </a:gridCol>
                <a:gridCol w="1477326">
                  <a:extLst>
                    <a:ext uri="{9D8B030D-6E8A-4147-A177-3AD203B41FA5}">
                      <a16:colId xmlns:a16="http://schemas.microsoft.com/office/drawing/2014/main" val="20003"/>
                    </a:ext>
                  </a:extLst>
                </a:gridCol>
                <a:gridCol w="1477326">
                  <a:extLst>
                    <a:ext uri="{9D8B030D-6E8A-4147-A177-3AD203B41FA5}">
                      <a16:colId xmlns:a16="http://schemas.microsoft.com/office/drawing/2014/main" val="20004"/>
                    </a:ext>
                  </a:extLst>
                </a:gridCol>
                <a:gridCol w="1477326">
                  <a:extLst>
                    <a:ext uri="{9D8B030D-6E8A-4147-A177-3AD203B41FA5}">
                      <a16:colId xmlns:a16="http://schemas.microsoft.com/office/drawing/2014/main" val="20005"/>
                    </a:ext>
                  </a:extLst>
                </a:gridCol>
              </a:tblGrid>
              <a:tr h="241683">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Monday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Tuesday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Wednesday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Thursday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Friday </a:t>
                      </a:r>
                      <a:endParaRPr lang="en-US" sz="700" b="1" cap="all" baseline="0">
                        <a:solidFill>
                          <a:schemeClr val="tx1"/>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9520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5</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664960"/>
                  </a:ext>
                </a:extLst>
              </a:tr>
              <a:tr h="16906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13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49299758"/>
                  </a:ext>
                </a:extLst>
              </a:tr>
              <a:tr h="16906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20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1269467"/>
                  </a:ext>
                </a:extLst>
              </a:tr>
              <a:tr h="16906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25</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27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28</a:t>
                      </a:r>
                    </a:p>
                    <a:p>
                      <a:pPr marL="0" marR="0" lvl="0" indent="0" algn="l" rtl="0" eaLnBrk="1" fontAlgn="auto" latinLnBrk="0" hangingPunct="1">
                        <a:lnSpc>
                          <a:spcPct val="100000"/>
                        </a:lnSpc>
                        <a:spcBef>
                          <a:spcPts val="0"/>
                        </a:spcBef>
                        <a:spcAft>
                          <a:spcPts val="0"/>
                        </a:spcAft>
                        <a:buClrTx/>
                        <a:buSzTx/>
                        <a:buFontTx/>
                        <a:buNone/>
                      </a:pPr>
                      <a:endPar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77532604"/>
                  </a:ext>
                </a:extLst>
              </a:tr>
              <a:tr h="16906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31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kern="120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kern="120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endPar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53493"/>
                  </a:ext>
                </a:extLst>
              </a:tr>
            </a:tbl>
          </a:graphicData>
        </a:graphic>
      </p:graphicFrame>
      <p:sp>
        <p:nvSpPr>
          <p:cNvPr id="3" name="Rectangle 2">
            <a:extLst>
              <a:ext uri="{FF2B5EF4-FFF2-40B4-BE49-F238E27FC236}">
                <a16:creationId xmlns:a16="http://schemas.microsoft.com/office/drawing/2014/main" id="{0F48EDCE-5BB5-75DC-FBAD-BBE83AE8873C}"/>
              </a:ext>
            </a:extLst>
          </p:cNvPr>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5" name="Picture 4" descr="A black background with a black square&#10;&#10;Description automatically generated with medium confidence">
            <a:extLst>
              <a:ext uri="{FF2B5EF4-FFF2-40B4-BE49-F238E27FC236}">
                <a16:creationId xmlns:a16="http://schemas.microsoft.com/office/drawing/2014/main" id="{7FEDBC25-A079-9513-2CE6-DBD4496057E7}"/>
              </a:ext>
            </a:extLst>
          </p:cNvPr>
          <p:cNvPicPr/>
          <p:nvPr/>
        </p:nvPicPr>
        <p:blipFill>
          <a:blip r:embed="rId3"/>
          <a:stretch>
            <a:fillRect/>
          </a:stretch>
        </p:blipFill>
        <p:spPr>
          <a:xfrm>
            <a:off x="6621517" y="173270"/>
            <a:ext cx="960024" cy="153281"/>
          </a:xfrm>
          <a:prstGeom prst="rect">
            <a:avLst/>
          </a:prstGeom>
        </p:spPr>
      </p:pic>
      <p:sp>
        <p:nvSpPr>
          <p:cNvPr id="9" name="TextBox 8">
            <a:extLst>
              <a:ext uri="{FF2B5EF4-FFF2-40B4-BE49-F238E27FC236}">
                <a16:creationId xmlns:a16="http://schemas.microsoft.com/office/drawing/2014/main" id="{BDD91D88-2FB2-EEC0-0F22-4AFD17C96D37}"/>
              </a:ext>
            </a:extLst>
          </p:cNvPr>
          <p:cNvSpPr txBox="1"/>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Go-Live Calendar: Finance &amp; Procurement</a:t>
            </a:r>
          </a:p>
        </p:txBody>
      </p:sp>
      <p:sp>
        <p:nvSpPr>
          <p:cNvPr id="11" name="TextBox 10">
            <a:extLst>
              <a:ext uri="{FF2B5EF4-FFF2-40B4-BE49-F238E27FC236}">
                <a16:creationId xmlns:a16="http://schemas.microsoft.com/office/drawing/2014/main" id="{41917A53-1E80-33F3-FDF4-C2825BF75B03}"/>
              </a:ext>
            </a:extLst>
          </p:cNvPr>
          <p:cNvSpPr txBox="1"/>
          <p:nvPr/>
        </p:nvSpPr>
        <p:spPr>
          <a:xfrm>
            <a:off x="128755" y="544255"/>
            <a:ext cx="25793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August 2026</a:t>
            </a:r>
          </a:p>
        </p:txBody>
      </p:sp>
      <p:sp>
        <p:nvSpPr>
          <p:cNvPr id="21" name="Rounded Rectangle 11">
            <a:extLst>
              <a:ext uri="{FF2B5EF4-FFF2-40B4-BE49-F238E27FC236}">
                <a16:creationId xmlns:a16="http://schemas.microsoft.com/office/drawing/2014/main" id="{8508012B-54FA-B348-8B7F-86B755723976}"/>
              </a:ext>
            </a:extLst>
          </p:cNvPr>
          <p:cNvSpPr/>
          <p:nvPr/>
        </p:nvSpPr>
        <p:spPr>
          <a:xfrm>
            <a:off x="1719123" y="3670415"/>
            <a:ext cx="1392059" cy="663460"/>
          </a:xfrm>
          <a:prstGeom prst="roundRect">
            <a:avLst/>
          </a:prstGeom>
          <a:solidFill>
            <a:schemeClr val="tx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FY26 P11, P12 AND 998 JOURNALS AVAILABLE</a:t>
            </a:r>
          </a:p>
        </p:txBody>
      </p:sp>
      <p:sp>
        <p:nvSpPr>
          <p:cNvPr id="22" name="Rounded Rectangle 12">
            <a:extLst>
              <a:ext uri="{FF2B5EF4-FFF2-40B4-BE49-F238E27FC236}">
                <a16:creationId xmlns:a16="http://schemas.microsoft.com/office/drawing/2014/main" id="{37B4E6DE-F050-9809-FF8F-4EC54D32CF44}"/>
              </a:ext>
            </a:extLst>
          </p:cNvPr>
          <p:cNvSpPr/>
          <p:nvPr/>
        </p:nvSpPr>
        <p:spPr>
          <a:xfrm>
            <a:off x="205033" y="1327104"/>
            <a:ext cx="7386630"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FY27 BUDGET VALIDATION</a:t>
            </a:r>
          </a:p>
        </p:txBody>
      </p:sp>
      <p:sp>
        <p:nvSpPr>
          <p:cNvPr id="23" name="Rounded Rectangle 13">
            <a:extLst>
              <a:ext uri="{FF2B5EF4-FFF2-40B4-BE49-F238E27FC236}">
                <a16:creationId xmlns:a16="http://schemas.microsoft.com/office/drawing/2014/main" id="{9D643F44-78B7-A26B-187C-DFA96C13A9EE}"/>
              </a:ext>
            </a:extLst>
          </p:cNvPr>
          <p:cNvSpPr/>
          <p:nvPr/>
        </p:nvSpPr>
        <p:spPr>
          <a:xfrm>
            <a:off x="205033" y="3265489"/>
            <a:ext cx="7386630"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FY27 BUDGET VALIDATION</a:t>
            </a:r>
          </a:p>
        </p:txBody>
      </p:sp>
      <p:sp>
        <p:nvSpPr>
          <p:cNvPr id="24" name="Rounded Rectangle 14">
            <a:extLst>
              <a:ext uri="{FF2B5EF4-FFF2-40B4-BE49-F238E27FC236}">
                <a16:creationId xmlns:a16="http://schemas.microsoft.com/office/drawing/2014/main" id="{FE08F8D9-5751-C342-219E-1B712AD894DF}"/>
              </a:ext>
            </a:extLst>
          </p:cNvPr>
          <p:cNvSpPr/>
          <p:nvPr/>
        </p:nvSpPr>
        <p:spPr>
          <a:xfrm>
            <a:off x="205033" y="4996136"/>
            <a:ext cx="7386630"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FY27 BUDGET VALIDATION</a:t>
            </a:r>
          </a:p>
        </p:txBody>
      </p:sp>
      <p:sp>
        <p:nvSpPr>
          <p:cNvPr id="25" name="Rounded Rectangle 15">
            <a:extLst>
              <a:ext uri="{FF2B5EF4-FFF2-40B4-BE49-F238E27FC236}">
                <a16:creationId xmlns:a16="http://schemas.microsoft.com/office/drawing/2014/main" id="{E7B4547E-4595-BC7F-10CA-DAFA87E5B3E9}"/>
              </a:ext>
            </a:extLst>
          </p:cNvPr>
          <p:cNvSpPr/>
          <p:nvPr/>
        </p:nvSpPr>
        <p:spPr>
          <a:xfrm>
            <a:off x="205033" y="6681604"/>
            <a:ext cx="7386630"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FY27 BUDGET VALIDATION</a:t>
            </a:r>
          </a:p>
        </p:txBody>
      </p:sp>
      <p:sp>
        <p:nvSpPr>
          <p:cNvPr id="26" name="Rounded Rectangle 11">
            <a:extLst>
              <a:ext uri="{FF2B5EF4-FFF2-40B4-BE49-F238E27FC236}">
                <a16:creationId xmlns:a16="http://schemas.microsoft.com/office/drawing/2014/main" id="{2CA5E450-FF27-1D33-27C9-858DE339DA4B}"/>
              </a:ext>
            </a:extLst>
          </p:cNvPr>
          <p:cNvSpPr/>
          <p:nvPr/>
        </p:nvSpPr>
        <p:spPr>
          <a:xfrm>
            <a:off x="209796" y="1730194"/>
            <a:ext cx="1430159" cy="532682"/>
          </a:xfrm>
          <a:prstGeom prst="round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ADAPTIVE PLANNING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GO-LIVE</a:t>
            </a:r>
          </a:p>
        </p:txBody>
      </p:sp>
      <p:sp>
        <p:nvSpPr>
          <p:cNvPr id="4" name="Rectangle: Rounded Corners 3">
            <a:extLst>
              <a:ext uri="{FF2B5EF4-FFF2-40B4-BE49-F238E27FC236}">
                <a16:creationId xmlns:a16="http://schemas.microsoft.com/office/drawing/2014/main" id="{ABF87732-5F28-7BEF-401E-92E9EA2A7903}"/>
              </a:ext>
            </a:extLst>
          </p:cNvPr>
          <p:cNvSpPr/>
          <p:nvPr/>
        </p:nvSpPr>
        <p:spPr>
          <a:xfrm>
            <a:off x="3203654" y="1735122"/>
            <a:ext cx="1365092" cy="575873"/>
          </a:xfrm>
          <a:prstGeom prst="round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Provide Converted Grants Billing &amp; AR Amounts – Cohort 2</a:t>
            </a:r>
          </a:p>
        </p:txBody>
      </p:sp>
      <p:sp>
        <p:nvSpPr>
          <p:cNvPr id="18" name="Rounded Rectangle 9">
            <a:extLst>
              <a:ext uri="{FF2B5EF4-FFF2-40B4-BE49-F238E27FC236}">
                <a16:creationId xmlns:a16="http://schemas.microsoft.com/office/drawing/2014/main" id="{B966E198-A450-6F71-95A5-9954981F99F3}"/>
              </a:ext>
            </a:extLst>
          </p:cNvPr>
          <p:cNvSpPr/>
          <p:nvPr/>
        </p:nvSpPr>
        <p:spPr>
          <a:xfrm>
            <a:off x="205033" y="1534557"/>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sp>
        <p:nvSpPr>
          <p:cNvPr id="19" name="Rounded Rectangle 9">
            <a:extLst>
              <a:ext uri="{FF2B5EF4-FFF2-40B4-BE49-F238E27FC236}">
                <a16:creationId xmlns:a16="http://schemas.microsoft.com/office/drawing/2014/main" id="{DC310945-E957-76C9-121B-C5DE3DC53659}"/>
              </a:ext>
            </a:extLst>
          </p:cNvPr>
          <p:cNvSpPr/>
          <p:nvPr/>
        </p:nvSpPr>
        <p:spPr>
          <a:xfrm>
            <a:off x="205033" y="3467952"/>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sp>
        <p:nvSpPr>
          <p:cNvPr id="20" name="Rounded Rectangle 9">
            <a:extLst>
              <a:ext uri="{FF2B5EF4-FFF2-40B4-BE49-F238E27FC236}">
                <a16:creationId xmlns:a16="http://schemas.microsoft.com/office/drawing/2014/main" id="{2842B7F9-9442-D931-B3BF-7569B98248AC}"/>
              </a:ext>
            </a:extLst>
          </p:cNvPr>
          <p:cNvSpPr/>
          <p:nvPr/>
        </p:nvSpPr>
        <p:spPr>
          <a:xfrm>
            <a:off x="205033" y="5198884"/>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sp>
        <p:nvSpPr>
          <p:cNvPr id="27" name="Rounded Rectangle 9">
            <a:extLst>
              <a:ext uri="{FF2B5EF4-FFF2-40B4-BE49-F238E27FC236}">
                <a16:creationId xmlns:a16="http://schemas.microsoft.com/office/drawing/2014/main" id="{2473FE24-1836-F3DB-F03E-B3E4FB755BD5}"/>
              </a:ext>
            </a:extLst>
          </p:cNvPr>
          <p:cNvSpPr/>
          <p:nvPr/>
        </p:nvSpPr>
        <p:spPr>
          <a:xfrm>
            <a:off x="205033" y="6890581"/>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sp>
        <p:nvSpPr>
          <p:cNvPr id="28" name="Rounded Rectangle 9">
            <a:extLst>
              <a:ext uri="{FF2B5EF4-FFF2-40B4-BE49-F238E27FC236}">
                <a16:creationId xmlns:a16="http://schemas.microsoft.com/office/drawing/2014/main" id="{01CC847A-320A-9571-125A-ABA9DD6BC52E}"/>
              </a:ext>
            </a:extLst>
          </p:cNvPr>
          <p:cNvSpPr/>
          <p:nvPr/>
        </p:nvSpPr>
        <p:spPr>
          <a:xfrm>
            <a:off x="205033" y="8348159"/>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sp>
        <p:nvSpPr>
          <p:cNvPr id="30" name="Rectangle: Rounded Corners 29">
            <a:extLst>
              <a:ext uri="{FF2B5EF4-FFF2-40B4-BE49-F238E27FC236}">
                <a16:creationId xmlns:a16="http://schemas.microsoft.com/office/drawing/2014/main" id="{1AFD9121-6AA3-D999-4800-5FE35BBC3F3D}"/>
              </a:ext>
            </a:extLst>
          </p:cNvPr>
          <p:cNvSpPr/>
          <p:nvPr/>
        </p:nvSpPr>
        <p:spPr>
          <a:xfrm>
            <a:off x="4680269" y="3878472"/>
            <a:ext cx="2877106" cy="455404"/>
          </a:xfrm>
          <a:prstGeom prst="round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SPONSOR BILLING AND RECORDING PAYMENTS </a:t>
            </a:r>
            <a:r>
              <a:rPr kumimoji="0" lang="en-US" sz="1000" b="1" i="1" u="none" strike="noStrike" kern="1200" cap="none" spc="0" normalizeH="0" baseline="0" noProof="0">
                <a:ln>
                  <a:noFill/>
                </a:ln>
                <a:solidFill>
                  <a:srgbClr val="000000"/>
                </a:solidFill>
                <a:effectLst/>
                <a:uLnTx/>
                <a:uFillTx/>
                <a:latin typeface="Arial" panose="020B0604020202020204"/>
                <a:ea typeface="+mn-ea"/>
                <a:cs typeface="+mn-cs"/>
              </a:rPr>
              <a:t>(SELECT AGENCIES)</a:t>
            </a:r>
          </a:p>
        </p:txBody>
      </p:sp>
      <p:sp>
        <p:nvSpPr>
          <p:cNvPr id="31" name="Rounded Rectangle 9">
            <a:extLst>
              <a:ext uri="{FF2B5EF4-FFF2-40B4-BE49-F238E27FC236}">
                <a16:creationId xmlns:a16="http://schemas.microsoft.com/office/drawing/2014/main" id="{C1D855C1-21D3-82E4-1134-6EEA55D363BF}"/>
              </a:ext>
            </a:extLst>
          </p:cNvPr>
          <p:cNvSpPr/>
          <p:nvPr/>
        </p:nvSpPr>
        <p:spPr>
          <a:xfrm>
            <a:off x="3168255" y="3670415"/>
            <a:ext cx="4389120" cy="182880"/>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BANKING: REVIEW BALANCE IN ACCOUNT 199999 </a:t>
            </a:r>
          </a:p>
        </p:txBody>
      </p:sp>
      <p:sp>
        <p:nvSpPr>
          <p:cNvPr id="32" name="Rounded Rectangle 9">
            <a:extLst>
              <a:ext uri="{FF2B5EF4-FFF2-40B4-BE49-F238E27FC236}">
                <a16:creationId xmlns:a16="http://schemas.microsoft.com/office/drawing/2014/main" id="{067BD4E1-1AEC-A49F-676A-1615940ED48A}"/>
              </a:ext>
            </a:extLst>
          </p:cNvPr>
          <p:cNvSpPr/>
          <p:nvPr/>
        </p:nvSpPr>
        <p:spPr>
          <a:xfrm>
            <a:off x="205033" y="5401347"/>
            <a:ext cx="7388352" cy="182880"/>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BANKING: REVIEW BALANCE IN ACCOUNT 199999 </a:t>
            </a:r>
          </a:p>
        </p:txBody>
      </p:sp>
      <p:sp>
        <p:nvSpPr>
          <p:cNvPr id="33" name="Rounded Rectangle 9">
            <a:extLst>
              <a:ext uri="{FF2B5EF4-FFF2-40B4-BE49-F238E27FC236}">
                <a16:creationId xmlns:a16="http://schemas.microsoft.com/office/drawing/2014/main" id="{067D7944-891A-1C51-8841-78FE3B8FE31B}"/>
              </a:ext>
            </a:extLst>
          </p:cNvPr>
          <p:cNvSpPr/>
          <p:nvPr/>
        </p:nvSpPr>
        <p:spPr>
          <a:xfrm>
            <a:off x="205033" y="7099558"/>
            <a:ext cx="7388352" cy="182880"/>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BANKING: REVIEW BALANCE IN ACCOUNT 199999 </a:t>
            </a:r>
          </a:p>
        </p:txBody>
      </p:sp>
      <p:sp>
        <p:nvSpPr>
          <p:cNvPr id="34" name="Rounded Rectangle 9">
            <a:extLst>
              <a:ext uri="{FF2B5EF4-FFF2-40B4-BE49-F238E27FC236}">
                <a16:creationId xmlns:a16="http://schemas.microsoft.com/office/drawing/2014/main" id="{B1921BAC-2469-C8A6-8A23-F49B77D03A16}"/>
              </a:ext>
            </a:extLst>
          </p:cNvPr>
          <p:cNvSpPr/>
          <p:nvPr/>
        </p:nvSpPr>
        <p:spPr>
          <a:xfrm>
            <a:off x="224083" y="9124507"/>
            <a:ext cx="1426464" cy="491614"/>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BANKING: REVIEW BALANCE IN ACCOUNT 199999 </a:t>
            </a:r>
          </a:p>
        </p:txBody>
      </p:sp>
      <p:grpSp>
        <p:nvGrpSpPr>
          <p:cNvPr id="84" name="Group 83">
            <a:extLst>
              <a:ext uri="{FF2B5EF4-FFF2-40B4-BE49-F238E27FC236}">
                <a16:creationId xmlns:a16="http://schemas.microsoft.com/office/drawing/2014/main" id="{BC8DE301-F274-8E8F-4222-DF029AE4D259}"/>
              </a:ext>
            </a:extLst>
          </p:cNvPr>
          <p:cNvGrpSpPr/>
          <p:nvPr/>
        </p:nvGrpSpPr>
        <p:grpSpPr>
          <a:xfrm>
            <a:off x="1908408" y="458748"/>
            <a:ext cx="5760663" cy="469610"/>
            <a:chOff x="1908408" y="458748"/>
            <a:chExt cx="5760663" cy="469610"/>
          </a:xfrm>
        </p:grpSpPr>
        <p:grpSp>
          <p:nvGrpSpPr>
            <p:cNvPr id="85" name="Group 84">
              <a:extLst>
                <a:ext uri="{FF2B5EF4-FFF2-40B4-BE49-F238E27FC236}">
                  <a16:creationId xmlns:a16="http://schemas.microsoft.com/office/drawing/2014/main" id="{D4A903B4-BE01-3E4D-DB2A-76AD3B1EE3B7}"/>
                </a:ext>
              </a:extLst>
            </p:cNvPr>
            <p:cNvGrpSpPr/>
            <p:nvPr/>
          </p:nvGrpSpPr>
          <p:grpSpPr>
            <a:xfrm>
              <a:off x="1908408" y="458748"/>
              <a:ext cx="5760663" cy="462566"/>
              <a:chOff x="2708073" y="525114"/>
              <a:chExt cx="5760663" cy="462566"/>
            </a:xfrm>
          </p:grpSpPr>
          <p:sp>
            <p:nvSpPr>
              <p:cNvPr id="88" name="TextBox 87">
                <a:extLst>
                  <a:ext uri="{FF2B5EF4-FFF2-40B4-BE49-F238E27FC236}">
                    <a16:creationId xmlns:a16="http://schemas.microsoft.com/office/drawing/2014/main" id="{8AAE97BE-B0C2-AB0D-9BD0-8D0A8DED2859}"/>
                  </a:ext>
                </a:extLst>
              </p:cNvPr>
              <p:cNvSpPr txBox="1"/>
              <p:nvPr/>
            </p:nvSpPr>
            <p:spPr>
              <a:xfrm>
                <a:off x="5304556" y="525114"/>
                <a:ext cx="476314" cy="2308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000000"/>
                    </a:solidFill>
                    <a:effectLst/>
                    <a:uLnTx/>
                    <a:uFillTx/>
                    <a:latin typeface="Arial" panose="020B0604020202020204"/>
                    <a:ea typeface="+mn-ea"/>
                    <a:cs typeface="+mn-cs"/>
                  </a:rPr>
                  <a:t>KEY</a:t>
                </a:r>
              </a:p>
            </p:txBody>
          </p:sp>
          <p:sp>
            <p:nvSpPr>
              <p:cNvPr id="89" name="Rectangle 88">
                <a:extLst>
                  <a:ext uri="{FF2B5EF4-FFF2-40B4-BE49-F238E27FC236}">
                    <a16:creationId xmlns:a16="http://schemas.microsoft.com/office/drawing/2014/main" id="{F210E884-CB88-D4CA-FB28-026F84A44400}"/>
                  </a:ext>
                </a:extLst>
              </p:cNvPr>
              <p:cNvSpPr/>
              <p:nvPr/>
            </p:nvSpPr>
            <p:spPr>
              <a:xfrm>
                <a:off x="2708073" y="551026"/>
                <a:ext cx="5669280" cy="414491"/>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nvGrpSpPr>
              <p:cNvPr id="90" name="Group 89">
                <a:extLst>
                  <a:ext uri="{FF2B5EF4-FFF2-40B4-BE49-F238E27FC236}">
                    <a16:creationId xmlns:a16="http://schemas.microsoft.com/office/drawing/2014/main" id="{D792AEB6-5C29-C108-E82B-87F91BCFA396}"/>
                  </a:ext>
                </a:extLst>
              </p:cNvPr>
              <p:cNvGrpSpPr/>
              <p:nvPr/>
            </p:nvGrpSpPr>
            <p:grpSpPr>
              <a:xfrm>
                <a:off x="3727671" y="643101"/>
                <a:ext cx="1068476" cy="344579"/>
                <a:chOff x="3672127" y="643101"/>
                <a:chExt cx="1068476" cy="344579"/>
              </a:xfrm>
            </p:grpSpPr>
            <p:grpSp>
              <p:nvGrpSpPr>
                <p:cNvPr id="122" name="Group 121">
                  <a:extLst>
                    <a:ext uri="{FF2B5EF4-FFF2-40B4-BE49-F238E27FC236}">
                      <a16:creationId xmlns:a16="http://schemas.microsoft.com/office/drawing/2014/main" id="{17DA576F-D81E-28B8-B83C-9FC61E831A2D}"/>
                    </a:ext>
                  </a:extLst>
                </p:cNvPr>
                <p:cNvGrpSpPr/>
                <p:nvPr/>
              </p:nvGrpSpPr>
              <p:grpSpPr>
                <a:xfrm>
                  <a:off x="3672127" y="643101"/>
                  <a:ext cx="1068476" cy="215444"/>
                  <a:chOff x="3672127" y="643101"/>
                  <a:chExt cx="1068476" cy="215444"/>
                </a:xfrm>
              </p:grpSpPr>
              <p:sp>
                <p:nvSpPr>
                  <p:cNvPr id="126" name="TextBox 125">
                    <a:extLst>
                      <a:ext uri="{FF2B5EF4-FFF2-40B4-BE49-F238E27FC236}">
                        <a16:creationId xmlns:a16="http://schemas.microsoft.com/office/drawing/2014/main" id="{C777B484-F90A-6370-818B-28A5F693CBEB}"/>
                      </a:ext>
                    </a:extLst>
                  </p:cNvPr>
                  <p:cNvSpPr txBox="1"/>
                  <p:nvPr/>
                </p:nvSpPr>
                <p:spPr>
                  <a:xfrm>
                    <a:off x="3867079" y="643101"/>
                    <a:ext cx="873524"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Acct. Payable</a:t>
                    </a:r>
                  </a:p>
                </p:txBody>
              </p:sp>
              <p:sp>
                <p:nvSpPr>
                  <p:cNvPr id="127" name="Rectangle: Rounded Corners 126">
                    <a:extLst>
                      <a:ext uri="{FF2B5EF4-FFF2-40B4-BE49-F238E27FC236}">
                        <a16:creationId xmlns:a16="http://schemas.microsoft.com/office/drawing/2014/main" id="{85819F18-1F4D-F0D6-43A1-ED578F017CE6}"/>
                      </a:ext>
                    </a:extLst>
                  </p:cNvPr>
                  <p:cNvSpPr/>
                  <p:nvPr/>
                </p:nvSpPr>
                <p:spPr>
                  <a:xfrm>
                    <a:off x="3672127" y="709758"/>
                    <a:ext cx="226730" cy="86502"/>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23" name="Group 122">
                  <a:extLst>
                    <a:ext uri="{FF2B5EF4-FFF2-40B4-BE49-F238E27FC236}">
                      <a16:creationId xmlns:a16="http://schemas.microsoft.com/office/drawing/2014/main" id="{4692B76F-20A4-F985-EB7F-BEFFDF91D16C}"/>
                    </a:ext>
                  </a:extLst>
                </p:cNvPr>
                <p:cNvGrpSpPr/>
                <p:nvPr/>
              </p:nvGrpSpPr>
              <p:grpSpPr>
                <a:xfrm>
                  <a:off x="3672127" y="772236"/>
                  <a:ext cx="1068476" cy="215444"/>
                  <a:chOff x="3672127" y="772236"/>
                  <a:chExt cx="1068476" cy="215444"/>
                </a:xfrm>
              </p:grpSpPr>
              <p:sp>
                <p:nvSpPr>
                  <p:cNvPr id="124" name="TextBox 123">
                    <a:extLst>
                      <a:ext uri="{FF2B5EF4-FFF2-40B4-BE49-F238E27FC236}">
                        <a16:creationId xmlns:a16="http://schemas.microsoft.com/office/drawing/2014/main" id="{66307070-F7E6-56CD-F15E-CE8D723040BF}"/>
                      </a:ext>
                    </a:extLst>
                  </p:cNvPr>
                  <p:cNvSpPr txBox="1"/>
                  <p:nvPr/>
                </p:nvSpPr>
                <p:spPr>
                  <a:xfrm>
                    <a:off x="3867079" y="772236"/>
                    <a:ext cx="873524"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Supplier Acct.</a:t>
                    </a:r>
                  </a:p>
                </p:txBody>
              </p:sp>
              <p:sp>
                <p:nvSpPr>
                  <p:cNvPr id="125" name="Rectangle: Rounded Corners 124">
                    <a:extLst>
                      <a:ext uri="{FF2B5EF4-FFF2-40B4-BE49-F238E27FC236}">
                        <a16:creationId xmlns:a16="http://schemas.microsoft.com/office/drawing/2014/main" id="{A74F1CDD-BBF9-3FF0-2DA0-82EFFA8697D5}"/>
                      </a:ext>
                    </a:extLst>
                  </p:cNvPr>
                  <p:cNvSpPr/>
                  <p:nvPr/>
                </p:nvSpPr>
                <p:spPr>
                  <a:xfrm>
                    <a:off x="3672127" y="838099"/>
                    <a:ext cx="226730" cy="86502"/>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91" name="Group 90">
                <a:extLst>
                  <a:ext uri="{FF2B5EF4-FFF2-40B4-BE49-F238E27FC236}">
                    <a16:creationId xmlns:a16="http://schemas.microsoft.com/office/drawing/2014/main" id="{204F38EA-A11C-592B-9BD4-F6E471398972}"/>
                  </a:ext>
                </a:extLst>
              </p:cNvPr>
              <p:cNvGrpSpPr/>
              <p:nvPr/>
            </p:nvGrpSpPr>
            <p:grpSpPr>
              <a:xfrm>
                <a:off x="5564099" y="643101"/>
                <a:ext cx="897908" cy="344579"/>
                <a:chOff x="5639948" y="643101"/>
                <a:chExt cx="897908" cy="344579"/>
              </a:xfrm>
            </p:grpSpPr>
            <p:grpSp>
              <p:nvGrpSpPr>
                <p:cNvPr id="116" name="Group 115">
                  <a:extLst>
                    <a:ext uri="{FF2B5EF4-FFF2-40B4-BE49-F238E27FC236}">
                      <a16:creationId xmlns:a16="http://schemas.microsoft.com/office/drawing/2014/main" id="{CF89351B-DFAC-BFA3-D38F-4C3F1570C97C}"/>
                    </a:ext>
                  </a:extLst>
                </p:cNvPr>
                <p:cNvGrpSpPr/>
                <p:nvPr/>
              </p:nvGrpSpPr>
              <p:grpSpPr>
                <a:xfrm>
                  <a:off x="5639948" y="643101"/>
                  <a:ext cx="897908" cy="215444"/>
                  <a:chOff x="5639948" y="643101"/>
                  <a:chExt cx="897908" cy="215444"/>
                </a:xfrm>
              </p:grpSpPr>
              <p:sp>
                <p:nvSpPr>
                  <p:cNvPr id="120" name="TextBox 119">
                    <a:extLst>
                      <a:ext uri="{FF2B5EF4-FFF2-40B4-BE49-F238E27FC236}">
                        <a16:creationId xmlns:a16="http://schemas.microsoft.com/office/drawing/2014/main" id="{2C2E5F58-6A1D-AB86-6629-6626E34D45F1}"/>
                      </a:ext>
                    </a:extLst>
                  </p:cNvPr>
                  <p:cNvSpPr txBox="1"/>
                  <p:nvPr/>
                </p:nvSpPr>
                <p:spPr>
                  <a:xfrm>
                    <a:off x="5834900" y="643101"/>
                    <a:ext cx="702956"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Adaptive</a:t>
                    </a:r>
                  </a:p>
                </p:txBody>
              </p:sp>
              <p:sp>
                <p:nvSpPr>
                  <p:cNvPr id="121" name="Rectangle: Rounded Corners 120">
                    <a:extLst>
                      <a:ext uri="{FF2B5EF4-FFF2-40B4-BE49-F238E27FC236}">
                        <a16:creationId xmlns:a16="http://schemas.microsoft.com/office/drawing/2014/main" id="{EB8EED12-92AD-1B68-1F77-A8AAE56C42F4}"/>
                      </a:ext>
                    </a:extLst>
                  </p:cNvPr>
                  <p:cNvSpPr/>
                  <p:nvPr/>
                </p:nvSpPr>
                <p:spPr>
                  <a:xfrm>
                    <a:off x="5639948" y="709758"/>
                    <a:ext cx="226730" cy="86502"/>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17" name="Group 116">
                  <a:extLst>
                    <a:ext uri="{FF2B5EF4-FFF2-40B4-BE49-F238E27FC236}">
                      <a16:creationId xmlns:a16="http://schemas.microsoft.com/office/drawing/2014/main" id="{C07433D4-BEEA-382B-DA68-BB7D6923B2D7}"/>
                    </a:ext>
                  </a:extLst>
                </p:cNvPr>
                <p:cNvGrpSpPr/>
                <p:nvPr/>
              </p:nvGrpSpPr>
              <p:grpSpPr>
                <a:xfrm>
                  <a:off x="5639948" y="772236"/>
                  <a:ext cx="760594" cy="215444"/>
                  <a:chOff x="5639948" y="772236"/>
                  <a:chExt cx="760594" cy="215444"/>
                </a:xfrm>
              </p:grpSpPr>
              <p:sp>
                <p:nvSpPr>
                  <p:cNvPr id="118" name="TextBox 117">
                    <a:extLst>
                      <a:ext uri="{FF2B5EF4-FFF2-40B4-BE49-F238E27FC236}">
                        <a16:creationId xmlns:a16="http://schemas.microsoft.com/office/drawing/2014/main" id="{9804EFCB-E633-0E7A-8268-0B702D729B76}"/>
                      </a:ext>
                    </a:extLst>
                  </p:cNvPr>
                  <p:cNvSpPr txBox="1"/>
                  <p:nvPr/>
                </p:nvSpPr>
                <p:spPr>
                  <a:xfrm>
                    <a:off x="5834900" y="772236"/>
                    <a:ext cx="56564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FDM</a:t>
                    </a:r>
                  </a:p>
                </p:txBody>
              </p:sp>
              <p:sp>
                <p:nvSpPr>
                  <p:cNvPr id="119" name="Rectangle: Rounded Corners 118">
                    <a:extLst>
                      <a:ext uri="{FF2B5EF4-FFF2-40B4-BE49-F238E27FC236}">
                        <a16:creationId xmlns:a16="http://schemas.microsoft.com/office/drawing/2014/main" id="{9E01EDD1-B76E-C25D-A223-9D89C415FF24}"/>
                      </a:ext>
                    </a:extLst>
                  </p:cNvPr>
                  <p:cNvSpPr/>
                  <p:nvPr/>
                </p:nvSpPr>
                <p:spPr>
                  <a:xfrm>
                    <a:off x="5639948" y="838099"/>
                    <a:ext cx="226730" cy="86502"/>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92" name="Group 91">
                <a:extLst>
                  <a:ext uri="{FF2B5EF4-FFF2-40B4-BE49-F238E27FC236}">
                    <a16:creationId xmlns:a16="http://schemas.microsoft.com/office/drawing/2014/main" id="{6F959728-D73A-D36A-B32A-F9653D92D09D}"/>
                  </a:ext>
                </a:extLst>
              </p:cNvPr>
              <p:cNvGrpSpPr/>
              <p:nvPr/>
            </p:nvGrpSpPr>
            <p:grpSpPr>
              <a:xfrm>
                <a:off x="4801116" y="643101"/>
                <a:ext cx="758014" cy="344579"/>
                <a:chOff x="4750961" y="643101"/>
                <a:chExt cx="758014" cy="344579"/>
              </a:xfrm>
            </p:grpSpPr>
            <p:grpSp>
              <p:nvGrpSpPr>
                <p:cNvPr id="110" name="Group 109">
                  <a:extLst>
                    <a:ext uri="{FF2B5EF4-FFF2-40B4-BE49-F238E27FC236}">
                      <a16:creationId xmlns:a16="http://schemas.microsoft.com/office/drawing/2014/main" id="{D9881D9D-B30B-F203-C311-DEBCA9DD2C61}"/>
                    </a:ext>
                  </a:extLst>
                </p:cNvPr>
                <p:cNvGrpSpPr/>
                <p:nvPr/>
              </p:nvGrpSpPr>
              <p:grpSpPr>
                <a:xfrm>
                  <a:off x="4750961" y="643101"/>
                  <a:ext cx="758014" cy="215444"/>
                  <a:chOff x="4750961" y="643101"/>
                  <a:chExt cx="758014" cy="215444"/>
                </a:xfrm>
              </p:grpSpPr>
              <p:sp>
                <p:nvSpPr>
                  <p:cNvPr id="114" name="TextBox 113">
                    <a:extLst>
                      <a:ext uri="{FF2B5EF4-FFF2-40B4-BE49-F238E27FC236}">
                        <a16:creationId xmlns:a16="http://schemas.microsoft.com/office/drawing/2014/main" id="{EF378E77-715C-30AC-4869-9393787BAAD2}"/>
                      </a:ext>
                    </a:extLst>
                  </p:cNvPr>
                  <p:cNvSpPr txBox="1"/>
                  <p:nvPr/>
                </p:nvSpPr>
                <p:spPr>
                  <a:xfrm>
                    <a:off x="4945912" y="643101"/>
                    <a:ext cx="563063"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Budget</a:t>
                    </a:r>
                  </a:p>
                </p:txBody>
              </p:sp>
              <p:sp>
                <p:nvSpPr>
                  <p:cNvPr id="115" name="Rectangle: Rounded Corners 114">
                    <a:extLst>
                      <a:ext uri="{FF2B5EF4-FFF2-40B4-BE49-F238E27FC236}">
                        <a16:creationId xmlns:a16="http://schemas.microsoft.com/office/drawing/2014/main" id="{4893CFB1-4679-E0C2-3E8B-107DD11FB54C}"/>
                      </a:ext>
                    </a:extLst>
                  </p:cNvPr>
                  <p:cNvSpPr/>
                  <p:nvPr/>
                </p:nvSpPr>
                <p:spPr>
                  <a:xfrm>
                    <a:off x="4750961" y="709758"/>
                    <a:ext cx="226730" cy="86502"/>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11" name="Group 110">
                  <a:extLst>
                    <a:ext uri="{FF2B5EF4-FFF2-40B4-BE49-F238E27FC236}">
                      <a16:creationId xmlns:a16="http://schemas.microsoft.com/office/drawing/2014/main" id="{0E85CBFF-203B-0EA6-F214-AE40E748B50F}"/>
                    </a:ext>
                  </a:extLst>
                </p:cNvPr>
                <p:cNvGrpSpPr/>
                <p:nvPr/>
              </p:nvGrpSpPr>
              <p:grpSpPr>
                <a:xfrm>
                  <a:off x="4750961" y="772236"/>
                  <a:ext cx="758014" cy="215444"/>
                  <a:chOff x="4750961" y="772236"/>
                  <a:chExt cx="758014" cy="215444"/>
                </a:xfrm>
              </p:grpSpPr>
              <p:sp>
                <p:nvSpPr>
                  <p:cNvPr id="112" name="TextBox 111">
                    <a:extLst>
                      <a:ext uri="{FF2B5EF4-FFF2-40B4-BE49-F238E27FC236}">
                        <a16:creationId xmlns:a16="http://schemas.microsoft.com/office/drawing/2014/main" id="{EBDC5B41-FC2C-B0D2-3025-760E52512DBC}"/>
                      </a:ext>
                    </a:extLst>
                  </p:cNvPr>
                  <p:cNvSpPr txBox="1"/>
                  <p:nvPr/>
                </p:nvSpPr>
                <p:spPr>
                  <a:xfrm>
                    <a:off x="4945913" y="772236"/>
                    <a:ext cx="56306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Grants</a:t>
                    </a:r>
                  </a:p>
                </p:txBody>
              </p:sp>
              <p:sp>
                <p:nvSpPr>
                  <p:cNvPr id="113" name="Rectangle: Rounded Corners 112">
                    <a:extLst>
                      <a:ext uri="{FF2B5EF4-FFF2-40B4-BE49-F238E27FC236}">
                        <a16:creationId xmlns:a16="http://schemas.microsoft.com/office/drawing/2014/main" id="{C0398D11-2A0D-2230-ABAB-E89C1A3EB3F6}"/>
                      </a:ext>
                    </a:extLst>
                  </p:cNvPr>
                  <p:cNvSpPr/>
                  <p:nvPr/>
                </p:nvSpPr>
                <p:spPr>
                  <a:xfrm>
                    <a:off x="4750961" y="838099"/>
                    <a:ext cx="226730" cy="8650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93" name="Group 92">
                <a:extLst>
                  <a:ext uri="{FF2B5EF4-FFF2-40B4-BE49-F238E27FC236}">
                    <a16:creationId xmlns:a16="http://schemas.microsoft.com/office/drawing/2014/main" id="{19D045EF-A819-B066-CCDD-A937FFD49A41}"/>
                  </a:ext>
                </a:extLst>
              </p:cNvPr>
              <p:cNvGrpSpPr/>
              <p:nvPr/>
            </p:nvGrpSpPr>
            <p:grpSpPr>
              <a:xfrm>
                <a:off x="2791830" y="643101"/>
                <a:ext cx="930872" cy="344579"/>
                <a:chOff x="2791830" y="643101"/>
                <a:chExt cx="930872" cy="344579"/>
              </a:xfrm>
            </p:grpSpPr>
            <p:grpSp>
              <p:nvGrpSpPr>
                <p:cNvPr id="104" name="Group 103">
                  <a:extLst>
                    <a:ext uri="{FF2B5EF4-FFF2-40B4-BE49-F238E27FC236}">
                      <a16:creationId xmlns:a16="http://schemas.microsoft.com/office/drawing/2014/main" id="{30AD4C5B-CF44-C69D-2356-3D0D9D5990A5}"/>
                    </a:ext>
                  </a:extLst>
                </p:cNvPr>
                <p:cNvGrpSpPr/>
                <p:nvPr/>
              </p:nvGrpSpPr>
              <p:grpSpPr>
                <a:xfrm>
                  <a:off x="2791830" y="643101"/>
                  <a:ext cx="822698" cy="215444"/>
                  <a:chOff x="2791830" y="643101"/>
                  <a:chExt cx="822698" cy="215444"/>
                </a:xfrm>
              </p:grpSpPr>
              <p:sp>
                <p:nvSpPr>
                  <p:cNvPr id="108" name="Rectangle: Rounded Corners 107">
                    <a:extLst>
                      <a:ext uri="{FF2B5EF4-FFF2-40B4-BE49-F238E27FC236}">
                        <a16:creationId xmlns:a16="http://schemas.microsoft.com/office/drawing/2014/main" id="{D99F1DBC-5D83-A878-4E6B-BE2045C9C2F5}"/>
                      </a:ext>
                    </a:extLst>
                  </p:cNvPr>
                  <p:cNvSpPr/>
                  <p:nvPr/>
                </p:nvSpPr>
                <p:spPr>
                  <a:xfrm>
                    <a:off x="2791830" y="709758"/>
                    <a:ext cx="226730" cy="86502"/>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09" name="TextBox 108">
                    <a:extLst>
                      <a:ext uri="{FF2B5EF4-FFF2-40B4-BE49-F238E27FC236}">
                        <a16:creationId xmlns:a16="http://schemas.microsoft.com/office/drawing/2014/main" id="{C91EC37E-62EE-C708-A05C-9A16CC99F05D}"/>
                      </a:ext>
                    </a:extLst>
                  </p:cNvPr>
                  <p:cNvSpPr txBox="1"/>
                  <p:nvPr/>
                </p:nvSpPr>
                <p:spPr>
                  <a:xfrm>
                    <a:off x="2986058" y="643101"/>
                    <a:ext cx="62847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Banking</a:t>
                    </a:r>
                  </a:p>
                </p:txBody>
              </p:sp>
            </p:grpSp>
            <p:grpSp>
              <p:nvGrpSpPr>
                <p:cNvPr id="105" name="Group 104">
                  <a:extLst>
                    <a:ext uri="{FF2B5EF4-FFF2-40B4-BE49-F238E27FC236}">
                      <a16:creationId xmlns:a16="http://schemas.microsoft.com/office/drawing/2014/main" id="{36DFF625-B5F7-579C-A2AC-89C2D1DF1DB6}"/>
                    </a:ext>
                  </a:extLst>
                </p:cNvPr>
                <p:cNvGrpSpPr/>
                <p:nvPr/>
              </p:nvGrpSpPr>
              <p:grpSpPr>
                <a:xfrm>
                  <a:off x="2791830" y="772236"/>
                  <a:ext cx="930872" cy="215444"/>
                  <a:chOff x="2791830" y="772236"/>
                  <a:chExt cx="930872" cy="215444"/>
                </a:xfrm>
              </p:grpSpPr>
              <p:sp>
                <p:nvSpPr>
                  <p:cNvPr id="106" name="Rectangle: Rounded Corners 105">
                    <a:extLst>
                      <a:ext uri="{FF2B5EF4-FFF2-40B4-BE49-F238E27FC236}">
                        <a16:creationId xmlns:a16="http://schemas.microsoft.com/office/drawing/2014/main" id="{51446DCD-AA33-A90A-8B76-FDEFD3B13276}"/>
                      </a:ext>
                    </a:extLst>
                  </p:cNvPr>
                  <p:cNvSpPr/>
                  <p:nvPr/>
                </p:nvSpPr>
                <p:spPr>
                  <a:xfrm>
                    <a:off x="2791830" y="838099"/>
                    <a:ext cx="226730" cy="86502"/>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07" name="TextBox 106">
                    <a:extLst>
                      <a:ext uri="{FF2B5EF4-FFF2-40B4-BE49-F238E27FC236}">
                        <a16:creationId xmlns:a16="http://schemas.microsoft.com/office/drawing/2014/main" id="{AF521C5C-A122-0404-8832-ADC9E93E5F30}"/>
                      </a:ext>
                    </a:extLst>
                  </p:cNvPr>
                  <p:cNvSpPr txBox="1"/>
                  <p:nvPr/>
                </p:nvSpPr>
                <p:spPr>
                  <a:xfrm>
                    <a:off x="2991182" y="772236"/>
                    <a:ext cx="73152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Expenses</a:t>
                    </a:r>
                  </a:p>
                </p:txBody>
              </p:sp>
            </p:grpSp>
          </p:grpSp>
          <p:grpSp>
            <p:nvGrpSpPr>
              <p:cNvPr id="94" name="Group 93">
                <a:extLst>
                  <a:ext uri="{FF2B5EF4-FFF2-40B4-BE49-F238E27FC236}">
                    <a16:creationId xmlns:a16="http://schemas.microsoft.com/office/drawing/2014/main" id="{6D3B7B67-B05F-E4A5-5C02-822BF835D418}"/>
                  </a:ext>
                </a:extLst>
              </p:cNvPr>
              <p:cNvGrpSpPr/>
              <p:nvPr/>
            </p:nvGrpSpPr>
            <p:grpSpPr>
              <a:xfrm>
                <a:off x="6466976" y="643101"/>
                <a:ext cx="998396" cy="344579"/>
                <a:chOff x="6503174" y="643101"/>
                <a:chExt cx="998396" cy="344579"/>
              </a:xfrm>
            </p:grpSpPr>
            <p:grpSp>
              <p:nvGrpSpPr>
                <p:cNvPr id="98" name="Group 97">
                  <a:extLst>
                    <a:ext uri="{FF2B5EF4-FFF2-40B4-BE49-F238E27FC236}">
                      <a16:creationId xmlns:a16="http://schemas.microsoft.com/office/drawing/2014/main" id="{3E6F633B-A338-4617-0093-97B7AD3672D4}"/>
                    </a:ext>
                  </a:extLst>
                </p:cNvPr>
                <p:cNvGrpSpPr/>
                <p:nvPr/>
              </p:nvGrpSpPr>
              <p:grpSpPr>
                <a:xfrm>
                  <a:off x="6503174" y="643101"/>
                  <a:ext cx="745845" cy="215444"/>
                  <a:chOff x="6503174" y="643101"/>
                  <a:chExt cx="745845" cy="215444"/>
                </a:xfrm>
              </p:grpSpPr>
              <p:sp>
                <p:nvSpPr>
                  <p:cNvPr id="102" name="TextBox 101">
                    <a:extLst>
                      <a:ext uri="{FF2B5EF4-FFF2-40B4-BE49-F238E27FC236}">
                        <a16:creationId xmlns:a16="http://schemas.microsoft.com/office/drawing/2014/main" id="{19DD0583-9F0B-534A-3704-8BD6AA175A31}"/>
                      </a:ext>
                    </a:extLst>
                  </p:cNvPr>
                  <p:cNvSpPr txBox="1"/>
                  <p:nvPr/>
                </p:nvSpPr>
                <p:spPr>
                  <a:xfrm>
                    <a:off x="6698958" y="643101"/>
                    <a:ext cx="550061"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PRO</a:t>
                    </a:r>
                  </a:p>
                </p:txBody>
              </p:sp>
              <p:sp>
                <p:nvSpPr>
                  <p:cNvPr id="103" name="Rectangle: Rounded Corners 102">
                    <a:extLst>
                      <a:ext uri="{FF2B5EF4-FFF2-40B4-BE49-F238E27FC236}">
                        <a16:creationId xmlns:a16="http://schemas.microsoft.com/office/drawing/2014/main" id="{11C4D7CE-98B3-B97A-4D48-8A331E7A28A0}"/>
                      </a:ext>
                    </a:extLst>
                  </p:cNvPr>
                  <p:cNvSpPr/>
                  <p:nvPr/>
                </p:nvSpPr>
                <p:spPr>
                  <a:xfrm>
                    <a:off x="6503174" y="709758"/>
                    <a:ext cx="226730" cy="86502"/>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99" name="Group 98">
                  <a:extLst>
                    <a:ext uri="{FF2B5EF4-FFF2-40B4-BE49-F238E27FC236}">
                      <a16:creationId xmlns:a16="http://schemas.microsoft.com/office/drawing/2014/main" id="{082D9686-44E7-2D0C-7AF6-82A5015D8AEC}"/>
                    </a:ext>
                  </a:extLst>
                </p:cNvPr>
                <p:cNvGrpSpPr/>
                <p:nvPr/>
              </p:nvGrpSpPr>
              <p:grpSpPr>
                <a:xfrm>
                  <a:off x="6503174" y="772236"/>
                  <a:ext cx="998396" cy="215444"/>
                  <a:chOff x="6503174" y="772236"/>
                  <a:chExt cx="998396" cy="215444"/>
                </a:xfrm>
              </p:grpSpPr>
              <p:sp>
                <p:nvSpPr>
                  <p:cNvPr id="100" name="TextBox 99">
                    <a:extLst>
                      <a:ext uri="{FF2B5EF4-FFF2-40B4-BE49-F238E27FC236}">
                        <a16:creationId xmlns:a16="http://schemas.microsoft.com/office/drawing/2014/main" id="{29D4DC2F-849D-FB0A-0470-C9BD7C92BF4C}"/>
                      </a:ext>
                    </a:extLst>
                  </p:cNvPr>
                  <p:cNvSpPr txBox="1"/>
                  <p:nvPr/>
                </p:nvSpPr>
                <p:spPr>
                  <a:xfrm>
                    <a:off x="6698958" y="772236"/>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General FIN</a:t>
                    </a:r>
                  </a:p>
                </p:txBody>
              </p:sp>
              <p:sp>
                <p:nvSpPr>
                  <p:cNvPr id="101" name="Rectangle: Rounded Corners 100">
                    <a:extLst>
                      <a:ext uri="{FF2B5EF4-FFF2-40B4-BE49-F238E27FC236}">
                        <a16:creationId xmlns:a16="http://schemas.microsoft.com/office/drawing/2014/main" id="{87127A2D-C410-2519-0CFA-A81C3A0147D4}"/>
                      </a:ext>
                    </a:extLst>
                  </p:cNvPr>
                  <p:cNvSpPr/>
                  <p:nvPr/>
                </p:nvSpPr>
                <p:spPr>
                  <a:xfrm>
                    <a:off x="6503174" y="838099"/>
                    <a:ext cx="226730" cy="86502"/>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95" name="Group 94">
                <a:extLst>
                  <a:ext uri="{FF2B5EF4-FFF2-40B4-BE49-F238E27FC236}">
                    <a16:creationId xmlns:a16="http://schemas.microsoft.com/office/drawing/2014/main" id="{22A30CE8-2624-1B76-B178-E76800511526}"/>
                  </a:ext>
                </a:extLst>
              </p:cNvPr>
              <p:cNvGrpSpPr/>
              <p:nvPr/>
            </p:nvGrpSpPr>
            <p:grpSpPr>
              <a:xfrm>
                <a:off x="7470340" y="643101"/>
                <a:ext cx="998396" cy="215444"/>
                <a:chOff x="7470340" y="643101"/>
                <a:chExt cx="998396" cy="215444"/>
              </a:xfrm>
            </p:grpSpPr>
            <p:sp>
              <p:nvSpPr>
                <p:cNvPr id="96" name="TextBox 95">
                  <a:extLst>
                    <a:ext uri="{FF2B5EF4-FFF2-40B4-BE49-F238E27FC236}">
                      <a16:creationId xmlns:a16="http://schemas.microsoft.com/office/drawing/2014/main" id="{12A56F6F-CA31-4C38-152C-10138763538E}"/>
                    </a:ext>
                  </a:extLst>
                </p:cNvPr>
                <p:cNvSpPr txBox="1"/>
                <p:nvPr/>
              </p:nvSpPr>
              <p:spPr>
                <a:xfrm>
                  <a:off x="7666124" y="643101"/>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Bus. Assets</a:t>
                  </a:r>
                </a:p>
              </p:txBody>
            </p:sp>
            <p:sp>
              <p:nvSpPr>
                <p:cNvPr id="97" name="Rectangle: Rounded Corners 96">
                  <a:extLst>
                    <a:ext uri="{FF2B5EF4-FFF2-40B4-BE49-F238E27FC236}">
                      <a16:creationId xmlns:a16="http://schemas.microsoft.com/office/drawing/2014/main" id="{07E1ADD5-D7B1-61AE-80CE-02A3DFC4CC6F}"/>
                    </a:ext>
                  </a:extLst>
                </p:cNvPr>
                <p:cNvSpPr/>
                <p:nvPr/>
              </p:nvSpPr>
              <p:spPr>
                <a:xfrm>
                  <a:off x="7470340" y="709758"/>
                  <a:ext cx="226730" cy="86502"/>
                </a:xfrm>
                <a:prstGeom prst="round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sp>
          <p:nvSpPr>
            <p:cNvPr id="86" name="TextBox 85">
              <a:extLst>
                <a:ext uri="{FF2B5EF4-FFF2-40B4-BE49-F238E27FC236}">
                  <a16:creationId xmlns:a16="http://schemas.microsoft.com/office/drawing/2014/main" id="{1BDE40C9-D743-8E85-56CB-8F2FE8A59148}"/>
                </a:ext>
              </a:extLst>
            </p:cNvPr>
            <p:cNvSpPr txBox="1"/>
            <p:nvPr/>
          </p:nvSpPr>
          <p:spPr>
            <a:xfrm>
              <a:off x="6866459" y="712914"/>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Projects</a:t>
              </a:r>
            </a:p>
          </p:txBody>
        </p:sp>
        <p:sp>
          <p:nvSpPr>
            <p:cNvPr id="87" name="Rectangle: Rounded Corners 86">
              <a:extLst>
                <a:ext uri="{FF2B5EF4-FFF2-40B4-BE49-F238E27FC236}">
                  <a16:creationId xmlns:a16="http://schemas.microsoft.com/office/drawing/2014/main" id="{80EEEED7-FBDE-24A1-E947-8C600A7B93CE}"/>
                </a:ext>
              </a:extLst>
            </p:cNvPr>
            <p:cNvSpPr/>
            <p:nvPr/>
          </p:nvSpPr>
          <p:spPr>
            <a:xfrm>
              <a:off x="6670675" y="779571"/>
              <a:ext cx="226730" cy="86502"/>
            </a:xfrm>
            <a:prstGeom prst="roundRect">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sp>
        <p:nvSpPr>
          <p:cNvPr id="6" name="Rounded Rectangle 12">
            <a:extLst>
              <a:ext uri="{FF2B5EF4-FFF2-40B4-BE49-F238E27FC236}">
                <a16:creationId xmlns:a16="http://schemas.microsoft.com/office/drawing/2014/main" id="{1283746F-07E5-C5EE-61D7-AF13038FEB44}"/>
              </a:ext>
            </a:extLst>
          </p:cNvPr>
          <p:cNvSpPr/>
          <p:nvPr/>
        </p:nvSpPr>
        <p:spPr>
          <a:xfrm>
            <a:off x="214148" y="8745613"/>
            <a:ext cx="1426464" cy="365760"/>
          </a:xfrm>
          <a:prstGeom prst="roundRect">
            <a:avLst/>
          </a:prstGeom>
          <a:solidFill>
            <a:srgbClr val="90C3C8"/>
          </a:solidFill>
          <a:ln w="19050" cap="flat" cmpd="sng" algn="ctr">
            <a:noFill/>
            <a:prstDash val="solid"/>
            <a:miter lim="800000"/>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a:ln>
                  <a:noFill/>
                </a:ln>
                <a:solidFill>
                  <a:srgbClr val="000000"/>
                </a:solidFill>
                <a:effectLst/>
                <a:uLnTx/>
                <a:uFillTx/>
                <a:latin typeface="Arial" panose="020B0604020202020204"/>
                <a:ea typeface="+mn-ea"/>
                <a:cs typeface="+mn-cs"/>
              </a:rPr>
              <a:t>FY27 BUDGET VALIDATION</a:t>
            </a:r>
          </a:p>
        </p:txBody>
      </p:sp>
      <p:sp>
        <p:nvSpPr>
          <p:cNvPr id="7" name="Rounded Rectangle 9">
            <a:extLst>
              <a:ext uri="{FF2B5EF4-FFF2-40B4-BE49-F238E27FC236}">
                <a16:creationId xmlns:a16="http://schemas.microsoft.com/office/drawing/2014/main" id="{3BC53800-23AE-AE45-E6FC-151493D821C0}"/>
              </a:ext>
            </a:extLst>
          </p:cNvPr>
          <p:cNvSpPr/>
          <p:nvPr/>
        </p:nvSpPr>
        <p:spPr>
          <a:xfrm>
            <a:off x="189336" y="5604784"/>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1000" b="1">
                <a:solidFill>
                  <a:srgbClr val="000000"/>
                </a:solidFill>
              </a:rPr>
              <a:t>GRANTS: SPONSOR BILLING AND RECORDING PAYMENTS </a:t>
            </a:r>
            <a:r>
              <a:rPr lang="en-US" sz="1000" b="1" i="1">
                <a:solidFill>
                  <a:srgbClr val="000000"/>
                </a:solidFill>
              </a:rPr>
              <a:t>(SELECT AGENCIES)</a:t>
            </a:r>
          </a:p>
        </p:txBody>
      </p:sp>
      <p:sp>
        <p:nvSpPr>
          <p:cNvPr id="8" name="Rounded Rectangle 9">
            <a:extLst>
              <a:ext uri="{FF2B5EF4-FFF2-40B4-BE49-F238E27FC236}">
                <a16:creationId xmlns:a16="http://schemas.microsoft.com/office/drawing/2014/main" id="{6AD9C5B7-B51A-9291-74EB-EF4C25457C78}"/>
              </a:ext>
            </a:extLst>
          </p:cNvPr>
          <p:cNvSpPr/>
          <p:nvPr/>
        </p:nvSpPr>
        <p:spPr>
          <a:xfrm>
            <a:off x="205033" y="7299310"/>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1000" b="1">
                <a:solidFill>
                  <a:srgbClr val="000000"/>
                </a:solidFill>
              </a:rPr>
              <a:t>GRANTS: SPONSOR BILLING AND RECORDING PAYMENTS </a:t>
            </a:r>
            <a:r>
              <a:rPr lang="en-US" sz="1000" b="1" i="1">
                <a:solidFill>
                  <a:srgbClr val="000000"/>
                </a:solidFill>
              </a:rPr>
              <a:t>(SELECT AGENCIES)</a:t>
            </a:r>
          </a:p>
        </p:txBody>
      </p:sp>
      <p:sp>
        <p:nvSpPr>
          <p:cNvPr id="10" name="Rounded Rectangle 9">
            <a:extLst>
              <a:ext uri="{FF2B5EF4-FFF2-40B4-BE49-F238E27FC236}">
                <a16:creationId xmlns:a16="http://schemas.microsoft.com/office/drawing/2014/main" id="{C5486397-FBC1-CE4D-43BA-2165DFB95B96}"/>
              </a:ext>
            </a:extLst>
          </p:cNvPr>
          <p:cNvSpPr/>
          <p:nvPr/>
        </p:nvSpPr>
        <p:spPr>
          <a:xfrm>
            <a:off x="206252" y="8540792"/>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US" sz="1000" b="1">
                <a:solidFill>
                  <a:srgbClr val="000000"/>
                </a:solidFill>
              </a:rPr>
              <a:t>GRANTS: SPONSOR BILLING AND RECORDING PAYMENTS </a:t>
            </a:r>
            <a:r>
              <a:rPr lang="en-US" sz="1000" b="1" i="1">
                <a:solidFill>
                  <a:srgbClr val="000000"/>
                </a:solidFill>
              </a:rPr>
              <a:t>(SELECT AGENCIES)</a:t>
            </a:r>
          </a:p>
        </p:txBody>
      </p:sp>
    </p:spTree>
    <p:extLst>
      <p:ext uri="{BB962C8B-B14F-4D97-AF65-F5344CB8AC3E}">
        <p14:creationId xmlns:p14="http://schemas.microsoft.com/office/powerpoint/2010/main" val="460030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67480-45FF-363A-31D6-D69F07DBBF2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75AB8A1-47CC-514F-1ED8-D4D3456FA7A5}"/>
              </a:ext>
            </a:extLst>
          </p:cNvPr>
          <p:cNvSpPr>
            <a:spLocks noGrp="1" noRot="1" noMove="1" noResize="1" noEditPoints="1" noAdjustHandles="1" noChangeArrowheads="1" noChangeShapeType="1"/>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7" name="Picture 6" descr="A black background with a black square&#10;&#10;Description automatically generated with medium confidence">
            <a:extLst>
              <a:ext uri="{FF2B5EF4-FFF2-40B4-BE49-F238E27FC236}">
                <a16:creationId xmlns:a16="http://schemas.microsoft.com/office/drawing/2014/main" id="{AF24BEAA-9BA3-0AF2-80D5-EC4976E8B210}"/>
              </a:ext>
            </a:extLst>
          </p:cNvPr>
          <p:cNvPicPr>
            <a:picLocks noGrp="1" noRot="1" noChangeAspect="1" noMove="1" noResize="1" noEditPoints="1" noAdjustHandles="1" noChangeArrowheads="1" noChangeShapeType="1" noCrop="1"/>
          </p:cNvPicPr>
          <p:nvPr/>
        </p:nvPicPr>
        <p:blipFill>
          <a:blip r:embed="rId2"/>
          <a:stretch>
            <a:fillRect/>
          </a:stretch>
        </p:blipFill>
        <p:spPr>
          <a:xfrm>
            <a:off x="6621517" y="173270"/>
            <a:ext cx="960024" cy="153281"/>
          </a:xfrm>
          <a:prstGeom prst="rect">
            <a:avLst/>
          </a:prstGeom>
        </p:spPr>
      </p:pic>
      <p:sp>
        <p:nvSpPr>
          <p:cNvPr id="8" name="TextBox 7">
            <a:extLst>
              <a:ext uri="{FF2B5EF4-FFF2-40B4-BE49-F238E27FC236}">
                <a16:creationId xmlns:a16="http://schemas.microsoft.com/office/drawing/2014/main" id="{C5ECDD62-B069-B252-CB1F-56046617565B}"/>
              </a:ext>
            </a:extLst>
          </p:cNvPr>
          <p:cNvSpPr txBox="1">
            <a:spLocks noGrp="1" noRot="1" noMove="1" noResize="1" noEditPoints="1" noAdjustHandles="1" noChangeArrowheads="1" noChangeShapeType="1"/>
          </p:cNvSpPr>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Go-Live Calendar: Additional Task Detail</a:t>
            </a:r>
          </a:p>
        </p:txBody>
      </p:sp>
      <p:graphicFrame>
        <p:nvGraphicFramePr>
          <p:cNvPr id="9" name="Table 8">
            <a:extLst>
              <a:ext uri="{FF2B5EF4-FFF2-40B4-BE49-F238E27FC236}">
                <a16:creationId xmlns:a16="http://schemas.microsoft.com/office/drawing/2014/main" id="{602FA4C8-11F0-F5F1-F48C-DC1797B419F8}"/>
              </a:ext>
            </a:extLst>
          </p:cNvPr>
          <p:cNvGraphicFramePr>
            <a:graphicFrameLocks noGrp="1"/>
          </p:cNvGraphicFramePr>
          <p:nvPr>
            <p:extLst>
              <p:ext uri="{D42A27DB-BD31-4B8C-83A1-F6EECF244321}">
                <p14:modId xmlns:p14="http://schemas.microsoft.com/office/powerpoint/2010/main" val="211007102"/>
              </p:ext>
            </p:extLst>
          </p:nvPr>
        </p:nvGraphicFramePr>
        <p:xfrm>
          <a:off x="191815" y="918503"/>
          <a:ext cx="7362814" cy="6988010"/>
        </p:xfrm>
        <a:graphic>
          <a:graphicData uri="http://schemas.openxmlformats.org/drawingml/2006/table">
            <a:tbl>
              <a:tblPr firstRow="1" bandRow="1">
                <a:tableStyleId>{BDBED569-4797-4DF1-A0F4-6AAB3CD982D8}</a:tableStyleId>
              </a:tblPr>
              <a:tblGrid>
                <a:gridCol w="3667796">
                  <a:extLst>
                    <a:ext uri="{9D8B030D-6E8A-4147-A177-3AD203B41FA5}">
                      <a16:colId xmlns:a16="http://schemas.microsoft.com/office/drawing/2014/main" val="809642585"/>
                    </a:ext>
                  </a:extLst>
                </a:gridCol>
                <a:gridCol w="1454738">
                  <a:extLst>
                    <a:ext uri="{9D8B030D-6E8A-4147-A177-3AD203B41FA5}">
                      <a16:colId xmlns:a16="http://schemas.microsoft.com/office/drawing/2014/main" val="1818782549"/>
                    </a:ext>
                  </a:extLst>
                </a:gridCol>
                <a:gridCol w="1417320">
                  <a:extLst>
                    <a:ext uri="{9D8B030D-6E8A-4147-A177-3AD203B41FA5}">
                      <a16:colId xmlns:a16="http://schemas.microsoft.com/office/drawing/2014/main" val="3971639449"/>
                    </a:ext>
                  </a:extLst>
                </a:gridCol>
                <a:gridCol w="822960">
                  <a:extLst>
                    <a:ext uri="{9D8B030D-6E8A-4147-A177-3AD203B41FA5}">
                      <a16:colId xmlns:a16="http://schemas.microsoft.com/office/drawing/2014/main" val="971388911"/>
                    </a:ext>
                  </a:extLst>
                </a:gridCol>
              </a:tblGrid>
              <a:tr h="231553">
                <a:tc>
                  <a:txBody>
                    <a:bodyPr/>
                    <a:lstStyle/>
                    <a:p>
                      <a:r>
                        <a:rPr lang="en-US" sz="1000"/>
                        <a:t>Task / Activity</a:t>
                      </a:r>
                    </a:p>
                  </a:txBody>
                  <a:tcPr anchor="ctr"/>
                </a:tc>
                <a:tc>
                  <a:txBody>
                    <a:bodyPr/>
                    <a:lstStyle/>
                    <a:p>
                      <a:r>
                        <a:rPr lang="en-US" sz="1000"/>
                        <a:t>Impacted Business Area</a:t>
                      </a:r>
                    </a:p>
                  </a:txBody>
                  <a:tcPr anchor="ctr"/>
                </a:tc>
                <a:tc>
                  <a:txBody>
                    <a:bodyPr/>
                    <a:lstStyle/>
                    <a:p>
                      <a:r>
                        <a:rPr lang="en-US" sz="1000"/>
                        <a:t>Date/Timeframe</a:t>
                      </a:r>
                    </a:p>
                  </a:txBody>
                  <a:tcPr anchor="ctr"/>
                </a:tc>
                <a:tc>
                  <a:txBody>
                    <a:bodyPr/>
                    <a:lstStyle/>
                    <a:p>
                      <a:r>
                        <a:rPr lang="en-US" sz="1000"/>
                        <a:t>Final Due Date</a:t>
                      </a:r>
                    </a:p>
                  </a:txBody>
                  <a:tcPr anchor="ctr"/>
                </a:tc>
                <a:extLst>
                  <a:ext uri="{0D108BD9-81ED-4DB2-BD59-A6C34878D82A}">
                    <a16:rowId xmlns:a16="http://schemas.microsoft.com/office/drawing/2014/main" val="2198229216"/>
                  </a:ext>
                </a:extLst>
              </a:tr>
              <a:tr h="794098">
                <a:tc>
                  <a:txBody>
                    <a:bodyPr/>
                    <a:lstStyle/>
                    <a:p>
                      <a:r>
                        <a:rPr lang="en-US" sz="1000" b="1"/>
                        <a:t>Grants Sponsor Invoices</a:t>
                      </a:r>
                    </a:p>
                    <a:p>
                      <a:r>
                        <a:rPr lang="en-US" sz="1000"/>
                        <a:t>Create New Sponsor Invoices in GA@WORK</a:t>
                      </a:r>
                    </a:p>
                  </a:txBody>
                  <a:tcPr anchor="ctr"/>
                </a:tc>
                <a:tc>
                  <a:txBody>
                    <a:bodyPr/>
                    <a:lstStyle/>
                    <a:p>
                      <a:r>
                        <a:rPr lang="en-US" sz="1000"/>
                        <a:t>Agency Grants Management Roles</a:t>
                      </a:r>
                    </a:p>
                  </a:txBody>
                  <a:tcPr anchor="ctr"/>
                </a:tc>
                <a:tc>
                  <a:txBody>
                    <a:bodyPr/>
                    <a:lstStyle/>
                    <a:p>
                      <a:r>
                        <a:rPr lang="en-US" sz="1000"/>
                        <a:t>July 1 and going forward </a:t>
                      </a:r>
                    </a:p>
                  </a:txBody>
                  <a:tcPr anchor="ctr"/>
                </a:tc>
                <a:tc>
                  <a:txBody>
                    <a:bodyPr/>
                    <a:lstStyle/>
                    <a:p>
                      <a:r>
                        <a:rPr lang="en-US" sz="1000"/>
                        <a:t>--</a:t>
                      </a:r>
                    </a:p>
                  </a:txBody>
                  <a:tcPr anchor="ctr"/>
                </a:tc>
                <a:extLst>
                  <a:ext uri="{0D108BD9-81ED-4DB2-BD59-A6C34878D82A}">
                    <a16:rowId xmlns:a16="http://schemas.microsoft.com/office/drawing/2014/main" val="1469768044"/>
                  </a:ext>
                </a:extLst>
              </a:tr>
              <a:tr h="794098">
                <a:tc>
                  <a:txBody>
                    <a:bodyPr/>
                    <a:lstStyle/>
                    <a:p>
                      <a:r>
                        <a:rPr lang="en-US" sz="1000" b="1"/>
                        <a:t>FY27 Budget Validation</a:t>
                      </a:r>
                    </a:p>
                    <a:p>
                      <a:r>
                        <a:rPr lang="en-US" sz="1000"/>
                        <a:t>Agencies using the Adaptive Planning budget module will need to validate their FY27 budgets.</a:t>
                      </a:r>
                    </a:p>
                  </a:txBody>
                  <a:tcPr anchor="ctr"/>
                </a:tc>
                <a:tc>
                  <a:txBody>
                    <a:bodyPr/>
                    <a:lstStyle/>
                    <a:p>
                      <a:r>
                        <a:rPr lang="en-US" sz="1000"/>
                        <a:t>Budget Officers</a:t>
                      </a:r>
                    </a:p>
                  </a:txBody>
                  <a:tcPr anchor="ctr"/>
                </a:tc>
                <a:tc>
                  <a:txBody>
                    <a:bodyPr/>
                    <a:lstStyle/>
                    <a:p>
                      <a:r>
                        <a:rPr lang="en-US" sz="1000"/>
                        <a:t>August 1 – 31</a:t>
                      </a:r>
                    </a:p>
                  </a:txBody>
                  <a:tcPr anchor="ctr"/>
                </a:tc>
                <a:tc>
                  <a:txBody>
                    <a:bodyPr/>
                    <a:lstStyle/>
                    <a:p>
                      <a:r>
                        <a:rPr lang="en-US" sz="1000"/>
                        <a:t>August 31</a:t>
                      </a:r>
                    </a:p>
                  </a:txBody>
                  <a:tcPr anchor="ctr"/>
                </a:tc>
                <a:extLst>
                  <a:ext uri="{0D108BD9-81ED-4DB2-BD59-A6C34878D82A}">
                    <a16:rowId xmlns:a16="http://schemas.microsoft.com/office/drawing/2014/main" val="353175818"/>
                  </a:ext>
                </a:extLst>
              </a:tr>
              <a:tr h="794098">
                <a:tc>
                  <a:txBody>
                    <a:bodyPr/>
                    <a:lstStyle/>
                    <a:p>
                      <a:r>
                        <a:rPr lang="en-US" sz="1000" b="1"/>
                        <a:t>Adaptive Go-live </a:t>
                      </a:r>
                      <a:r>
                        <a:rPr lang="en-US" sz="1000"/>
                        <a:t>for all agencies</a:t>
                      </a:r>
                    </a:p>
                  </a:txBody>
                  <a:tcPr anchor="ctr"/>
                </a:tc>
                <a:tc>
                  <a:txBody>
                    <a:bodyPr/>
                    <a:lstStyle/>
                    <a:p>
                      <a:r>
                        <a:rPr lang="en-US" sz="1000"/>
                        <a:t>Adaptive Planning/ Budget Offices</a:t>
                      </a:r>
                    </a:p>
                  </a:txBody>
                  <a:tcPr anchor="ctr"/>
                </a:tc>
                <a:tc>
                  <a:txBody>
                    <a:bodyPr/>
                    <a:lstStyle/>
                    <a:p>
                      <a:r>
                        <a:rPr lang="en-US" sz="1000"/>
                        <a:t>August 3</a:t>
                      </a:r>
                    </a:p>
                  </a:txBody>
                  <a:tcPr anchor="ctr"/>
                </a:tc>
                <a:tc>
                  <a:txBody>
                    <a:bodyPr/>
                    <a:lstStyle/>
                    <a:p>
                      <a:r>
                        <a:rPr lang="en-US" sz="1000"/>
                        <a:t>--</a:t>
                      </a:r>
                    </a:p>
                  </a:txBody>
                  <a:tcPr anchor="ctr"/>
                </a:tc>
                <a:extLst>
                  <a:ext uri="{0D108BD9-81ED-4DB2-BD59-A6C34878D82A}">
                    <a16:rowId xmlns:a16="http://schemas.microsoft.com/office/drawing/2014/main" val="1978878036"/>
                  </a:ext>
                </a:extLst>
              </a:tr>
              <a:tr h="794098">
                <a:tc>
                  <a:txBody>
                    <a:bodyPr/>
                    <a:lstStyle/>
                    <a:p>
                      <a:r>
                        <a:rPr lang="en-US" sz="1000" b="1">
                          <a:solidFill>
                            <a:schemeClr val="tx1"/>
                          </a:solidFill>
                        </a:rPr>
                        <a:t>Converted Grants Billing &amp; AR Amounts – Cohort 2 </a:t>
                      </a:r>
                      <a:r>
                        <a:rPr lang="en-US" sz="1000" b="0">
                          <a:solidFill>
                            <a:schemeClr val="tx1"/>
                          </a:solidFill>
                        </a:rPr>
                        <a:t>(DCH, DHS, GVRA)</a:t>
                      </a:r>
                      <a:endParaRPr lang="en-US" sz="1000" b="1">
                        <a:solidFill>
                          <a:schemeClr val="tx1"/>
                        </a:solidFill>
                      </a:endParaRPr>
                    </a:p>
                    <a:p>
                      <a:r>
                        <a:rPr lang="en-US" sz="1000"/>
                        <a:t>Agencies to provide the following by August 5:</a:t>
                      </a:r>
                    </a:p>
                    <a:p>
                      <a:pPr marL="171450" indent="-171450">
                        <a:buFont typeface="Arial" panose="020B0604020202020204" pitchFamily="34" charset="0"/>
                        <a:buChar char="•"/>
                      </a:pPr>
                      <a:r>
                        <a:rPr lang="en-US" sz="1000"/>
                        <a:t>Provide LTD Billed Amount – Cost Reimbursable Journal Load Files for Converted Grants </a:t>
                      </a:r>
                    </a:p>
                    <a:p>
                      <a:pPr marL="171450" indent="-171450">
                        <a:buFont typeface="Arial" panose="020B0604020202020204" pitchFamily="34" charset="0"/>
                        <a:buChar char="•"/>
                      </a:pPr>
                      <a:r>
                        <a:rPr lang="en-US" sz="1000"/>
                        <a:t>Provide LTD Unbilled Amount – Cost Reimbursable Journal Load Files for Converted Grants </a:t>
                      </a:r>
                    </a:p>
                    <a:p>
                      <a:pPr marL="171450" indent="-171450">
                        <a:buFont typeface="Arial" panose="020B0604020202020204" pitchFamily="34" charset="0"/>
                        <a:buChar char="•"/>
                      </a:pPr>
                      <a:r>
                        <a:rPr lang="en-US" sz="1000"/>
                        <a:t>Provide Open AR Amount – Billed Cost Reimbursable for Converted Grants</a:t>
                      </a:r>
                    </a:p>
                  </a:txBody>
                  <a:tcPr anchor="ctr"/>
                </a:tc>
                <a:tc>
                  <a:txBody>
                    <a:bodyPr/>
                    <a:lstStyle/>
                    <a:p>
                      <a:r>
                        <a:rPr lang="en-US" sz="1000"/>
                        <a:t>Agency Grants Management Roles</a:t>
                      </a:r>
                    </a:p>
                  </a:txBody>
                  <a:tcPr anchor="ctr"/>
                </a:tc>
                <a:tc>
                  <a:txBody>
                    <a:bodyPr/>
                    <a:lstStyle/>
                    <a:p>
                      <a:r>
                        <a:rPr lang="en-US" sz="1000"/>
                        <a:t>August 5</a:t>
                      </a:r>
                    </a:p>
                  </a:txBody>
                  <a:tcPr anchor="ctr"/>
                </a:tc>
                <a:tc>
                  <a:txBody>
                    <a:bodyPr/>
                    <a:lstStyle/>
                    <a:p>
                      <a:r>
                        <a:rPr lang="en-US" sz="1000"/>
                        <a:t>August 5</a:t>
                      </a:r>
                    </a:p>
                  </a:txBody>
                  <a:tcPr anchor="ctr"/>
                </a:tc>
                <a:extLst>
                  <a:ext uri="{0D108BD9-81ED-4DB2-BD59-A6C34878D82A}">
                    <a16:rowId xmlns:a16="http://schemas.microsoft.com/office/drawing/2014/main" val="3677495112"/>
                  </a:ext>
                </a:extLst>
              </a:tr>
              <a:tr h="794098">
                <a:tc>
                  <a:txBody>
                    <a:bodyPr/>
                    <a:lstStyle/>
                    <a:p>
                      <a:r>
                        <a:rPr lang="en-US" sz="1000" b="1"/>
                        <a:t>FY26 P11, P12 and 998 Journals Available</a:t>
                      </a:r>
                    </a:p>
                    <a:p>
                      <a:r>
                        <a:rPr lang="en-US" sz="1000"/>
                        <a:t>TeamWorks FY Period 11, Period 12 and 998 summary journal entries will be available in GA@WORK.</a:t>
                      </a:r>
                    </a:p>
                  </a:txBody>
                  <a:tcPr anchor="ctr"/>
                </a:tc>
                <a:tc>
                  <a:txBody>
                    <a:bodyPr/>
                    <a:lstStyle/>
                    <a:p>
                      <a:r>
                        <a:rPr lang="en-US" sz="1000"/>
                        <a:t>Finance Roles</a:t>
                      </a:r>
                    </a:p>
                  </a:txBody>
                  <a:tcPr anchor="ctr"/>
                </a:tc>
                <a:tc>
                  <a:txBody>
                    <a:bodyPr/>
                    <a:lstStyle/>
                    <a:p>
                      <a:r>
                        <a:rPr lang="en-US" sz="1000"/>
                        <a:t>August 11</a:t>
                      </a:r>
                    </a:p>
                  </a:txBody>
                  <a:tcPr anchor="ctr"/>
                </a:tc>
                <a:tc>
                  <a:txBody>
                    <a:bodyPr/>
                    <a:lstStyle/>
                    <a:p>
                      <a:r>
                        <a:rPr lang="en-US" sz="1000"/>
                        <a:t>--</a:t>
                      </a:r>
                    </a:p>
                  </a:txBody>
                  <a:tcPr anchor="ctr"/>
                </a:tc>
                <a:extLst>
                  <a:ext uri="{0D108BD9-81ED-4DB2-BD59-A6C34878D82A}">
                    <a16:rowId xmlns:a16="http://schemas.microsoft.com/office/drawing/2014/main" val="4205979694"/>
                  </a:ext>
                </a:extLst>
              </a:tr>
              <a:tr h="794098">
                <a:tc>
                  <a:txBody>
                    <a:bodyPr/>
                    <a:lstStyle/>
                    <a:p>
                      <a:r>
                        <a:rPr lang="en-US" sz="1000" b="1"/>
                        <a:t>Review Balance in Account 199999</a:t>
                      </a:r>
                    </a:p>
                    <a:p>
                      <a:r>
                        <a:rPr lang="en-US" sz="1000"/>
                        <a:t>Agencies review the balance in account 199999 in GA@WORK as this balance represents the cash balance in TeamWorks that were not identified in the bank balance, outstanding checks and outstanding deposits that are recorded in GA@WORK cash accounts (Accounts 101000/101200).</a:t>
                      </a:r>
                      <a:endParaRPr lang="en-US" sz="1000" b="1"/>
                    </a:p>
                  </a:txBody>
                  <a:tcPr anchor="ctr"/>
                </a:tc>
                <a:tc>
                  <a:txBody>
                    <a:bodyPr/>
                    <a:lstStyle/>
                    <a:p>
                      <a:r>
                        <a:rPr lang="en-US" sz="1000"/>
                        <a:t>Banking Roles</a:t>
                      </a:r>
                    </a:p>
                  </a:txBody>
                  <a:tcPr anchor="ctr"/>
                </a:tc>
                <a:tc>
                  <a:txBody>
                    <a:bodyPr/>
                    <a:lstStyle/>
                    <a:p>
                      <a:r>
                        <a:rPr lang="en-US" sz="1000"/>
                        <a:t>August 12 – </a:t>
                      </a:r>
                    </a:p>
                    <a:p>
                      <a:r>
                        <a:rPr lang="en-US" sz="1000"/>
                        <a:t>August 31</a:t>
                      </a:r>
                    </a:p>
                  </a:txBody>
                  <a:tcPr anchor="ctr"/>
                </a:tc>
                <a:tc>
                  <a:txBody>
                    <a:bodyPr/>
                    <a:lstStyle/>
                    <a:p>
                      <a:r>
                        <a:rPr lang="en-US" sz="1000"/>
                        <a:t>August 31</a:t>
                      </a:r>
                    </a:p>
                  </a:txBody>
                  <a:tcPr anchor="ctr"/>
                </a:tc>
                <a:extLst>
                  <a:ext uri="{0D108BD9-81ED-4DB2-BD59-A6C34878D82A}">
                    <a16:rowId xmlns:a16="http://schemas.microsoft.com/office/drawing/2014/main" val="216583646"/>
                  </a:ext>
                </a:extLst>
              </a:tr>
              <a:tr h="794098">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b="1"/>
                        <a:t>Sponsor Billing and Payments </a:t>
                      </a:r>
                      <a:r>
                        <a:rPr lang="en-US" sz="1000" b="1" i="1"/>
                        <a:t>(select agencies)</a:t>
                      </a:r>
                    </a:p>
                    <a:p>
                      <a:r>
                        <a:rPr lang="en-US" sz="1000"/>
                        <a:t>Start Sponsor Billing and recording payments in GA@WORK (DCH, DHS, GVRA)</a:t>
                      </a:r>
                    </a:p>
                  </a:txBody>
                  <a:tcPr anchor="ctr"/>
                </a:tc>
                <a:tc>
                  <a:txBody>
                    <a:bodyPr/>
                    <a:lstStyle/>
                    <a:p>
                      <a:r>
                        <a:rPr lang="en-US" sz="1000"/>
                        <a:t>Agency Grants Management Roles</a:t>
                      </a:r>
                    </a:p>
                  </a:txBody>
                  <a:tcPr anchor="ctr"/>
                </a:tc>
                <a:tc>
                  <a:txBody>
                    <a:bodyPr/>
                    <a:lstStyle/>
                    <a:p>
                      <a:r>
                        <a:rPr lang="en-US" sz="1000"/>
                        <a:t>August 13 and going forward</a:t>
                      </a:r>
                    </a:p>
                  </a:txBody>
                  <a:tcPr anchor="ctr"/>
                </a:tc>
                <a:tc>
                  <a:txBody>
                    <a:bodyPr/>
                    <a:lstStyle/>
                    <a:p>
                      <a:r>
                        <a:rPr lang="en-US" sz="1000"/>
                        <a:t>--</a:t>
                      </a:r>
                    </a:p>
                  </a:txBody>
                  <a:tcPr anchor="ctr"/>
                </a:tc>
                <a:extLst>
                  <a:ext uri="{0D108BD9-81ED-4DB2-BD59-A6C34878D82A}">
                    <a16:rowId xmlns:a16="http://schemas.microsoft.com/office/drawing/2014/main" val="4056881846"/>
                  </a:ext>
                </a:extLst>
              </a:tr>
            </a:tbl>
          </a:graphicData>
        </a:graphic>
      </p:graphicFrame>
      <p:sp>
        <p:nvSpPr>
          <p:cNvPr id="12" name="TextBox 11">
            <a:extLst>
              <a:ext uri="{FF2B5EF4-FFF2-40B4-BE49-F238E27FC236}">
                <a16:creationId xmlns:a16="http://schemas.microsoft.com/office/drawing/2014/main" id="{D02D3668-F387-2F1C-0B2C-503F0263D0A9}"/>
              </a:ext>
            </a:extLst>
          </p:cNvPr>
          <p:cNvSpPr txBox="1"/>
          <p:nvPr/>
        </p:nvSpPr>
        <p:spPr>
          <a:xfrm>
            <a:off x="128755" y="544255"/>
            <a:ext cx="25793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August 2026</a:t>
            </a:r>
          </a:p>
        </p:txBody>
      </p:sp>
    </p:spTree>
    <p:extLst>
      <p:ext uri="{BB962C8B-B14F-4D97-AF65-F5344CB8AC3E}">
        <p14:creationId xmlns:p14="http://schemas.microsoft.com/office/powerpoint/2010/main" val="2320001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0B609-B338-742B-C853-70CE5C8BAF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3DCF94-1D68-7B95-1AE3-BE89F1D42A45}"/>
              </a:ext>
            </a:extLst>
          </p:cNvPr>
          <p:cNvSpPr>
            <a:spLocks noGrp="1" noRot="1" noMove="1" noResize="1" noEditPoints="1" noAdjustHandles="1" noChangeArrowheads="1" noChangeShapeType="1"/>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DC63A370-4C08-FFB0-CEE3-8488CED1CC0B}"/>
              </a:ext>
            </a:extLst>
          </p:cNvPr>
          <p:cNvPicPr>
            <a:picLocks noGrp="1" noRot="1" noChangeAspect="1" noMove="1" noResize="1" noEditPoints="1" noAdjustHandles="1" noChangeArrowheads="1" noChangeShapeType="1" noCrop="1"/>
          </p:cNvPicPr>
          <p:nvPr/>
        </p:nvPicPr>
        <p:blipFill>
          <a:blip r:embed="rId2"/>
          <a:stretch>
            <a:fillRect/>
          </a:stretch>
        </p:blipFill>
        <p:spPr>
          <a:xfrm>
            <a:off x="6621517" y="173270"/>
            <a:ext cx="960024" cy="153281"/>
          </a:xfrm>
          <a:prstGeom prst="rect">
            <a:avLst/>
          </a:prstGeom>
        </p:spPr>
      </p:pic>
      <p:sp>
        <p:nvSpPr>
          <p:cNvPr id="8" name="TextBox 7">
            <a:extLst>
              <a:ext uri="{FF2B5EF4-FFF2-40B4-BE49-F238E27FC236}">
                <a16:creationId xmlns:a16="http://schemas.microsoft.com/office/drawing/2014/main" id="{B1E03B6F-FD42-36C9-FE1F-9AD147C13966}"/>
              </a:ext>
            </a:extLst>
          </p:cNvPr>
          <p:cNvSpPr txBox="1">
            <a:spLocks noGrp="1" noRot="1" noMove="1" noResize="1" noEditPoints="1" noAdjustHandles="1" noChangeArrowheads="1" noChangeShapeType="1"/>
          </p:cNvSpPr>
          <p:nvPr/>
        </p:nvSpPr>
        <p:spPr>
          <a:xfrm>
            <a:off x="87783" y="80141"/>
            <a:ext cx="6365569" cy="400110"/>
          </a:xfrm>
          <a:prstGeom prst="rect">
            <a:avLst/>
          </a:prstGeom>
          <a:noFill/>
        </p:spPr>
        <p:txBody>
          <a:bodyPr wrap="square" rtlCol="0">
            <a:spAutoFit/>
          </a:bodyPr>
          <a:lstStyle/>
          <a:p>
            <a:r>
              <a:rPr lang="en-US" sz="2000">
                <a:latin typeface="Arial" panose="020B0604020202020204" pitchFamily="34" charset="0"/>
                <a:cs typeface="Arial" panose="020B0604020202020204" pitchFamily="34" charset="0"/>
              </a:rPr>
              <a:t>Get to Go-Live Calendar: Additional Task Detail</a:t>
            </a:r>
          </a:p>
        </p:txBody>
      </p:sp>
      <p:graphicFrame>
        <p:nvGraphicFramePr>
          <p:cNvPr id="9" name="Table 8">
            <a:extLst>
              <a:ext uri="{FF2B5EF4-FFF2-40B4-BE49-F238E27FC236}">
                <a16:creationId xmlns:a16="http://schemas.microsoft.com/office/drawing/2014/main" id="{80E629BA-303D-8B50-3B63-3BAB31E9733A}"/>
              </a:ext>
            </a:extLst>
          </p:cNvPr>
          <p:cNvGraphicFramePr>
            <a:graphicFrameLocks noGrp="1"/>
          </p:cNvGraphicFramePr>
          <p:nvPr>
            <p:extLst>
              <p:ext uri="{D42A27DB-BD31-4B8C-83A1-F6EECF244321}">
                <p14:modId xmlns:p14="http://schemas.microsoft.com/office/powerpoint/2010/main" val="1690965126"/>
              </p:ext>
            </p:extLst>
          </p:nvPr>
        </p:nvGraphicFramePr>
        <p:xfrm>
          <a:off x="191815" y="918503"/>
          <a:ext cx="7397496" cy="3354418"/>
        </p:xfrm>
        <a:graphic>
          <a:graphicData uri="http://schemas.openxmlformats.org/drawingml/2006/table">
            <a:tbl>
              <a:tblPr firstRow="1" bandRow="1">
                <a:tableStyleId>{BDBED569-4797-4DF1-A0F4-6AAB3CD982D8}</a:tableStyleId>
              </a:tblPr>
              <a:tblGrid>
                <a:gridCol w="3667796">
                  <a:extLst>
                    <a:ext uri="{9D8B030D-6E8A-4147-A177-3AD203B41FA5}">
                      <a16:colId xmlns:a16="http://schemas.microsoft.com/office/drawing/2014/main" val="809642585"/>
                    </a:ext>
                  </a:extLst>
                </a:gridCol>
                <a:gridCol w="1490602">
                  <a:extLst>
                    <a:ext uri="{9D8B030D-6E8A-4147-A177-3AD203B41FA5}">
                      <a16:colId xmlns:a16="http://schemas.microsoft.com/office/drawing/2014/main" val="1818782549"/>
                    </a:ext>
                  </a:extLst>
                </a:gridCol>
                <a:gridCol w="1420238">
                  <a:extLst>
                    <a:ext uri="{9D8B030D-6E8A-4147-A177-3AD203B41FA5}">
                      <a16:colId xmlns:a16="http://schemas.microsoft.com/office/drawing/2014/main" val="3971639449"/>
                    </a:ext>
                  </a:extLst>
                </a:gridCol>
                <a:gridCol w="818860">
                  <a:extLst>
                    <a:ext uri="{9D8B030D-6E8A-4147-A177-3AD203B41FA5}">
                      <a16:colId xmlns:a16="http://schemas.microsoft.com/office/drawing/2014/main" val="98768993"/>
                    </a:ext>
                  </a:extLst>
                </a:gridCol>
              </a:tblGrid>
              <a:tr h="231553">
                <a:tc>
                  <a:txBody>
                    <a:bodyPr/>
                    <a:lstStyle/>
                    <a:p>
                      <a:r>
                        <a:rPr lang="en-US" sz="1000"/>
                        <a:t>Task / Activity</a:t>
                      </a:r>
                    </a:p>
                  </a:txBody>
                  <a:tcPr anchor="ctr"/>
                </a:tc>
                <a:tc>
                  <a:txBody>
                    <a:bodyPr/>
                    <a:lstStyle/>
                    <a:p>
                      <a:r>
                        <a:rPr lang="en-US" sz="1000"/>
                        <a:t>Impacted Business Area</a:t>
                      </a:r>
                    </a:p>
                  </a:txBody>
                  <a:tcPr anchor="ctr"/>
                </a:tc>
                <a:tc>
                  <a:txBody>
                    <a:bodyPr/>
                    <a:lstStyle/>
                    <a:p>
                      <a:r>
                        <a:rPr lang="en-US" sz="1000"/>
                        <a:t>Date/Timeframe</a:t>
                      </a:r>
                    </a:p>
                  </a:txBody>
                  <a:tcPr anchor="ctr"/>
                </a:tc>
                <a:tc>
                  <a:txBody>
                    <a:bodyPr/>
                    <a:lstStyle/>
                    <a:p>
                      <a:r>
                        <a:rPr lang="en-US" sz="1000"/>
                        <a:t>Final Due Date</a:t>
                      </a:r>
                    </a:p>
                  </a:txBody>
                  <a:tcPr anchor="ctr"/>
                </a:tc>
                <a:extLst>
                  <a:ext uri="{0D108BD9-81ED-4DB2-BD59-A6C34878D82A}">
                    <a16:rowId xmlns:a16="http://schemas.microsoft.com/office/drawing/2014/main" val="2198229216"/>
                  </a:ext>
                </a:extLst>
              </a:tr>
              <a:tr h="794098">
                <a:tc>
                  <a:txBody>
                    <a:bodyPr/>
                    <a:lstStyle/>
                    <a:p>
                      <a:r>
                        <a:rPr lang="en-US" sz="1000" b="1"/>
                        <a:t>Budget: Agency Readiness – Training / FY27 File Preparation</a:t>
                      </a:r>
                    </a:p>
                    <a:p>
                      <a:r>
                        <a:rPr lang="en-US" sz="1000" b="0"/>
                        <a:t>During this time, budget development training will take place to teach budget employees how to create the FY27 Budget Workbook or EIB file based on the tentatively approved budget.</a:t>
                      </a:r>
                    </a:p>
                    <a:p>
                      <a:endParaRPr lang="en-US" sz="1000" b="1"/>
                    </a:p>
                  </a:txBody>
                  <a:tcPr anchor="ctr"/>
                </a:tc>
                <a:tc>
                  <a:txBody>
                    <a:bodyPr/>
                    <a:lstStyle/>
                    <a:p>
                      <a:r>
                        <a:rPr lang="en-US" sz="1000"/>
                        <a:t>Budget Roles</a:t>
                      </a:r>
                    </a:p>
                  </a:txBody>
                  <a:tcPr anchor="ctr"/>
                </a:tc>
                <a:tc>
                  <a:txBody>
                    <a:bodyPr/>
                    <a:lstStyle/>
                    <a:p>
                      <a:r>
                        <a:rPr lang="en-US" sz="1000"/>
                        <a:t>March 2 – May 13</a:t>
                      </a:r>
                    </a:p>
                  </a:txBody>
                  <a:tcPr anchor="ctr"/>
                </a:tc>
                <a:tc>
                  <a:txBody>
                    <a:bodyPr/>
                    <a:lstStyle/>
                    <a:p>
                      <a:r>
                        <a:rPr lang="en-US" sz="1000"/>
                        <a:t>May 13</a:t>
                      </a:r>
                    </a:p>
                  </a:txBody>
                  <a:tcPr anchor="ctr"/>
                </a:tc>
                <a:extLst>
                  <a:ext uri="{0D108BD9-81ED-4DB2-BD59-A6C34878D82A}">
                    <a16:rowId xmlns:a16="http://schemas.microsoft.com/office/drawing/2014/main" val="62319598"/>
                  </a:ext>
                </a:extLst>
              </a:tr>
              <a:tr h="794098">
                <a:tc>
                  <a:txBody>
                    <a:bodyPr/>
                    <a:lstStyle/>
                    <a:p>
                      <a:r>
                        <a:rPr lang="en-US" sz="1000" b="1"/>
                        <a:t>Adaptive Planning: Future Budget Build Simulation</a:t>
                      </a:r>
                    </a:p>
                    <a:p>
                      <a:r>
                        <a:rPr lang="en-US" sz="1000" b="0"/>
                        <a:t>Agency participants complete Future Budget Build Simulation activities for Adaptive. Agencies will be invited to specific sessions during this time frame. All participation will conclude May 15.</a:t>
                      </a:r>
                    </a:p>
                    <a:p>
                      <a:endParaRPr lang="en-US" sz="1000" b="1"/>
                    </a:p>
                  </a:txBody>
                  <a:tcPr anchor="ctr"/>
                </a:tc>
                <a:tc>
                  <a:txBody>
                    <a:bodyPr/>
                    <a:lstStyle/>
                    <a:p>
                      <a:r>
                        <a:rPr lang="en-US" sz="1000"/>
                        <a:t>Adaptive Planning / Budget Roles</a:t>
                      </a:r>
                    </a:p>
                  </a:txBody>
                  <a:tcPr anchor="ctr"/>
                </a:tc>
                <a:tc>
                  <a:txBody>
                    <a:bodyPr/>
                    <a:lstStyle/>
                    <a:p>
                      <a:r>
                        <a:rPr lang="en-US" sz="1000"/>
                        <a:t>March 16 – May 15</a:t>
                      </a:r>
                    </a:p>
                  </a:txBody>
                  <a:tcPr anchor="ctr"/>
                </a:tc>
                <a:tc>
                  <a:txBody>
                    <a:bodyPr/>
                    <a:lstStyle/>
                    <a:p>
                      <a:r>
                        <a:rPr lang="en-US" sz="1000"/>
                        <a:t>May 15</a:t>
                      </a:r>
                    </a:p>
                  </a:txBody>
                  <a:tcPr anchor="ctr"/>
                </a:tc>
                <a:extLst>
                  <a:ext uri="{0D108BD9-81ED-4DB2-BD59-A6C34878D82A}">
                    <a16:rowId xmlns:a16="http://schemas.microsoft.com/office/drawing/2014/main" val="2607449149"/>
                  </a:ext>
                </a:extLst>
              </a:tr>
              <a:tr h="794098">
                <a:tc>
                  <a:txBody>
                    <a:bodyPr/>
                    <a:lstStyle/>
                    <a:p>
                      <a:r>
                        <a:rPr lang="en-US" sz="1000" b="1"/>
                        <a:t>FDM Validation for GOLD Build</a:t>
                      </a:r>
                    </a:p>
                    <a:p>
                      <a:r>
                        <a:rPr lang="en-US" sz="1000" b="0"/>
                        <a:t>Review FDM Crosswalk for all agency specific </a:t>
                      </a:r>
                      <a:r>
                        <a:rPr lang="en-US" sz="1000" b="0" err="1"/>
                        <a:t>Worktags</a:t>
                      </a:r>
                      <a:r>
                        <a:rPr lang="en-US" sz="1000" b="0"/>
                        <a:t>.</a:t>
                      </a:r>
                    </a:p>
                    <a:p>
                      <a:endParaRPr lang="en-US" sz="1000" b="1"/>
                    </a:p>
                  </a:txBody>
                  <a:tcPr anchor="ctr"/>
                </a:tc>
                <a:tc>
                  <a:txBody>
                    <a:bodyPr/>
                    <a:lstStyle/>
                    <a:p>
                      <a:r>
                        <a:rPr lang="en-US" sz="1000"/>
                        <a:t>Finance Roles</a:t>
                      </a:r>
                    </a:p>
                  </a:txBody>
                  <a:tcPr anchor="ctr"/>
                </a:tc>
                <a:tc>
                  <a:txBody>
                    <a:bodyPr/>
                    <a:lstStyle/>
                    <a:p>
                      <a:r>
                        <a:rPr lang="en-US" sz="1000"/>
                        <a:t>April 20 – May 1</a:t>
                      </a:r>
                    </a:p>
                  </a:txBody>
                  <a:tcPr anchor="ctr"/>
                </a:tc>
                <a:tc>
                  <a:txBody>
                    <a:bodyPr/>
                    <a:lstStyle/>
                    <a:p>
                      <a:r>
                        <a:rPr lang="en-US" sz="1000"/>
                        <a:t>May 1</a:t>
                      </a:r>
                    </a:p>
                  </a:txBody>
                  <a:tcPr anchor="ctr"/>
                </a:tc>
                <a:extLst>
                  <a:ext uri="{0D108BD9-81ED-4DB2-BD59-A6C34878D82A}">
                    <a16:rowId xmlns:a16="http://schemas.microsoft.com/office/drawing/2014/main" val="3884581737"/>
                  </a:ext>
                </a:extLst>
              </a:tr>
            </a:tbl>
          </a:graphicData>
        </a:graphic>
      </p:graphicFrame>
      <p:sp>
        <p:nvSpPr>
          <p:cNvPr id="12" name="TextBox 11">
            <a:extLst>
              <a:ext uri="{FF2B5EF4-FFF2-40B4-BE49-F238E27FC236}">
                <a16:creationId xmlns:a16="http://schemas.microsoft.com/office/drawing/2014/main" id="{6E5D96FA-FB5D-DD16-EAA7-8DC8B99335AF}"/>
              </a:ext>
            </a:extLst>
          </p:cNvPr>
          <p:cNvSpPr txBox="1"/>
          <p:nvPr/>
        </p:nvSpPr>
        <p:spPr>
          <a:xfrm>
            <a:off x="128755" y="544255"/>
            <a:ext cx="2579319" cy="369332"/>
          </a:xfrm>
          <a:prstGeom prst="rect">
            <a:avLst/>
          </a:prstGeom>
          <a:noFill/>
        </p:spPr>
        <p:txBody>
          <a:bodyPr wrap="square" rtlCol="0">
            <a:spAutoFit/>
          </a:bodyPr>
          <a:lstStyle/>
          <a:p>
            <a:r>
              <a:rPr lang="en-US" b="1"/>
              <a:t>April 2026</a:t>
            </a:r>
          </a:p>
        </p:txBody>
      </p:sp>
    </p:spTree>
    <p:extLst>
      <p:ext uri="{BB962C8B-B14F-4D97-AF65-F5344CB8AC3E}">
        <p14:creationId xmlns:p14="http://schemas.microsoft.com/office/powerpoint/2010/main" val="1092441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2EC9A-834A-878C-D5B6-F81549E6CB69}"/>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DB367A4-C2BA-FD7D-EFBD-503D2E93834A}"/>
              </a:ext>
            </a:extLst>
          </p:cNvPr>
          <p:cNvGraphicFramePr>
            <a:graphicFrameLocks noGrp="1"/>
          </p:cNvGraphicFramePr>
          <p:nvPr>
            <p:extLst>
              <p:ext uri="{D42A27DB-BD31-4B8C-83A1-F6EECF244321}">
                <p14:modId xmlns:p14="http://schemas.microsoft.com/office/powerpoint/2010/main" val="547450698"/>
              </p:ext>
            </p:extLst>
          </p:nvPr>
        </p:nvGraphicFramePr>
        <p:xfrm>
          <a:off x="192886" y="913586"/>
          <a:ext cx="7386631" cy="9080611"/>
        </p:xfrm>
        <a:graphic>
          <a:graphicData uri="http://schemas.openxmlformats.org/drawingml/2006/table">
            <a:tbl>
              <a:tblPr firstRow="1" bandRow="1"/>
              <a:tblGrid>
                <a:gridCol w="1055233">
                  <a:extLst>
                    <a:ext uri="{9D8B030D-6E8A-4147-A177-3AD203B41FA5}">
                      <a16:colId xmlns:a16="http://schemas.microsoft.com/office/drawing/2014/main" val="4279713378"/>
                    </a:ext>
                  </a:extLst>
                </a:gridCol>
                <a:gridCol w="1055233">
                  <a:extLst>
                    <a:ext uri="{9D8B030D-6E8A-4147-A177-3AD203B41FA5}">
                      <a16:colId xmlns:a16="http://schemas.microsoft.com/office/drawing/2014/main" val="20001"/>
                    </a:ext>
                  </a:extLst>
                </a:gridCol>
                <a:gridCol w="1055233">
                  <a:extLst>
                    <a:ext uri="{9D8B030D-6E8A-4147-A177-3AD203B41FA5}">
                      <a16:colId xmlns:a16="http://schemas.microsoft.com/office/drawing/2014/main" val="20002"/>
                    </a:ext>
                  </a:extLst>
                </a:gridCol>
                <a:gridCol w="1055233">
                  <a:extLst>
                    <a:ext uri="{9D8B030D-6E8A-4147-A177-3AD203B41FA5}">
                      <a16:colId xmlns:a16="http://schemas.microsoft.com/office/drawing/2014/main" val="20003"/>
                    </a:ext>
                  </a:extLst>
                </a:gridCol>
                <a:gridCol w="1055233">
                  <a:extLst>
                    <a:ext uri="{9D8B030D-6E8A-4147-A177-3AD203B41FA5}">
                      <a16:colId xmlns:a16="http://schemas.microsoft.com/office/drawing/2014/main" val="20004"/>
                    </a:ext>
                  </a:extLst>
                </a:gridCol>
                <a:gridCol w="1055233">
                  <a:extLst>
                    <a:ext uri="{9D8B030D-6E8A-4147-A177-3AD203B41FA5}">
                      <a16:colId xmlns:a16="http://schemas.microsoft.com/office/drawing/2014/main" val="20005"/>
                    </a:ext>
                  </a:extLst>
                </a:gridCol>
                <a:gridCol w="1055233">
                  <a:extLst>
                    <a:ext uri="{9D8B030D-6E8A-4147-A177-3AD203B41FA5}">
                      <a16:colId xmlns:a16="http://schemas.microsoft.com/office/drawing/2014/main" val="3503698920"/>
                    </a:ext>
                  </a:extLst>
                </a:gridCol>
              </a:tblGrid>
              <a:tr h="249087">
                <a:tc>
                  <a:txBody>
                    <a:bodyPr/>
                    <a:lstStyle/>
                    <a:p>
                      <a:pPr algn="l"/>
                      <a:r>
                        <a:rPr lang="en-US" sz="700" b="1" cap="all" baseline="0">
                          <a:solidFill>
                            <a:schemeClr val="tx1"/>
                          </a:solidFill>
                          <a:latin typeface="Arial" panose="020B0604020202020204" pitchFamily="34" charset="0"/>
                          <a:ea typeface="Open Sans"/>
                          <a:cs typeface="Arial" panose="020B0604020202020204" pitchFamily="34" charset="0"/>
                        </a:rPr>
                        <a:t>SUNDAY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Monday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Tuesday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Wednesday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Thursday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Friday </a:t>
                      </a:r>
                      <a:endParaRPr lang="en-US" sz="700" b="1" cap="all" baseline="0">
                        <a:solidFill>
                          <a:schemeClr val="tx1"/>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700" b="1" cap="all" baseline="0">
                          <a:solidFill>
                            <a:schemeClr val="tx1"/>
                          </a:solidFill>
                          <a:latin typeface="Arial" panose="020B0604020202020204" pitchFamily="34" charset="0"/>
                          <a:ea typeface="Open Sans" panose="020B0606030504020204" pitchFamily="34" charset="0"/>
                          <a:cs typeface="Arial" panose="020B0604020202020204" pitchFamily="34" charset="0"/>
                        </a:rPr>
                        <a:t>SATURDAY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870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kern="120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kern="120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664960"/>
                  </a:ext>
                </a:extLst>
              </a:tr>
              <a:tr h="1920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5</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49299758"/>
                  </a:ext>
                </a:extLst>
              </a:tr>
              <a:tr h="18833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14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15</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1269467"/>
                  </a:ext>
                </a:extLst>
              </a:tr>
              <a:tr h="2237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21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22</a:t>
                      </a:r>
                    </a:p>
                    <a:p>
                      <a:pPr marL="0" marR="0" lvl="0" indent="0" algn="l" rtl="0" eaLnBrk="1" fontAlgn="auto" latinLnBrk="0" hangingPunct="1">
                        <a:lnSpc>
                          <a:spcPct val="100000"/>
                        </a:lnSpc>
                        <a:spcBef>
                          <a:spcPts val="0"/>
                        </a:spcBef>
                        <a:spcAft>
                          <a:spcPts val="0"/>
                        </a:spcAft>
                        <a:buClrTx/>
                        <a:buSzTx/>
                        <a:buFontTx/>
                        <a:buNone/>
                      </a:pPr>
                      <a:endPar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77532604"/>
                  </a:ext>
                </a:extLst>
              </a:tr>
              <a:tr h="19202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tx1"/>
                          </a:solidFill>
                          <a:latin typeface="Arial" panose="020B0604020202020204" pitchFamily="34" charset="0"/>
                          <a:ea typeface="Open Sans"/>
                          <a:cs typeface="Arial" panose="020B0604020202020204" pitchFamily="34" charset="0"/>
                        </a:rPr>
                        <a:t>24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tx1"/>
                          </a:solidFill>
                          <a:latin typeface="Arial" panose="020B0604020202020204" pitchFamily="34" charset="0"/>
                          <a:ea typeface="Open Sans"/>
                          <a:cs typeface="Arial" panose="020B0604020202020204" pitchFamily="34" charset="0"/>
                        </a:rPr>
                        <a:t>STATE HOLIDAY</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28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30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53493"/>
                  </a:ext>
                </a:extLst>
              </a:tr>
            </a:tbl>
          </a:graphicData>
        </a:graphic>
      </p:graphicFrame>
      <p:sp>
        <p:nvSpPr>
          <p:cNvPr id="3" name="Rectangle 2">
            <a:extLst>
              <a:ext uri="{FF2B5EF4-FFF2-40B4-BE49-F238E27FC236}">
                <a16:creationId xmlns:a16="http://schemas.microsoft.com/office/drawing/2014/main" id="{9E35437D-29D3-3817-2469-FF7FC3558167}"/>
              </a:ext>
            </a:extLst>
          </p:cNvPr>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9">
            <a:extLst>
              <a:ext uri="{FF2B5EF4-FFF2-40B4-BE49-F238E27FC236}">
                <a16:creationId xmlns:a16="http://schemas.microsoft.com/office/drawing/2014/main" id="{03134415-BE73-BA7F-F6F9-8E2F301EDA83}"/>
              </a:ext>
            </a:extLst>
          </p:cNvPr>
          <p:cNvSpPr/>
          <p:nvPr/>
        </p:nvSpPr>
        <p:spPr>
          <a:xfrm>
            <a:off x="191162" y="1319282"/>
            <a:ext cx="7388352"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AGENCY READINESS – TRAINING / FY27 FILE PREPARATION</a:t>
            </a:r>
          </a:p>
        </p:txBody>
      </p:sp>
      <p:sp>
        <p:nvSpPr>
          <p:cNvPr id="10" name="Rounded Rectangle 9">
            <a:extLst>
              <a:ext uri="{FF2B5EF4-FFF2-40B4-BE49-F238E27FC236}">
                <a16:creationId xmlns:a16="http://schemas.microsoft.com/office/drawing/2014/main" id="{67157779-3119-6B1E-11C3-5150AFCF394A}"/>
              </a:ext>
            </a:extLst>
          </p:cNvPr>
          <p:cNvSpPr/>
          <p:nvPr/>
        </p:nvSpPr>
        <p:spPr>
          <a:xfrm>
            <a:off x="191162" y="1520620"/>
            <a:ext cx="630936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FDM VALIDATION FOR GOLD BUILD</a:t>
            </a:r>
          </a:p>
        </p:txBody>
      </p:sp>
      <p:sp>
        <p:nvSpPr>
          <p:cNvPr id="12" name="Rounded Rectangle 11">
            <a:extLst>
              <a:ext uri="{FF2B5EF4-FFF2-40B4-BE49-F238E27FC236}">
                <a16:creationId xmlns:a16="http://schemas.microsoft.com/office/drawing/2014/main" id="{A79D4D38-81C5-9E93-F12C-7771C4AF5079}"/>
              </a:ext>
            </a:extLst>
          </p:cNvPr>
          <p:cNvSpPr/>
          <p:nvPr/>
        </p:nvSpPr>
        <p:spPr>
          <a:xfrm>
            <a:off x="191162" y="1724391"/>
            <a:ext cx="7388352"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ADAPTIVE: FUTURE BUDGET BUILD SIMULATION</a:t>
            </a:r>
          </a:p>
        </p:txBody>
      </p:sp>
      <p:sp>
        <p:nvSpPr>
          <p:cNvPr id="13" name="Rounded Rectangle 9">
            <a:extLst>
              <a:ext uri="{FF2B5EF4-FFF2-40B4-BE49-F238E27FC236}">
                <a16:creationId xmlns:a16="http://schemas.microsoft.com/office/drawing/2014/main" id="{9DE62D8B-ACF6-E1FB-842A-BCD59A2E665A}"/>
              </a:ext>
            </a:extLst>
          </p:cNvPr>
          <p:cNvSpPr/>
          <p:nvPr/>
        </p:nvSpPr>
        <p:spPr>
          <a:xfrm>
            <a:off x="191162" y="2204467"/>
            <a:ext cx="7386630"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AGENCY READINESS – TRAINING / FY27 FILE PREPARATION</a:t>
            </a:r>
          </a:p>
        </p:txBody>
      </p:sp>
      <p:sp>
        <p:nvSpPr>
          <p:cNvPr id="15" name="Rounded Rectangle 9">
            <a:extLst>
              <a:ext uri="{FF2B5EF4-FFF2-40B4-BE49-F238E27FC236}">
                <a16:creationId xmlns:a16="http://schemas.microsoft.com/office/drawing/2014/main" id="{F31B76DC-7985-02AC-88F0-D83A4262A98A}"/>
              </a:ext>
            </a:extLst>
          </p:cNvPr>
          <p:cNvSpPr/>
          <p:nvPr/>
        </p:nvSpPr>
        <p:spPr>
          <a:xfrm>
            <a:off x="191162" y="2411893"/>
            <a:ext cx="738663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FDM VALIDATION FOR CATCH UP</a:t>
            </a:r>
          </a:p>
        </p:txBody>
      </p:sp>
      <p:sp>
        <p:nvSpPr>
          <p:cNvPr id="16" name="Rounded Rectangle 11">
            <a:extLst>
              <a:ext uri="{FF2B5EF4-FFF2-40B4-BE49-F238E27FC236}">
                <a16:creationId xmlns:a16="http://schemas.microsoft.com/office/drawing/2014/main" id="{E276D0D9-9EE0-B1F6-8F72-8BFEABB034B8}"/>
              </a:ext>
            </a:extLst>
          </p:cNvPr>
          <p:cNvSpPr/>
          <p:nvPr/>
        </p:nvSpPr>
        <p:spPr>
          <a:xfrm>
            <a:off x="191162" y="2619320"/>
            <a:ext cx="7388352"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ADAPTIVE: FUTURE BUDGET BUILD SIMULATION</a:t>
            </a:r>
          </a:p>
        </p:txBody>
      </p:sp>
      <p:sp>
        <p:nvSpPr>
          <p:cNvPr id="17" name="Rounded Rectangle 9">
            <a:extLst>
              <a:ext uri="{FF2B5EF4-FFF2-40B4-BE49-F238E27FC236}">
                <a16:creationId xmlns:a16="http://schemas.microsoft.com/office/drawing/2014/main" id="{5C001EB0-AAC5-3464-F681-727AFCE37460}"/>
              </a:ext>
            </a:extLst>
          </p:cNvPr>
          <p:cNvSpPr/>
          <p:nvPr/>
        </p:nvSpPr>
        <p:spPr>
          <a:xfrm>
            <a:off x="205790" y="4522820"/>
            <a:ext cx="4206240" cy="18977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AGENCY READINESS TRAINING / FY27 FILE PREP</a:t>
            </a:r>
          </a:p>
        </p:txBody>
      </p:sp>
      <p:sp>
        <p:nvSpPr>
          <p:cNvPr id="18" name="Rounded Rectangle 9">
            <a:extLst>
              <a:ext uri="{FF2B5EF4-FFF2-40B4-BE49-F238E27FC236}">
                <a16:creationId xmlns:a16="http://schemas.microsoft.com/office/drawing/2014/main" id="{1053AB28-3F38-673B-988E-96D7D4F6791C}"/>
              </a:ext>
            </a:extLst>
          </p:cNvPr>
          <p:cNvSpPr/>
          <p:nvPr/>
        </p:nvSpPr>
        <p:spPr>
          <a:xfrm>
            <a:off x="205790" y="4127925"/>
            <a:ext cx="7370497"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FDM VALIDATION FOR CATCH UP</a:t>
            </a:r>
          </a:p>
        </p:txBody>
      </p:sp>
      <p:sp>
        <p:nvSpPr>
          <p:cNvPr id="20" name="Rounded Rectangle 11">
            <a:extLst>
              <a:ext uri="{FF2B5EF4-FFF2-40B4-BE49-F238E27FC236}">
                <a16:creationId xmlns:a16="http://schemas.microsoft.com/office/drawing/2014/main" id="{3250253D-B028-551A-26EF-23D84369D912}"/>
              </a:ext>
            </a:extLst>
          </p:cNvPr>
          <p:cNvSpPr/>
          <p:nvPr/>
        </p:nvSpPr>
        <p:spPr>
          <a:xfrm>
            <a:off x="205790" y="4328203"/>
            <a:ext cx="7370496"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ADAPTIVE: FUTURE BUDGET BUILD SIMULATION</a:t>
            </a:r>
          </a:p>
        </p:txBody>
      </p:sp>
      <p:sp>
        <p:nvSpPr>
          <p:cNvPr id="21" name="Rounded Rectangle 9">
            <a:extLst>
              <a:ext uri="{FF2B5EF4-FFF2-40B4-BE49-F238E27FC236}">
                <a16:creationId xmlns:a16="http://schemas.microsoft.com/office/drawing/2014/main" id="{6E570225-BEAC-90D7-5121-F2028F4C40AC}"/>
              </a:ext>
            </a:extLst>
          </p:cNvPr>
          <p:cNvSpPr/>
          <p:nvPr/>
        </p:nvSpPr>
        <p:spPr>
          <a:xfrm>
            <a:off x="5466945" y="4111970"/>
            <a:ext cx="1039753" cy="632274"/>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900" b="1">
                <a:solidFill>
                  <a:schemeClr val="tx1"/>
                </a:solidFill>
              </a:rPr>
              <a:t>FY27 BUDGET SUBMISSION DUE</a:t>
            </a:r>
          </a:p>
        </p:txBody>
      </p:sp>
      <p:sp>
        <p:nvSpPr>
          <p:cNvPr id="23" name="Rounded Rectangle 9">
            <a:extLst>
              <a:ext uri="{FF2B5EF4-FFF2-40B4-BE49-F238E27FC236}">
                <a16:creationId xmlns:a16="http://schemas.microsoft.com/office/drawing/2014/main" id="{AC5B3066-3474-771E-F5C0-8973958605B8}"/>
              </a:ext>
            </a:extLst>
          </p:cNvPr>
          <p:cNvSpPr/>
          <p:nvPr/>
        </p:nvSpPr>
        <p:spPr>
          <a:xfrm>
            <a:off x="191162" y="6057461"/>
            <a:ext cx="738663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FDM VALIDATION FOR CATCH UP</a:t>
            </a:r>
          </a:p>
        </p:txBody>
      </p:sp>
      <p:sp>
        <p:nvSpPr>
          <p:cNvPr id="27" name="Rounded Rectangle 9">
            <a:extLst>
              <a:ext uri="{FF2B5EF4-FFF2-40B4-BE49-F238E27FC236}">
                <a16:creationId xmlns:a16="http://schemas.microsoft.com/office/drawing/2014/main" id="{D4AD0B0D-BD79-877A-6EB2-AE1EB4090161}"/>
              </a:ext>
            </a:extLst>
          </p:cNvPr>
          <p:cNvSpPr/>
          <p:nvPr/>
        </p:nvSpPr>
        <p:spPr>
          <a:xfrm>
            <a:off x="198476" y="8373138"/>
            <a:ext cx="738663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FDM VALIDATION FOR CATCH UP</a:t>
            </a:r>
          </a:p>
        </p:txBody>
      </p:sp>
      <p:sp>
        <p:nvSpPr>
          <p:cNvPr id="56" name="TextBox 55">
            <a:extLst>
              <a:ext uri="{FF2B5EF4-FFF2-40B4-BE49-F238E27FC236}">
                <a16:creationId xmlns:a16="http://schemas.microsoft.com/office/drawing/2014/main" id="{CF542BC3-A00C-1EBC-5303-96F0FC18A60B}"/>
              </a:ext>
            </a:extLst>
          </p:cNvPr>
          <p:cNvSpPr txBox="1"/>
          <p:nvPr/>
        </p:nvSpPr>
        <p:spPr>
          <a:xfrm>
            <a:off x="128755" y="544255"/>
            <a:ext cx="2579319" cy="369332"/>
          </a:xfrm>
          <a:prstGeom prst="rect">
            <a:avLst/>
          </a:prstGeom>
          <a:noFill/>
        </p:spPr>
        <p:txBody>
          <a:bodyPr wrap="square" rtlCol="0">
            <a:spAutoFit/>
          </a:bodyPr>
          <a:lstStyle/>
          <a:p>
            <a:r>
              <a:rPr lang="en-US" b="1"/>
              <a:t>May 2026</a:t>
            </a:r>
          </a:p>
        </p:txBody>
      </p:sp>
      <p:sp>
        <p:nvSpPr>
          <p:cNvPr id="9" name="Rounded Rectangle 3">
            <a:extLst>
              <a:ext uri="{FF2B5EF4-FFF2-40B4-BE49-F238E27FC236}">
                <a16:creationId xmlns:a16="http://schemas.microsoft.com/office/drawing/2014/main" id="{9258272B-C1E0-AE32-9364-54F3BD127B07}"/>
              </a:ext>
            </a:extLst>
          </p:cNvPr>
          <p:cNvSpPr/>
          <p:nvPr/>
        </p:nvSpPr>
        <p:spPr>
          <a:xfrm>
            <a:off x="1265702" y="2817385"/>
            <a:ext cx="1039753" cy="1119133"/>
          </a:xfrm>
          <a:prstGeom prst="roundRect">
            <a:avLst>
              <a:gd name="adj" fmla="val 12925"/>
            </a:avLst>
          </a:prstGeom>
          <a:solidFill>
            <a:srgbClr val="23578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en-US" sz="900" b="1">
                <a:solidFill>
                  <a:schemeClr val="bg1"/>
                </a:solidFill>
              </a:rPr>
              <a:t>Procurement:</a:t>
            </a:r>
          </a:p>
          <a:p>
            <a:r>
              <a:rPr lang="en-US" sz="900">
                <a:solidFill>
                  <a:schemeClr val="bg1"/>
                </a:solidFill>
              </a:rPr>
              <a:t>Final day for sourcing events to be under evaluation for go-live</a:t>
            </a:r>
          </a:p>
        </p:txBody>
      </p:sp>
      <p:sp>
        <p:nvSpPr>
          <p:cNvPr id="11" name="Rounded Rectangle 3">
            <a:extLst>
              <a:ext uri="{FF2B5EF4-FFF2-40B4-BE49-F238E27FC236}">
                <a16:creationId xmlns:a16="http://schemas.microsoft.com/office/drawing/2014/main" id="{19E84241-F0AE-14EA-0CE1-57539B80E47A}"/>
              </a:ext>
            </a:extLst>
          </p:cNvPr>
          <p:cNvSpPr/>
          <p:nvPr/>
        </p:nvSpPr>
        <p:spPr>
          <a:xfrm>
            <a:off x="3394952" y="9481665"/>
            <a:ext cx="982495" cy="473184"/>
          </a:xfrm>
          <a:prstGeom prst="roundRect">
            <a:avLst>
              <a:gd name="adj" fmla="val 22480"/>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en-US" sz="800" b="1">
                <a:solidFill>
                  <a:schemeClr val="bg1"/>
                </a:solidFill>
              </a:rPr>
              <a:t>Procurement:</a:t>
            </a:r>
          </a:p>
          <a:p>
            <a:r>
              <a:rPr lang="en-US" sz="800">
                <a:solidFill>
                  <a:schemeClr val="bg1"/>
                </a:solidFill>
              </a:rPr>
              <a:t>Jaggaer catalog pricing updates</a:t>
            </a:r>
          </a:p>
        </p:txBody>
      </p:sp>
      <p:sp>
        <p:nvSpPr>
          <p:cNvPr id="57" name="TextBox 56">
            <a:extLst>
              <a:ext uri="{FF2B5EF4-FFF2-40B4-BE49-F238E27FC236}">
                <a16:creationId xmlns:a16="http://schemas.microsoft.com/office/drawing/2014/main" id="{4F97D293-AAEC-AE23-9189-72BE28B44803}"/>
              </a:ext>
            </a:extLst>
          </p:cNvPr>
          <p:cNvSpPr txBox="1"/>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Get to Go-Live Calendar: Finance &amp; Procurement</a:t>
            </a:r>
          </a:p>
        </p:txBody>
      </p:sp>
      <p:sp>
        <p:nvSpPr>
          <p:cNvPr id="22" name="Rectangle: Rounded Corners 21">
            <a:extLst>
              <a:ext uri="{FF2B5EF4-FFF2-40B4-BE49-F238E27FC236}">
                <a16:creationId xmlns:a16="http://schemas.microsoft.com/office/drawing/2014/main" id="{55CCE184-09F0-331B-7249-38340B6D1E23}"/>
              </a:ext>
            </a:extLst>
          </p:cNvPr>
          <p:cNvSpPr/>
          <p:nvPr/>
        </p:nvSpPr>
        <p:spPr>
          <a:xfrm>
            <a:off x="2315183" y="6461667"/>
            <a:ext cx="998721" cy="948098"/>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Supplier Accounts:</a:t>
            </a:r>
          </a:p>
          <a:p>
            <a:r>
              <a:rPr lang="en-US" sz="900" err="1">
                <a:solidFill>
                  <a:schemeClr val="tx1"/>
                </a:solidFill>
              </a:rPr>
              <a:t>TeamWorks</a:t>
            </a:r>
            <a:r>
              <a:rPr lang="en-US" sz="900">
                <a:solidFill>
                  <a:schemeClr val="tx1"/>
                </a:solidFill>
              </a:rPr>
              <a:t> Supplier/ Customer entry deadline</a:t>
            </a:r>
            <a:endParaRPr lang="en-US" sz="800">
              <a:solidFill>
                <a:schemeClr val="tx1"/>
              </a:solidFill>
            </a:endParaRPr>
          </a:p>
        </p:txBody>
      </p:sp>
      <p:sp>
        <p:nvSpPr>
          <p:cNvPr id="5" name="Rounded Rectangle 9">
            <a:extLst>
              <a:ext uri="{FF2B5EF4-FFF2-40B4-BE49-F238E27FC236}">
                <a16:creationId xmlns:a16="http://schemas.microsoft.com/office/drawing/2014/main" id="{353F2093-6E09-D739-AA06-9D59787AD7F0}"/>
              </a:ext>
            </a:extLst>
          </p:cNvPr>
          <p:cNvSpPr/>
          <p:nvPr/>
        </p:nvSpPr>
        <p:spPr>
          <a:xfrm>
            <a:off x="5501801" y="6466127"/>
            <a:ext cx="998721" cy="751576"/>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FDM:</a:t>
            </a:r>
          </a:p>
          <a:p>
            <a:r>
              <a:rPr lang="en-US" sz="900" err="1">
                <a:solidFill>
                  <a:schemeClr val="tx1"/>
                </a:solidFill>
              </a:rPr>
              <a:t>Worktag</a:t>
            </a:r>
            <a:r>
              <a:rPr lang="en-US" sz="900">
                <a:solidFill>
                  <a:schemeClr val="tx1"/>
                </a:solidFill>
              </a:rPr>
              <a:t> change submission deadline</a:t>
            </a:r>
          </a:p>
        </p:txBody>
      </p:sp>
      <p:sp>
        <p:nvSpPr>
          <p:cNvPr id="7" name="Rounded Rectangle 9">
            <a:extLst>
              <a:ext uri="{FF2B5EF4-FFF2-40B4-BE49-F238E27FC236}">
                <a16:creationId xmlns:a16="http://schemas.microsoft.com/office/drawing/2014/main" id="{E635BF51-0404-1111-8B4F-A4DE6C2D9CF0}"/>
              </a:ext>
            </a:extLst>
          </p:cNvPr>
          <p:cNvSpPr/>
          <p:nvPr/>
        </p:nvSpPr>
        <p:spPr>
          <a:xfrm>
            <a:off x="5484598" y="4761474"/>
            <a:ext cx="1022100" cy="6400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a:t>
            </a:r>
          </a:p>
          <a:p>
            <a:r>
              <a:rPr lang="en-US" sz="900">
                <a:solidFill>
                  <a:schemeClr val="tx1"/>
                </a:solidFill>
              </a:rPr>
              <a:t>FY27 Budget Submission Review</a:t>
            </a:r>
          </a:p>
        </p:txBody>
      </p:sp>
      <p:sp>
        <p:nvSpPr>
          <p:cNvPr id="25" name="Rounded Rectangle 9">
            <a:extLst>
              <a:ext uri="{FF2B5EF4-FFF2-40B4-BE49-F238E27FC236}">
                <a16:creationId xmlns:a16="http://schemas.microsoft.com/office/drawing/2014/main" id="{B1040A82-D509-A67D-1257-0DB18C07F33A}"/>
              </a:ext>
            </a:extLst>
          </p:cNvPr>
          <p:cNvSpPr/>
          <p:nvPr/>
        </p:nvSpPr>
        <p:spPr>
          <a:xfrm>
            <a:off x="191162" y="6261411"/>
            <a:ext cx="7386630"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FY27 BUDGET SUBMISSION REVIEW</a:t>
            </a:r>
          </a:p>
        </p:txBody>
      </p:sp>
      <p:sp>
        <p:nvSpPr>
          <p:cNvPr id="28" name="Rounded Rectangle 9">
            <a:extLst>
              <a:ext uri="{FF2B5EF4-FFF2-40B4-BE49-F238E27FC236}">
                <a16:creationId xmlns:a16="http://schemas.microsoft.com/office/drawing/2014/main" id="{F6EA14F7-7D9A-3D48-86B4-3783256A8254}"/>
              </a:ext>
            </a:extLst>
          </p:cNvPr>
          <p:cNvSpPr/>
          <p:nvPr/>
        </p:nvSpPr>
        <p:spPr>
          <a:xfrm>
            <a:off x="198476" y="8573394"/>
            <a:ext cx="7386630"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BUDGET: FY27 BUDGET SUBMISSION REVIEW</a:t>
            </a:r>
          </a:p>
        </p:txBody>
      </p:sp>
      <p:sp>
        <p:nvSpPr>
          <p:cNvPr id="29" name="Rounded Rectangle 3">
            <a:extLst>
              <a:ext uri="{FF2B5EF4-FFF2-40B4-BE49-F238E27FC236}">
                <a16:creationId xmlns:a16="http://schemas.microsoft.com/office/drawing/2014/main" id="{9094CB7D-F30F-CC44-A2C9-6D3860824481}"/>
              </a:ext>
            </a:extLst>
          </p:cNvPr>
          <p:cNvSpPr/>
          <p:nvPr/>
        </p:nvSpPr>
        <p:spPr>
          <a:xfrm>
            <a:off x="5466945" y="9113741"/>
            <a:ext cx="1068524" cy="811924"/>
          </a:xfrm>
          <a:prstGeom prst="roundRect">
            <a:avLst/>
          </a:prstGeom>
          <a:solidFill>
            <a:srgbClr val="23578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en-US" sz="900" b="1">
                <a:solidFill>
                  <a:schemeClr val="bg1"/>
                </a:solidFill>
              </a:rPr>
              <a:t>Procurement:</a:t>
            </a:r>
          </a:p>
          <a:p>
            <a:r>
              <a:rPr lang="en-US" sz="900">
                <a:solidFill>
                  <a:schemeClr val="bg1"/>
                </a:solidFill>
              </a:rPr>
              <a:t>FY27 Contract Renewals for Contract Management</a:t>
            </a:r>
          </a:p>
        </p:txBody>
      </p:sp>
      <p:sp>
        <p:nvSpPr>
          <p:cNvPr id="30" name="Rounded Rectangle 9">
            <a:extLst>
              <a:ext uri="{FF2B5EF4-FFF2-40B4-BE49-F238E27FC236}">
                <a16:creationId xmlns:a16="http://schemas.microsoft.com/office/drawing/2014/main" id="{2EC14581-DDBA-1BFB-A48D-06E7BC441A6B}"/>
              </a:ext>
            </a:extLst>
          </p:cNvPr>
          <p:cNvSpPr/>
          <p:nvPr/>
        </p:nvSpPr>
        <p:spPr>
          <a:xfrm>
            <a:off x="1265702" y="4724328"/>
            <a:ext cx="1039753" cy="537916"/>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bg1"/>
                </a:solidFill>
              </a:rPr>
              <a:t>Banking: </a:t>
            </a:r>
          </a:p>
          <a:p>
            <a:r>
              <a:rPr lang="en-US" sz="900">
                <a:solidFill>
                  <a:schemeClr val="bg1"/>
                </a:solidFill>
              </a:rPr>
              <a:t>Validate bank accounts</a:t>
            </a:r>
          </a:p>
        </p:txBody>
      </p:sp>
      <p:grpSp>
        <p:nvGrpSpPr>
          <p:cNvPr id="90" name="Group 89">
            <a:extLst>
              <a:ext uri="{FF2B5EF4-FFF2-40B4-BE49-F238E27FC236}">
                <a16:creationId xmlns:a16="http://schemas.microsoft.com/office/drawing/2014/main" id="{04230934-9F76-1D8C-0458-7AF79176054B}"/>
              </a:ext>
            </a:extLst>
          </p:cNvPr>
          <p:cNvGrpSpPr/>
          <p:nvPr/>
        </p:nvGrpSpPr>
        <p:grpSpPr>
          <a:xfrm>
            <a:off x="1908408" y="458748"/>
            <a:ext cx="5760663" cy="469610"/>
            <a:chOff x="1908408" y="458748"/>
            <a:chExt cx="5760663" cy="469610"/>
          </a:xfrm>
        </p:grpSpPr>
        <p:grpSp>
          <p:nvGrpSpPr>
            <p:cNvPr id="91" name="Group 90">
              <a:extLst>
                <a:ext uri="{FF2B5EF4-FFF2-40B4-BE49-F238E27FC236}">
                  <a16:creationId xmlns:a16="http://schemas.microsoft.com/office/drawing/2014/main" id="{A47FE1C7-8800-6B3E-03F8-50B2BFDD2E5E}"/>
                </a:ext>
              </a:extLst>
            </p:cNvPr>
            <p:cNvGrpSpPr/>
            <p:nvPr/>
          </p:nvGrpSpPr>
          <p:grpSpPr>
            <a:xfrm>
              <a:off x="1908408" y="458748"/>
              <a:ext cx="5760663" cy="462566"/>
              <a:chOff x="2708073" y="525114"/>
              <a:chExt cx="5760663" cy="462566"/>
            </a:xfrm>
          </p:grpSpPr>
          <p:sp>
            <p:nvSpPr>
              <p:cNvPr id="94" name="TextBox 93">
                <a:extLst>
                  <a:ext uri="{FF2B5EF4-FFF2-40B4-BE49-F238E27FC236}">
                    <a16:creationId xmlns:a16="http://schemas.microsoft.com/office/drawing/2014/main" id="{819E9AF4-B0C0-20BB-ED9A-C82831301CC1}"/>
                  </a:ext>
                </a:extLst>
              </p:cNvPr>
              <p:cNvSpPr txBox="1"/>
              <p:nvPr/>
            </p:nvSpPr>
            <p:spPr>
              <a:xfrm>
                <a:off x="5304556" y="525114"/>
                <a:ext cx="476314" cy="230832"/>
              </a:xfrm>
              <a:prstGeom prst="rect">
                <a:avLst/>
              </a:prstGeom>
              <a:noFill/>
            </p:spPr>
            <p:txBody>
              <a:bodyPr wrap="square" rtlCol="0">
                <a:spAutoFit/>
              </a:bodyPr>
              <a:lstStyle/>
              <a:p>
                <a:pPr algn="ctr"/>
                <a:r>
                  <a:rPr lang="en-US" sz="900" b="1"/>
                  <a:t>KEY</a:t>
                </a:r>
              </a:p>
            </p:txBody>
          </p:sp>
          <p:sp>
            <p:nvSpPr>
              <p:cNvPr id="95" name="Rectangle 94">
                <a:extLst>
                  <a:ext uri="{FF2B5EF4-FFF2-40B4-BE49-F238E27FC236}">
                    <a16:creationId xmlns:a16="http://schemas.microsoft.com/office/drawing/2014/main" id="{2ABA5CA4-E65A-01CD-EB21-4AEFD27D276E}"/>
                  </a:ext>
                </a:extLst>
              </p:cNvPr>
              <p:cNvSpPr/>
              <p:nvPr/>
            </p:nvSpPr>
            <p:spPr>
              <a:xfrm>
                <a:off x="2708073" y="551026"/>
                <a:ext cx="5669280" cy="414491"/>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6" name="Group 95">
                <a:extLst>
                  <a:ext uri="{FF2B5EF4-FFF2-40B4-BE49-F238E27FC236}">
                    <a16:creationId xmlns:a16="http://schemas.microsoft.com/office/drawing/2014/main" id="{EEAD1031-F0CB-091C-A454-6AD99C49F12C}"/>
                  </a:ext>
                </a:extLst>
              </p:cNvPr>
              <p:cNvGrpSpPr/>
              <p:nvPr/>
            </p:nvGrpSpPr>
            <p:grpSpPr>
              <a:xfrm>
                <a:off x="3727671" y="643101"/>
                <a:ext cx="1068476" cy="344579"/>
                <a:chOff x="3672127" y="643101"/>
                <a:chExt cx="1068476" cy="344579"/>
              </a:xfrm>
            </p:grpSpPr>
            <p:grpSp>
              <p:nvGrpSpPr>
                <p:cNvPr id="128" name="Group 127">
                  <a:extLst>
                    <a:ext uri="{FF2B5EF4-FFF2-40B4-BE49-F238E27FC236}">
                      <a16:creationId xmlns:a16="http://schemas.microsoft.com/office/drawing/2014/main" id="{6D2039FC-49F8-05C3-1C6B-866FCD83838F}"/>
                    </a:ext>
                  </a:extLst>
                </p:cNvPr>
                <p:cNvGrpSpPr/>
                <p:nvPr/>
              </p:nvGrpSpPr>
              <p:grpSpPr>
                <a:xfrm>
                  <a:off x="3672127" y="643101"/>
                  <a:ext cx="1068476" cy="215444"/>
                  <a:chOff x="3672127" y="643101"/>
                  <a:chExt cx="1068476" cy="215444"/>
                </a:xfrm>
              </p:grpSpPr>
              <p:sp>
                <p:nvSpPr>
                  <p:cNvPr id="132" name="TextBox 131">
                    <a:extLst>
                      <a:ext uri="{FF2B5EF4-FFF2-40B4-BE49-F238E27FC236}">
                        <a16:creationId xmlns:a16="http://schemas.microsoft.com/office/drawing/2014/main" id="{01F110FB-25A3-40FF-6FFC-6BF4E8D05892}"/>
                      </a:ext>
                    </a:extLst>
                  </p:cNvPr>
                  <p:cNvSpPr txBox="1"/>
                  <p:nvPr/>
                </p:nvSpPr>
                <p:spPr>
                  <a:xfrm>
                    <a:off x="3867079" y="643101"/>
                    <a:ext cx="873524" cy="215444"/>
                  </a:xfrm>
                  <a:prstGeom prst="rect">
                    <a:avLst/>
                  </a:prstGeom>
                  <a:noFill/>
                </p:spPr>
                <p:txBody>
                  <a:bodyPr wrap="square" rtlCol="0">
                    <a:spAutoFit/>
                  </a:bodyPr>
                  <a:lstStyle/>
                  <a:p>
                    <a:r>
                      <a:rPr lang="en-US" sz="800" b="1"/>
                      <a:t>Acct. Payable</a:t>
                    </a:r>
                  </a:p>
                </p:txBody>
              </p:sp>
              <p:sp>
                <p:nvSpPr>
                  <p:cNvPr id="133" name="Rectangle: Rounded Corners 132">
                    <a:extLst>
                      <a:ext uri="{FF2B5EF4-FFF2-40B4-BE49-F238E27FC236}">
                        <a16:creationId xmlns:a16="http://schemas.microsoft.com/office/drawing/2014/main" id="{92C4AB42-6D1A-48BF-4B31-FE0A9460BD4A}"/>
                      </a:ext>
                    </a:extLst>
                  </p:cNvPr>
                  <p:cNvSpPr/>
                  <p:nvPr/>
                </p:nvSpPr>
                <p:spPr>
                  <a:xfrm>
                    <a:off x="3672127" y="709758"/>
                    <a:ext cx="226730" cy="86502"/>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9" name="Group 128">
                  <a:extLst>
                    <a:ext uri="{FF2B5EF4-FFF2-40B4-BE49-F238E27FC236}">
                      <a16:creationId xmlns:a16="http://schemas.microsoft.com/office/drawing/2014/main" id="{05E17288-D5C6-7FC7-BA70-4C8CA267FDDB}"/>
                    </a:ext>
                  </a:extLst>
                </p:cNvPr>
                <p:cNvGrpSpPr/>
                <p:nvPr/>
              </p:nvGrpSpPr>
              <p:grpSpPr>
                <a:xfrm>
                  <a:off x="3672127" y="772236"/>
                  <a:ext cx="1068476" cy="215444"/>
                  <a:chOff x="3672127" y="772236"/>
                  <a:chExt cx="1068476" cy="215444"/>
                </a:xfrm>
              </p:grpSpPr>
              <p:sp>
                <p:nvSpPr>
                  <p:cNvPr id="130" name="TextBox 129">
                    <a:extLst>
                      <a:ext uri="{FF2B5EF4-FFF2-40B4-BE49-F238E27FC236}">
                        <a16:creationId xmlns:a16="http://schemas.microsoft.com/office/drawing/2014/main" id="{79B7D645-6C7E-D085-4031-E62E43771B82}"/>
                      </a:ext>
                    </a:extLst>
                  </p:cNvPr>
                  <p:cNvSpPr txBox="1"/>
                  <p:nvPr/>
                </p:nvSpPr>
                <p:spPr>
                  <a:xfrm>
                    <a:off x="3867079" y="772236"/>
                    <a:ext cx="873524" cy="215444"/>
                  </a:xfrm>
                  <a:prstGeom prst="rect">
                    <a:avLst/>
                  </a:prstGeom>
                  <a:noFill/>
                </p:spPr>
                <p:txBody>
                  <a:bodyPr wrap="square" rtlCol="0">
                    <a:spAutoFit/>
                  </a:bodyPr>
                  <a:lstStyle/>
                  <a:p>
                    <a:r>
                      <a:rPr lang="en-US" sz="800" b="1"/>
                      <a:t>Supplier Acct.</a:t>
                    </a:r>
                  </a:p>
                </p:txBody>
              </p:sp>
              <p:sp>
                <p:nvSpPr>
                  <p:cNvPr id="131" name="Rectangle: Rounded Corners 130">
                    <a:extLst>
                      <a:ext uri="{FF2B5EF4-FFF2-40B4-BE49-F238E27FC236}">
                        <a16:creationId xmlns:a16="http://schemas.microsoft.com/office/drawing/2014/main" id="{B2A2D55E-6621-3FB2-94B3-8293E7FE1AA3}"/>
                      </a:ext>
                    </a:extLst>
                  </p:cNvPr>
                  <p:cNvSpPr/>
                  <p:nvPr/>
                </p:nvSpPr>
                <p:spPr>
                  <a:xfrm>
                    <a:off x="3672127" y="838099"/>
                    <a:ext cx="226730" cy="86502"/>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7" name="Group 96">
                <a:extLst>
                  <a:ext uri="{FF2B5EF4-FFF2-40B4-BE49-F238E27FC236}">
                    <a16:creationId xmlns:a16="http://schemas.microsoft.com/office/drawing/2014/main" id="{CB4D3776-4BD3-4028-EC94-E8CEE00A6BF3}"/>
                  </a:ext>
                </a:extLst>
              </p:cNvPr>
              <p:cNvGrpSpPr/>
              <p:nvPr/>
            </p:nvGrpSpPr>
            <p:grpSpPr>
              <a:xfrm>
                <a:off x="5564099" y="643101"/>
                <a:ext cx="897908" cy="344579"/>
                <a:chOff x="5639948" y="643101"/>
                <a:chExt cx="897908" cy="344579"/>
              </a:xfrm>
            </p:grpSpPr>
            <p:grpSp>
              <p:nvGrpSpPr>
                <p:cNvPr id="122" name="Group 121">
                  <a:extLst>
                    <a:ext uri="{FF2B5EF4-FFF2-40B4-BE49-F238E27FC236}">
                      <a16:creationId xmlns:a16="http://schemas.microsoft.com/office/drawing/2014/main" id="{E796C6B8-CA07-3D2B-E1FB-EE2535E84159}"/>
                    </a:ext>
                  </a:extLst>
                </p:cNvPr>
                <p:cNvGrpSpPr/>
                <p:nvPr/>
              </p:nvGrpSpPr>
              <p:grpSpPr>
                <a:xfrm>
                  <a:off x="5639948" y="643101"/>
                  <a:ext cx="897908" cy="215444"/>
                  <a:chOff x="5639948" y="643101"/>
                  <a:chExt cx="897908" cy="215444"/>
                </a:xfrm>
              </p:grpSpPr>
              <p:sp>
                <p:nvSpPr>
                  <p:cNvPr id="126" name="TextBox 125">
                    <a:extLst>
                      <a:ext uri="{FF2B5EF4-FFF2-40B4-BE49-F238E27FC236}">
                        <a16:creationId xmlns:a16="http://schemas.microsoft.com/office/drawing/2014/main" id="{0EBBC40D-25EB-6A5E-A683-C1242D41358A}"/>
                      </a:ext>
                    </a:extLst>
                  </p:cNvPr>
                  <p:cNvSpPr txBox="1"/>
                  <p:nvPr/>
                </p:nvSpPr>
                <p:spPr>
                  <a:xfrm>
                    <a:off x="5834900" y="643101"/>
                    <a:ext cx="702956" cy="215444"/>
                  </a:xfrm>
                  <a:prstGeom prst="rect">
                    <a:avLst/>
                  </a:prstGeom>
                  <a:noFill/>
                </p:spPr>
                <p:txBody>
                  <a:bodyPr wrap="square" rtlCol="0">
                    <a:spAutoFit/>
                  </a:bodyPr>
                  <a:lstStyle/>
                  <a:p>
                    <a:r>
                      <a:rPr lang="en-US" sz="800" b="1"/>
                      <a:t>Adaptive</a:t>
                    </a:r>
                  </a:p>
                </p:txBody>
              </p:sp>
              <p:sp>
                <p:nvSpPr>
                  <p:cNvPr id="127" name="Rectangle: Rounded Corners 126">
                    <a:extLst>
                      <a:ext uri="{FF2B5EF4-FFF2-40B4-BE49-F238E27FC236}">
                        <a16:creationId xmlns:a16="http://schemas.microsoft.com/office/drawing/2014/main" id="{DB8EC005-4954-210C-6734-7878546D9267}"/>
                      </a:ext>
                    </a:extLst>
                  </p:cNvPr>
                  <p:cNvSpPr/>
                  <p:nvPr/>
                </p:nvSpPr>
                <p:spPr>
                  <a:xfrm>
                    <a:off x="5639948" y="709758"/>
                    <a:ext cx="226730" cy="86502"/>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3" name="Group 122">
                  <a:extLst>
                    <a:ext uri="{FF2B5EF4-FFF2-40B4-BE49-F238E27FC236}">
                      <a16:creationId xmlns:a16="http://schemas.microsoft.com/office/drawing/2014/main" id="{826A6CB5-BBD0-46E7-814D-DAF18BA0CBD5}"/>
                    </a:ext>
                  </a:extLst>
                </p:cNvPr>
                <p:cNvGrpSpPr/>
                <p:nvPr/>
              </p:nvGrpSpPr>
              <p:grpSpPr>
                <a:xfrm>
                  <a:off x="5639948" y="772236"/>
                  <a:ext cx="760594" cy="215444"/>
                  <a:chOff x="5639948" y="772236"/>
                  <a:chExt cx="760594" cy="215444"/>
                </a:xfrm>
              </p:grpSpPr>
              <p:sp>
                <p:nvSpPr>
                  <p:cNvPr id="124" name="TextBox 123">
                    <a:extLst>
                      <a:ext uri="{FF2B5EF4-FFF2-40B4-BE49-F238E27FC236}">
                        <a16:creationId xmlns:a16="http://schemas.microsoft.com/office/drawing/2014/main" id="{D098970F-23DD-B9C6-523C-B36EBC0AD075}"/>
                      </a:ext>
                    </a:extLst>
                  </p:cNvPr>
                  <p:cNvSpPr txBox="1"/>
                  <p:nvPr/>
                </p:nvSpPr>
                <p:spPr>
                  <a:xfrm>
                    <a:off x="5834900" y="772236"/>
                    <a:ext cx="565642" cy="215444"/>
                  </a:xfrm>
                  <a:prstGeom prst="rect">
                    <a:avLst/>
                  </a:prstGeom>
                  <a:noFill/>
                </p:spPr>
                <p:txBody>
                  <a:bodyPr wrap="square" rtlCol="0">
                    <a:spAutoFit/>
                  </a:bodyPr>
                  <a:lstStyle/>
                  <a:p>
                    <a:r>
                      <a:rPr lang="en-US" sz="800" b="1"/>
                      <a:t>FDM</a:t>
                    </a:r>
                  </a:p>
                </p:txBody>
              </p:sp>
              <p:sp>
                <p:nvSpPr>
                  <p:cNvPr id="125" name="Rectangle: Rounded Corners 124">
                    <a:extLst>
                      <a:ext uri="{FF2B5EF4-FFF2-40B4-BE49-F238E27FC236}">
                        <a16:creationId xmlns:a16="http://schemas.microsoft.com/office/drawing/2014/main" id="{F0D30778-7271-3A46-45BC-240A07521746}"/>
                      </a:ext>
                    </a:extLst>
                  </p:cNvPr>
                  <p:cNvSpPr/>
                  <p:nvPr/>
                </p:nvSpPr>
                <p:spPr>
                  <a:xfrm>
                    <a:off x="5639948" y="838099"/>
                    <a:ext cx="226730" cy="86502"/>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8" name="Group 97">
                <a:extLst>
                  <a:ext uri="{FF2B5EF4-FFF2-40B4-BE49-F238E27FC236}">
                    <a16:creationId xmlns:a16="http://schemas.microsoft.com/office/drawing/2014/main" id="{71E8F187-390A-8B2F-C9C2-CABA8BD92BE5}"/>
                  </a:ext>
                </a:extLst>
              </p:cNvPr>
              <p:cNvGrpSpPr/>
              <p:nvPr/>
            </p:nvGrpSpPr>
            <p:grpSpPr>
              <a:xfrm>
                <a:off x="4801116" y="643101"/>
                <a:ext cx="758014" cy="344579"/>
                <a:chOff x="4750961" y="643101"/>
                <a:chExt cx="758014" cy="344579"/>
              </a:xfrm>
            </p:grpSpPr>
            <p:grpSp>
              <p:nvGrpSpPr>
                <p:cNvPr id="116" name="Group 115">
                  <a:extLst>
                    <a:ext uri="{FF2B5EF4-FFF2-40B4-BE49-F238E27FC236}">
                      <a16:creationId xmlns:a16="http://schemas.microsoft.com/office/drawing/2014/main" id="{C92F7643-DE9A-0713-3BCD-7A70C3D73A4C}"/>
                    </a:ext>
                  </a:extLst>
                </p:cNvPr>
                <p:cNvGrpSpPr/>
                <p:nvPr/>
              </p:nvGrpSpPr>
              <p:grpSpPr>
                <a:xfrm>
                  <a:off x="4750961" y="643101"/>
                  <a:ext cx="758014" cy="215444"/>
                  <a:chOff x="4750961" y="643101"/>
                  <a:chExt cx="758014" cy="215444"/>
                </a:xfrm>
              </p:grpSpPr>
              <p:sp>
                <p:nvSpPr>
                  <p:cNvPr id="120" name="TextBox 119">
                    <a:extLst>
                      <a:ext uri="{FF2B5EF4-FFF2-40B4-BE49-F238E27FC236}">
                        <a16:creationId xmlns:a16="http://schemas.microsoft.com/office/drawing/2014/main" id="{1ABAC81D-47DA-F1BC-4165-D871F3504F43}"/>
                      </a:ext>
                    </a:extLst>
                  </p:cNvPr>
                  <p:cNvSpPr txBox="1"/>
                  <p:nvPr/>
                </p:nvSpPr>
                <p:spPr>
                  <a:xfrm>
                    <a:off x="4945912" y="643101"/>
                    <a:ext cx="563063" cy="215444"/>
                  </a:xfrm>
                  <a:prstGeom prst="rect">
                    <a:avLst/>
                  </a:prstGeom>
                  <a:noFill/>
                </p:spPr>
                <p:txBody>
                  <a:bodyPr wrap="square" rtlCol="0">
                    <a:spAutoFit/>
                  </a:bodyPr>
                  <a:lstStyle/>
                  <a:p>
                    <a:r>
                      <a:rPr lang="en-US" sz="800" b="1"/>
                      <a:t>Budget</a:t>
                    </a:r>
                  </a:p>
                </p:txBody>
              </p:sp>
              <p:sp>
                <p:nvSpPr>
                  <p:cNvPr id="121" name="Rectangle: Rounded Corners 120">
                    <a:extLst>
                      <a:ext uri="{FF2B5EF4-FFF2-40B4-BE49-F238E27FC236}">
                        <a16:creationId xmlns:a16="http://schemas.microsoft.com/office/drawing/2014/main" id="{CDE6F99B-00C8-7B69-D948-DB81395731DF}"/>
                      </a:ext>
                    </a:extLst>
                  </p:cNvPr>
                  <p:cNvSpPr/>
                  <p:nvPr/>
                </p:nvSpPr>
                <p:spPr>
                  <a:xfrm>
                    <a:off x="4750961" y="709758"/>
                    <a:ext cx="226730" cy="86502"/>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oup 116">
                  <a:extLst>
                    <a:ext uri="{FF2B5EF4-FFF2-40B4-BE49-F238E27FC236}">
                      <a16:creationId xmlns:a16="http://schemas.microsoft.com/office/drawing/2014/main" id="{006D2B51-D550-8AEC-0915-9A2236355929}"/>
                    </a:ext>
                  </a:extLst>
                </p:cNvPr>
                <p:cNvGrpSpPr/>
                <p:nvPr/>
              </p:nvGrpSpPr>
              <p:grpSpPr>
                <a:xfrm>
                  <a:off x="4750961" y="772236"/>
                  <a:ext cx="758014" cy="215444"/>
                  <a:chOff x="4750961" y="772236"/>
                  <a:chExt cx="758014" cy="215444"/>
                </a:xfrm>
              </p:grpSpPr>
              <p:sp>
                <p:nvSpPr>
                  <p:cNvPr id="118" name="TextBox 117">
                    <a:extLst>
                      <a:ext uri="{FF2B5EF4-FFF2-40B4-BE49-F238E27FC236}">
                        <a16:creationId xmlns:a16="http://schemas.microsoft.com/office/drawing/2014/main" id="{D5EAC5FB-412F-8F74-9127-253BF8185703}"/>
                      </a:ext>
                    </a:extLst>
                  </p:cNvPr>
                  <p:cNvSpPr txBox="1"/>
                  <p:nvPr/>
                </p:nvSpPr>
                <p:spPr>
                  <a:xfrm>
                    <a:off x="4945913" y="772236"/>
                    <a:ext cx="563062" cy="215444"/>
                  </a:xfrm>
                  <a:prstGeom prst="rect">
                    <a:avLst/>
                  </a:prstGeom>
                  <a:noFill/>
                </p:spPr>
                <p:txBody>
                  <a:bodyPr wrap="square" rtlCol="0">
                    <a:spAutoFit/>
                  </a:bodyPr>
                  <a:lstStyle/>
                  <a:p>
                    <a:r>
                      <a:rPr lang="en-US" sz="800" b="1"/>
                      <a:t>Grants</a:t>
                    </a:r>
                  </a:p>
                </p:txBody>
              </p:sp>
              <p:sp>
                <p:nvSpPr>
                  <p:cNvPr id="119" name="Rectangle: Rounded Corners 118">
                    <a:extLst>
                      <a:ext uri="{FF2B5EF4-FFF2-40B4-BE49-F238E27FC236}">
                        <a16:creationId xmlns:a16="http://schemas.microsoft.com/office/drawing/2014/main" id="{80752A61-2A73-122D-CC98-C1C9AD88D302}"/>
                      </a:ext>
                    </a:extLst>
                  </p:cNvPr>
                  <p:cNvSpPr/>
                  <p:nvPr/>
                </p:nvSpPr>
                <p:spPr>
                  <a:xfrm>
                    <a:off x="4750961" y="838099"/>
                    <a:ext cx="226730" cy="8650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9" name="Group 98">
                <a:extLst>
                  <a:ext uri="{FF2B5EF4-FFF2-40B4-BE49-F238E27FC236}">
                    <a16:creationId xmlns:a16="http://schemas.microsoft.com/office/drawing/2014/main" id="{C238FA63-DDAE-3478-CA94-AFD30AF3F1EA}"/>
                  </a:ext>
                </a:extLst>
              </p:cNvPr>
              <p:cNvGrpSpPr/>
              <p:nvPr/>
            </p:nvGrpSpPr>
            <p:grpSpPr>
              <a:xfrm>
                <a:off x="2791830" y="643101"/>
                <a:ext cx="930872" cy="344579"/>
                <a:chOff x="2791830" y="643101"/>
                <a:chExt cx="930872" cy="344579"/>
              </a:xfrm>
            </p:grpSpPr>
            <p:grpSp>
              <p:nvGrpSpPr>
                <p:cNvPr id="110" name="Group 109">
                  <a:extLst>
                    <a:ext uri="{FF2B5EF4-FFF2-40B4-BE49-F238E27FC236}">
                      <a16:creationId xmlns:a16="http://schemas.microsoft.com/office/drawing/2014/main" id="{714879B9-41F3-DF92-AD09-6DA8C055F6ED}"/>
                    </a:ext>
                  </a:extLst>
                </p:cNvPr>
                <p:cNvGrpSpPr/>
                <p:nvPr/>
              </p:nvGrpSpPr>
              <p:grpSpPr>
                <a:xfrm>
                  <a:off x="2791830" y="643101"/>
                  <a:ext cx="822698" cy="215444"/>
                  <a:chOff x="2791830" y="643101"/>
                  <a:chExt cx="822698" cy="215444"/>
                </a:xfrm>
              </p:grpSpPr>
              <p:sp>
                <p:nvSpPr>
                  <p:cNvPr id="114" name="Rectangle: Rounded Corners 113">
                    <a:extLst>
                      <a:ext uri="{FF2B5EF4-FFF2-40B4-BE49-F238E27FC236}">
                        <a16:creationId xmlns:a16="http://schemas.microsoft.com/office/drawing/2014/main" id="{A35A38E6-E78C-873F-1059-AB523321500B}"/>
                      </a:ext>
                    </a:extLst>
                  </p:cNvPr>
                  <p:cNvSpPr/>
                  <p:nvPr/>
                </p:nvSpPr>
                <p:spPr>
                  <a:xfrm>
                    <a:off x="2791830" y="709758"/>
                    <a:ext cx="226730" cy="86502"/>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a:extLst>
                      <a:ext uri="{FF2B5EF4-FFF2-40B4-BE49-F238E27FC236}">
                        <a16:creationId xmlns:a16="http://schemas.microsoft.com/office/drawing/2014/main" id="{6D896D63-FC76-144E-B457-19142BCED92F}"/>
                      </a:ext>
                    </a:extLst>
                  </p:cNvPr>
                  <p:cNvSpPr txBox="1"/>
                  <p:nvPr/>
                </p:nvSpPr>
                <p:spPr>
                  <a:xfrm>
                    <a:off x="2986058" y="643101"/>
                    <a:ext cx="628470" cy="215444"/>
                  </a:xfrm>
                  <a:prstGeom prst="rect">
                    <a:avLst/>
                  </a:prstGeom>
                  <a:noFill/>
                </p:spPr>
                <p:txBody>
                  <a:bodyPr wrap="square" rtlCol="0">
                    <a:spAutoFit/>
                  </a:bodyPr>
                  <a:lstStyle/>
                  <a:p>
                    <a:r>
                      <a:rPr lang="en-US" sz="800" b="1"/>
                      <a:t>Banking</a:t>
                    </a:r>
                  </a:p>
                </p:txBody>
              </p:sp>
            </p:grpSp>
            <p:grpSp>
              <p:nvGrpSpPr>
                <p:cNvPr id="111" name="Group 110">
                  <a:extLst>
                    <a:ext uri="{FF2B5EF4-FFF2-40B4-BE49-F238E27FC236}">
                      <a16:creationId xmlns:a16="http://schemas.microsoft.com/office/drawing/2014/main" id="{0B50B3C1-8853-62E5-07F1-9D5FA550021E}"/>
                    </a:ext>
                  </a:extLst>
                </p:cNvPr>
                <p:cNvGrpSpPr/>
                <p:nvPr/>
              </p:nvGrpSpPr>
              <p:grpSpPr>
                <a:xfrm>
                  <a:off x="2791830" y="772236"/>
                  <a:ext cx="930872" cy="215444"/>
                  <a:chOff x="2791830" y="772236"/>
                  <a:chExt cx="930872" cy="215444"/>
                </a:xfrm>
              </p:grpSpPr>
              <p:sp>
                <p:nvSpPr>
                  <p:cNvPr id="112" name="Rectangle: Rounded Corners 111">
                    <a:extLst>
                      <a:ext uri="{FF2B5EF4-FFF2-40B4-BE49-F238E27FC236}">
                        <a16:creationId xmlns:a16="http://schemas.microsoft.com/office/drawing/2014/main" id="{F4D92E82-B5F8-3A67-ACD5-B83B8227A8A6}"/>
                      </a:ext>
                    </a:extLst>
                  </p:cNvPr>
                  <p:cNvSpPr/>
                  <p:nvPr/>
                </p:nvSpPr>
                <p:spPr>
                  <a:xfrm>
                    <a:off x="2791830" y="838099"/>
                    <a:ext cx="226730" cy="86502"/>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TextBox 112">
                    <a:extLst>
                      <a:ext uri="{FF2B5EF4-FFF2-40B4-BE49-F238E27FC236}">
                        <a16:creationId xmlns:a16="http://schemas.microsoft.com/office/drawing/2014/main" id="{29EC3EA1-0648-A2C6-F693-A600B54781E8}"/>
                      </a:ext>
                    </a:extLst>
                  </p:cNvPr>
                  <p:cNvSpPr txBox="1"/>
                  <p:nvPr/>
                </p:nvSpPr>
                <p:spPr>
                  <a:xfrm>
                    <a:off x="2991182" y="772236"/>
                    <a:ext cx="731520" cy="215444"/>
                  </a:xfrm>
                  <a:prstGeom prst="rect">
                    <a:avLst/>
                  </a:prstGeom>
                  <a:noFill/>
                </p:spPr>
                <p:txBody>
                  <a:bodyPr wrap="square" rtlCol="0">
                    <a:spAutoFit/>
                  </a:bodyPr>
                  <a:lstStyle/>
                  <a:p>
                    <a:r>
                      <a:rPr lang="en-US" sz="800" b="1"/>
                      <a:t>Expenses</a:t>
                    </a:r>
                  </a:p>
                </p:txBody>
              </p:sp>
            </p:grpSp>
          </p:grpSp>
          <p:grpSp>
            <p:nvGrpSpPr>
              <p:cNvPr id="100" name="Group 99">
                <a:extLst>
                  <a:ext uri="{FF2B5EF4-FFF2-40B4-BE49-F238E27FC236}">
                    <a16:creationId xmlns:a16="http://schemas.microsoft.com/office/drawing/2014/main" id="{A6156B2D-3A02-6C30-FEEA-D9A8357267BF}"/>
                  </a:ext>
                </a:extLst>
              </p:cNvPr>
              <p:cNvGrpSpPr/>
              <p:nvPr/>
            </p:nvGrpSpPr>
            <p:grpSpPr>
              <a:xfrm>
                <a:off x="6466976" y="643101"/>
                <a:ext cx="998396" cy="344579"/>
                <a:chOff x="6503174" y="643101"/>
                <a:chExt cx="998396" cy="344579"/>
              </a:xfrm>
            </p:grpSpPr>
            <p:grpSp>
              <p:nvGrpSpPr>
                <p:cNvPr id="104" name="Group 103">
                  <a:extLst>
                    <a:ext uri="{FF2B5EF4-FFF2-40B4-BE49-F238E27FC236}">
                      <a16:creationId xmlns:a16="http://schemas.microsoft.com/office/drawing/2014/main" id="{3F3627B5-1782-E222-C5AA-B75A9FDFB17C}"/>
                    </a:ext>
                  </a:extLst>
                </p:cNvPr>
                <p:cNvGrpSpPr/>
                <p:nvPr/>
              </p:nvGrpSpPr>
              <p:grpSpPr>
                <a:xfrm>
                  <a:off x="6503174" y="643101"/>
                  <a:ext cx="745845" cy="215444"/>
                  <a:chOff x="6503174" y="643101"/>
                  <a:chExt cx="745845" cy="215444"/>
                </a:xfrm>
              </p:grpSpPr>
              <p:sp>
                <p:nvSpPr>
                  <p:cNvPr id="108" name="TextBox 107">
                    <a:extLst>
                      <a:ext uri="{FF2B5EF4-FFF2-40B4-BE49-F238E27FC236}">
                        <a16:creationId xmlns:a16="http://schemas.microsoft.com/office/drawing/2014/main" id="{971C9663-2A26-263F-D528-F9DF861EC46A}"/>
                      </a:ext>
                    </a:extLst>
                  </p:cNvPr>
                  <p:cNvSpPr txBox="1"/>
                  <p:nvPr/>
                </p:nvSpPr>
                <p:spPr>
                  <a:xfrm>
                    <a:off x="6698958" y="643101"/>
                    <a:ext cx="550061" cy="215444"/>
                  </a:xfrm>
                  <a:prstGeom prst="rect">
                    <a:avLst/>
                  </a:prstGeom>
                  <a:noFill/>
                </p:spPr>
                <p:txBody>
                  <a:bodyPr wrap="square" rtlCol="0">
                    <a:spAutoFit/>
                  </a:bodyPr>
                  <a:lstStyle/>
                  <a:p>
                    <a:r>
                      <a:rPr lang="en-US" sz="800" b="1"/>
                      <a:t>PRO</a:t>
                    </a:r>
                  </a:p>
                </p:txBody>
              </p:sp>
              <p:sp>
                <p:nvSpPr>
                  <p:cNvPr id="109" name="Rectangle: Rounded Corners 108">
                    <a:extLst>
                      <a:ext uri="{FF2B5EF4-FFF2-40B4-BE49-F238E27FC236}">
                        <a16:creationId xmlns:a16="http://schemas.microsoft.com/office/drawing/2014/main" id="{F0571796-1400-1E0F-B11C-5EA89A534124}"/>
                      </a:ext>
                    </a:extLst>
                  </p:cNvPr>
                  <p:cNvSpPr/>
                  <p:nvPr/>
                </p:nvSpPr>
                <p:spPr>
                  <a:xfrm>
                    <a:off x="6503174" y="709758"/>
                    <a:ext cx="226730" cy="86502"/>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 name="Group 104">
                  <a:extLst>
                    <a:ext uri="{FF2B5EF4-FFF2-40B4-BE49-F238E27FC236}">
                      <a16:creationId xmlns:a16="http://schemas.microsoft.com/office/drawing/2014/main" id="{C58CA964-7D4B-6A3A-0078-83D846CAEDE1}"/>
                    </a:ext>
                  </a:extLst>
                </p:cNvPr>
                <p:cNvGrpSpPr/>
                <p:nvPr/>
              </p:nvGrpSpPr>
              <p:grpSpPr>
                <a:xfrm>
                  <a:off x="6503174" y="772236"/>
                  <a:ext cx="998396" cy="215444"/>
                  <a:chOff x="6503174" y="772236"/>
                  <a:chExt cx="998396" cy="215444"/>
                </a:xfrm>
              </p:grpSpPr>
              <p:sp>
                <p:nvSpPr>
                  <p:cNvPr id="106" name="TextBox 105">
                    <a:extLst>
                      <a:ext uri="{FF2B5EF4-FFF2-40B4-BE49-F238E27FC236}">
                        <a16:creationId xmlns:a16="http://schemas.microsoft.com/office/drawing/2014/main" id="{09455022-1315-215D-8B7B-C88A83FC60B8}"/>
                      </a:ext>
                    </a:extLst>
                  </p:cNvPr>
                  <p:cNvSpPr txBox="1"/>
                  <p:nvPr/>
                </p:nvSpPr>
                <p:spPr>
                  <a:xfrm>
                    <a:off x="6698958" y="772236"/>
                    <a:ext cx="802612" cy="215444"/>
                  </a:xfrm>
                  <a:prstGeom prst="rect">
                    <a:avLst/>
                  </a:prstGeom>
                  <a:noFill/>
                </p:spPr>
                <p:txBody>
                  <a:bodyPr wrap="square" rtlCol="0">
                    <a:spAutoFit/>
                  </a:bodyPr>
                  <a:lstStyle/>
                  <a:p>
                    <a:r>
                      <a:rPr lang="en-US" sz="800" b="1"/>
                      <a:t>General FIN</a:t>
                    </a:r>
                  </a:p>
                </p:txBody>
              </p:sp>
              <p:sp>
                <p:nvSpPr>
                  <p:cNvPr id="107" name="Rectangle: Rounded Corners 106">
                    <a:extLst>
                      <a:ext uri="{FF2B5EF4-FFF2-40B4-BE49-F238E27FC236}">
                        <a16:creationId xmlns:a16="http://schemas.microsoft.com/office/drawing/2014/main" id="{F58ED704-1C67-6344-1D84-919A6BC55ED8}"/>
                      </a:ext>
                    </a:extLst>
                  </p:cNvPr>
                  <p:cNvSpPr/>
                  <p:nvPr/>
                </p:nvSpPr>
                <p:spPr>
                  <a:xfrm>
                    <a:off x="6503174" y="838099"/>
                    <a:ext cx="226730" cy="86502"/>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1" name="Group 100">
                <a:extLst>
                  <a:ext uri="{FF2B5EF4-FFF2-40B4-BE49-F238E27FC236}">
                    <a16:creationId xmlns:a16="http://schemas.microsoft.com/office/drawing/2014/main" id="{DA725977-7178-7E3D-6904-74839EE2D3A8}"/>
                  </a:ext>
                </a:extLst>
              </p:cNvPr>
              <p:cNvGrpSpPr/>
              <p:nvPr/>
            </p:nvGrpSpPr>
            <p:grpSpPr>
              <a:xfrm>
                <a:off x="7470340" y="643101"/>
                <a:ext cx="998396" cy="215444"/>
                <a:chOff x="7470340" y="643101"/>
                <a:chExt cx="998396" cy="215444"/>
              </a:xfrm>
            </p:grpSpPr>
            <p:sp>
              <p:nvSpPr>
                <p:cNvPr id="102" name="TextBox 101">
                  <a:extLst>
                    <a:ext uri="{FF2B5EF4-FFF2-40B4-BE49-F238E27FC236}">
                      <a16:creationId xmlns:a16="http://schemas.microsoft.com/office/drawing/2014/main" id="{EBFC5468-7462-A570-3B6A-F3146B7159E9}"/>
                    </a:ext>
                  </a:extLst>
                </p:cNvPr>
                <p:cNvSpPr txBox="1"/>
                <p:nvPr/>
              </p:nvSpPr>
              <p:spPr>
                <a:xfrm>
                  <a:off x="7666124" y="643101"/>
                  <a:ext cx="802612" cy="215444"/>
                </a:xfrm>
                <a:prstGeom prst="rect">
                  <a:avLst/>
                </a:prstGeom>
                <a:noFill/>
              </p:spPr>
              <p:txBody>
                <a:bodyPr wrap="square" rtlCol="0">
                  <a:spAutoFit/>
                </a:bodyPr>
                <a:lstStyle/>
                <a:p>
                  <a:r>
                    <a:rPr lang="en-US" sz="800" b="1"/>
                    <a:t>Bus. Assets</a:t>
                  </a:r>
                </a:p>
              </p:txBody>
            </p:sp>
            <p:sp>
              <p:nvSpPr>
                <p:cNvPr id="103" name="Rectangle: Rounded Corners 102">
                  <a:extLst>
                    <a:ext uri="{FF2B5EF4-FFF2-40B4-BE49-F238E27FC236}">
                      <a16:creationId xmlns:a16="http://schemas.microsoft.com/office/drawing/2014/main" id="{F8B72515-FE98-06AD-751B-F02256A57DCB}"/>
                    </a:ext>
                  </a:extLst>
                </p:cNvPr>
                <p:cNvSpPr/>
                <p:nvPr/>
              </p:nvSpPr>
              <p:spPr>
                <a:xfrm>
                  <a:off x="7470340" y="709758"/>
                  <a:ext cx="226730" cy="86502"/>
                </a:xfrm>
                <a:prstGeom prst="round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2" name="TextBox 91">
              <a:extLst>
                <a:ext uri="{FF2B5EF4-FFF2-40B4-BE49-F238E27FC236}">
                  <a16:creationId xmlns:a16="http://schemas.microsoft.com/office/drawing/2014/main" id="{3345EC7B-C40B-66AD-4895-409D314CBE59}"/>
                </a:ext>
              </a:extLst>
            </p:cNvPr>
            <p:cNvSpPr txBox="1"/>
            <p:nvPr/>
          </p:nvSpPr>
          <p:spPr>
            <a:xfrm>
              <a:off x="6866459" y="712914"/>
              <a:ext cx="802612" cy="215444"/>
            </a:xfrm>
            <a:prstGeom prst="rect">
              <a:avLst/>
            </a:prstGeom>
            <a:noFill/>
          </p:spPr>
          <p:txBody>
            <a:bodyPr wrap="square" rtlCol="0">
              <a:spAutoFit/>
            </a:bodyPr>
            <a:lstStyle/>
            <a:p>
              <a:r>
                <a:rPr lang="en-US" sz="800" b="1"/>
                <a:t>Projects</a:t>
              </a:r>
            </a:p>
          </p:txBody>
        </p:sp>
        <p:sp>
          <p:nvSpPr>
            <p:cNvPr id="93" name="Rectangle: Rounded Corners 92">
              <a:extLst>
                <a:ext uri="{FF2B5EF4-FFF2-40B4-BE49-F238E27FC236}">
                  <a16:creationId xmlns:a16="http://schemas.microsoft.com/office/drawing/2014/main" id="{3639BEA3-4C1E-B682-5F06-7CF2D0D54908}"/>
                </a:ext>
              </a:extLst>
            </p:cNvPr>
            <p:cNvSpPr/>
            <p:nvPr/>
          </p:nvSpPr>
          <p:spPr>
            <a:xfrm>
              <a:off x="6670675" y="779571"/>
              <a:ext cx="226730" cy="86502"/>
            </a:xfrm>
            <a:prstGeom prst="roundRect">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Rounded Rectangle 9">
            <a:extLst>
              <a:ext uri="{FF2B5EF4-FFF2-40B4-BE49-F238E27FC236}">
                <a16:creationId xmlns:a16="http://schemas.microsoft.com/office/drawing/2014/main" id="{705CA7E5-50D4-79E1-9036-E916EA0C9C03}"/>
              </a:ext>
            </a:extLst>
          </p:cNvPr>
          <p:cNvSpPr/>
          <p:nvPr/>
        </p:nvSpPr>
        <p:spPr>
          <a:xfrm>
            <a:off x="6535469" y="1304287"/>
            <a:ext cx="1034823" cy="669245"/>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solidFill>
                  <a:schemeClr val="tx1"/>
                </a:solidFill>
              </a:rPr>
              <a:t>FDM VALIDATION FOR CATCH UP</a:t>
            </a:r>
          </a:p>
        </p:txBody>
      </p:sp>
      <p:sp>
        <p:nvSpPr>
          <p:cNvPr id="6" name="Rounded Rectangle 16">
            <a:extLst>
              <a:ext uri="{FF2B5EF4-FFF2-40B4-BE49-F238E27FC236}">
                <a16:creationId xmlns:a16="http://schemas.microsoft.com/office/drawing/2014/main" id="{3563368D-6ACB-B791-31AB-42D606CB3E7E}"/>
              </a:ext>
            </a:extLst>
          </p:cNvPr>
          <p:cNvSpPr/>
          <p:nvPr/>
        </p:nvSpPr>
        <p:spPr>
          <a:xfrm>
            <a:off x="5501801" y="7267133"/>
            <a:ext cx="998721" cy="717037"/>
          </a:xfrm>
          <a:prstGeom prst="roundRect">
            <a:avLst/>
          </a:prstGeom>
          <a:solidFill>
            <a:srgbClr val="A7260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P-Card: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000">
                <a:solidFill>
                  <a:srgbClr val="FFFFFF"/>
                </a:solidFill>
                <a:latin typeface="Arial" panose="020B0604020202020204"/>
              </a:rPr>
              <a:t>April 27 statements due</a:t>
            </a:r>
            <a:endParaRPr kumimoji="0" lang="en-US" sz="100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4" name="Rounded Rectangle 16">
            <a:extLst>
              <a:ext uri="{FF2B5EF4-FFF2-40B4-BE49-F238E27FC236}">
                <a16:creationId xmlns:a16="http://schemas.microsoft.com/office/drawing/2014/main" id="{61C9EDA4-9A0D-622B-5BDF-C2FFA3DDB91B}"/>
              </a:ext>
            </a:extLst>
          </p:cNvPr>
          <p:cNvSpPr/>
          <p:nvPr/>
        </p:nvSpPr>
        <p:spPr>
          <a:xfrm>
            <a:off x="3397205" y="8210145"/>
            <a:ext cx="980242" cy="1204863"/>
          </a:xfrm>
          <a:prstGeom prst="roundRect">
            <a:avLst/>
          </a:prstGeom>
          <a:solidFill>
            <a:srgbClr val="A7260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FFFFFF"/>
                </a:solidFill>
                <a:effectLst/>
                <a:uLnTx/>
                <a:uFillTx/>
                <a:latin typeface="Arial" panose="020B0604020202020204"/>
                <a:ea typeface="+mn-ea"/>
                <a:cs typeface="+mn-cs"/>
              </a:rPr>
              <a:t>P-Card: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800">
                <a:solidFill>
                  <a:srgbClr val="FFFFFF"/>
                </a:solidFill>
                <a:latin typeface="Arial" panose="020B0604020202020204"/>
              </a:rPr>
              <a:t>Admins need to make sure all P-Card holder IDs are in Bank of America Works and are accurate</a:t>
            </a:r>
            <a:endParaRPr kumimoji="0" lang="en-US" sz="800" i="0" u="none" strike="noStrike" kern="1200" cap="none" spc="0" normalizeH="0" baseline="0" noProof="0">
              <a:ln>
                <a:noFill/>
              </a:ln>
              <a:solidFill>
                <a:srgbClr val="FFFFFF"/>
              </a:solidFill>
              <a:effectLst/>
              <a:uLnTx/>
              <a:uFillTx/>
              <a:latin typeface="Arial" panose="020B0604020202020204"/>
              <a:ea typeface="+mn-ea"/>
              <a:cs typeface="+mn-cs"/>
            </a:endParaRPr>
          </a:p>
        </p:txBody>
      </p:sp>
    </p:spTree>
    <p:extLst>
      <p:ext uri="{BB962C8B-B14F-4D97-AF65-F5344CB8AC3E}">
        <p14:creationId xmlns:p14="http://schemas.microsoft.com/office/powerpoint/2010/main" val="799406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F090F-E50C-20CC-EF60-38EEE7A2EB1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E644925-D961-7BAD-7CF8-ACEAF2E96298}"/>
              </a:ext>
            </a:extLst>
          </p:cNvPr>
          <p:cNvSpPr>
            <a:spLocks noGrp="1" noRot="1" noMove="1" noResize="1" noEditPoints="1" noAdjustHandles="1" noChangeArrowheads="1" noChangeShapeType="1"/>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B2020994-635A-2C8A-3434-C9AE0AA21054}"/>
              </a:ext>
            </a:extLst>
          </p:cNvPr>
          <p:cNvPicPr>
            <a:picLocks noGrp="1" noRot="1" noChangeAspect="1" noMove="1" noResize="1" noEditPoints="1" noAdjustHandles="1" noChangeArrowheads="1" noChangeShapeType="1" noCrop="1"/>
          </p:cNvPicPr>
          <p:nvPr/>
        </p:nvPicPr>
        <p:blipFill>
          <a:blip r:embed="rId2"/>
          <a:stretch>
            <a:fillRect/>
          </a:stretch>
        </p:blipFill>
        <p:spPr>
          <a:xfrm>
            <a:off x="6621517" y="173270"/>
            <a:ext cx="960024" cy="153281"/>
          </a:xfrm>
          <a:prstGeom prst="rect">
            <a:avLst/>
          </a:prstGeom>
        </p:spPr>
      </p:pic>
      <p:sp>
        <p:nvSpPr>
          <p:cNvPr id="8" name="TextBox 7">
            <a:extLst>
              <a:ext uri="{FF2B5EF4-FFF2-40B4-BE49-F238E27FC236}">
                <a16:creationId xmlns:a16="http://schemas.microsoft.com/office/drawing/2014/main" id="{CBBBB319-CCB1-FB0D-D201-0EC1BD90E1BD}"/>
              </a:ext>
            </a:extLst>
          </p:cNvPr>
          <p:cNvSpPr txBox="1">
            <a:spLocks noGrp="1" noRot="1" noMove="1" noResize="1" noEditPoints="1" noAdjustHandles="1" noChangeArrowheads="1" noChangeShapeType="1"/>
          </p:cNvSpPr>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Get to Go-Live Calendar: Additional Task Detail</a:t>
            </a:r>
          </a:p>
        </p:txBody>
      </p:sp>
      <p:graphicFrame>
        <p:nvGraphicFramePr>
          <p:cNvPr id="9" name="Table 8">
            <a:extLst>
              <a:ext uri="{FF2B5EF4-FFF2-40B4-BE49-F238E27FC236}">
                <a16:creationId xmlns:a16="http://schemas.microsoft.com/office/drawing/2014/main" id="{8329D458-34CD-02A9-1D8D-7C1C18DA3470}"/>
              </a:ext>
            </a:extLst>
          </p:cNvPr>
          <p:cNvGraphicFramePr>
            <a:graphicFrameLocks noGrp="1"/>
          </p:cNvGraphicFramePr>
          <p:nvPr>
            <p:extLst>
              <p:ext uri="{D42A27DB-BD31-4B8C-83A1-F6EECF244321}">
                <p14:modId xmlns:p14="http://schemas.microsoft.com/office/powerpoint/2010/main" val="2769673695"/>
              </p:ext>
            </p:extLst>
          </p:nvPr>
        </p:nvGraphicFramePr>
        <p:xfrm>
          <a:off x="191815" y="918502"/>
          <a:ext cx="7397496" cy="8966629"/>
        </p:xfrm>
        <a:graphic>
          <a:graphicData uri="http://schemas.openxmlformats.org/drawingml/2006/table">
            <a:tbl>
              <a:tblPr firstRow="1" bandRow="1">
                <a:tableStyleId>{BDBED569-4797-4DF1-A0F4-6AAB3CD982D8}</a:tableStyleId>
              </a:tblPr>
              <a:tblGrid>
                <a:gridCol w="3989660">
                  <a:extLst>
                    <a:ext uri="{9D8B030D-6E8A-4147-A177-3AD203B41FA5}">
                      <a16:colId xmlns:a16="http://schemas.microsoft.com/office/drawing/2014/main" val="809642585"/>
                    </a:ext>
                  </a:extLst>
                </a:gridCol>
                <a:gridCol w="1209675">
                  <a:extLst>
                    <a:ext uri="{9D8B030D-6E8A-4147-A177-3AD203B41FA5}">
                      <a16:colId xmlns:a16="http://schemas.microsoft.com/office/drawing/2014/main" val="2770697857"/>
                    </a:ext>
                  </a:extLst>
                </a:gridCol>
                <a:gridCol w="1311207">
                  <a:extLst>
                    <a:ext uri="{9D8B030D-6E8A-4147-A177-3AD203B41FA5}">
                      <a16:colId xmlns:a16="http://schemas.microsoft.com/office/drawing/2014/main" val="329343855"/>
                    </a:ext>
                  </a:extLst>
                </a:gridCol>
                <a:gridCol w="886954">
                  <a:extLst>
                    <a:ext uri="{9D8B030D-6E8A-4147-A177-3AD203B41FA5}">
                      <a16:colId xmlns:a16="http://schemas.microsoft.com/office/drawing/2014/main" val="3610571530"/>
                    </a:ext>
                  </a:extLst>
                </a:gridCol>
              </a:tblGrid>
              <a:tr h="428398">
                <a:tc>
                  <a:txBody>
                    <a:bodyPr/>
                    <a:lstStyle/>
                    <a:p>
                      <a:r>
                        <a:rPr lang="en-US" sz="1000"/>
                        <a:t>Task / Activity</a:t>
                      </a:r>
                    </a:p>
                  </a:txBody>
                  <a:tcPr anchor="ctr"/>
                </a:tc>
                <a:tc>
                  <a:txBody>
                    <a:bodyPr/>
                    <a:lstStyle/>
                    <a:p>
                      <a:r>
                        <a:rPr lang="en-US" sz="1000"/>
                        <a:t>Impacted Business Area</a:t>
                      </a:r>
                    </a:p>
                  </a:txBody>
                  <a:tcPr anchor="ctr"/>
                </a:tc>
                <a:tc>
                  <a:txBody>
                    <a:bodyPr/>
                    <a:lstStyle/>
                    <a:p>
                      <a:r>
                        <a:rPr lang="en-US" sz="1000"/>
                        <a:t>Date/ Timeframe</a:t>
                      </a:r>
                    </a:p>
                  </a:txBody>
                  <a:tcPr anchor="ctr"/>
                </a:tc>
                <a:tc>
                  <a:txBody>
                    <a:bodyPr/>
                    <a:lstStyle/>
                    <a:p>
                      <a:r>
                        <a:rPr lang="en-US" sz="1000"/>
                        <a:t>Final Due Date</a:t>
                      </a:r>
                    </a:p>
                  </a:txBody>
                  <a:tcPr anchor="ctr"/>
                </a:tc>
                <a:extLst>
                  <a:ext uri="{0D108BD9-81ED-4DB2-BD59-A6C34878D82A}">
                    <a16:rowId xmlns:a16="http://schemas.microsoft.com/office/drawing/2014/main" val="2198229216"/>
                  </a:ext>
                </a:extLst>
              </a:tr>
              <a:tr h="428398">
                <a:tc gridSpan="4">
                  <a:txBody>
                    <a:bodyPr/>
                    <a:lstStyle/>
                    <a:p>
                      <a:r>
                        <a:rPr lang="en-US" sz="1000" b="1"/>
                        <a:t>Tasks / Activities highlighted in red are “Hard Freeze Dates”. These dates indicate the final day to complete the task or activity in </a:t>
                      </a:r>
                      <a:r>
                        <a:rPr lang="en-US" sz="1000" b="1" err="1"/>
                        <a:t>TeamWorks</a:t>
                      </a:r>
                      <a:r>
                        <a:rPr lang="en-US" sz="1000" b="1"/>
                        <a:t> before the transition to GA@WORK on July 1.</a:t>
                      </a:r>
                    </a:p>
                  </a:txBody>
                  <a:tcPr anchor="ctr">
                    <a:solidFill>
                      <a:schemeClr val="accent6">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sz="1000"/>
                    </a:p>
                  </a:txBody>
                  <a:tcPr>
                    <a:solidFill>
                      <a:schemeClr val="accent6">
                        <a:lumMod val="20000"/>
                        <a:lumOff val="80000"/>
                        <a:alpha val="20000"/>
                      </a:schemeClr>
                    </a:solidFill>
                  </a:tcPr>
                </a:tc>
                <a:extLst>
                  <a:ext uri="{0D108BD9-81ED-4DB2-BD59-A6C34878D82A}">
                    <a16:rowId xmlns:a16="http://schemas.microsoft.com/office/drawing/2014/main" val="3095016147"/>
                  </a:ext>
                </a:extLst>
              </a:tr>
              <a:tr h="769059">
                <a:tc>
                  <a:txBody>
                    <a:bodyPr/>
                    <a:lstStyle/>
                    <a:p>
                      <a:r>
                        <a:rPr lang="en-US" sz="1000" b="1"/>
                        <a:t>Budget: Agency Readiness – Training / FY27 File Preparation</a:t>
                      </a:r>
                    </a:p>
                    <a:p>
                      <a:r>
                        <a:rPr lang="en-US" sz="1000" b="0"/>
                        <a:t>During this time, budget development training will take place to teach budget employees how to create the FY27 Budget Workbook or EIB file based on the tentatively approved budget.</a:t>
                      </a:r>
                    </a:p>
                  </a:txBody>
                  <a:tcPr anchor="ctr"/>
                </a:tc>
                <a:tc>
                  <a:txBody>
                    <a:bodyPr/>
                    <a:lstStyle/>
                    <a:p>
                      <a:r>
                        <a:rPr lang="en-US" sz="1000"/>
                        <a:t>Budget Roles</a:t>
                      </a:r>
                    </a:p>
                  </a:txBody>
                  <a:tcPr anchor="ctr"/>
                </a:tc>
                <a:tc>
                  <a:txBody>
                    <a:bodyPr/>
                    <a:lstStyle/>
                    <a:p>
                      <a:r>
                        <a:rPr lang="en-US" sz="1000"/>
                        <a:t>March 2 – May 13</a:t>
                      </a:r>
                    </a:p>
                  </a:txBody>
                  <a:tcPr anchor="ctr"/>
                </a:tc>
                <a:tc>
                  <a:txBody>
                    <a:bodyPr/>
                    <a:lstStyle/>
                    <a:p>
                      <a:r>
                        <a:rPr lang="en-US" sz="1000"/>
                        <a:t>May 13</a:t>
                      </a:r>
                    </a:p>
                  </a:txBody>
                  <a:tcPr anchor="ctr"/>
                </a:tc>
                <a:extLst>
                  <a:ext uri="{0D108BD9-81ED-4DB2-BD59-A6C34878D82A}">
                    <a16:rowId xmlns:a16="http://schemas.microsoft.com/office/drawing/2014/main" val="3870996792"/>
                  </a:ext>
                </a:extLst>
              </a:tr>
              <a:tr h="757934">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b="1"/>
                        <a:t>Adaptive Planning: Future Budget Build Simulation</a:t>
                      </a:r>
                    </a:p>
                    <a:p>
                      <a:r>
                        <a:rPr lang="en-US" sz="1000" b="0"/>
                        <a:t>Agency participants complete Future Budget Build Simulation activities for Adaptive. Agencies will be invited to specific sessions during this time frame. All participation will conclude May 15.</a:t>
                      </a:r>
                    </a:p>
                  </a:txBody>
                  <a:tcPr anchor="ctr"/>
                </a:tc>
                <a:tc>
                  <a:txBody>
                    <a:bodyPr/>
                    <a:lstStyle/>
                    <a:p>
                      <a:r>
                        <a:rPr lang="en-US" sz="1000"/>
                        <a:t>Adaptive Planning / Budget Roles</a:t>
                      </a:r>
                    </a:p>
                  </a:txBody>
                  <a:tcPr anchor="ctr"/>
                </a:tc>
                <a:tc>
                  <a:txBody>
                    <a:bodyPr/>
                    <a:lstStyle/>
                    <a:p>
                      <a:r>
                        <a:rPr lang="en-US" sz="1000"/>
                        <a:t>March 16 - May 15</a:t>
                      </a:r>
                    </a:p>
                  </a:txBody>
                  <a:tcPr anchor="ctr"/>
                </a:tc>
                <a:tc>
                  <a:txBody>
                    <a:bodyPr/>
                    <a:lstStyle/>
                    <a:p>
                      <a:r>
                        <a:rPr lang="en-US" sz="1000"/>
                        <a:t>May 15</a:t>
                      </a:r>
                    </a:p>
                  </a:txBody>
                  <a:tcPr anchor="ctr"/>
                </a:tc>
                <a:extLst>
                  <a:ext uri="{0D108BD9-81ED-4DB2-BD59-A6C34878D82A}">
                    <a16:rowId xmlns:a16="http://schemas.microsoft.com/office/drawing/2014/main" val="3174507799"/>
                  </a:ext>
                </a:extLst>
              </a:tr>
              <a:tr h="428398">
                <a:tc>
                  <a:txBody>
                    <a:bodyPr/>
                    <a:lstStyle/>
                    <a:p>
                      <a:r>
                        <a:rPr lang="en-US" sz="1000" b="1"/>
                        <a:t>FDM Validation for GOLD Build</a:t>
                      </a:r>
                    </a:p>
                    <a:p>
                      <a:r>
                        <a:rPr lang="en-US" sz="1000" b="0"/>
                        <a:t>Review FDM Crosswalk for all agency specific </a:t>
                      </a:r>
                      <a:r>
                        <a:rPr lang="en-US" sz="1000" b="0" err="1"/>
                        <a:t>Worktags</a:t>
                      </a:r>
                      <a:r>
                        <a:rPr lang="en-US" sz="1000" b="0"/>
                        <a:t>.</a:t>
                      </a:r>
                    </a:p>
                  </a:txBody>
                  <a:tcPr anchor="ctr"/>
                </a:tc>
                <a:tc>
                  <a:txBody>
                    <a:bodyPr/>
                    <a:lstStyle/>
                    <a:p>
                      <a:r>
                        <a:rPr lang="en-US" sz="1000"/>
                        <a:t>Finance Roles</a:t>
                      </a:r>
                    </a:p>
                  </a:txBody>
                  <a:tcPr anchor="ctr"/>
                </a:tc>
                <a:tc>
                  <a:txBody>
                    <a:bodyPr/>
                    <a:lstStyle/>
                    <a:p>
                      <a:r>
                        <a:rPr lang="en-US" sz="1000"/>
                        <a:t>April 20 – May 1</a:t>
                      </a:r>
                    </a:p>
                  </a:txBody>
                  <a:tcPr anchor="ctr"/>
                </a:tc>
                <a:tc>
                  <a:txBody>
                    <a:bodyPr/>
                    <a:lstStyle/>
                    <a:p>
                      <a:r>
                        <a:rPr lang="en-US" sz="1000"/>
                        <a:t>May 1</a:t>
                      </a:r>
                    </a:p>
                  </a:txBody>
                  <a:tcPr anchor="ctr"/>
                </a:tc>
                <a:extLst>
                  <a:ext uri="{0D108BD9-81ED-4DB2-BD59-A6C34878D82A}">
                    <a16:rowId xmlns:a16="http://schemas.microsoft.com/office/drawing/2014/main" val="353175818"/>
                  </a:ext>
                </a:extLst>
              </a:tr>
              <a:tr h="593166">
                <a:tc>
                  <a:txBody>
                    <a:bodyPr/>
                    <a:lstStyle/>
                    <a:p>
                      <a:r>
                        <a:rPr lang="en-US" sz="1000" b="1"/>
                        <a:t>FDM Validation for Catch Up</a:t>
                      </a:r>
                    </a:p>
                    <a:p>
                      <a:r>
                        <a:rPr lang="en-US" sz="1000"/>
                        <a:t>Review FDM and submit any updates to be included prior to soft open.</a:t>
                      </a:r>
                    </a:p>
                  </a:txBody>
                  <a:tcPr anchor="ctr"/>
                </a:tc>
                <a:tc>
                  <a:txBody>
                    <a:bodyPr/>
                    <a:lstStyle/>
                    <a:p>
                      <a:r>
                        <a:rPr lang="en-US" sz="1000"/>
                        <a:t>Finance Roles</a:t>
                      </a:r>
                    </a:p>
                  </a:txBody>
                  <a:tcPr anchor="ctr"/>
                </a:tc>
                <a:tc>
                  <a:txBody>
                    <a:bodyPr/>
                    <a:lstStyle/>
                    <a:p>
                      <a:r>
                        <a:rPr lang="en-US" sz="1000"/>
                        <a:t>May 2 - June 12</a:t>
                      </a:r>
                    </a:p>
                  </a:txBody>
                  <a:tcPr anchor="ctr"/>
                </a:tc>
                <a:tc>
                  <a:txBody>
                    <a:bodyPr/>
                    <a:lstStyle/>
                    <a:p>
                      <a:r>
                        <a:rPr lang="en-US" sz="1000"/>
                        <a:t>June 12</a:t>
                      </a:r>
                    </a:p>
                  </a:txBody>
                  <a:tcPr anchor="ctr"/>
                </a:tc>
                <a:extLst>
                  <a:ext uri="{0D108BD9-81ED-4DB2-BD59-A6C34878D82A}">
                    <a16:rowId xmlns:a16="http://schemas.microsoft.com/office/drawing/2014/main" val="3150587384"/>
                  </a:ext>
                </a:extLst>
              </a:tr>
              <a:tr h="593166">
                <a:tc>
                  <a:txBody>
                    <a:bodyPr/>
                    <a:lstStyle/>
                    <a:p>
                      <a:r>
                        <a:rPr lang="en-US" sz="1000" b="1"/>
                        <a:t>Sourcing Events</a:t>
                      </a:r>
                    </a:p>
                    <a:p>
                      <a:r>
                        <a:rPr lang="en-US" sz="1000"/>
                        <a:t>Sourcing events (RFP, RFQ, RFQC, RFI) to be under evaluation by May 4th for Go-Live</a:t>
                      </a:r>
                    </a:p>
                  </a:txBody>
                  <a:tcPr anchor="ctr">
                    <a:solidFill>
                      <a:schemeClr val="accent5">
                        <a:lumMod val="20000"/>
                        <a:lumOff val="80000"/>
                      </a:schemeClr>
                    </a:solidFill>
                  </a:tcPr>
                </a:tc>
                <a:tc>
                  <a:txBody>
                    <a:bodyPr/>
                    <a:lstStyle/>
                    <a:p>
                      <a:r>
                        <a:rPr lang="en-US" sz="1000"/>
                        <a:t>Sourcing Event Buyers/ APO Roles</a:t>
                      </a:r>
                    </a:p>
                  </a:txBody>
                  <a:tcPr anchor="ctr">
                    <a:solidFill>
                      <a:schemeClr val="accent5">
                        <a:lumMod val="20000"/>
                        <a:lumOff val="80000"/>
                      </a:schemeClr>
                    </a:solidFill>
                  </a:tcPr>
                </a:tc>
                <a:tc>
                  <a:txBody>
                    <a:bodyPr/>
                    <a:lstStyle/>
                    <a:p>
                      <a:r>
                        <a:rPr lang="en-US" sz="1000"/>
                        <a:t>May 4</a:t>
                      </a:r>
                    </a:p>
                  </a:txBody>
                  <a:tcPr anchor="ctr">
                    <a:solidFill>
                      <a:schemeClr val="accent5">
                        <a:lumMod val="20000"/>
                        <a:lumOff val="80000"/>
                      </a:schemeClr>
                    </a:solidFill>
                  </a:tcPr>
                </a:tc>
                <a:tc>
                  <a:txBody>
                    <a:bodyPr/>
                    <a:lstStyle/>
                    <a:p>
                      <a:r>
                        <a:rPr lang="en-US" sz="1000"/>
                        <a:t>May 4</a:t>
                      </a:r>
                    </a:p>
                  </a:txBody>
                  <a:tcPr anchor="ctr">
                    <a:solidFill>
                      <a:schemeClr val="accent5">
                        <a:lumMod val="20000"/>
                        <a:lumOff val="80000"/>
                      </a:schemeClr>
                    </a:solidFill>
                  </a:tcPr>
                </a:tc>
                <a:extLst>
                  <a:ext uri="{0D108BD9-81ED-4DB2-BD59-A6C34878D82A}">
                    <a16:rowId xmlns:a16="http://schemas.microsoft.com/office/drawing/2014/main" val="1927347130"/>
                  </a:ext>
                </a:extLst>
              </a:tr>
              <a:tr h="428398">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b="1"/>
                        <a:t>Validate GA@WORK Bank Accounts</a:t>
                      </a:r>
                    </a:p>
                    <a:p>
                      <a:pPr marL="0" marR="0" lvl="0" indent="0" algn="l" defTabSz="777240" rtl="0" eaLnBrk="1" fontAlgn="auto" latinLnBrk="0" hangingPunct="1">
                        <a:lnSpc>
                          <a:spcPct val="100000"/>
                        </a:lnSpc>
                        <a:spcBef>
                          <a:spcPts val="0"/>
                        </a:spcBef>
                        <a:spcAft>
                          <a:spcPts val="0"/>
                        </a:spcAft>
                        <a:buClrTx/>
                        <a:buSzTx/>
                        <a:buFontTx/>
                        <a:buNone/>
                        <a:tabLst/>
                        <a:defRPr/>
                      </a:pPr>
                      <a:r>
                        <a:rPr lang="en-US" sz="1000" b="0"/>
                        <a:t>Agencies validate bank accounts being set up in GA@WORK</a:t>
                      </a:r>
                    </a:p>
                  </a:txBody>
                  <a:tcPr anchor="ctr"/>
                </a:tc>
                <a:tc>
                  <a:txBody>
                    <a:bodyPr/>
                    <a:lstStyle/>
                    <a:p>
                      <a:r>
                        <a:rPr lang="en-US" sz="1000"/>
                        <a:t>Banking Roles</a:t>
                      </a:r>
                    </a:p>
                  </a:txBody>
                  <a:tcPr anchor="ctr"/>
                </a:tc>
                <a:tc>
                  <a:txBody>
                    <a:bodyPr/>
                    <a:lstStyle/>
                    <a:p>
                      <a:r>
                        <a:rPr lang="en-US" sz="1000"/>
                        <a:t>May 11</a:t>
                      </a:r>
                    </a:p>
                  </a:txBody>
                  <a:tcPr anchor="ctr"/>
                </a:tc>
                <a:tc>
                  <a:txBody>
                    <a:bodyPr/>
                    <a:lstStyle/>
                    <a:p>
                      <a:r>
                        <a:rPr lang="en-US" sz="1000"/>
                        <a:t>May 11</a:t>
                      </a:r>
                    </a:p>
                  </a:txBody>
                  <a:tcPr anchor="ctr"/>
                </a:tc>
                <a:extLst>
                  <a:ext uri="{0D108BD9-81ED-4DB2-BD59-A6C34878D82A}">
                    <a16:rowId xmlns:a16="http://schemas.microsoft.com/office/drawing/2014/main" val="189480384"/>
                  </a:ext>
                </a:extLst>
              </a:tr>
              <a:tr h="428398">
                <a:tc>
                  <a:txBody>
                    <a:bodyPr/>
                    <a:lstStyle/>
                    <a:p>
                      <a:r>
                        <a:rPr lang="en-US" sz="1000" b="1"/>
                        <a:t>FY27 Budget Submission Due Date</a:t>
                      </a:r>
                    </a:p>
                    <a:p>
                      <a:pPr marL="0" marR="0" lvl="0" indent="0" algn="l" defTabSz="777240" rtl="0" eaLnBrk="1" fontAlgn="auto" latinLnBrk="0" hangingPunct="1">
                        <a:lnSpc>
                          <a:spcPct val="100000"/>
                        </a:lnSpc>
                        <a:spcBef>
                          <a:spcPts val="0"/>
                        </a:spcBef>
                        <a:spcAft>
                          <a:spcPts val="0"/>
                        </a:spcAft>
                        <a:buClrTx/>
                        <a:buSzTx/>
                        <a:buFontTx/>
                        <a:buNone/>
                        <a:tabLst/>
                        <a:defRPr/>
                      </a:pPr>
                      <a:r>
                        <a:rPr lang="en-US" sz="1000" b="0"/>
                        <a:t>Submit your agency FY27 budget for review by SAO and OPB.</a:t>
                      </a:r>
                    </a:p>
                  </a:txBody>
                  <a:tcPr anchor="ctr"/>
                </a:tc>
                <a:tc>
                  <a:txBody>
                    <a:bodyPr/>
                    <a:lstStyle/>
                    <a:p>
                      <a:r>
                        <a:rPr lang="en-US" sz="1000"/>
                        <a:t>Budget Roles</a:t>
                      </a:r>
                    </a:p>
                  </a:txBody>
                  <a:tcPr anchor="ctr"/>
                </a:tc>
                <a:tc>
                  <a:txBody>
                    <a:bodyPr/>
                    <a:lstStyle/>
                    <a:p>
                      <a:r>
                        <a:rPr lang="en-US" sz="1000"/>
                        <a:t>May 15</a:t>
                      </a:r>
                    </a:p>
                  </a:txBody>
                  <a:tcPr anchor="ctr"/>
                </a:tc>
                <a:tc>
                  <a:txBody>
                    <a:bodyPr/>
                    <a:lstStyle/>
                    <a:p>
                      <a:r>
                        <a:rPr lang="en-US" sz="1000"/>
                        <a:t>May 15</a:t>
                      </a:r>
                    </a:p>
                  </a:txBody>
                  <a:tcPr anchor="ctr"/>
                </a:tc>
                <a:extLst>
                  <a:ext uri="{0D108BD9-81ED-4DB2-BD59-A6C34878D82A}">
                    <a16:rowId xmlns:a16="http://schemas.microsoft.com/office/drawing/2014/main" val="3684241888"/>
                  </a:ext>
                </a:extLst>
              </a:tr>
              <a:tr h="59316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b="1"/>
                        <a:t>FY27 Budget Submission Review</a:t>
                      </a:r>
                    </a:p>
                    <a:p>
                      <a:pPr marL="0" marR="0" lvl="0" indent="0" algn="l" defTabSz="777240" rtl="0" eaLnBrk="1" fontAlgn="auto" latinLnBrk="0" hangingPunct="1">
                        <a:lnSpc>
                          <a:spcPct val="100000"/>
                        </a:lnSpc>
                        <a:spcBef>
                          <a:spcPts val="0"/>
                        </a:spcBef>
                        <a:spcAft>
                          <a:spcPts val="0"/>
                        </a:spcAft>
                        <a:buClrTx/>
                        <a:buSzTx/>
                        <a:buFontTx/>
                        <a:buNone/>
                        <a:tabLst/>
                        <a:defRPr/>
                      </a:pPr>
                      <a:r>
                        <a:rPr lang="en-US" sz="1000" b="0"/>
                        <a:t>OPB reviews agency submitted FY27 Annual Operating Budget (AOB)</a:t>
                      </a:r>
                    </a:p>
                  </a:txBody>
                  <a:tcPr anchor="ctr"/>
                </a:tc>
                <a:tc>
                  <a:txBody>
                    <a:bodyPr/>
                    <a:lstStyle/>
                    <a:p>
                      <a:r>
                        <a:rPr lang="en-US" sz="1000"/>
                        <a:t>Budget Roles</a:t>
                      </a:r>
                    </a:p>
                  </a:txBody>
                  <a:tcPr anchor="ctr"/>
                </a:tc>
                <a:tc>
                  <a:txBody>
                    <a:bodyPr/>
                    <a:lstStyle/>
                    <a:p>
                      <a:r>
                        <a:rPr lang="en-US" sz="1000"/>
                        <a:t>May 15 – June 12</a:t>
                      </a:r>
                    </a:p>
                  </a:txBody>
                  <a:tcPr anchor="ctr"/>
                </a:tc>
                <a:tc>
                  <a:txBody>
                    <a:bodyPr/>
                    <a:lstStyle/>
                    <a:p>
                      <a:r>
                        <a:rPr lang="en-US" sz="1000"/>
                        <a:t>June 12</a:t>
                      </a:r>
                    </a:p>
                  </a:txBody>
                  <a:tcPr anchor="ctr"/>
                </a:tc>
                <a:extLst>
                  <a:ext uri="{0D108BD9-81ED-4DB2-BD59-A6C34878D82A}">
                    <a16:rowId xmlns:a16="http://schemas.microsoft.com/office/drawing/2014/main" val="2851256894"/>
                  </a:ext>
                </a:extLst>
              </a:tr>
              <a:tr h="922703">
                <a:tc>
                  <a:txBody>
                    <a:bodyPr/>
                    <a:lstStyle/>
                    <a:p>
                      <a:r>
                        <a:rPr lang="en-US" sz="1000" b="1"/>
                        <a:t>Hard Freeze: Supplier and Customer Accounts in </a:t>
                      </a:r>
                      <a:r>
                        <a:rPr lang="en-US" sz="1000" b="1" err="1"/>
                        <a:t>TeamWorks</a:t>
                      </a:r>
                      <a:endParaRPr lang="en-US" sz="1000" b="1"/>
                    </a:p>
                    <a:p>
                      <a:r>
                        <a:rPr lang="en-US" sz="1000" b="0"/>
                        <a:t>Final day for agencies to request adds or edits for the following in </a:t>
                      </a:r>
                      <a:r>
                        <a:rPr lang="en-US" sz="1000" b="0" err="1"/>
                        <a:t>TeamWorks</a:t>
                      </a:r>
                      <a:r>
                        <a:rPr lang="en-US" sz="1000" b="0"/>
                        <a:t>:</a:t>
                      </a:r>
                    </a:p>
                    <a:p>
                      <a:pPr marL="171450" indent="-171450">
                        <a:buFont typeface="Arial" panose="020B0604020202020204" pitchFamily="34" charset="0"/>
                        <a:buChar char="•"/>
                      </a:pPr>
                      <a:r>
                        <a:rPr lang="en-US" sz="1000" b="0"/>
                        <a:t>Suppliers (including Federal and HR Suppliers)</a:t>
                      </a:r>
                    </a:p>
                    <a:p>
                      <a:pPr marL="171450" indent="-171450">
                        <a:buFont typeface="Arial" panose="020B0604020202020204" pitchFamily="34" charset="0"/>
                        <a:buChar char="•"/>
                      </a:pPr>
                      <a:r>
                        <a:rPr lang="en-US" sz="1000" b="0"/>
                        <a:t>Customers (including Federal Customers)</a:t>
                      </a:r>
                    </a:p>
                  </a:txBody>
                  <a:tcPr anchor="ctr">
                    <a:solidFill>
                      <a:schemeClr val="accent6">
                        <a:lumMod val="20000"/>
                        <a:lumOff val="80000"/>
                      </a:schemeClr>
                    </a:solidFill>
                  </a:tcPr>
                </a:tc>
                <a:tc>
                  <a:txBody>
                    <a:bodyPr/>
                    <a:lstStyle/>
                    <a:p>
                      <a:pPr marL="0" marR="0">
                        <a:lnSpc>
                          <a:spcPct val="115000"/>
                        </a:lnSpc>
                        <a:spcAft>
                          <a:spcPts val="800"/>
                        </a:spcAft>
                        <a:buNone/>
                      </a:pPr>
                      <a:r>
                        <a:rPr lang="en-US" sz="1000" kern="100">
                          <a:solidFill>
                            <a:srgbClr val="000000"/>
                          </a:solidFill>
                          <a:effectLst/>
                          <a:latin typeface="+mn-lt"/>
                          <a:ea typeface="Aptos" panose="020B0004020202020204" pitchFamily="34" charset="0"/>
                          <a:cs typeface="Times New Roman" panose="02020603050405020304" pitchFamily="18" charset="0"/>
                        </a:rPr>
                        <a:t>Supplier Liaison Roles</a:t>
                      </a:r>
                      <a:endParaRPr lang="en-US" sz="1000" kern="100">
                        <a:effectLst/>
                        <a:latin typeface="+mn-lt"/>
                        <a:ea typeface="Aptos" panose="020B0004020202020204" pitchFamily="34" charset="0"/>
                        <a:cs typeface="Times New Roman" panose="02020603050405020304" pitchFamily="18" charset="0"/>
                      </a:endParaRPr>
                    </a:p>
                  </a:txBody>
                  <a:tcPr anchor="ctr">
                    <a:solidFill>
                      <a:schemeClr val="accent6">
                        <a:lumMod val="20000"/>
                        <a:lumOff val="80000"/>
                      </a:schemeClr>
                    </a:solidFill>
                  </a:tcPr>
                </a:tc>
                <a:tc>
                  <a:txBody>
                    <a:bodyPr/>
                    <a:lstStyle/>
                    <a:p>
                      <a:pPr marL="0" marR="0">
                        <a:lnSpc>
                          <a:spcPct val="115000"/>
                        </a:lnSpc>
                        <a:spcAft>
                          <a:spcPts val="800"/>
                        </a:spcAft>
                        <a:buNone/>
                      </a:pPr>
                      <a:r>
                        <a:rPr lang="en-US" sz="1000"/>
                        <a:t>May 19</a:t>
                      </a:r>
                      <a:endParaRPr lang="en-US" sz="1000" kern="100">
                        <a:effectLst/>
                        <a:latin typeface="+mn-lt"/>
                        <a:ea typeface="Aptos" panose="020B0004020202020204" pitchFamily="34" charset="0"/>
                        <a:cs typeface="Times New Roman" panose="02020603050405020304" pitchFamily="18" charset="0"/>
                      </a:endParaRPr>
                    </a:p>
                  </a:txBody>
                  <a:tcPr anchor="ctr">
                    <a:solidFill>
                      <a:schemeClr val="accent6">
                        <a:lumMod val="20000"/>
                        <a:lumOff val="80000"/>
                      </a:schemeClr>
                    </a:solidFill>
                  </a:tcPr>
                </a:tc>
                <a:tc>
                  <a:txBody>
                    <a:bodyPr/>
                    <a:lstStyle/>
                    <a:p>
                      <a:r>
                        <a:rPr lang="en-US" sz="1000"/>
                        <a:t>May 19</a:t>
                      </a:r>
                    </a:p>
                  </a:txBody>
                  <a:tcPr anchor="ctr">
                    <a:solidFill>
                      <a:schemeClr val="accent6">
                        <a:lumMod val="20000"/>
                        <a:lumOff val="80000"/>
                      </a:schemeClr>
                    </a:solidFill>
                  </a:tcPr>
                </a:tc>
                <a:extLst>
                  <a:ext uri="{0D108BD9-81ED-4DB2-BD59-A6C34878D82A}">
                    <a16:rowId xmlns:a16="http://schemas.microsoft.com/office/drawing/2014/main" val="2199635372"/>
                  </a:ext>
                </a:extLst>
              </a:tr>
              <a:tr h="651179">
                <a:tc>
                  <a:txBody>
                    <a:bodyPr/>
                    <a:lstStyle/>
                    <a:p>
                      <a:r>
                        <a:rPr lang="en-US" sz="1000" b="1"/>
                        <a:t>Monthly P-Card Statements Due</a:t>
                      </a:r>
                    </a:p>
                    <a:p>
                      <a:r>
                        <a:rPr lang="en-US" sz="1000" b="0"/>
                        <a:t>May 27 P-Card statements are due for payment</a:t>
                      </a:r>
                    </a:p>
                  </a:txBody>
                  <a:tcPr anchor="ctr">
                    <a:noFill/>
                  </a:tcP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P-Card Holders / Admins / Accounts Payable</a:t>
                      </a:r>
                    </a:p>
                  </a:txBody>
                  <a:tcPr anchor="ctr">
                    <a:noFill/>
                  </a:tcP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May 21</a:t>
                      </a:r>
                    </a:p>
                  </a:txBody>
                  <a:tcPr anchor="ctr">
                    <a:noFill/>
                  </a:tcP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May 21</a:t>
                      </a:r>
                    </a:p>
                  </a:txBody>
                  <a:tcPr anchor="ctr">
                    <a:noFill/>
                  </a:tcPr>
                </a:tc>
                <a:extLst>
                  <a:ext uri="{0D108BD9-81ED-4DB2-BD59-A6C34878D82A}">
                    <a16:rowId xmlns:a16="http://schemas.microsoft.com/office/drawing/2014/main" val="2367416715"/>
                  </a:ext>
                </a:extLst>
              </a:tr>
              <a:tr h="757934">
                <a:tc>
                  <a:txBody>
                    <a:bodyPr/>
                    <a:lstStyle/>
                    <a:p>
                      <a:r>
                        <a:rPr lang="en-US" sz="1000" b="1"/>
                        <a:t>FDM </a:t>
                      </a:r>
                      <a:r>
                        <a:rPr lang="en-US" sz="1000" b="1" err="1"/>
                        <a:t>Worktag</a:t>
                      </a:r>
                      <a:r>
                        <a:rPr lang="en-US" sz="1000" b="1"/>
                        <a:t> Change Submission Deadline </a:t>
                      </a:r>
                    </a:p>
                    <a:p>
                      <a:r>
                        <a:rPr lang="en-US" sz="1000" b="0"/>
                        <a:t>Any additions/changes to agency-specific FDM </a:t>
                      </a:r>
                      <a:r>
                        <a:rPr lang="en-US" sz="1000" b="0" err="1"/>
                        <a:t>Worktags</a:t>
                      </a:r>
                      <a:r>
                        <a:rPr lang="en-US" sz="1000" b="0"/>
                        <a:t> made since May 1 that would impact employee coding need to be submitted to </a:t>
                      </a:r>
                      <a:r>
                        <a:rPr lang="en-US" sz="1000" b="0">
                          <a:hlinkClick r:id="rId3"/>
                        </a:rPr>
                        <a:t>NextGen_FDM@sao.ga.gov</a:t>
                      </a:r>
                      <a:r>
                        <a:rPr lang="en-US" sz="1000" b="0"/>
                        <a:t> </a:t>
                      </a:r>
                    </a:p>
                  </a:txBody>
                  <a:tcPr anchor="ctr"/>
                </a:tc>
                <a:tc>
                  <a:txBody>
                    <a:bodyPr/>
                    <a:lstStyle/>
                    <a:p>
                      <a:r>
                        <a:rPr lang="en-US" sz="1000"/>
                        <a:t>Finance Roles</a:t>
                      </a:r>
                    </a:p>
                  </a:txBody>
                  <a:tcPr anchor="ctr"/>
                </a:tc>
                <a:tc>
                  <a:txBody>
                    <a:bodyPr/>
                    <a:lstStyle/>
                    <a:p>
                      <a:r>
                        <a:rPr lang="en-US" sz="1000"/>
                        <a:t>May 22</a:t>
                      </a:r>
                    </a:p>
                  </a:txBody>
                  <a:tcPr anchor="ctr"/>
                </a:tc>
                <a:tc>
                  <a:txBody>
                    <a:bodyPr/>
                    <a:lstStyle/>
                    <a:p>
                      <a:r>
                        <a:rPr lang="en-US" sz="1000"/>
                        <a:t>May 22</a:t>
                      </a:r>
                    </a:p>
                  </a:txBody>
                  <a:tcPr anchor="ctr"/>
                </a:tc>
                <a:extLst>
                  <a:ext uri="{0D108BD9-81ED-4DB2-BD59-A6C34878D82A}">
                    <a16:rowId xmlns:a16="http://schemas.microsoft.com/office/drawing/2014/main" val="1075287821"/>
                  </a:ext>
                </a:extLst>
              </a:tr>
              <a:tr h="593166">
                <a:tc>
                  <a:txBody>
                    <a:bodyPr/>
                    <a:lstStyle/>
                    <a:p>
                      <a:r>
                        <a:rPr lang="en-US" sz="1000" b="1"/>
                        <a:t>Hard Freeze: Jaggaer Catalog Pricing Updates</a:t>
                      </a:r>
                    </a:p>
                    <a:p>
                      <a:r>
                        <a:rPr lang="en-US" sz="1000"/>
                        <a:t>Suppliers must update Catalog Pricing and Contract Managers must Approve in Jaggaer prior to switching UIT to Production</a:t>
                      </a:r>
                    </a:p>
                  </a:txBody>
                  <a:tcPr anchor="ctr">
                    <a:solidFill>
                      <a:schemeClr val="accent6">
                        <a:lumMod val="20000"/>
                        <a:lumOff val="80000"/>
                      </a:schemeClr>
                    </a:solidFill>
                  </a:tcPr>
                </a:tc>
                <a:tc>
                  <a:txBody>
                    <a:bodyPr/>
                    <a:lstStyle/>
                    <a:p>
                      <a:r>
                        <a:rPr lang="en-US" sz="1000"/>
                        <a:t>Procurement Roles</a:t>
                      </a:r>
                    </a:p>
                  </a:txBody>
                  <a:tcPr anchor="ctr">
                    <a:solidFill>
                      <a:schemeClr val="accent6">
                        <a:lumMod val="20000"/>
                        <a:lumOff val="80000"/>
                      </a:schemeClr>
                    </a:solidFill>
                  </a:tcPr>
                </a:tc>
                <a:tc>
                  <a:txBody>
                    <a:bodyPr/>
                    <a:lstStyle/>
                    <a:p>
                      <a:r>
                        <a:rPr lang="en-US" sz="1000"/>
                        <a:t>May 27</a:t>
                      </a:r>
                    </a:p>
                  </a:txBody>
                  <a:tcPr anchor="ctr">
                    <a:solidFill>
                      <a:schemeClr val="accent6">
                        <a:lumMod val="20000"/>
                        <a:lumOff val="80000"/>
                      </a:schemeClr>
                    </a:solidFill>
                  </a:tcPr>
                </a:tc>
                <a:tc>
                  <a:txBody>
                    <a:bodyPr/>
                    <a:lstStyle/>
                    <a:p>
                      <a:r>
                        <a:rPr lang="en-US" sz="1000"/>
                        <a:t>May 27</a:t>
                      </a:r>
                    </a:p>
                  </a:txBody>
                  <a:tcPr anchor="ctr">
                    <a:solidFill>
                      <a:schemeClr val="accent6">
                        <a:lumMod val="20000"/>
                        <a:lumOff val="80000"/>
                      </a:schemeClr>
                    </a:solidFill>
                  </a:tcPr>
                </a:tc>
                <a:extLst>
                  <a:ext uri="{0D108BD9-81ED-4DB2-BD59-A6C34878D82A}">
                    <a16:rowId xmlns:a16="http://schemas.microsoft.com/office/drawing/2014/main" val="2024605176"/>
                  </a:ext>
                </a:extLst>
              </a:tr>
              <a:tr h="593166">
                <a:tc>
                  <a:txBody>
                    <a:bodyPr/>
                    <a:lstStyle/>
                    <a:p>
                      <a:r>
                        <a:rPr lang="en-US" sz="1000" b="1"/>
                        <a:t>FY27 Contract Renewals for Contract Management</a:t>
                      </a:r>
                    </a:p>
                    <a:p>
                      <a:r>
                        <a:rPr lang="en-US" sz="1000"/>
                        <a:t>Complete all FY27 contract renewals by May 29 to support the June 6 snapshot</a:t>
                      </a:r>
                    </a:p>
                  </a:txBody>
                  <a:tcPr anchor="ctr">
                    <a:noFill/>
                  </a:tcPr>
                </a:tc>
                <a:tc>
                  <a:txBody>
                    <a:bodyPr/>
                    <a:lstStyle/>
                    <a:p>
                      <a:pPr marL="0" marR="0">
                        <a:lnSpc>
                          <a:spcPct val="115000"/>
                        </a:lnSpc>
                        <a:spcAft>
                          <a:spcPts val="800"/>
                        </a:spcAft>
                        <a:buNone/>
                      </a:pPr>
                      <a:r>
                        <a:rPr lang="en-US" sz="1000" kern="100">
                          <a:effectLst/>
                          <a:latin typeface="+mn-lt"/>
                          <a:ea typeface="Aptos" panose="020B0004020202020204" pitchFamily="34" charset="0"/>
                          <a:cs typeface="Times New Roman" panose="02020603050405020304" pitchFamily="18" charset="0"/>
                        </a:rPr>
                        <a:t>Procurement Roles</a:t>
                      </a:r>
                    </a:p>
                  </a:txBody>
                  <a:tcPr anchor="ctr">
                    <a:noFill/>
                  </a:tcPr>
                </a:tc>
                <a:tc>
                  <a:txBody>
                    <a:bodyPr/>
                    <a:lstStyle/>
                    <a:p>
                      <a:pPr marL="0" marR="0">
                        <a:lnSpc>
                          <a:spcPct val="115000"/>
                        </a:lnSpc>
                        <a:spcAft>
                          <a:spcPts val="800"/>
                        </a:spcAft>
                        <a:buNone/>
                      </a:pPr>
                      <a:r>
                        <a:rPr lang="en-US" sz="1000"/>
                        <a:t>May 29</a:t>
                      </a:r>
                      <a:endParaRPr lang="en-US" sz="1000" kern="100">
                        <a:effectLst/>
                        <a:latin typeface="+mn-lt"/>
                        <a:ea typeface="Aptos" panose="020B0004020202020204" pitchFamily="34" charset="0"/>
                        <a:cs typeface="Times New Roman" panose="02020603050405020304" pitchFamily="18" charset="0"/>
                      </a:endParaRPr>
                    </a:p>
                  </a:txBody>
                  <a:tcPr anchor="ctr">
                    <a:noFill/>
                  </a:tcPr>
                </a:tc>
                <a:tc>
                  <a:txBody>
                    <a:bodyPr/>
                    <a:lstStyle/>
                    <a:p>
                      <a:r>
                        <a:rPr lang="en-US" sz="1000"/>
                        <a:t>May 29</a:t>
                      </a:r>
                    </a:p>
                  </a:txBody>
                  <a:tcPr anchor="ctr">
                    <a:noFill/>
                  </a:tcPr>
                </a:tc>
                <a:extLst>
                  <a:ext uri="{0D108BD9-81ED-4DB2-BD59-A6C34878D82A}">
                    <a16:rowId xmlns:a16="http://schemas.microsoft.com/office/drawing/2014/main" val="1590481442"/>
                  </a:ext>
                </a:extLst>
              </a:tr>
            </a:tbl>
          </a:graphicData>
        </a:graphic>
      </p:graphicFrame>
      <p:sp>
        <p:nvSpPr>
          <p:cNvPr id="12" name="TextBox 11">
            <a:extLst>
              <a:ext uri="{FF2B5EF4-FFF2-40B4-BE49-F238E27FC236}">
                <a16:creationId xmlns:a16="http://schemas.microsoft.com/office/drawing/2014/main" id="{53EBACD7-82CB-A14A-43FD-8AD0F791CC1C}"/>
              </a:ext>
            </a:extLst>
          </p:cNvPr>
          <p:cNvSpPr txBox="1"/>
          <p:nvPr/>
        </p:nvSpPr>
        <p:spPr>
          <a:xfrm>
            <a:off x="128755" y="544255"/>
            <a:ext cx="2579319" cy="369332"/>
          </a:xfrm>
          <a:prstGeom prst="rect">
            <a:avLst/>
          </a:prstGeom>
          <a:noFill/>
        </p:spPr>
        <p:txBody>
          <a:bodyPr wrap="square" rtlCol="0">
            <a:spAutoFit/>
          </a:bodyPr>
          <a:lstStyle/>
          <a:p>
            <a:r>
              <a:rPr lang="en-US" b="1"/>
              <a:t>May 2026</a:t>
            </a:r>
          </a:p>
        </p:txBody>
      </p:sp>
    </p:spTree>
    <p:extLst>
      <p:ext uri="{BB962C8B-B14F-4D97-AF65-F5344CB8AC3E}">
        <p14:creationId xmlns:p14="http://schemas.microsoft.com/office/powerpoint/2010/main" val="4264399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FB034-EE63-B89E-A056-F8BF00447E4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F341AB9-86FF-EC03-8BB2-A795EE9126F9}"/>
              </a:ext>
            </a:extLst>
          </p:cNvPr>
          <p:cNvGraphicFramePr>
            <a:graphicFrameLocks noGrp="1"/>
          </p:cNvGraphicFramePr>
          <p:nvPr>
            <p:extLst>
              <p:ext uri="{D42A27DB-BD31-4B8C-83A1-F6EECF244321}">
                <p14:modId xmlns:p14="http://schemas.microsoft.com/office/powerpoint/2010/main" val="3080823173"/>
              </p:ext>
            </p:extLst>
          </p:nvPr>
        </p:nvGraphicFramePr>
        <p:xfrm>
          <a:off x="192886" y="913585"/>
          <a:ext cx="7386631" cy="9035865"/>
        </p:xfrm>
        <a:graphic>
          <a:graphicData uri="http://schemas.openxmlformats.org/drawingml/2006/table">
            <a:tbl>
              <a:tblPr firstRow="1" bandRow="1"/>
              <a:tblGrid>
                <a:gridCol w="1055233">
                  <a:extLst>
                    <a:ext uri="{9D8B030D-6E8A-4147-A177-3AD203B41FA5}">
                      <a16:colId xmlns:a16="http://schemas.microsoft.com/office/drawing/2014/main" val="2260922025"/>
                    </a:ext>
                  </a:extLst>
                </a:gridCol>
                <a:gridCol w="1055233">
                  <a:extLst>
                    <a:ext uri="{9D8B030D-6E8A-4147-A177-3AD203B41FA5}">
                      <a16:colId xmlns:a16="http://schemas.microsoft.com/office/drawing/2014/main" val="20001"/>
                    </a:ext>
                  </a:extLst>
                </a:gridCol>
                <a:gridCol w="1055233">
                  <a:extLst>
                    <a:ext uri="{9D8B030D-6E8A-4147-A177-3AD203B41FA5}">
                      <a16:colId xmlns:a16="http://schemas.microsoft.com/office/drawing/2014/main" val="20002"/>
                    </a:ext>
                  </a:extLst>
                </a:gridCol>
                <a:gridCol w="1055233">
                  <a:extLst>
                    <a:ext uri="{9D8B030D-6E8A-4147-A177-3AD203B41FA5}">
                      <a16:colId xmlns:a16="http://schemas.microsoft.com/office/drawing/2014/main" val="20003"/>
                    </a:ext>
                  </a:extLst>
                </a:gridCol>
                <a:gridCol w="1055233">
                  <a:extLst>
                    <a:ext uri="{9D8B030D-6E8A-4147-A177-3AD203B41FA5}">
                      <a16:colId xmlns:a16="http://schemas.microsoft.com/office/drawing/2014/main" val="20004"/>
                    </a:ext>
                  </a:extLst>
                </a:gridCol>
                <a:gridCol w="1055233">
                  <a:extLst>
                    <a:ext uri="{9D8B030D-6E8A-4147-A177-3AD203B41FA5}">
                      <a16:colId xmlns:a16="http://schemas.microsoft.com/office/drawing/2014/main" val="20005"/>
                    </a:ext>
                  </a:extLst>
                </a:gridCol>
                <a:gridCol w="1055233">
                  <a:extLst>
                    <a:ext uri="{9D8B030D-6E8A-4147-A177-3AD203B41FA5}">
                      <a16:colId xmlns:a16="http://schemas.microsoft.com/office/drawing/2014/main" val="2255196842"/>
                    </a:ext>
                  </a:extLst>
                </a:gridCol>
              </a:tblGrid>
              <a:tr h="248309">
                <a:tc>
                  <a:txBody>
                    <a:bodyPr/>
                    <a:lstStyle/>
                    <a:p>
                      <a:pPr algn="l"/>
                      <a:endParaRPr lang="en-US" sz="700" b="1" cap="all" baseline="0">
                        <a:solidFill>
                          <a:schemeClr val="tx1"/>
                        </a:solidFill>
                        <a:latin typeface="Arial" panose="020B0604020202020204" pitchFamily="34" charset="0"/>
                        <a:ea typeface="Open Sans"/>
                        <a:cs typeface="Arial" panose="020B0604020202020204" pitchFamily="34" charset="0"/>
                      </a:endParaRP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Monday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Tuesday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Wednesday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Thursday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Friday </a:t>
                      </a:r>
                      <a:endParaRPr lang="en-US" sz="700" b="1" cap="all" baseline="0">
                        <a:solidFill>
                          <a:schemeClr val="tx1"/>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700" b="1" cap="all" baseline="0">
                          <a:solidFill>
                            <a:schemeClr val="tx1"/>
                          </a:solidFill>
                          <a:latin typeface="Arial" panose="020B0604020202020204" pitchFamily="34" charset="0"/>
                          <a:ea typeface="Open Sans" panose="020B0606030504020204" pitchFamily="34" charset="0"/>
                          <a:cs typeface="Arial" panose="020B0604020202020204" pitchFamily="34" charset="0"/>
                        </a:rPr>
                        <a:t>SATURDAY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3594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5</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664960"/>
                  </a:ext>
                </a:extLst>
              </a:tr>
              <a:tr h="7900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11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49299758"/>
                  </a:ext>
                </a:extLst>
              </a:tr>
              <a:tr h="13403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15</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18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1269467"/>
                  </a:ext>
                </a:extLst>
              </a:tr>
              <a:tr h="23774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25</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26</a:t>
                      </a:r>
                    </a:p>
                    <a:p>
                      <a:pPr marL="0" marR="0" lvl="0" indent="0" algn="l" rtl="0" eaLnBrk="1" fontAlgn="auto" latinLnBrk="0" hangingPunct="1">
                        <a:lnSpc>
                          <a:spcPct val="100000"/>
                        </a:lnSpc>
                        <a:spcBef>
                          <a:spcPts val="0"/>
                        </a:spcBef>
                        <a:spcAft>
                          <a:spcPts val="0"/>
                        </a:spcAft>
                        <a:buClrTx/>
                        <a:buSzTx/>
                        <a:buFontTx/>
                        <a:buNone/>
                      </a:pPr>
                      <a:endPar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77532604"/>
                  </a:ext>
                </a:extLst>
              </a:tr>
              <a:tr h="19202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30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kern="120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endPar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endPar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53493"/>
                  </a:ext>
                </a:extLst>
              </a:tr>
            </a:tbl>
          </a:graphicData>
        </a:graphic>
      </p:graphicFrame>
      <p:sp>
        <p:nvSpPr>
          <p:cNvPr id="3" name="Rectangle 2">
            <a:extLst>
              <a:ext uri="{FF2B5EF4-FFF2-40B4-BE49-F238E27FC236}">
                <a16:creationId xmlns:a16="http://schemas.microsoft.com/office/drawing/2014/main" id="{906C6987-028D-28C8-6515-D41AE99FC1C5}"/>
              </a:ext>
            </a:extLst>
          </p:cNvPr>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5" name="Picture 4" descr="A black background with a black square&#10;&#10;Description automatically generated with medium confidence">
            <a:extLst>
              <a:ext uri="{FF2B5EF4-FFF2-40B4-BE49-F238E27FC236}">
                <a16:creationId xmlns:a16="http://schemas.microsoft.com/office/drawing/2014/main" id="{3B279BF6-5068-307A-99B1-C9A5C9F38EB1}"/>
              </a:ext>
            </a:extLst>
          </p:cNvPr>
          <p:cNvPicPr/>
          <p:nvPr/>
        </p:nvPicPr>
        <p:blipFill>
          <a:blip r:embed="rId3"/>
          <a:stretch>
            <a:fillRect/>
          </a:stretch>
        </p:blipFill>
        <p:spPr>
          <a:xfrm>
            <a:off x="6621517" y="173270"/>
            <a:ext cx="960024" cy="153281"/>
          </a:xfrm>
          <a:prstGeom prst="rect">
            <a:avLst/>
          </a:prstGeom>
        </p:spPr>
      </p:pic>
      <p:sp>
        <p:nvSpPr>
          <p:cNvPr id="9" name="TextBox 8">
            <a:extLst>
              <a:ext uri="{FF2B5EF4-FFF2-40B4-BE49-F238E27FC236}">
                <a16:creationId xmlns:a16="http://schemas.microsoft.com/office/drawing/2014/main" id="{B3DC3CB5-B1E8-3E1C-3B41-EA643F19BD0B}"/>
              </a:ext>
            </a:extLst>
          </p:cNvPr>
          <p:cNvSpPr txBox="1"/>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Get to Go-Live Calendar: Finance &amp; Procurement</a:t>
            </a:r>
          </a:p>
        </p:txBody>
      </p:sp>
      <p:sp>
        <p:nvSpPr>
          <p:cNvPr id="11" name="TextBox 10">
            <a:extLst>
              <a:ext uri="{FF2B5EF4-FFF2-40B4-BE49-F238E27FC236}">
                <a16:creationId xmlns:a16="http://schemas.microsoft.com/office/drawing/2014/main" id="{69B609B7-D814-4F52-3505-6216DEC307C4}"/>
              </a:ext>
            </a:extLst>
          </p:cNvPr>
          <p:cNvSpPr txBox="1"/>
          <p:nvPr/>
        </p:nvSpPr>
        <p:spPr>
          <a:xfrm>
            <a:off x="128755" y="544255"/>
            <a:ext cx="25793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June 2026</a:t>
            </a:r>
          </a:p>
        </p:txBody>
      </p:sp>
      <p:sp>
        <p:nvSpPr>
          <p:cNvPr id="12" name="Rounded Rectangle 11">
            <a:extLst>
              <a:ext uri="{FF2B5EF4-FFF2-40B4-BE49-F238E27FC236}">
                <a16:creationId xmlns:a16="http://schemas.microsoft.com/office/drawing/2014/main" id="{766B3813-75E7-E45E-F9FD-7D6B0429EBE0}"/>
              </a:ext>
            </a:extLst>
          </p:cNvPr>
          <p:cNvSpPr/>
          <p:nvPr/>
        </p:nvSpPr>
        <p:spPr>
          <a:xfrm>
            <a:off x="192884" y="5802457"/>
            <a:ext cx="7386630" cy="18288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SOFT LAUNCH</a:t>
            </a:r>
          </a:p>
        </p:txBody>
      </p:sp>
      <p:sp>
        <p:nvSpPr>
          <p:cNvPr id="13" name="Rounded Rectangle 12">
            <a:extLst>
              <a:ext uri="{FF2B5EF4-FFF2-40B4-BE49-F238E27FC236}">
                <a16:creationId xmlns:a16="http://schemas.microsoft.com/office/drawing/2014/main" id="{6F06CEDA-40D8-F8BA-F25F-9475D547C2C0}"/>
              </a:ext>
            </a:extLst>
          </p:cNvPr>
          <p:cNvSpPr/>
          <p:nvPr/>
        </p:nvSpPr>
        <p:spPr>
          <a:xfrm>
            <a:off x="189159" y="8198129"/>
            <a:ext cx="3108960" cy="18288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SOFT LAUNCH</a:t>
            </a:r>
          </a:p>
        </p:txBody>
      </p:sp>
      <p:sp>
        <p:nvSpPr>
          <p:cNvPr id="24" name="Rectangle: Rounded Corners 23">
            <a:extLst>
              <a:ext uri="{FF2B5EF4-FFF2-40B4-BE49-F238E27FC236}">
                <a16:creationId xmlns:a16="http://schemas.microsoft.com/office/drawing/2014/main" id="{A5D8B1E4-18C8-2E00-E9D7-3FB43104ACE3}"/>
              </a:ext>
            </a:extLst>
          </p:cNvPr>
          <p:cNvSpPr/>
          <p:nvPr/>
        </p:nvSpPr>
        <p:spPr>
          <a:xfrm>
            <a:off x="1256525" y="6437687"/>
            <a:ext cx="1028365" cy="635809"/>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a:ea typeface="+mn-ea"/>
                <a:cs typeface="+mn-cs"/>
              </a:rPr>
              <a:t>Post-Freeze Grant Exception Recording</a:t>
            </a:r>
          </a:p>
        </p:txBody>
      </p:sp>
      <p:sp>
        <p:nvSpPr>
          <p:cNvPr id="26" name="Rectangle: Rounded Corners 25">
            <a:extLst>
              <a:ext uri="{FF2B5EF4-FFF2-40B4-BE49-F238E27FC236}">
                <a16:creationId xmlns:a16="http://schemas.microsoft.com/office/drawing/2014/main" id="{A4F28C53-4528-6005-F65A-E0BE0AF7FF2D}"/>
              </a:ext>
            </a:extLst>
          </p:cNvPr>
          <p:cNvSpPr/>
          <p:nvPr/>
        </p:nvSpPr>
        <p:spPr>
          <a:xfrm>
            <a:off x="5463478" y="7137304"/>
            <a:ext cx="1028366" cy="787496"/>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Expenses: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FY26 Cash Advances and Expenses Approvals Due</a:t>
            </a:r>
          </a:p>
        </p:txBody>
      </p:sp>
      <p:sp>
        <p:nvSpPr>
          <p:cNvPr id="28" name="Rectangle: Rounded Corners 27">
            <a:extLst>
              <a:ext uri="{FF2B5EF4-FFF2-40B4-BE49-F238E27FC236}">
                <a16:creationId xmlns:a16="http://schemas.microsoft.com/office/drawing/2014/main" id="{86885C5E-9338-5442-3FA3-B5F90AC989D8}"/>
              </a:ext>
            </a:extLst>
          </p:cNvPr>
          <p:cNvSpPr/>
          <p:nvPr/>
        </p:nvSpPr>
        <p:spPr>
          <a:xfrm>
            <a:off x="260713" y="9222529"/>
            <a:ext cx="914400" cy="630346"/>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lIns="9144" rIns="9144"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Expenses: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Concur Back Office Approvals Due</a:t>
            </a:r>
          </a:p>
        </p:txBody>
      </p:sp>
      <p:sp>
        <p:nvSpPr>
          <p:cNvPr id="31" name="Rounded Rectangle 9">
            <a:extLst>
              <a:ext uri="{FF2B5EF4-FFF2-40B4-BE49-F238E27FC236}">
                <a16:creationId xmlns:a16="http://schemas.microsoft.com/office/drawing/2014/main" id="{0D151C98-8FE3-95F5-F19A-ED94F5D6E5E2}"/>
              </a:ext>
            </a:extLst>
          </p:cNvPr>
          <p:cNvSpPr/>
          <p:nvPr/>
        </p:nvSpPr>
        <p:spPr>
          <a:xfrm>
            <a:off x="194911" y="1332406"/>
            <a:ext cx="738663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 VALIDATION FOR CATCH UP</a:t>
            </a:r>
          </a:p>
        </p:txBody>
      </p:sp>
      <p:sp>
        <p:nvSpPr>
          <p:cNvPr id="32" name="Rounded Rectangle 9">
            <a:extLst>
              <a:ext uri="{FF2B5EF4-FFF2-40B4-BE49-F238E27FC236}">
                <a16:creationId xmlns:a16="http://schemas.microsoft.com/office/drawing/2014/main" id="{DF9FEA04-14D1-315D-EF93-D2D5D09BBAF6}"/>
              </a:ext>
            </a:extLst>
          </p:cNvPr>
          <p:cNvSpPr/>
          <p:nvPr/>
        </p:nvSpPr>
        <p:spPr>
          <a:xfrm>
            <a:off x="194911" y="3672103"/>
            <a:ext cx="738663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 VALIDATION FOR CATCH UP</a:t>
            </a:r>
          </a:p>
        </p:txBody>
      </p:sp>
      <p:sp>
        <p:nvSpPr>
          <p:cNvPr id="33" name="Rounded Rectangle 9">
            <a:extLst>
              <a:ext uri="{FF2B5EF4-FFF2-40B4-BE49-F238E27FC236}">
                <a16:creationId xmlns:a16="http://schemas.microsoft.com/office/drawing/2014/main" id="{B07B7AD5-6FAD-B222-3A53-6676A4A6C21D}"/>
              </a:ext>
            </a:extLst>
          </p:cNvPr>
          <p:cNvSpPr/>
          <p:nvPr/>
        </p:nvSpPr>
        <p:spPr>
          <a:xfrm>
            <a:off x="1280556" y="4439976"/>
            <a:ext cx="2377440" cy="195779"/>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000000"/>
                </a:solidFill>
                <a:effectLst/>
                <a:uLnTx/>
                <a:uFillTx/>
                <a:latin typeface="Arial" panose="020B0604020202020204"/>
                <a:ea typeface="+mn-ea"/>
                <a:cs typeface="+mn-cs"/>
              </a:rPr>
              <a:t>Grants: </a:t>
            </a:r>
            <a:r>
              <a:rPr kumimoji="0" lang="en-US" sz="900" b="1" i="0" u="none" strike="noStrike" kern="1200" spc="0" normalizeH="0" noProof="0">
                <a:ln>
                  <a:noFill/>
                </a:ln>
                <a:solidFill>
                  <a:srgbClr val="000000"/>
                </a:solidFill>
                <a:effectLst/>
                <a:uLnTx/>
                <a:uFillTx/>
                <a:latin typeface="Arial" panose="020B0604020202020204"/>
                <a:ea typeface="+mn-ea"/>
                <a:cs typeface="+mn-cs"/>
              </a:rPr>
              <a:t>Validate Awards/Billing Schedule</a:t>
            </a:r>
          </a:p>
        </p:txBody>
      </p:sp>
      <p:sp>
        <p:nvSpPr>
          <p:cNvPr id="37" name="Rounded Rectangle 11">
            <a:extLst>
              <a:ext uri="{FF2B5EF4-FFF2-40B4-BE49-F238E27FC236}">
                <a16:creationId xmlns:a16="http://schemas.microsoft.com/office/drawing/2014/main" id="{5058FFE1-4313-8271-02B2-A9C1C8212520}"/>
              </a:ext>
            </a:extLst>
          </p:cNvPr>
          <p:cNvSpPr/>
          <p:nvPr/>
        </p:nvSpPr>
        <p:spPr>
          <a:xfrm>
            <a:off x="189159" y="8387388"/>
            <a:ext cx="3108960" cy="206225"/>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ADAPTIVE:</a:t>
            </a:r>
            <a:r>
              <a:rPr lang="en-US" sz="1000" b="1">
                <a:solidFill>
                  <a:srgbClr val="FFFFFF"/>
                </a:solidFill>
                <a:latin typeface="Arial" panose="020B0604020202020204"/>
              </a:rPr>
              <a:t> </a:t>
            </a:r>
            <a:r>
              <a:rPr lang="en-US" sz="1000" b="1" cap="all">
                <a:solidFill>
                  <a:srgbClr val="FFFFFF"/>
                </a:solidFill>
                <a:latin typeface="Arial" panose="020B0604020202020204"/>
              </a:rPr>
              <a:t>Confirm roster of users</a:t>
            </a:r>
            <a:endParaRPr kumimoji="0" lang="en-US" sz="1000" b="1" i="0" u="none" strike="noStrike" kern="1200" cap="all" spc="0" normalizeH="0" noProof="0">
              <a:ln>
                <a:noFill/>
              </a:ln>
              <a:solidFill>
                <a:srgbClr val="FFFFFF"/>
              </a:solidFill>
              <a:effectLst/>
              <a:uLnTx/>
              <a:uFillTx/>
              <a:latin typeface="Arial" panose="020B0604020202020204"/>
              <a:ea typeface="+mn-ea"/>
              <a:cs typeface="+mn-cs"/>
            </a:endParaRPr>
          </a:p>
        </p:txBody>
      </p:sp>
      <p:sp>
        <p:nvSpPr>
          <p:cNvPr id="40" name="Rounded Rectangle 16">
            <a:extLst>
              <a:ext uri="{FF2B5EF4-FFF2-40B4-BE49-F238E27FC236}">
                <a16:creationId xmlns:a16="http://schemas.microsoft.com/office/drawing/2014/main" id="{B1C8E84D-C9B2-4F6B-48C5-A8C26CC57774}"/>
              </a:ext>
            </a:extLst>
          </p:cNvPr>
          <p:cNvSpPr/>
          <p:nvPr/>
        </p:nvSpPr>
        <p:spPr>
          <a:xfrm>
            <a:off x="1266051" y="9233526"/>
            <a:ext cx="1018840" cy="332904"/>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CONCUR OFFLINE</a:t>
            </a:r>
          </a:p>
        </p:txBody>
      </p:sp>
      <p:sp>
        <p:nvSpPr>
          <p:cNvPr id="6" name="Rounded Rectangle 11">
            <a:extLst>
              <a:ext uri="{FF2B5EF4-FFF2-40B4-BE49-F238E27FC236}">
                <a16:creationId xmlns:a16="http://schemas.microsoft.com/office/drawing/2014/main" id="{F2C7A4E0-C4BD-A0EC-2F01-487BF51DCC6F}"/>
              </a:ext>
            </a:extLst>
          </p:cNvPr>
          <p:cNvSpPr/>
          <p:nvPr/>
        </p:nvSpPr>
        <p:spPr>
          <a:xfrm>
            <a:off x="1256526" y="5338423"/>
            <a:ext cx="1153299" cy="29712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FFFFFF"/>
                </a:solidFill>
                <a:effectLst/>
                <a:uLnTx/>
                <a:uFillTx/>
                <a:latin typeface="Arial" panose="020B0604020202020204"/>
                <a:ea typeface="+mn-ea"/>
                <a:cs typeface="+mn-cs"/>
              </a:rPr>
              <a:t>Adaptive: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FFFFFF"/>
                </a:solidFill>
                <a:effectLst/>
                <a:uLnTx/>
                <a:uFillTx/>
                <a:latin typeface="Arial" panose="020B0604020202020204"/>
                <a:ea typeface="+mn-ea"/>
                <a:cs typeface="+mn-cs"/>
              </a:rPr>
              <a:t>Budget Build Sign Off</a:t>
            </a:r>
          </a:p>
        </p:txBody>
      </p:sp>
      <p:sp>
        <p:nvSpPr>
          <p:cNvPr id="4" name="Rectangle: Rounded Corners 3">
            <a:extLst>
              <a:ext uri="{FF2B5EF4-FFF2-40B4-BE49-F238E27FC236}">
                <a16:creationId xmlns:a16="http://schemas.microsoft.com/office/drawing/2014/main" id="{9BB95206-4787-5EC0-B396-140B254EE995}"/>
              </a:ext>
            </a:extLst>
          </p:cNvPr>
          <p:cNvSpPr/>
          <p:nvPr/>
        </p:nvSpPr>
        <p:spPr>
          <a:xfrm>
            <a:off x="3372560" y="7391399"/>
            <a:ext cx="1027989" cy="601583"/>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FFFFFF"/>
                </a:solidFill>
                <a:effectLst/>
                <a:uLnTx/>
                <a:uFillTx/>
                <a:latin typeface="Arial" panose="020B0604020202020204"/>
                <a:ea typeface="+mn-ea"/>
                <a:cs typeface="+mn-cs"/>
              </a:rPr>
              <a:t>Procurement: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Jaggaer Sourcing Director</a:t>
            </a:r>
          </a:p>
        </p:txBody>
      </p:sp>
      <p:sp>
        <p:nvSpPr>
          <p:cNvPr id="15" name="Rounded Rectangle 9">
            <a:extLst>
              <a:ext uri="{FF2B5EF4-FFF2-40B4-BE49-F238E27FC236}">
                <a16:creationId xmlns:a16="http://schemas.microsoft.com/office/drawing/2014/main" id="{549E3C67-773C-8CF2-7365-998EF75D31D8}"/>
              </a:ext>
            </a:extLst>
          </p:cNvPr>
          <p:cNvSpPr/>
          <p:nvPr/>
        </p:nvSpPr>
        <p:spPr>
          <a:xfrm>
            <a:off x="190861" y="6005200"/>
            <a:ext cx="738663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 NEW FY27 FDM WORKTAGS</a:t>
            </a:r>
          </a:p>
        </p:txBody>
      </p:sp>
      <p:sp>
        <p:nvSpPr>
          <p:cNvPr id="23" name="Rounded Rectangle 9">
            <a:extLst>
              <a:ext uri="{FF2B5EF4-FFF2-40B4-BE49-F238E27FC236}">
                <a16:creationId xmlns:a16="http://schemas.microsoft.com/office/drawing/2014/main" id="{B0A82F1E-FE82-945B-09F3-CFA1282AF9C7}"/>
              </a:ext>
            </a:extLst>
          </p:cNvPr>
          <p:cNvSpPr/>
          <p:nvPr/>
        </p:nvSpPr>
        <p:spPr>
          <a:xfrm>
            <a:off x="189159" y="8607127"/>
            <a:ext cx="310896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 NEW FY27 FDM WORKTAGS</a:t>
            </a:r>
          </a:p>
        </p:txBody>
      </p:sp>
      <p:sp>
        <p:nvSpPr>
          <p:cNvPr id="27" name="Rounded Rectangle 9">
            <a:extLst>
              <a:ext uri="{FF2B5EF4-FFF2-40B4-BE49-F238E27FC236}">
                <a16:creationId xmlns:a16="http://schemas.microsoft.com/office/drawing/2014/main" id="{11370EE1-BB47-2A74-EB67-5E28B3338C67}"/>
              </a:ext>
            </a:extLst>
          </p:cNvPr>
          <p:cNvSpPr/>
          <p:nvPr/>
        </p:nvSpPr>
        <p:spPr>
          <a:xfrm>
            <a:off x="189159" y="1526904"/>
            <a:ext cx="7386630"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BUDGET: FY27 BUDGET SUBMISSION REVIEW</a:t>
            </a:r>
          </a:p>
        </p:txBody>
      </p:sp>
      <p:sp>
        <p:nvSpPr>
          <p:cNvPr id="42" name="Rounded Rectangle 9">
            <a:extLst>
              <a:ext uri="{FF2B5EF4-FFF2-40B4-BE49-F238E27FC236}">
                <a16:creationId xmlns:a16="http://schemas.microsoft.com/office/drawing/2014/main" id="{D78EB6C8-E36C-28CB-6355-CFF22C2FFF9A}"/>
              </a:ext>
            </a:extLst>
          </p:cNvPr>
          <p:cNvSpPr/>
          <p:nvPr/>
        </p:nvSpPr>
        <p:spPr>
          <a:xfrm>
            <a:off x="189159" y="3866495"/>
            <a:ext cx="7386630" cy="182880"/>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BUDGET: FY27 BUDGET SUBMISSION REVIEW</a:t>
            </a:r>
          </a:p>
        </p:txBody>
      </p:sp>
      <p:sp>
        <p:nvSpPr>
          <p:cNvPr id="22" name="Rounded Rectangle 11">
            <a:extLst>
              <a:ext uri="{FF2B5EF4-FFF2-40B4-BE49-F238E27FC236}">
                <a16:creationId xmlns:a16="http://schemas.microsoft.com/office/drawing/2014/main" id="{5D53B46D-D6F7-2E2F-2C1B-DAE9550CB9CF}"/>
              </a:ext>
            </a:extLst>
          </p:cNvPr>
          <p:cNvSpPr/>
          <p:nvPr/>
        </p:nvSpPr>
        <p:spPr>
          <a:xfrm>
            <a:off x="196613" y="6218179"/>
            <a:ext cx="7386630"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CATCHUP ACTIVITIES</a:t>
            </a:r>
          </a:p>
        </p:txBody>
      </p:sp>
      <p:sp>
        <p:nvSpPr>
          <p:cNvPr id="25" name="Rectangle: Rounded Corners 24">
            <a:extLst>
              <a:ext uri="{FF2B5EF4-FFF2-40B4-BE49-F238E27FC236}">
                <a16:creationId xmlns:a16="http://schemas.microsoft.com/office/drawing/2014/main" id="{BCF6B3E5-7FE8-FCD3-3F04-1EE252D5E49E}"/>
              </a:ext>
            </a:extLst>
          </p:cNvPr>
          <p:cNvSpPr/>
          <p:nvPr/>
        </p:nvSpPr>
        <p:spPr>
          <a:xfrm>
            <a:off x="3372183" y="6444666"/>
            <a:ext cx="1028366" cy="870500"/>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Expenses: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FY26 Cash Advances and Expense Reports Due in Concur</a:t>
            </a:r>
          </a:p>
        </p:txBody>
      </p:sp>
      <p:sp>
        <p:nvSpPr>
          <p:cNvPr id="36" name="Rounded Rectangle 11">
            <a:extLst>
              <a:ext uri="{FF2B5EF4-FFF2-40B4-BE49-F238E27FC236}">
                <a16:creationId xmlns:a16="http://schemas.microsoft.com/office/drawing/2014/main" id="{D7BC6B5E-0C53-B729-77B1-685E8C7BC220}"/>
              </a:ext>
            </a:extLst>
          </p:cNvPr>
          <p:cNvSpPr/>
          <p:nvPr/>
        </p:nvSpPr>
        <p:spPr>
          <a:xfrm>
            <a:off x="5487512" y="6437687"/>
            <a:ext cx="1004331" cy="658288"/>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Adaptive: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i="0" u="none" strike="noStrike" kern="1200" cap="none" spc="0" normalizeH="0" baseline="0" noProof="0">
                <a:ln>
                  <a:noFill/>
                </a:ln>
                <a:solidFill>
                  <a:srgbClr val="FFFFFF"/>
                </a:solidFill>
                <a:effectLst/>
                <a:uLnTx/>
                <a:uFillTx/>
                <a:latin typeface="Arial" panose="020B0604020202020204"/>
                <a:ea typeface="+mn-ea"/>
                <a:cs typeface="+mn-cs"/>
              </a:rPr>
              <a:t>Confirm roster of users</a:t>
            </a:r>
          </a:p>
        </p:txBody>
      </p:sp>
      <p:sp>
        <p:nvSpPr>
          <p:cNvPr id="29" name="Rounded Rectangle 9">
            <a:extLst>
              <a:ext uri="{FF2B5EF4-FFF2-40B4-BE49-F238E27FC236}">
                <a16:creationId xmlns:a16="http://schemas.microsoft.com/office/drawing/2014/main" id="{AE19498E-B955-ED15-1145-C13C79E31F1A}"/>
              </a:ext>
            </a:extLst>
          </p:cNvPr>
          <p:cNvSpPr/>
          <p:nvPr/>
        </p:nvSpPr>
        <p:spPr>
          <a:xfrm>
            <a:off x="189159" y="8805911"/>
            <a:ext cx="3108960"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CACTHUP ACTIVITIES</a:t>
            </a:r>
          </a:p>
        </p:txBody>
      </p:sp>
      <p:sp>
        <p:nvSpPr>
          <p:cNvPr id="45" name="Rounded Rectangle 9">
            <a:extLst>
              <a:ext uri="{FF2B5EF4-FFF2-40B4-BE49-F238E27FC236}">
                <a16:creationId xmlns:a16="http://schemas.microsoft.com/office/drawing/2014/main" id="{25DF4E32-96ED-89B7-E26F-E572B766D1F3}"/>
              </a:ext>
            </a:extLst>
          </p:cNvPr>
          <p:cNvSpPr/>
          <p:nvPr/>
        </p:nvSpPr>
        <p:spPr>
          <a:xfrm>
            <a:off x="189159" y="9014220"/>
            <a:ext cx="3108960"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SPONSOR CHANGES</a:t>
            </a:r>
          </a:p>
        </p:txBody>
      </p:sp>
      <p:sp>
        <p:nvSpPr>
          <p:cNvPr id="46" name="Rectangle: Rounded Corners 45">
            <a:extLst>
              <a:ext uri="{FF2B5EF4-FFF2-40B4-BE49-F238E27FC236}">
                <a16:creationId xmlns:a16="http://schemas.microsoft.com/office/drawing/2014/main" id="{5F0C7838-092A-A6F5-44E1-CF9FD63EEB69}"/>
              </a:ext>
            </a:extLst>
          </p:cNvPr>
          <p:cNvSpPr/>
          <p:nvPr/>
        </p:nvSpPr>
        <p:spPr>
          <a:xfrm>
            <a:off x="1280556" y="7095975"/>
            <a:ext cx="1004334" cy="870500"/>
          </a:xfrm>
          <a:prstGeom prst="roundRect">
            <a:avLst>
              <a:gd name="adj" fmla="val 15974"/>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FFFFFF"/>
                </a:solidFill>
                <a:effectLst/>
                <a:uLnTx/>
                <a:uFillTx/>
                <a:latin typeface="Arial" panose="020B0604020202020204"/>
                <a:ea typeface="+mn-ea"/>
                <a:cs typeface="+mn-cs"/>
              </a:rPr>
              <a:t>Procurement: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solidFill>
                <a:effectLst/>
                <a:uLnTx/>
                <a:uFillTx/>
                <a:latin typeface="Arial" panose="020B0604020202020204"/>
                <a:ea typeface="+mn-ea"/>
                <a:cs typeface="+mn-cs"/>
              </a:rPr>
              <a:t>Vendor Self-Registration Deadline for Non-GDOT Employees</a:t>
            </a:r>
          </a:p>
        </p:txBody>
      </p:sp>
      <p:sp>
        <p:nvSpPr>
          <p:cNvPr id="10" name="Rectangle: Rounded Corners 9">
            <a:extLst>
              <a:ext uri="{FF2B5EF4-FFF2-40B4-BE49-F238E27FC236}">
                <a16:creationId xmlns:a16="http://schemas.microsoft.com/office/drawing/2014/main" id="{50F8EAC5-EF56-0274-A2FA-5646E5982222}"/>
              </a:ext>
            </a:extLst>
          </p:cNvPr>
          <p:cNvSpPr/>
          <p:nvPr/>
        </p:nvSpPr>
        <p:spPr>
          <a:xfrm>
            <a:off x="5492052" y="3084231"/>
            <a:ext cx="1005840" cy="411480"/>
          </a:xfrm>
          <a:prstGeom prst="roundRect">
            <a:avLst>
              <a:gd name="adj" fmla="val 18958"/>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45720" rIns="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Supplier Accounts: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a:ea typeface="+mn-ea"/>
                <a:cs typeface="+mn-cs"/>
              </a:rPr>
              <a:t>Final day for Supplier Access</a:t>
            </a:r>
          </a:p>
        </p:txBody>
      </p:sp>
      <p:grpSp>
        <p:nvGrpSpPr>
          <p:cNvPr id="101" name="Group 100">
            <a:extLst>
              <a:ext uri="{FF2B5EF4-FFF2-40B4-BE49-F238E27FC236}">
                <a16:creationId xmlns:a16="http://schemas.microsoft.com/office/drawing/2014/main" id="{880F123F-6734-6908-2417-7F0492392CA2}"/>
              </a:ext>
            </a:extLst>
          </p:cNvPr>
          <p:cNvGrpSpPr/>
          <p:nvPr/>
        </p:nvGrpSpPr>
        <p:grpSpPr>
          <a:xfrm>
            <a:off x="1908408" y="458748"/>
            <a:ext cx="5760663" cy="469610"/>
            <a:chOff x="1908408" y="458748"/>
            <a:chExt cx="5760663" cy="469610"/>
          </a:xfrm>
        </p:grpSpPr>
        <p:grpSp>
          <p:nvGrpSpPr>
            <p:cNvPr id="47" name="Group 46">
              <a:extLst>
                <a:ext uri="{FF2B5EF4-FFF2-40B4-BE49-F238E27FC236}">
                  <a16:creationId xmlns:a16="http://schemas.microsoft.com/office/drawing/2014/main" id="{D78B22E4-2753-9778-D6BE-F13680948466}"/>
                </a:ext>
              </a:extLst>
            </p:cNvPr>
            <p:cNvGrpSpPr/>
            <p:nvPr/>
          </p:nvGrpSpPr>
          <p:grpSpPr>
            <a:xfrm>
              <a:off x="1908408" y="458748"/>
              <a:ext cx="5760663" cy="462566"/>
              <a:chOff x="2708073" y="525114"/>
              <a:chExt cx="5760663" cy="462566"/>
            </a:xfrm>
          </p:grpSpPr>
          <p:sp>
            <p:nvSpPr>
              <p:cNvPr id="48" name="TextBox 47">
                <a:extLst>
                  <a:ext uri="{FF2B5EF4-FFF2-40B4-BE49-F238E27FC236}">
                    <a16:creationId xmlns:a16="http://schemas.microsoft.com/office/drawing/2014/main" id="{5888F0FE-0976-2AD6-1B8E-DC39AA7A6A5F}"/>
                  </a:ext>
                </a:extLst>
              </p:cNvPr>
              <p:cNvSpPr txBox="1"/>
              <p:nvPr/>
            </p:nvSpPr>
            <p:spPr>
              <a:xfrm>
                <a:off x="5304556" y="525114"/>
                <a:ext cx="476314" cy="2308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000000"/>
                    </a:solidFill>
                    <a:effectLst/>
                    <a:uLnTx/>
                    <a:uFillTx/>
                    <a:latin typeface="Arial" panose="020B0604020202020204"/>
                    <a:ea typeface="+mn-ea"/>
                    <a:cs typeface="+mn-cs"/>
                  </a:rPr>
                  <a:t>KEY</a:t>
                </a:r>
              </a:p>
            </p:txBody>
          </p:sp>
          <p:sp>
            <p:nvSpPr>
              <p:cNvPr id="49" name="Rectangle 48">
                <a:extLst>
                  <a:ext uri="{FF2B5EF4-FFF2-40B4-BE49-F238E27FC236}">
                    <a16:creationId xmlns:a16="http://schemas.microsoft.com/office/drawing/2014/main" id="{BAEEB0FE-4EF1-B8B3-D579-805D8BE1FFD1}"/>
                  </a:ext>
                </a:extLst>
              </p:cNvPr>
              <p:cNvSpPr/>
              <p:nvPr/>
            </p:nvSpPr>
            <p:spPr>
              <a:xfrm>
                <a:off x="2708073" y="551026"/>
                <a:ext cx="5669280" cy="414491"/>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nvGrpSpPr>
              <p:cNvPr id="50" name="Group 49">
                <a:extLst>
                  <a:ext uri="{FF2B5EF4-FFF2-40B4-BE49-F238E27FC236}">
                    <a16:creationId xmlns:a16="http://schemas.microsoft.com/office/drawing/2014/main" id="{DDBECBF1-FF02-D4F4-F4C9-E76822F79B45}"/>
                  </a:ext>
                </a:extLst>
              </p:cNvPr>
              <p:cNvGrpSpPr/>
              <p:nvPr/>
            </p:nvGrpSpPr>
            <p:grpSpPr>
              <a:xfrm>
                <a:off x="3727671" y="643101"/>
                <a:ext cx="1068476" cy="344579"/>
                <a:chOff x="3672127" y="643101"/>
                <a:chExt cx="1068476" cy="344579"/>
              </a:xfrm>
            </p:grpSpPr>
            <p:grpSp>
              <p:nvGrpSpPr>
                <p:cNvPr id="93" name="Group 92">
                  <a:extLst>
                    <a:ext uri="{FF2B5EF4-FFF2-40B4-BE49-F238E27FC236}">
                      <a16:creationId xmlns:a16="http://schemas.microsoft.com/office/drawing/2014/main" id="{53E6DF6C-CBA7-0E50-A1B9-B79A77EADD8F}"/>
                    </a:ext>
                  </a:extLst>
                </p:cNvPr>
                <p:cNvGrpSpPr/>
                <p:nvPr/>
              </p:nvGrpSpPr>
              <p:grpSpPr>
                <a:xfrm>
                  <a:off x="3672127" y="643101"/>
                  <a:ext cx="1068476" cy="215444"/>
                  <a:chOff x="3672127" y="643101"/>
                  <a:chExt cx="1068476" cy="215444"/>
                </a:xfrm>
              </p:grpSpPr>
              <p:sp>
                <p:nvSpPr>
                  <p:cNvPr id="97" name="TextBox 96">
                    <a:extLst>
                      <a:ext uri="{FF2B5EF4-FFF2-40B4-BE49-F238E27FC236}">
                        <a16:creationId xmlns:a16="http://schemas.microsoft.com/office/drawing/2014/main" id="{D145BDC6-5074-F9CC-9866-600D7DFBE22E}"/>
                      </a:ext>
                    </a:extLst>
                  </p:cNvPr>
                  <p:cNvSpPr txBox="1"/>
                  <p:nvPr/>
                </p:nvSpPr>
                <p:spPr>
                  <a:xfrm>
                    <a:off x="3867079" y="643101"/>
                    <a:ext cx="873524"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Acct. Payable</a:t>
                    </a:r>
                  </a:p>
                </p:txBody>
              </p:sp>
              <p:sp>
                <p:nvSpPr>
                  <p:cNvPr id="98" name="Rectangle: Rounded Corners 97">
                    <a:extLst>
                      <a:ext uri="{FF2B5EF4-FFF2-40B4-BE49-F238E27FC236}">
                        <a16:creationId xmlns:a16="http://schemas.microsoft.com/office/drawing/2014/main" id="{A0B8A358-97AD-81C9-F4B5-183F6A5F0E9E}"/>
                      </a:ext>
                    </a:extLst>
                  </p:cNvPr>
                  <p:cNvSpPr/>
                  <p:nvPr/>
                </p:nvSpPr>
                <p:spPr>
                  <a:xfrm>
                    <a:off x="3672127" y="709758"/>
                    <a:ext cx="226730" cy="86502"/>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94" name="Group 93">
                  <a:extLst>
                    <a:ext uri="{FF2B5EF4-FFF2-40B4-BE49-F238E27FC236}">
                      <a16:creationId xmlns:a16="http://schemas.microsoft.com/office/drawing/2014/main" id="{726D7701-F151-809B-B219-C9C98A8FEA54}"/>
                    </a:ext>
                  </a:extLst>
                </p:cNvPr>
                <p:cNvGrpSpPr/>
                <p:nvPr/>
              </p:nvGrpSpPr>
              <p:grpSpPr>
                <a:xfrm>
                  <a:off x="3672127" y="772236"/>
                  <a:ext cx="1068476" cy="215444"/>
                  <a:chOff x="3672127" y="772236"/>
                  <a:chExt cx="1068476" cy="215444"/>
                </a:xfrm>
              </p:grpSpPr>
              <p:sp>
                <p:nvSpPr>
                  <p:cNvPr id="95" name="TextBox 94">
                    <a:extLst>
                      <a:ext uri="{FF2B5EF4-FFF2-40B4-BE49-F238E27FC236}">
                        <a16:creationId xmlns:a16="http://schemas.microsoft.com/office/drawing/2014/main" id="{2CFF29E7-0386-52FA-6447-B0391E4E6E83}"/>
                      </a:ext>
                    </a:extLst>
                  </p:cNvPr>
                  <p:cNvSpPr txBox="1"/>
                  <p:nvPr/>
                </p:nvSpPr>
                <p:spPr>
                  <a:xfrm>
                    <a:off x="3867079" y="772236"/>
                    <a:ext cx="873524"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Supplier Acct.</a:t>
                    </a:r>
                  </a:p>
                </p:txBody>
              </p:sp>
              <p:sp>
                <p:nvSpPr>
                  <p:cNvPr id="96" name="Rectangle: Rounded Corners 95">
                    <a:extLst>
                      <a:ext uri="{FF2B5EF4-FFF2-40B4-BE49-F238E27FC236}">
                        <a16:creationId xmlns:a16="http://schemas.microsoft.com/office/drawing/2014/main" id="{A268E594-7E51-E4A8-F345-02633BD21123}"/>
                      </a:ext>
                    </a:extLst>
                  </p:cNvPr>
                  <p:cNvSpPr/>
                  <p:nvPr/>
                </p:nvSpPr>
                <p:spPr>
                  <a:xfrm>
                    <a:off x="3672127" y="838099"/>
                    <a:ext cx="226730" cy="86502"/>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51" name="Group 50">
                <a:extLst>
                  <a:ext uri="{FF2B5EF4-FFF2-40B4-BE49-F238E27FC236}">
                    <a16:creationId xmlns:a16="http://schemas.microsoft.com/office/drawing/2014/main" id="{2D6AD4FA-BF04-0E25-7992-DBE7940FE8CE}"/>
                  </a:ext>
                </a:extLst>
              </p:cNvPr>
              <p:cNvGrpSpPr/>
              <p:nvPr/>
            </p:nvGrpSpPr>
            <p:grpSpPr>
              <a:xfrm>
                <a:off x="5564099" y="643101"/>
                <a:ext cx="897908" cy="344579"/>
                <a:chOff x="5639948" y="643101"/>
                <a:chExt cx="897908" cy="344579"/>
              </a:xfrm>
            </p:grpSpPr>
            <p:grpSp>
              <p:nvGrpSpPr>
                <p:cNvPr id="87" name="Group 86">
                  <a:extLst>
                    <a:ext uri="{FF2B5EF4-FFF2-40B4-BE49-F238E27FC236}">
                      <a16:creationId xmlns:a16="http://schemas.microsoft.com/office/drawing/2014/main" id="{B3BAA389-7AE2-756F-470F-5C0E7AEC20AF}"/>
                    </a:ext>
                  </a:extLst>
                </p:cNvPr>
                <p:cNvGrpSpPr/>
                <p:nvPr/>
              </p:nvGrpSpPr>
              <p:grpSpPr>
                <a:xfrm>
                  <a:off x="5639948" y="643101"/>
                  <a:ext cx="897908" cy="215444"/>
                  <a:chOff x="5639948" y="643101"/>
                  <a:chExt cx="897908" cy="215444"/>
                </a:xfrm>
              </p:grpSpPr>
              <p:sp>
                <p:nvSpPr>
                  <p:cNvPr id="91" name="TextBox 90">
                    <a:extLst>
                      <a:ext uri="{FF2B5EF4-FFF2-40B4-BE49-F238E27FC236}">
                        <a16:creationId xmlns:a16="http://schemas.microsoft.com/office/drawing/2014/main" id="{020FE7F9-86C8-5F0F-E62A-C7428858040C}"/>
                      </a:ext>
                    </a:extLst>
                  </p:cNvPr>
                  <p:cNvSpPr txBox="1"/>
                  <p:nvPr/>
                </p:nvSpPr>
                <p:spPr>
                  <a:xfrm>
                    <a:off x="5834900" y="643101"/>
                    <a:ext cx="702956"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Adaptive</a:t>
                    </a:r>
                  </a:p>
                </p:txBody>
              </p:sp>
              <p:sp>
                <p:nvSpPr>
                  <p:cNvPr id="92" name="Rectangle: Rounded Corners 91">
                    <a:extLst>
                      <a:ext uri="{FF2B5EF4-FFF2-40B4-BE49-F238E27FC236}">
                        <a16:creationId xmlns:a16="http://schemas.microsoft.com/office/drawing/2014/main" id="{6E58111A-BD98-F34B-272D-2DE515B79143}"/>
                      </a:ext>
                    </a:extLst>
                  </p:cNvPr>
                  <p:cNvSpPr/>
                  <p:nvPr/>
                </p:nvSpPr>
                <p:spPr>
                  <a:xfrm>
                    <a:off x="5639948" y="709758"/>
                    <a:ext cx="226730" cy="86502"/>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88" name="Group 87">
                  <a:extLst>
                    <a:ext uri="{FF2B5EF4-FFF2-40B4-BE49-F238E27FC236}">
                      <a16:creationId xmlns:a16="http://schemas.microsoft.com/office/drawing/2014/main" id="{5227AC20-E6CB-E1AD-2288-0F65FB97CD8E}"/>
                    </a:ext>
                  </a:extLst>
                </p:cNvPr>
                <p:cNvGrpSpPr/>
                <p:nvPr/>
              </p:nvGrpSpPr>
              <p:grpSpPr>
                <a:xfrm>
                  <a:off x="5639948" y="772236"/>
                  <a:ext cx="760594" cy="215444"/>
                  <a:chOff x="5639948" y="772236"/>
                  <a:chExt cx="760594" cy="215444"/>
                </a:xfrm>
              </p:grpSpPr>
              <p:sp>
                <p:nvSpPr>
                  <p:cNvPr id="89" name="TextBox 88">
                    <a:extLst>
                      <a:ext uri="{FF2B5EF4-FFF2-40B4-BE49-F238E27FC236}">
                        <a16:creationId xmlns:a16="http://schemas.microsoft.com/office/drawing/2014/main" id="{1F6F0FB6-ABD9-BAA1-A689-1C1FC5883F51}"/>
                      </a:ext>
                    </a:extLst>
                  </p:cNvPr>
                  <p:cNvSpPr txBox="1"/>
                  <p:nvPr/>
                </p:nvSpPr>
                <p:spPr>
                  <a:xfrm>
                    <a:off x="5834900" y="772236"/>
                    <a:ext cx="56564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FDM</a:t>
                    </a:r>
                  </a:p>
                </p:txBody>
              </p:sp>
              <p:sp>
                <p:nvSpPr>
                  <p:cNvPr id="90" name="Rectangle: Rounded Corners 89">
                    <a:extLst>
                      <a:ext uri="{FF2B5EF4-FFF2-40B4-BE49-F238E27FC236}">
                        <a16:creationId xmlns:a16="http://schemas.microsoft.com/office/drawing/2014/main" id="{4A97355C-5D3F-CC05-A779-EE1975B45273}"/>
                      </a:ext>
                    </a:extLst>
                  </p:cNvPr>
                  <p:cNvSpPr/>
                  <p:nvPr/>
                </p:nvSpPr>
                <p:spPr>
                  <a:xfrm>
                    <a:off x="5639948" y="838099"/>
                    <a:ext cx="226730" cy="86502"/>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52" name="Group 51">
                <a:extLst>
                  <a:ext uri="{FF2B5EF4-FFF2-40B4-BE49-F238E27FC236}">
                    <a16:creationId xmlns:a16="http://schemas.microsoft.com/office/drawing/2014/main" id="{277F698A-3D43-BCA1-A4DB-3ED808F0F5BE}"/>
                  </a:ext>
                </a:extLst>
              </p:cNvPr>
              <p:cNvGrpSpPr/>
              <p:nvPr/>
            </p:nvGrpSpPr>
            <p:grpSpPr>
              <a:xfrm>
                <a:off x="4801116" y="643101"/>
                <a:ext cx="758014" cy="344579"/>
                <a:chOff x="4750961" y="643101"/>
                <a:chExt cx="758014" cy="344579"/>
              </a:xfrm>
            </p:grpSpPr>
            <p:grpSp>
              <p:nvGrpSpPr>
                <p:cNvPr id="81" name="Group 80">
                  <a:extLst>
                    <a:ext uri="{FF2B5EF4-FFF2-40B4-BE49-F238E27FC236}">
                      <a16:creationId xmlns:a16="http://schemas.microsoft.com/office/drawing/2014/main" id="{DC59E7B5-477C-CBE9-A20B-D4BC5902D96C}"/>
                    </a:ext>
                  </a:extLst>
                </p:cNvPr>
                <p:cNvGrpSpPr/>
                <p:nvPr/>
              </p:nvGrpSpPr>
              <p:grpSpPr>
                <a:xfrm>
                  <a:off x="4750961" y="643101"/>
                  <a:ext cx="758014" cy="215444"/>
                  <a:chOff x="4750961" y="643101"/>
                  <a:chExt cx="758014" cy="215444"/>
                </a:xfrm>
              </p:grpSpPr>
              <p:sp>
                <p:nvSpPr>
                  <p:cNvPr id="85" name="TextBox 84">
                    <a:extLst>
                      <a:ext uri="{FF2B5EF4-FFF2-40B4-BE49-F238E27FC236}">
                        <a16:creationId xmlns:a16="http://schemas.microsoft.com/office/drawing/2014/main" id="{9BC7FC9E-5075-E2AC-7BAF-5B81154408A9}"/>
                      </a:ext>
                    </a:extLst>
                  </p:cNvPr>
                  <p:cNvSpPr txBox="1"/>
                  <p:nvPr/>
                </p:nvSpPr>
                <p:spPr>
                  <a:xfrm>
                    <a:off x="4945912" y="643101"/>
                    <a:ext cx="563063"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Budget</a:t>
                    </a:r>
                  </a:p>
                </p:txBody>
              </p:sp>
              <p:sp>
                <p:nvSpPr>
                  <p:cNvPr id="86" name="Rectangle: Rounded Corners 85">
                    <a:extLst>
                      <a:ext uri="{FF2B5EF4-FFF2-40B4-BE49-F238E27FC236}">
                        <a16:creationId xmlns:a16="http://schemas.microsoft.com/office/drawing/2014/main" id="{B0D8A4A6-7B51-D1E5-C320-76908623AD72}"/>
                      </a:ext>
                    </a:extLst>
                  </p:cNvPr>
                  <p:cNvSpPr/>
                  <p:nvPr/>
                </p:nvSpPr>
                <p:spPr>
                  <a:xfrm>
                    <a:off x="4750961" y="709758"/>
                    <a:ext cx="226730" cy="86502"/>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82" name="Group 81">
                  <a:extLst>
                    <a:ext uri="{FF2B5EF4-FFF2-40B4-BE49-F238E27FC236}">
                      <a16:creationId xmlns:a16="http://schemas.microsoft.com/office/drawing/2014/main" id="{3D6F6BAA-CE34-A266-205F-38F624296EB7}"/>
                    </a:ext>
                  </a:extLst>
                </p:cNvPr>
                <p:cNvGrpSpPr/>
                <p:nvPr/>
              </p:nvGrpSpPr>
              <p:grpSpPr>
                <a:xfrm>
                  <a:off x="4750961" y="772236"/>
                  <a:ext cx="758014" cy="215444"/>
                  <a:chOff x="4750961" y="772236"/>
                  <a:chExt cx="758014" cy="215444"/>
                </a:xfrm>
              </p:grpSpPr>
              <p:sp>
                <p:nvSpPr>
                  <p:cNvPr id="83" name="TextBox 82">
                    <a:extLst>
                      <a:ext uri="{FF2B5EF4-FFF2-40B4-BE49-F238E27FC236}">
                        <a16:creationId xmlns:a16="http://schemas.microsoft.com/office/drawing/2014/main" id="{E444A05A-ADCE-06C3-9EFF-59930CD07FF5}"/>
                      </a:ext>
                    </a:extLst>
                  </p:cNvPr>
                  <p:cNvSpPr txBox="1"/>
                  <p:nvPr/>
                </p:nvSpPr>
                <p:spPr>
                  <a:xfrm>
                    <a:off x="4945913" y="772236"/>
                    <a:ext cx="56306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Grants</a:t>
                    </a:r>
                  </a:p>
                </p:txBody>
              </p:sp>
              <p:sp>
                <p:nvSpPr>
                  <p:cNvPr id="84" name="Rectangle: Rounded Corners 83">
                    <a:extLst>
                      <a:ext uri="{FF2B5EF4-FFF2-40B4-BE49-F238E27FC236}">
                        <a16:creationId xmlns:a16="http://schemas.microsoft.com/office/drawing/2014/main" id="{C108F47B-B428-ECE2-C7C1-A62F307289AD}"/>
                      </a:ext>
                    </a:extLst>
                  </p:cNvPr>
                  <p:cNvSpPr/>
                  <p:nvPr/>
                </p:nvSpPr>
                <p:spPr>
                  <a:xfrm>
                    <a:off x="4750961" y="838099"/>
                    <a:ext cx="226730" cy="8650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53" name="Group 52">
                <a:extLst>
                  <a:ext uri="{FF2B5EF4-FFF2-40B4-BE49-F238E27FC236}">
                    <a16:creationId xmlns:a16="http://schemas.microsoft.com/office/drawing/2014/main" id="{64CDE5D9-CBCF-77E8-16B6-8BFFB0C25388}"/>
                  </a:ext>
                </a:extLst>
              </p:cNvPr>
              <p:cNvGrpSpPr/>
              <p:nvPr/>
            </p:nvGrpSpPr>
            <p:grpSpPr>
              <a:xfrm>
                <a:off x="2791830" y="643101"/>
                <a:ext cx="930872" cy="344579"/>
                <a:chOff x="2791830" y="643101"/>
                <a:chExt cx="930872" cy="344579"/>
              </a:xfrm>
            </p:grpSpPr>
            <p:grpSp>
              <p:nvGrpSpPr>
                <p:cNvPr id="75" name="Group 74">
                  <a:extLst>
                    <a:ext uri="{FF2B5EF4-FFF2-40B4-BE49-F238E27FC236}">
                      <a16:creationId xmlns:a16="http://schemas.microsoft.com/office/drawing/2014/main" id="{D3DD0B13-89E8-6524-CC93-0B5AC1FB4D37}"/>
                    </a:ext>
                  </a:extLst>
                </p:cNvPr>
                <p:cNvGrpSpPr/>
                <p:nvPr/>
              </p:nvGrpSpPr>
              <p:grpSpPr>
                <a:xfrm>
                  <a:off x="2791830" y="643101"/>
                  <a:ext cx="822698" cy="215444"/>
                  <a:chOff x="2791830" y="643101"/>
                  <a:chExt cx="822698" cy="215444"/>
                </a:xfrm>
              </p:grpSpPr>
              <p:sp>
                <p:nvSpPr>
                  <p:cNvPr id="79" name="Rectangle: Rounded Corners 78">
                    <a:extLst>
                      <a:ext uri="{FF2B5EF4-FFF2-40B4-BE49-F238E27FC236}">
                        <a16:creationId xmlns:a16="http://schemas.microsoft.com/office/drawing/2014/main" id="{191D80B5-F1F3-4E89-087A-17C90148C108}"/>
                      </a:ext>
                    </a:extLst>
                  </p:cNvPr>
                  <p:cNvSpPr/>
                  <p:nvPr/>
                </p:nvSpPr>
                <p:spPr>
                  <a:xfrm>
                    <a:off x="2791830" y="709758"/>
                    <a:ext cx="226730" cy="86502"/>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80" name="TextBox 79">
                    <a:extLst>
                      <a:ext uri="{FF2B5EF4-FFF2-40B4-BE49-F238E27FC236}">
                        <a16:creationId xmlns:a16="http://schemas.microsoft.com/office/drawing/2014/main" id="{658FEBD8-735D-A26E-76B9-C07D77B26060}"/>
                      </a:ext>
                    </a:extLst>
                  </p:cNvPr>
                  <p:cNvSpPr txBox="1"/>
                  <p:nvPr/>
                </p:nvSpPr>
                <p:spPr>
                  <a:xfrm>
                    <a:off x="2986058" y="643101"/>
                    <a:ext cx="62847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Banking</a:t>
                    </a:r>
                  </a:p>
                </p:txBody>
              </p:sp>
            </p:grpSp>
            <p:grpSp>
              <p:nvGrpSpPr>
                <p:cNvPr id="76" name="Group 75">
                  <a:extLst>
                    <a:ext uri="{FF2B5EF4-FFF2-40B4-BE49-F238E27FC236}">
                      <a16:creationId xmlns:a16="http://schemas.microsoft.com/office/drawing/2014/main" id="{230DBD11-5A1C-75FA-DB99-60246E69861D}"/>
                    </a:ext>
                  </a:extLst>
                </p:cNvPr>
                <p:cNvGrpSpPr/>
                <p:nvPr/>
              </p:nvGrpSpPr>
              <p:grpSpPr>
                <a:xfrm>
                  <a:off x="2791830" y="772236"/>
                  <a:ext cx="930872" cy="215444"/>
                  <a:chOff x="2791830" y="772236"/>
                  <a:chExt cx="930872" cy="215444"/>
                </a:xfrm>
              </p:grpSpPr>
              <p:sp>
                <p:nvSpPr>
                  <p:cNvPr id="77" name="Rectangle: Rounded Corners 76">
                    <a:extLst>
                      <a:ext uri="{FF2B5EF4-FFF2-40B4-BE49-F238E27FC236}">
                        <a16:creationId xmlns:a16="http://schemas.microsoft.com/office/drawing/2014/main" id="{AAA7C1AE-B268-87D0-10F1-BE21591EA7E9}"/>
                      </a:ext>
                    </a:extLst>
                  </p:cNvPr>
                  <p:cNvSpPr/>
                  <p:nvPr/>
                </p:nvSpPr>
                <p:spPr>
                  <a:xfrm>
                    <a:off x="2791830" y="838099"/>
                    <a:ext cx="226730" cy="86502"/>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8" name="TextBox 77">
                    <a:extLst>
                      <a:ext uri="{FF2B5EF4-FFF2-40B4-BE49-F238E27FC236}">
                        <a16:creationId xmlns:a16="http://schemas.microsoft.com/office/drawing/2014/main" id="{3BEC6C56-C11E-63C2-6B0D-C548D0992776}"/>
                      </a:ext>
                    </a:extLst>
                  </p:cNvPr>
                  <p:cNvSpPr txBox="1"/>
                  <p:nvPr/>
                </p:nvSpPr>
                <p:spPr>
                  <a:xfrm>
                    <a:off x="2991182" y="772236"/>
                    <a:ext cx="73152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Expenses</a:t>
                    </a:r>
                  </a:p>
                </p:txBody>
              </p:sp>
            </p:grpSp>
          </p:grpSp>
          <p:grpSp>
            <p:nvGrpSpPr>
              <p:cNvPr id="54" name="Group 53">
                <a:extLst>
                  <a:ext uri="{FF2B5EF4-FFF2-40B4-BE49-F238E27FC236}">
                    <a16:creationId xmlns:a16="http://schemas.microsoft.com/office/drawing/2014/main" id="{370B3CA4-65F8-1707-4360-738890598D72}"/>
                  </a:ext>
                </a:extLst>
              </p:cNvPr>
              <p:cNvGrpSpPr/>
              <p:nvPr/>
            </p:nvGrpSpPr>
            <p:grpSpPr>
              <a:xfrm>
                <a:off x="6466976" y="643101"/>
                <a:ext cx="998396" cy="344579"/>
                <a:chOff x="6503174" y="643101"/>
                <a:chExt cx="998396" cy="344579"/>
              </a:xfrm>
            </p:grpSpPr>
            <p:grpSp>
              <p:nvGrpSpPr>
                <p:cNvPr id="58" name="Group 57">
                  <a:extLst>
                    <a:ext uri="{FF2B5EF4-FFF2-40B4-BE49-F238E27FC236}">
                      <a16:creationId xmlns:a16="http://schemas.microsoft.com/office/drawing/2014/main" id="{3DA06E46-380D-7F60-9F6D-41A44942F18A}"/>
                    </a:ext>
                  </a:extLst>
                </p:cNvPr>
                <p:cNvGrpSpPr/>
                <p:nvPr/>
              </p:nvGrpSpPr>
              <p:grpSpPr>
                <a:xfrm>
                  <a:off x="6503174" y="643101"/>
                  <a:ext cx="745845" cy="215444"/>
                  <a:chOff x="6503174" y="643101"/>
                  <a:chExt cx="745845" cy="215444"/>
                </a:xfrm>
              </p:grpSpPr>
              <p:sp>
                <p:nvSpPr>
                  <p:cNvPr id="73" name="TextBox 72">
                    <a:extLst>
                      <a:ext uri="{FF2B5EF4-FFF2-40B4-BE49-F238E27FC236}">
                        <a16:creationId xmlns:a16="http://schemas.microsoft.com/office/drawing/2014/main" id="{596DF933-B093-64C0-39EB-BF47BFC55205}"/>
                      </a:ext>
                    </a:extLst>
                  </p:cNvPr>
                  <p:cNvSpPr txBox="1"/>
                  <p:nvPr/>
                </p:nvSpPr>
                <p:spPr>
                  <a:xfrm>
                    <a:off x="6698958" y="643101"/>
                    <a:ext cx="550061"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PRO</a:t>
                    </a:r>
                  </a:p>
                </p:txBody>
              </p:sp>
              <p:sp>
                <p:nvSpPr>
                  <p:cNvPr id="74" name="Rectangle: Rounded Corners 73">
                    <a:extLst>
                      <a:ext uri="{FF2B5EF4-FFF2-40B4-BE49-F238E27FC236}">
                        <a16:creationId xmlns:a16="http://schemas.microsoft.com/office/drawing/2014/main" id="{84065087-C07C-ED0A-7C2A-B2D06E704DFA}"/>
                      </a:ext>
                    </a:extLst>
                  </p:cNvPr>
                  <p:cNvSpPr/>
                  <p:nvPr/>
                </p:nvSpPr>
                <p:spPr>
                  <a:xfrm>
                    <a:off x="6503174" y="709758"/>
                    <a:ext cx="226730" cy="86502"/>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70" name="Group 69">
                  <a:extLst>
                    <a:ext uri="{FF2B5EF4-FFF2-40B4-BE49-F238E27FC236}">
                      <a16:creationId xmlns:a16="http://schemas.microsoft.com/office/drawing/2014/main" id="{021495C4-65D8-99AA-74CB-8ADC77B10260}"/>
                    </a:ext>
                  </a:extLst>
                </p:cNvPr>
                <p:cNvGrpSpPr/>
                <p:nvPr/>
              </p:nvGrpSpPr>
              <p:grpSpPr>
                <a:xfrm>
                  <a:off x="6503174" y="772236"/>
                  <a:ext cx="998396" cy="215444"/>
                  <a:chOff x="6503174" y="772236"/>
                  <a:chExt cx="998396" cy="215444"/>
                </a:xfrm>
              </p:grpSpPr>
              <p:sp>
                <p:nvSpPr>
                  <p:cNvPr id="71" name="TextBox 70">
                    <a:extLst>
                      <a:ext uri="{FF2B5EF4-FFF2-40B4-BE49-F238E27FC236}">
                        <a16:creationId xmlns:a16="http://schemas.microsoft.com/office/drawing/2014/main" id="{D614EC10-CC70-092C-AFF7-AF3FA0629E65}"/>
                      </a:ext>
                    </a:extLst>
                  </p:cNvPr>
                  <p:cNvSpPr txBox="1"/>
                  <p:nvPr/>
                </p:nvSpPr>
                <p:spPr>
                  <a:xfrm>
                    <a:off x="6698958" y="772236"/>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General FIN</a:t>
                    </a:r>
                  </a:p>
                </p:txBody>
              </p:sp>
              <p:sp>
                <p:nvSpPr>
                  <p:cNvPr id="72" name="Rectangle: Rounded Corners 71">
                    <a:extLst>
                      <a:ext uri="{FF2B5EF4-FFF2-40B4-BE49-F238E27FC236}">
                        <a16:creationId xmlns:a16="http://schemas.microsoft.com/office/drawing/2014/main" id="{A98C93D0-4739-B109-F235-C2304CB0149C}"/>
                      </a:ext>
                    </a:extLst>
                  </p:cNvPr>
                  <p:cNvSpPr/>
                  <p:nvPr/>
                </p:nvSpPr>
                <p:spPr>
                  <a:xfrm>
                    <a:off x="6503174" y="838099"/>
                    <a:ext cx="226730" cy="86502"/>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55" name="Group 54">
                <a:extLst>
                  <a:ext uri="{FF2B5EF4-FFF2-40B4-BE49-F238E27FC236}">
                    <a16:creationId xmlns:a16="http://schemas.microsoft.com/office/drawing/2014/main" id="{3564FD43-0BF4-25CA-FC4E-9B6892324607}"/>
                  </a:ext>
                </a:extLst>
              </p:cNvPr>
              <p:cNvGrpSpPr/>
              <p:nvPr/>
            </p:nvGrpSpPr>
            <p:grpSpPr>
              <a:xfrm>
                <a:off x="7470340" y="643101"/>
                <a:ext cx="998396" cy="215444"/>
                <a:chOff x="7470340" y="643101"/>
                <a:chExt cx="998396" cy="215444"/>
              </a:xfrm>
            </p:grpSpPr>
            <p:sp>
              <p:nvSpPr>
                <p:cNvPr id="56" name="TextBox 55">
                  <a:extLst>
                    <a:ext uri="{FF2B5EF4-FFF2-40B4-BE49-F238E27FC236}">
                      <a16:creationId xmlns:a16="http://schemas.microsoft.com/office/drawing/2014/main" id="{91BF995D-08FE-52C4-6B20-38AE2F80A5F0}"/>
                    </a:ext>
                  </a:extLst>
                </p:cNvPr>
                <p:cNvSpPr txBox="1"/>
                <p:nvPr/>
              </p:nvSpPr>
              <p:spPr>
                <a:xfrm>
                  <a:off x="7666124" y="643101"/>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Bus. Assets</a:t>
                  </a:r>
                </a:p>
              </p:txBody>
            </p:sp>
            <p:sp>
              <p:nvSpPr>
                <p:cNvPr id="57" name="Rectangle: Rounded Corners 56">
                  <a:extLst>
                    <a:ext uri="{FF2B5EF4-FFF2-40B4-BE49-F238E27FC236}">
                      <a16:creationId xmlns:a16="http://schemas.microsoft.com/office/drawing/2014/main" id="{0893C709-0D06-5AF9-A4A5-93A438BEC9F0}"/>
                    </a:ext>
                  </a:extLst>
                </p:cNvPr>
                <p:cNvSpPr/>
                <p:nvPr/>
              </p:nvSpPr>
              <p:spPr>
                <a:xfrm>
                  <a:off x="7470340" y="709758"/>
                  <a:ext cx="226730" cy="86502"/>
                </a:xfrm>
                <a:prstGeom prst="round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sp>
          <p:nvSpPr>
            <p:cNvPr id="99" name="TextBox 98">
              <a:extLst>
                <a:ext uri="{FF2B5EF4-FFF2-40B4-BE49-F238E27FC236}">
                  <a16:creationId xmlns:a16="http://schemas.microsoft.com/office/drawing/2014/main" id="{841F45EB-1AA0-83CE-9324-8781237BDD3B}"/>
                </a:ext>
              </a:extLst>
            </p:cNvPr>
            <p:cNvSpPr txBox="1"/>
            <p:nvPr/>
          </p:nvSpPr>
          <p:spPr>
            <a:xfrm>
              <a:off x="6866459" y="712914"/>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Projects</a:t>
              </a:r>
            </a:p>
          </p:txBody>
        </p:sp>
        <p:sp>
          <p:nvSpPr>
            <p:cNvPr id="100" name="Rectangle: Rounded Corners 99">
              <a:extLst>
                <a:ext uri="{FF2B5EF4-FFF2-40B4-BE49-F238E27FC236}">
                  <a16:creationId xmlns:a16="http://schemas.microsoft.com/office/drawing/2014/main" id="{23B637A0-B853-8052-ED42-25E2F7AD54B9}"/>
                </a:ext>
              </a:extLst>
            </p:cNvPr>
            <p:cNvSpPr/>
            <p:nvPr/>
          </p:nvSpPr>
          <p:spPr>
            <a:xfrm>
              <a:off x="6670675" y="779571"/>
              <a:ext cx="226730" cy="86502"/>
            </a:xfrm>
            <a:prstGeom prst="roundRect">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sp>
        <p:nvSpPr>
          <p:cNvPr id="16" name="Rounded Rectangle 16">
            <a:extLst>
              <a:ext uri="{FF2B5EF4-FFF2-40B4-BE49-F238E27FC236}">
                <a16:creationId xmlns:a16="http://schemas.microsoft.com/office/drawing/2014/main" id="{84B6AC66-E29C-7411-43F7-A6DBE56AEEAD}"/>
              </a:ext>
            </a:extLst>
          </p:cNvPr>
          <p:cNvSpPr/>
          <p:nvPr/>
        </p:nvSpPr>
        <p:spPr>
          <a:xfrm>
            <a:off x="192199" y="1736887"/>
            <a:ext cx="7388352" cy="18288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a:solidFill>
                  <a:srgbClr val="FFFFFF"/>
                </a:solidFill>
                <a:latin typeface="Arial" panose="020B0604020202020204"/>
              </a:rPr>
              <a:t>PROVIDE COSTING ALLOCATION DATA FILES</a:t>
            </a:r>
            <a:endParaRPr kumimoji="0" lang="en-US" sz="1000" b="1"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0" name="Rectangle: Rounded Corners 19">
            <a:extLst>
              <a:ext uri="{FF2B5EF4-FFF2-40B4-BE49-F238E27FC236}">
                <a16:creationId xmlns:a16="http://schemas.microsoft.com/office/drawing/2014/main" id="{E9786A55-8C8D-762D-62E5-5968B85B35FD}"/>
              </a:ext>
            </a:extLst>
          </p:cNvPr>
          <p:cNvSpPr/>
          <p:nvPr/>
        </p:nvSpPr>
        <p:spPr>
          <a:xfrm>
            <a:off x="3372183" y="1941287"/>
            <a:ext cx="1028366" cy="603228"/>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Select </a:t>
            </a:r>
            <a:r>
              <a:rPr kumimoji="0" lang="en-US" sz="900" b="0" i="0" u="none" strike="noStrike" kern="1200" cap="none" spc="0" normalizeH="0" baseline="0" noProof="0" err="1">
                <a:ln>
                  <a:noFill/>
                </a:ln>
                <a:solidFill>
                  <a:srgbClr val="000000"/>
                </a:solidFill>
                <a:effectLst/>
                <a:uLnTx/>
                <a:uFillTx/>
                <a:latin typeface="Arial" panose="020B0604020202020204"/>
                <a:ea typeface="+mn-ea"/>
                <a:cs typeface="+mn-cs"/>
              </a:rPr>
              <a:t>Worktags</a:t>
            </a: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 frozen</a:t>
            </a:r>
          </a:p>
        </p:txBody>
      </p:sp>
      <p:sp>
        <p:nvSpPr>
          <p:cNvPr id="14" name="Rectangle: Rounded Corners 13">
            <a:extLst>
              <a:ext uri="{FF2B5EF4-FFF2-40B4-BE49-F238E27FC236}">
                <a16:creationId xmlns:a16="http://schemas.microsoft.com/office/drawing/2014/main" id="{D39E3148-510A-FE77-B7D5-529569C68CC0}"/>
              </a:ext>
            </a:extLst>
          </p:cNvPr>
          <p:cNvSpPr/>
          <p:nvPr/>
        </p:nvSpPr>
        <p:spPr>
          <a:xfrm>
            <a:off x="5487512" y="2561029"/>
            <a:ext cx="1003023" cy="502920"/>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FFFFFF"/>
                </a:solidFill>
                <a:effectLst/>
                <a:uLnTx/>
                <a:uFillTx/>
                <a:latin typeface="Arial" panose="020B0604020202020204"/>
                <a:ea typeface="+mn-ea"/>
                <a:cs typeface="+mn-cs"/>
              </a:rPr>
              <a:t>Procurement: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solidFill>
                <a:effectLst/>
                <a:uLnTx/>
                <a:uFillTx/>
                <a:latin typeface="Arial" panose="020B0604020202020204"/>
                <a:ea typeface="+mn-ea"/>
                <a:cs typeface="+mn-cs"/>
              </a:rPr>
              <a:t>Clean Up Old or Outstanding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solidFill>
                <a:effectLst/>
                <a:uLnTx/>
                <a:uFillTx/>
                <a:latin typeface="Arial" panose="020B0604020202020204"/>
                <a:ea typeface="+mn-ea"/>
                <a:cs typeface="+mn-cs"/>
              </a:rPr>
              <a:t>PO &amp; Receipts</a:t>
            </a:r>
          </a:p>
        </p:txBody>
      </p:sp>
      <p:sp>
        <p:nvSpPr>
          <p:cNvPr id="21" name="Rectangle: Rounded Corners 20">
            <a:extLst>
              <a:ext uri="{FF2B5EF4-FFF2-40B4-BE49-F238E27FC236}">
                <a16:creationId xmlns:a16="http://schemas.microsoft.com/office/drawing/2014/main" id="{2F4F83CB-D158-F3C7-7382-7DC228245EB5}"/>
              </a:ext>
            </a:extLst>
          </p:cNvPr>
          <p:cNvSpPr/>
          <p:nvPr/>
        </p:nvSpPr>
        <p:spPr>
          <a:xfrm>
            <a:off x="6553199" y="1940441"/>
            <a:ext cx="963655" cy="532501"/>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000000"/>
                </a:solidFill>
                <a:effectLst/>
                <a:uLnTx/>
                <a:uFillTx/>
                <a:latin typeface="Arial" panose="020B0604020202020204"/>
                <a:ea typeface="+mn-ea"/>
                <a:cs typeface="+mn-cs"/>
              </a:rPr>
              <a:t>FDM: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Freeze Locations</a:t>
            </a:r>
          </a:p>
        </p:txBody>
      </p:sp>
      <p:sp>
        <p:nvSpPr>
          <p:cNvPr id="30" name="Rounded Rectangle 9">
            <a:extLst>
              <a:ext uri="{FF2B5EF4-FFF2-40B4-BE49-F238E27FC236}">
                <a16:creationId xmlns:a16="http://schemas.microsoft.com/office/drawing/2014/main" id="{3A019F13-E271-FDD2-3D99-C6C0130DCB05}"/>
              </a:ext>
            </a:extLst>
          </p:cNvPr>
          <p:cNvSpPr/>
          <p:nvPr/>
        </p:nvSpPr>
        <p:spPr>
          <a:xfrm>
            <a:off x="5487512" y="1343411"/>
            <a:ext cx="1003022" cy="50292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Grants: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000000"/>
                </a:solidFill>
                <a:effectLst/>
                <a:uLnTx/>
                <a:uFillTx/>
                <a:latin typeface="Arial" panose="020B0604020202020204"/>
                <a:ea typeface="+mn-ea"/>
                <a:cs typeface="+mn-cs"/>
              </a:rPr>
              <a:t>Provide Awards/ Billing Schedules</a:t>
            </a:r>
          </a:p>
        </p:txBody>
      </p:sp>
      <p:sp>
        <p:nvSpPr>
          <p:cNvPr id="19" name="Rectangle: Rounded Corners 18">
            <a:extLst>
              <a:ext uri="{FF2B5EF4-FFF2-40B4-BE49-F238E27FC236}">
                <a16:creationId xmlns:a16="http://schemas.microsoft.com/office/drawing/2014/main" id="{F758C25C-29AF-1EC9-0322-00BC4E0BC68A}"/>
              </a:ext>
            </a:extLst>
          </p:cNvPr>
          <p:cNvSpPr/>
          <p:nvPr/>
        </p:nvSpPr>
        <p:spPr>
          <a:xfrm>
            <a:off x="5492051" y="1903883"/>
            <a:ext cx="998483" cy="640080"/>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FFFFFF"/>
                </a:solidFill>
                <a:effectLst/>
                <a:uLnTx/>
                <a:uFillTx/>
                <a:latin typeface="Arial" panose="020B0604020202020204"/>
                <a:ea typeface="+mn-ea"/>
                <a:cs typeface="+mn-cs"/>
              </a:rPr>
              <a:t>Procurement: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solidFill>
                <a:effectLst/>
                <a:uLnTx/>
                <a:uFillTx/>
                <a:latin typeface="Arial" panose="020B0604020202020204"/>
                <a:ea typeface="+mn-ea"/>
                <a:cs typeface="+mn-cs"/>
              </a:rPr>
              <a:t>eProcurement Catalog PO Sourcing deadline</a:t>
            </a:r>
          </a:p>
        </p:txBody>
      </p:sp>
      <p:sp>
        <p:nvSpPr>
          <p:cNvPr id="17" name="Rounded Rectangle 16">
            <a:extLst>
              <a:ext uri="{FF2B5EF4-FFF2-40B4-BE49-F238E27FC236}">
                <a16:creationId xmlns:a16="http://schemas.microsoft.com/office/drawing/2014/main" id="{5DEE1BE6-BB51-A5C1-5538-D8CEFBC13790}"/>
              </a:ext>
            </a:extLst>
          </p:cNvPr>
          <p:cNvSpPr/>
          <p:nvPr/>
        </p:nvSpPr>
        <p:spPr>
          <a:xfrm>
            <a:off x="190177" y="4065042"/>
            <a:ext cx="7388352" cy="18288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a:solidFill>
                  <a:srgbClr val="FFFFFF"/>
                </a:solidFill>
                <a:latin typeface="Arial" panose="020B0604020202020204"/>
              </a:rPr>
              <a:t>PROVIDE COSTING ALLOCATION DATA FILES</a:t>
            </a:r>
            <a:endParaRPr kumimoji="0" lang="en-US" sz="1000" b="1"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 name="Rounded Rectangle 16">
            <a:extLst>
              <a:ext uri="{FF2B5EF4-FFF2-40B4-BE49-F238E27FC236}">
                <a16:creationId xmlns:a16="http://schemas.microsoft.com/office/drawing/2014/main" id="{112B9A89-886D-6345-6C6F-C7AA0D162C51}"/>
              </a:ext>
            </a:extLst>
          </p:cNvPr>
          <p:cNvSpPr/>
          <p:nvPr/>
        </p:nvSpPr>
        <p:spPr>
          <a:xfrm>
            <a:off x="225345" y="6419734"/>
            <a:ext cx="998721" cy="635809"/>
          </a:xfrm>
          <a:prstGeom prst="roundRect">
            <a:avLst/>
          </a:prstGeom>
          <a:solidFill>
            <a:srgbClr val="A7260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P-Card: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a:solidFill>
                  <a:srgbClr val="FFFFFF"/>
                </a:solidFill>
                <a:latin typeface="Arial" panose="020B0604020202020204"/>
              </a:rPr>
              <a:t>May 27 statements due</a:t>
            </a:r>
            <a:endParaRPr kumimoji="0" lang="en-US" sz="90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8" name="Rounded Rectangle 16">
            <a:extLst>
              <a:ext uri="{FF2B5EF4-FFF2-40B4-BE49-F238E27FC236}">
                <a16:creationId xmlns:a16="http://schemas.microsoft.com/office/drawing/2014/main" id="{06474080-B8A7-2192-E551-C4939928C8E3}"/>
              </a:ext>
            </a:extLst>
          </p:cNvPr>
          <p:cNvSpPr/>
          <p:nvPr/>
        </p:nvSpPr>
        <p:spPr>
          <a:xfrm>
            <a:off x="6553199" y="5792506"/>
            <a:ext cx="1000899" cy="1134132"/>
          </a:xfrm>
          <a:prstGeom prst="roundRect">
            <a:avLst/>
          </a:prstGeom>
          <a:solidFill>
            <a:srgbClr val="A7260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P-Card: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800">
                <a:solidFill>
                  <a:srgbClr val="FFFFFF"/>
                </a:solidFill>
                <a:latin typeface="Arial" panose="020B0604020202020204"/>
              </a:rPr>
              <a:t>Admins need to make sure all P-Card holder IDs are in Bank of America Works and are accurate</a:t>
            </a:r>
            <a:endParaRPr kumimoji="0" lang="en-US" sz="80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8" name="Rounded Rectangle 16">
            <a:extLst>
              <a:ext uri="{FF2B5EF4-FFF2-40B4-BE49-F238E27FC236}">
                <a16:creationId xmlns:a16="http://schemas.microsoft.com/office/drawing/2014/main" id="{D555560C-8BCC-FBD1-D829-55A724BC71F8}"/>
              </a:ext>
            </a:extLst>
          </p:cNvPr>
          <p:cNvSpPr/>
          <p:nvPr/>
        </p:nvSpPr>
        <p:spPr>
          <a:xfrm>
            <a:off x="1267159" y="4658437"/>
            <a:ext cx="1153299" cy="656038"/>
          </a:xfrm>
          <a:prstGeom prst="roundRect">
            <a:avLst/>
          </a:prstGeom>
          <a:solidFill>
            <a:srgbClr val="A72608"/>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FFFFFF"/>
                </a:solidFill>
                <a:effectLst/>
                <a:uLnTx/>
                <a:uFillTx/>
                <a:latin typeface="Arial" panose="020B0604020202020204"/>
                <a:ea typeface="+mn-ea"/>
                <a:cs typeface="+mn-cs"/>
              </a:rPr>
              <a:t>P-Card: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800">
                <a:solidFill>
                  <a:srgbClr val="FFFFFF"/>
                </a:solidFill>
                <a:latin typeface="Arial" panose="020B0604020202020204"/>
              </a:rPr>
              <a:t>Final P-Card statement in PeopleSoft/ </a:t>
            </a:r>
            <a:r>
              <a:rPr lang="en-US" sz="800" err="1">
                <a:solidFill>
                  <a:srgbClr val="FFFFFF"/>
                </a:solidFill>
                <a:latin typeface="Arial" panose="020B0604020202020204"/>
              </a:rPr>
              <a:t>TeamWorks</a:t>
            </a:r>
            <a:r>
              <a:rPr lang="en-US" sz="800">
                <a:solidFill>
                  <a:srgbClr val="FFFFFF"/>
                </a:solidFill>
                <a:latin typeface="Arial" panose="020B0604020202020204"/>
              </a:rPr>
              <a:t> for statements on the 15th</a:t>
            </a:r>
            <a:endParaRPr kumimoji="0" lang="en-US" sz="80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4" name="Rounded Rectangle 16">
            <a:extLst>
              <a:ext uri="{FF2B5EF4-FFF2-40B4-BE49-F238E27FC236}">
                <a16:creationId xmlns:a16="http://schemas.microsoft.com/office/drawing/2014/main" id="{74119323-72FC-9B73-9019-D9B2FEF4D9FD}"/>
              </a:ext>
            </a:extLst>
          </p:cNvPr>
          <p:cNvSpPr/>
          <p:nvPr/>
        </p:nvSpPr>
        <p:spPr>
          <a:xfrm>
            <a:off x="6553200" y="6945688"/>
            <a:ext cx="1000899" cy="1032596"/>
          </a:xfrm>
          <a:prstGeom prst="roundRect">
            <a:avLst/>
          </a:prstGeom>
          <a:solidFill>
            <a:srgbClr val="A72608"/>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Ins="9144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FFFFFF"/>
                </a:solidFill>
                <a:effectLst/>
                <a:uLnTx/>
                <a:uFillTx/>
                <a:latin typeface="Arial" panose="020B0604020202020204"/>
                <a:ea typeface="+mn-ea"/>
                <a:cs typeface="+mn-cs"/>
              </a:rPr>
              <a:t>P-Card: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800">
                <a:solidFill>
                  <a:srgbClr val="FFFFFF"/>
                </a:solidFill>
                <a:latin typeface="Arial" panose="020B0604020202020204"/>
              </a:rPr>
              <a:t>Final P-Card statement in PeopleSoft/ </a:t>
            </a:r>
            <a:r>
              <a:rPr lang="en-US" sz="800" err="1">
                <a:solidFill>
                  <a:srgbClr val="FFFFFF"/>
                </a:solidFill>
                <a:latin typeface="Arial" panose="020B0604020202020204"/>
              </a:rPr>
              <a:t>TeamWorks</a:t>
            </a:r>
            <a:r>
              <a:rPr lang="en-US" sz="800">
                <a:solidFill>
                  <a:srgbClr val="FFFFFF"/>
                </a:solidFill>
                <a:latin typeface="Arial" panose="020B0604020202020204"/>
              </a:rPr>
              <a:t> for statements on the 27th</a:t>
            </a:r>
            <a:endParaRPr kumimoji="0" lang="en-US" sz="800" i="0" u="none" strike="noStrike" kern="1200" cap="none" spc="0" normalizeH="0" baseline="0" noProof="0">
              <a:ln>
                <a:noFill/>
              </a:ln>
              <a:solidFill>
                <a:srgbClr val="FFFFFF"/>
              </a:solidFill>
              <a:effectLst/>
              <a:uLnTx/>
              <a:uFillTx/>
              <a:latin typeface="Arial" panose="020B0604020202020204"/>
              <a:ea typeface="+mn-ea"/>
              <a:cs typeface="+mn-cs"/>
            </a:endParaRPr>
          </a:p>
        </p:txBody>
      </p:sp>
    </p:spTree>
    <p:extLst>
      <p:ext uri="{BB962C8B-B14F-4D97-AF65-F5344CB8AC3E}">
        <p14:creationId xmlns:p14="http://schemas.microsoft.com/office/powerpoint/2010/main" val="1915336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00288-7B34-042D-56D3-FEB36E1FCFB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7BB386-1765-EC92-4C0A-E330E624250E}"/>
              </a:ext>
            </a:extLst>
          </p:cNvPr>
          <p:cNvSpPr>
            <a:spLocks noGrp="1" noRot="1" noMove="1" noResize="1" noEditPoints="1" noAdjustHandles="1" noChangeArrowheads="1" noChangeShapeType="1"/>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5646E66D-0D4D-6D9A-2E4A-BC5A7275C503}"/>
              </a:ext>
            </a:extLst>
          </p:cNvPr>
          <p:cNvPicPr>
            <a:picLocks noGrp="1" noRot="1" noChangeAspect="1" noMove="1" noResize="1" noEditPoints="1" noAdjustHandles="1" noChangeArrowheads="1" noChangeShapeType="1" noCrop="1"/>
          </p:cNvPicPr>
          <p:nvPr/>
        </p:nvPicPr>
        <p:blipFill>
          <a:blip r:embed="rId2"/>
          <a:stretch>
            <a:fillRect/>
          </a:stretch>
        </p:blipFill>
        <p:spPr>
          <a:xfrm>
            <a:off x="6621517" y="173270"/>
            <a:ext cx="960024" cy="153281"/>
          </a:xfrm>
          <a:prstGeom prst="rect">
            <a:avLst/>
          </a:prstGeom>
        </p:spPr>
      </p:pic>
      <p:sp>
        <p:nvSpPr>
          <p:cNvPr id="8" name="TextBox 7">
            <a:extLst>
              <a:ext uri="{FF2B5EF4-FFF2-40B4-BE49-F238E27FC236}">
                <a16:creationId xmlns:a16="http://schemas.microsoft.com/office/drawing/2014/main" id="{E419D3A8-EA98-0305-3636-B818329F48BB}"/>
              </a:ext>
            </a:extLst>
          </p:cNvPr>
          <p:cNvSpPr txBox="1">
            <a:spLocks noGrp="1" noRot="1" noMove="1" noResize="1" noEditPoints="1" noAdjustHandles="1" noChangeArrowheads="1" noChangeShapeType="1"/>
          </p:cNvSpPr>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Get to Go-Live Calendar: Additional Task Detail</a:t>
            </a:r>
          </a:p>
        </p:txBody>
      </p:sp>
      <p:graphicFrame>
        <p:nvGraphicFramePr>
          <p:cNvPr id="9" name="Table 8">
            <a:extLst>
              <a:ext uri="{FF2B5EF4-FFF2-40B4-BE49-F238E27FC236}">
                <a16:creationId xmlns:a16="http://schemas.microsoft.com/office/drawing/2014/main" id="{8C64058B-5DA7-882C-00EC-17C1F371AAB0}"/>
              </a:ext>
            </a:extLst>
          </p:cNvPr>
          <p:cNvGraphicFramePr>
            <a:graphicFrameLocks noGrp="1"/>
          </p:cNvGraphicFramePr>
          <p:nvPr>
            <p:extLst>
              <p:ext uri="{D42A27DB-BD31-4B8C-83A1-F6EECF244321}">
                <p14:modId xmlns:p14="http://schemas.microsoft.com/office/powerpoint/2010/main" val="1466646409"/>
              </p:ext>
            </p:extLst>
          </p:nvPr>
        </p:nvGraphicFramePr>
        <p:xfrm>
          <a:off x="191815" y="911415"/>
          <a:ext cx="7397496" cy="9082845"/>
        </p:xfrm>
        <a:graphic>
          <a:graphicData uri="http://schemas.openxmlformats.org/drawingml/2006/table">
            <a:tbl>
              <a:tblPr firstRow="1" bandRow="1">
                <a:tableStyleId>{BDBED569-4797-4DF1-A0F4-6AAB3CD982D8}</a:tableStyleId>
              </a:tblPr>
              <a:tblGrid>
                <a:gridCol w="4320027">
                  <a:extLst>
                    <a:ext uri="{9D8B030D-6E8A-4147-A177-3AD203B41FA5}">
                      <a16:colId xmlns:a16="http://schemas.microsoft.com/office/drawing/2014/main" val="809642585"/>
                    </a:ext>
                  </a:extLst>
                </a:gridCol>
                <a:gridCol w="1046747">
                  <a:extLst>
                    <a:ext uri="{9D8B030D-6E8A-4147-A177-3AD203B41FA5}">
                      <a16:colId xmlns:a16="http://schemas.microsoft.com/office/drawing/2014/main" val="1818782549"/>
                    </a:ext>
                  </a:extLst>
                </a:gridCol>
                <a:gridCol w="1239253">
                  <a:extLst>
                    <a:ext uri="{9D8B030D-6E8A-4147-A177-3AD203B41FA5}">
                      <a16:colId xmlns:a16="http://schemas.microsoft.com/office/drawing/2014/main" val="3971639449"/>
                    </a:ext>
                  </a:extLst>
                </a:gridCol>
                <a:gridCol w="791469">
                  <a:extLst>
                    <a:ext uri="{9D8B030D-6E8A-4147-A177-3AD203B41FA5}">
                      <a16:colId xmlns:a16="http://schemas.microsoft.com/office/drawing/2014/main" val="498281620"/>
                    </a:ext>
                  </a:extLst>
                </a:gridCol>
              </a:tblGrid>
              <a:tr h="630548">
                <a:tc>
                  <a:txBody>
                    <a:bodyPr/>
                    <a:lstStyle/>
                    <a:p>
                      <a:r>
                        <a:rPr lang="en-US" sz="1000"/>
                        <a:t>Task / Activity</a:t>
                      </a:r>
                    </a:p>
                  </a:txBody>
                  <a:tcPr/>
                </a:tc>
                <a:tc>
                  <a:txBody>
                    <a:bodyPr/>
                    <a:lstStyle/>
                    <a:p>
                      <a:r>
                        <a:rPr lang="en-US" sz="1000"/>
                        <a:t>Impacted Business Area</a:t>
                      </a:r>
                    </a:p>
                  </a:txBody>
                  <a:tcPr/>
                </a:tc>
                <a:tc>
                  <a:txBody>
                    <a:bodyPr/>
                    <a:lstStyle/>
                    <a:p>
                      <a:r>
                        <a:rPr lang="en-US" sz="1000"/>
                        <a:t>Date/Timeframe</a:t>
                      </a:r>
                    </a:p>
                  </a:txBody>
                  <a:tcPr/>
                </a:tc>
                <a:tc>
                  <a:txBody>
                    <a:bodyPr/>
                    <a:lstStyle/>
                    <a:p>
                      <a:r>
                        <a:rPr lang="en-US" sz="1000"/>
                        <a:t>Final Due Date</a:t>
                      </a:r>
                    </a:p>
                  </a:txBody>
                  <a:tcPr/>
                </a:tc>
                <a:extLst>
                  <a:ext uri="{0D108BD9-81ED-4DB2-BD59-A6C34878D82A}">
                    <a16:rowId xmlns:a16="http://schemas.microsoft.com/office/drawing/2014/main" val="2198229216"/>
                  </a:ext>
                </a:extLst>
              </a:tr>
              <a:tr h="457369">
                <a:tc>
                  <a:txBody>
                    <a:bodyPr/>
                    <a:lstStyle/>
                    <a:p>
                      <a:r>
                        <a:rPr lang="en-US" sz="1000" b="1"/>
                        <a:t>FDM Validation for Catch Up</a:t>
                      </a:r>
                    </a:p>
                    <a:p>
                      <a:r>
                        <a:rPr lang="en-US" sz="1000"/>
                        <a:t>Review FDM and submit any updates to be included prior to soft open.</a:t>
                      </a:r>
                    </a:p>
                  </a:txBody>
                  <a:tcPr anchor="ctr"/>
                </a:tc>
                <a:tc>
                  <a:txBody>
                    <a:bodyPr/>
                    <a:lstStyle/>
                    <a:p>
                      <a:r>
                        <a:rPr lang="en-US" sz="1000"/>
                        <a:t>Finance Roles</a:t>
                      </a:r>
                    </a:p>
                  </a:txBody>
                  <a:tcPr anchor="ctr"/>
                </a:tc>
                <a:tc>
                  <a:txBody>
                    <a:bodyPr/>
                    <a:lstStyle/>
                    <a:p>
                      <a:r>
                        <a:rPr lang="en-US" sz="1000"/>
                        <a:t>May 2 - June 12</a:t>
                      </a:r>
                    </a:p>
                  </a:txBody>
                  <a:tcPr anchor="ctr"/>
                </a:tc>
                <a:tc>
                  <a:txBody>
                    <a:bodyPr/>
                    <a:lstStyle/>
                    <a:p>
                      <a:r>
                        <a:rPr lang="en-US" sz="1000"/>
                        <a:t>June 12</a:t>
                      </a:r>
                    </a:p>
                  </a:txBody>
                  <a:tcPr anchor="ctr"/>
                </a:tc>
                <a:extLst>
                  <a:ext uri="{0D108BD9-81ED-4DB2-BD59-A6C34878D82A}">
                    <a16:rowId xmlns:a16="http://schemas.microsoft.com/office/drawing/2014/main" val="2009487934"/>
                  </a:ext>
                </a:extLst>
              </a:tr>
              <a:tr h="457369">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b="1"/>
                        <a:t>FY27 Budget Submission Review</a:t>
                      </a:r>
                    </a:p>
                    <a:p>
                      <a:pPr marL="0" marR="0" lvl="0" indent="0" algn="l" defTabSz="777240" rtl="0" eaLnBrk="1" fontAlgn="auto" latinLnBrk="0" hangingPunct="1">
                        <a:lnSpc>
                          <a:spcPct val="100000"/>
                        </a:lnSpc>
                        <a:spcBef>
                          <a:spcPts val="0"/>
                        </a:spcBef>
                        <a:spcAft>
                          <a:spcPts val="0"/>
                        </a:spcAft>
                        <a:buClrTx/>
                        <a:buSzTx/>
                        <a:buFontTx/>
                        <a:buNone/>
                        <a:tabLst/>
                        <a:defRPr/>
                      </a:pPr>
                      <a:r>
                        <a:rPr lang="en-US" sz="1000" b="0"/>
                        <a:t>OPB reviews agency submitted FY27 Annual Operating Budget (AOB)</a:t>
                      </a:r>
                    </a:p>
                  </a:txBody>
                  <a:tcPr anchor="ctr"/>
                </a:tc>
                <a:tc>
                  <a:txBody>
                    <a:bodyPr/>
                    <a:lstStyle/>
                    <a:p>
                      <a:r>
                        <a:rPr lang="en-US" sz="1000"/>
                        <a:t>Budget Roles</a:t>
                      </a:r>
                    </a:p>
                  </a:txBody>
                  <a:tcPr anchor="ctr"/>
                </a:tc>
                <a:tc>
                  <a:txBody>
                    <a:bodyPr/>
                    <a:lstStyle/>
                    <a:p>
                      <a:r>
                        <a:rPr lang="en-US" sz="1000"/>
                        <a:t>May 15 – June 12</a:t>
                      </a:r>
                    </a:p>
                  </a:txBody>
                  <a:tcPr anchor="ctr"/>
                </a:tc>
                <a:tc>
                  <a:txBody>
                    <a:bodyPr/>
                    <a:lstStyle/>
                    <a:p>
                      <a:r>
                        <a:rPr lang="en-US" sz="1000"/>
                        <a:t>June 12</a:t>
                      </a:r>
                    </a:p>
                  </a:txBody>
                  <a:tcPr anchor="ctr"/>
                </a:tc>
                <a:extLst>
                  <a:ext uri="{0D108BD9-81ED-4DB2-BD59-A6C34878D82A}">
                    <a16:rowId xmlns:a16="http://schemas.microsoft.com/office/drawing/2014/main" val="2770065635"/>
                  </a:ext>
                </a:extLst>
              </a:tr>
              <a:tr h="457369">
                <a:tc>
                  <a:txBody>
                    <a:bodyPr/>
                    <a:lstStyle/>
                    <a:p>
                      <a:r>
                        <a:rPr lang="en-US" sz="1000" b="1"/>
                        <a:t>Provide Costing Allocation Data Files</a:t>
                      </a:r>
                    </a:p>
                    <a:p>
                      <a:r>
                        <a:rPr lang="en-US" sz="1000" b="0"/>
                        <a:t>Agencies to provide their agency costing allocation data files by June 12</a:t>
                      </a:r>
                    </a:p>
                  </a:txBody>
                  <a:tcPr anchor="ctr">
                    <a:noFill/>
                  </a:tcPr>
                </a:tc>
                <a:tc>
                  <a:txBody>
                    <a:bodyPr/>
                    <a:lstStyle/>
                    <a:p>
                      <a:r>
                        <a:rPr lang="en-US" sz="1000"/>
                        <a:t>Financial Accounting</a:t>
                      </a:r>
                    </a:p>
                  </a:txBody>
                  <a:tcPr anchor="ctr">
                    <a:noFill/>
                  </a:tcPr>
                </a:tc>
                <a:tc>
                  <a:txBody>
                    <a:bodyPr/>
                    <a:lstStyle/>
                    <a:p>
                      <a:r>
                        <a:rPr lang="en-US" sz="1000"/>
                        <a:t>June 1 – June 12</a:t>
                      </a:r>
                    </a:p>
                  </a:txBody>
                  <a:tcPr anchor="ctr">
                    <a:noFill/>
                  </a:tcPr>
                </a:tc>
                <a:tc>
                  <a:txBody>
                    <a:bodyPr/>
                    <a:lstStyle/>
                    <a:p>
                      <a:r>
                        <a:rPr lang="en-US" sz="1000"/>
                        <a:t>June 12</a:t>
                      </a:r>
                    </a:p>
                  </a:txBody>
                  <a:tcPr anchor="ctr">
                    <a:noFill/>
                  </a:tcPr>
                </a:tc>
                <a:extLst>
                  <a:ext uri="{0D108BD9-81ED-4DB2-BD59-A6C34878D82A}">
                    <a16:rowId xmlns:a16="http://schemas.microsoft.com/office/drawing/2014/main" val="2289824057"/>
                  </a:ext>
                </a:extLst>
              </a:tr>
              <a:tr h="1856615">
                <a:tc>
                  <a:txBody>
                    <a:bodyPr/>
                    <a:lstStyle/>
                    <a:p>
                      <a:r>
                        <a:rPr lang="en-US" sz="1000" b="1"/>
                        <a:t>Hard Freeze: FDM Companies, Ledger Accounts, Book Code</a:t>
                      </a:r>
                    </a:p>
                    <a:p>
                      <a:pPr marL="0" indent="0">
                        <a:buFont typeface="Arial" panose="020B0604020202020204" pitchFamily="34" charset="0"/>
                        <a:buNone/>
                      </a:pPr>
                      <a:r>
                        <a:rPr lang="en-US" sz="1000" b="0"/>
                        <a:t>Final day for agencies to request adds or edits to TeamWorks business units or accounts, as the following GA@WORK worktags will be frozen.</a:t>
                      </a:r>
                    </a:p>
                    <a:p>
                      <a:pPr marL="171450" indent="-171450">
                        <a:buFont typeface="Arial" panose="020B0604020202020204" pitchFamily="34" charset="0"/>
                        <a:buChar char="•"/>
                      </a:pPr>
                      <a:r>
                        <a:rPr lang="en-US" sz="1000" b="0"/>
                        <a:t>Book Code</a:t>
                      </a:r>
                    </a:p>
                    <a:p>
                      <a:pPr marL="171450" indent="-171450">
                        <a:buFont typeface="Arial" panose="020B0604020202020204" pitchFamily="34" charset="0"/>
                        <a:buChar char="•"/>
                      </a:pPr>
                      <a:r>
                        <a:rPr lang="en-US" sz="1000" b="0"/>
                        <a:t>TeamWorks Business Unit:</a:t>
                      </a:r>
                    </a:p>
                    <a:p>
                      <a:pPr marL="560070" lvl="1" indent="-171450">
                        <a:buFont typeface="Arial" panose="020B0604020202020204" pitchFamily="34" charset="0"/>
                        <a:buChar char="•"/>
                      </a:pPr>
                      <a:r>
                        <a:rPr lang="en-US" sz="1000" b="0"/>
                        <a:t>GA@WORK Company / company hierarchy</a:t>
                      </a:r>
                    </a:p>
                    <a:p>
                      <a:pPr marL="171450" indent="-171450">
                        <a:buFont typeface="Arial" panose="020B0604020202020204" pitchFamily="34" charset="0"/>
                        <a:buChar char="•"/>
                      </a:pPr>
                      <a:r>
                        <a:rPr lang="en-US" sz="1000" b="0"/>
                        <a:t>TeamWorks Accounts:</a:t>
                      </a:r>
                    </a:p>
                    <a:p>
                      <a:pPr marL="560070" lvl="1" indent="-171450">
                        <a:buFont typeface="Arial" panose="020B0604020202020204" pitchFamily="34" charset="0"/>
                        <a:buChar char="•"/>
                      </a:pPr>
                      <a:r>
                        <a:rPr lang="en-US" sz="1000" b="0"/>
                        <a:t>Ledger Account / Ledger Account Summaries</a:t>
                      </a:r>
                    </a:p>
                    <a:p>
                      <a:pPr marL="560070" lvl="1" indent="-171450">
                        <a:buFont typeface="Arial" panose="020B0604020202020204" pitchFamily="34" charset="0"/>
                        <a:buChar char="•"/>
                      </a:pPr>
                      <a:r>
                        <a:rPr lang="en-US" sz="1000" b="0"/>
                        <a:t>Revenue Category / Revenue Category Hierarchy</a:t>
                      </a:r>
                    </a:p>
                    <a:p>
                      <a:pPr marL="560070" lvl="1" indent="-171450">
                        <a:buFont typeface="Arial" panose="020B0604020202020204" pitchFamily="34" charset="0"/>
                        <a:buChar char="•"/>
                      </a:pPr>
                      <a:r>
                        <a:rPr lang="en-US" sz="1000" b="0"/>
                        <a:t>Spend Category / Spend Category Hierarchy</a:t>
                      </a:r>
                    </a:p>
                  </a:txBody>
                  <a:tcPr anchor="ctr">
                    <a:solidFill>
                      <a:schemeClr val="accent6">
                        <a:lumMod val="20000"/>
                        <a:lumOff val="80000"/>
                      </a:schemeClr>
                    </a:solidFill>
                  </a:tcPr>
                </a:tc>
                <a:tc>
                  <a:txBody>
                    <a:bodyPr/>
                    <a:lstStyle/>
                    <a:p>
                      <a:r>
                        <a:rPr lang="en-US" sz="1000"/>
                        <a:t>Foundation Data Model</a:t>
                      </a:r>
                    </a:p>
                  </a:txBody>
                  <a:tcPr anchor="ctr">
                    <a:solidFill>
                      <a:schemeClr val="accent6">
                        <a:lumMod val="20000"/>
                        <a:lumOff val="80000"/>
                      </a:schemeClr>
                    </a:solidFill>
                  </a:tcPr>
                </a:tc>
                <a:tc>
                  <a:txBody>
                    <a:bodyPr/>
                    <a:lstStyle/>
                    <a:p>
                      <a:r>
                        <a:rPr lang="en-US" sz="1000"/>
                        <a:t>June 3</a:t>
                      </a:r>
                    </a:p>
                  </a:txBody>
                  <a:tcPr anchor="ctr">
                    <a:solidFill>
                      <a:schemeClr val="accent6">
                        <a:lumMod val="20000"/>
                        <a:lumOff val="80000"/>
                      </a:schemeClr>
                    </a:solidFill>
                  </a:tcPr>
                </a:tc>
                <a:tc>
                  <a:txBody>
                    <a:bodyPr/>
                    <a:lstStyle/>
                    <a:p>
                      <a:r>
                        <a:rPr lang="en-US" sz="1000"/>
                        <a:t>June 3</a:t>
                      </a:r>
                    </a:p>
                  </a:txBody>
                  <a:tcPr anchor="ctr">
                    <a:solidFill>
                      <a:schemeClr val="accent6">
                        <a:lumMod val="20000"/>
                        <a:lumOff val="80000"/>
                      </a:schemeClr>
                    </a:solidFill>
                  </a:tcPr>
                </a:tc>
                <a:extLst>
                  <a:ext uri="{0D108BD9-81ED-4DB2-BD59-A6C34878D82A}">
                    <a16:rowId xmlns:a16="http://schemas.microsoft.com/office/drawing/2014/main" val="2760624680"/>
                  </a:ext>
                </a:extLst>
              </a:tr>
              <a:tr h="1506310">
                <a:tc>
                  <a:txBody>
                    <a:bodyPr/>
                    <a:lstStyle/>
                    <a:p>
                      <a:pPr marL="0" indent="0">
                        <a:buFont typeface="Arial" panose="020B0604020202020204" pitchFamily="34" charset="0"/>
                        <a:buNone/>
                      </a:pPr>
                      <a:r>
                        <a:rPr lang="en-US" sz="1000" b="1"/>
                        <a:t>Hard Freeze: Procurement</a:t>
                      </a:r>
                    </a:p>
                    <a:p>
                      <a:pPr marL="171450" indent="-171450">
                        <a:buFont typeface="Arial" panose="020B0604020202020204" pitchFamily="34" charset="0"/>
                        <a:buChar char="•"/>
                      </a:pPr>
                      <a:r>
                        <a:rPr lang="en-US" sz="1000" b="0"/>
                        <a:t>Cutoff date of Supplier Access to make changes via Supplier Self Service Portal</a:t>
                      </a:r>
                    </a:p>
                    <a:p>
                      <a:pPr marL="171450" indent="-171450">
                        <a:buFont typeface="Arial" panose="020B0604020202020204" pitchFamily="34" charset="0"/>
                        <a:buChar char="•"/>
                      </a:pPr>
                      <a:r>
                        <a:rPr lang="en-US" sz="1000" b="0"/>
                        <a:t>Cutoff date for eProcurement Catalog Purchase Orders (POs) that need to be sourced by go-live (July 1). </a:t>
                      </a:r>
                    </a:p>
                    <a:p>
                      <a:pPr marL="171450" indent="-171450">
                        <a:buFont typeface="Arial" panose="020B0604020202020204" pitchFamily="34" charset="0"/>
                        <a:buChar char="•"/>
                      </a:pPr>
                      <a:r>
                        <a:rPr lang="en-US" sz="1000" b="0"/>
                        <a:t>In preparation for the transition to GA@WORK Marketplace, all Punchout and Hosted catalogs' orders will need to be dispatched by close of business on June 5, 2026.</a:t>
                      </a:r>
                    </a:p>
                    <a:p>
                      <a:pPr marL="171450" indent="-171450">
                        <a:buFont typeface="Arial" panose="020B0604020202020204" pitchFamily="34" charset="0"/>
                        <a:buChar char="•"/>
                      </a:pPr>
                      <a:r>
                        <a:rPr lang="en-US" sz="1000" b="0"/>
                        <a:t>Beginning June 6, the connection between PeopleSoft and GA Virtual Catalogs will be disconnected.</a:t>
                      </a:r>
                    </a:p>
                  </a:txBody>
                  <a:tcPr anchor="ctr">
                    <a:solidFill>
                      <a:schemeClr val="accent6">
                        <a:lumMod val="20000"/>
                        <a:lumOff val="80000"/>
                      </a:schemeClr>
                    </a:solidFill>
                  </a:tcPr>
                </a:tc>
                <a:tc>
                  <a:txBody>
                    <a:bodyPr/>
                    <a:lstStyle/>
                    <a:p>
                      <a:r>
                        <a:rPr lang="en-US" sz="1000"/>
                        <a:t>Procurement Roles</a:t>
                      </a:r>
                    </a:p>
                  </a:txBody>
                  <a:tcPr anchor="ctr">
                    <a:solidFill>
                      <a:schemeClr val="accent6">
                        <a:lumMod val="20000"/>
                        <a:lumOff val="80000"/>
                      </a:schemeClr>
                    </a:solidFill>
                  </a:tcPr>
                </a:tc>
                <a:tc>
                  <a:txBody>
                    <a:bodyPr/>
                    <a:lstStyle/>
                    <a:p>
                      <a:r>
                        <a:rPr lang="en-US" sz="1000"/>
                        <a:t>June 5</a:t>
                      </a:r>
                    </a:p>
                  </a:txBody>
                  <a:tcPr anchor="ctr">
                    <a:solidFill>
                      <a:schemeClr val="accent6">
                        <a:lumMod val="20000"/>
                        <a:lumOff val="80000"/>
                      </a:schemeClr>
                    </a:solidFill>
                  </a:tcPr>
                </a:tc>
                <a:tc>
                  <a:txBody>
                    <a:bodyPr/>
                    <a:lstStyle/>
                    <a:p>
                      <a:r>
                        <a:rPr lang="en-US" sz="1000"/>
                        <a:t>June 5</a:t>
                      </a:r>
                    </a:p>
                  </a:txBody>
                  <a:tcPr anchor="ctr">
                    <a:solidFill>
                      <a:schemeClr val="accent6">
                        <a:lumMod val="20000"/>
                        <a:lumOff val="80000"/>
                      </a:schemeClr>
                    </a:solidFill>
                  </a:tcPr>
                </a:tc>
                <a:extLst>
                  <a:ext uri="{0D108BD9-81ED-4DB2-BD59-A6C34878D82A}">
                    <a16:rowId xmlns:a16="http://schemas.microsoft.com/office/drawing/2014/main" val="2639917260"/>
                  </a:ext>
                </a:extLst>
              </a:tr>
              <a:tr h="630548">
                <a:tc>
                  <a:txBody>
                    <a:bodyPr/>
                    <a:lstStyle/>
                    <a:p>
                      <a:r>
                        <a:rPr lang="en-US" sz="1000" b="1"/>
                        <a:t>Clean Up Old or Outstanding POs &amp; Receipts</a:t>
                      </a:r>
                    </a:p>
                    <a:p>
                      <a:r>
                        <a:rPr lang="en-US" sz="1000" b="0"/>
                        <a:t>All clean up of old or outstanding POs should be completed by June 5 so contracts can be converted starting June 6</a:t>
                      </a:r>
                    </a:p>
                  </a:txBody>
                  <a:tcPr anchor="ctr"/>
                </a:tc>
                <a:tc>
                  <a:txBody>
                    <a:bodyPr/>
                    <a:lstStyle/>
                    <a:p>
                      <a:r>
                        <a:rPr lang="en-US" sz="1000"/>
                        <a:t>Procurement Roles</a:t>
                      </a:r>
                    </a:p>
                  </a:txBody>
                  <a:tcPr anchor="ctr"/>
                </a:tc>
                <a:tc>
                  <a:txBody>
                    <a:bodyPr/>
                    <a:lstStyle/>
                    <a:p>
                      <a:r>
                        <a:rPr lang="en-US" sz="1000"/>
                        <a:t>June 5</a:t>
                      </a:r>
                    </a:p>
                  </a:txBody>
                  <a:tcPr anchor="ctr"/>
                </a:tc>
                <a:tc>
                  <a:txBody>
                    <a:bodyPr/>
                    <a:lstStyle/>
                    <a:p>
                      <a:r>
                        <a:rPr lang="en-US" sz="1000"/>
                        <a:t>June 5</a:t>
                      </a:r>
                    </a:p>
                  </a:txBody>
                  <a:tcPr anchor="ctr"/>
                </a:tc>
                <a:extLst>
                  <a:ext uri="{0D108BD9-81ED-4DB2-BD59-A6C34878D82A}">
                    <a16:rowId xmlns:a16="http://schemas.microsoft.com/office/drawing/2014/main" val="2904455160"/>
                  </a:ext>
                </a:extLst>
              </a:tr>
              <a:tr h="630548">
                <a:tc>
                  <a:txBody>
                    <a:bodyPr/>
                    <a:lstStyle/>
                    <a:p>
                      <a:r>
                        <a:rPr lang="en-US" sz="1000" b="1"/>
                        <a:t>Provide Awards/Billing Schedules</a:t>
                      </a:r>
                    </a:p>
                    <a:p>
                      <a:r>
                        <a:rPr lang="en-US" sz="1000" b="0"/>
                        <a:t>Submit awards and billing schedule files for loading and validation to support accurate grant setup and invoicing.</a:t>
                      </a:r>
                    </a:p>
                  </a:txBody>
                  <a:tcPr anchor="ctr"/>
                </a:tc>
                <a:tc>
                  <a:txBody>
                    <a:bodyPr/>
                    <a:lstStyle/>
                    <a:p>
                      <a:r>
                        <a:rPr lang="en-US" sz="1000"/>
                        <a:t>Grants Roles</a:t>
                      </a:r>
                    </a:p>
                  </a:txBody>
                  <a:tcPr anchor="ctr"/>
                </a:tc>
                <a:tc>
                  <a:txBody>
                    <a:bodyPr/>
                    <a:lstStyle/>
                    <a:p>
                      <a:r>
                        <a:rPr lang="en-US" sz="1000"/>
                        <a:t>June 5</a:t>
                      </a:r>
                    </a:p>
                  </a:txBody>
                  <a:tcPr anchor="ctr"/>
                </a:tc>
                <a:tc>
                  <a:txBody>
                    <a:bodyPr/>
                    <a:lstStyle/>
                    <a:p>
                      <a:r>
                        <a:rPr lang="en-US" sz="1000"/>
                        <a:t>June 5</a:t>
                      </a:r>
                    </a:p>
                  </a:txBody>
                  <a:tcPr anchor="ctr"/>
                </a:tc>
                <a:extLst>
                  <a:ext uri="{0D108BD9-81ED-4DB2-BD59-A6C34878D82A}">
                    <a16:rowId xmlns:a16="http://schemas.microsoft.com/office/drawing/2014/main" val="59954397"/>
                  </a:ext>
                </a:extLst>
              </a:tr>
              <a:tr h="630548">
                <a:tc>
                  <a:txBody>
                    <a:bodyPr/>
                    <a:lstStyle/>
                    <a:p>
                      <a:r>
                        <a:rPr lang="en-US" sz="1000" b="1"/>
                        <a:t>Hard Freeze: Supplier Management</a:t>
                      </a:r>
                    </a:p>
                    <a:p>
                      <a:r>
                        <a:rPr lang="en-US" sz="1000"/>
                        <a:t>Freeze of Supplier Access to Make Changes via Jaggaer Supplier Self Service Portal; Freeze of New Bidders</a:t>
                      </a:r>
                    </a:p>
                  </a:txBody>
                  <a:tcPr anchor="ctr">
                    <a:solidFill>
                      <a:schemeClr val="accent6">
                        <a:lumMod val="20000"/>
                        <a:lumOff val="80000"/>
                      </a:schemeClr>
                    </a:solidFill>
                  </a:tcPr>
                </a:tc>
                <a:tc>
                  <a:txBody>
                    <a:bodyPr/>
                    <a:lstStyle/>
                    <a:p>
                      <a:r>
                        <a:rPr lang="en-US" sz="1000" kern="1200">
                          <a:solidFill>
                            <a:schemeClr val="tx1"/>
                          </a:solidFill>
                          <a:effectLst/>
                          <a:latin typeface="+mn-lt"/>
                          <a:ea typeface="+mn-ea"/>
                          <a:cs typeface="+mn-cs"/>
                        </a:rPr>
                        <a:t>Suppliers/ Bidder Roles</a:t>
                      </a:r>
                      <a:endParaRPr lang="en-US" sz="500"/>
                    </a:p>
                  </a:txBody>
                  <a:tcPr anchor="ctr">
                    <a:solidFill>
                      <a:schemeClr val="accent6">
                        <a:lumMod val="20000"/>
                        <a:lumOff val="80000"/>
                      </a:schemeClr>
                    </a:solidFill>
                  </a:tcPr>
                </a:tc>
                <a:tc>
                  <a:txBody>
                    <a:bodyPr/>
                    <a:lstStyle/>
                    <a:p>
                      <a:r>
                        <a:rPr lang="en-US" sz="1000"/>
                        <a:t>June 5</a:t>
                      </a:r>
                    </a:p>
                  </a:txBody>
                  <a:tcPr anchor="ctr">
                    <a:solidFill>
                      <a:schemeClr val="accent6">
                        <a:lumMod val="20000"/>
                        <a:lumOff val="80000"/>
                      </a:schemeClr>
                    </a:solidFill>
                  </a:tcPr>
                </a:tc>
                <a:tc>
                  <a:txBody>
                    <a:bodyPr/>
                    <a:lstStyle/>
                    <a:p>
                      <a:r>
                        <a:rPr lang="en-US" sz="1000"/>
                        <a:t>June 5</a:t>
                      </a:r>
                    </a:p>
                  </a:txBody>
                  <a:tcPr anchor="ctr">
                    <a:solidFill>
                      <a:schemeClr val="accent6">
                        <a:lumMod val="20000"/>
                        <a:lumOff val="80000"/>
                      </a:schemeClr>
                    </a:solidFill>
                  </a:tcPr>
                </a:tc>
                <a:extLst>
                  <a:ext uri="{0D108BD9-81ED-4DB2-BD59-A6C34878D82A}">
                    <a16:rowId xmlns:a16="http://schemas.microsoft.com/office/drawing/2014/main" val="1458913468"/>
                  </a:ext>
                </a:extLst>
              </a:tr>
              <a:tr h="455395">
                <a:tc>
                  <a:txBody>
                    <a:bodyPr/>
                    <a:lstStyle/>
                    <a:p>
                      <a:r>
                        <a:rPr lang="en-US" sz="1000" b="1"/>
                        <a:t>Hard Freeze: FDM</a:t>
                      </a:r>
                    </a:p>
                    <a:p>
                      <a:pPr marL="171450" indent="-171450">
                        <a:buFont typeface="Arial" panose="020B0604020202020204" pitchFamily="34" charset="0"/>
                        <a:buChar char="•"/>
                      </a:pPr>
                      <a:r>
                        <a:rPr lang="en-US" sz="1000" b="0"/>
                        <a:t>Locations</a:t>
                      </a:r>
                    </a:p>
                  </a:txBody>
                  <a:tcPr anchor="ctr">
                    <a:solidFill>
                      <a:schemeClr val="accent6">
                        <a:lumMod val="20000"/>
                        <a:lumOff val="80000"/>
                      </a:schemeClr>
                    </a:solidFill>
                  </a:tcPr>
                </a:tc>
                <a:tc>
                  <a:txBody>
                    <a:bodyPr/>
                    <a:lstStyle/>
                    <a:p>
                      <a:r>
                        <a:rPr lang="en-US" sz="1000"/>
                        <a:t>Foundation Data Model</a:t>
                      </a:r>
                    </a:p>
                  </a:txBody>
                  <a:tcPr anchor="ctr">
                    <a:solidFill>
                      <a:schemeClr val="accent6">
                        <a:lumMod val="20000"/>
                        <a:lumOff val="80000"/>
                      </a:schemeClr>
                    </a:solidFill>
                  </a:tcPr>
                </a:tc>
                <a:tc>
                  <a:txBody>
                    <a:bodyPr/>
                    <a:lstStyle/>
                    <a:p>
                      <a:r>
                        <a:rPr lang="en-US" sz="1000"/>
                        <a:t>June 6</a:t>
                      </a:r>
                    </a:p>
                  </a:txBody>
                  <a:tcPr anchor="ctr">
                    <a:solidFill>
                      <a:schemeClr val="accent6">
                        <a:lumMod val="20000"/>
                        <a:lumOff val="80000"/>
                      </a:schemeClr>
                    </a:solidFill>
                  </a:tcPr>
                </a:tc>
                <a:tc>
                  <a:txBody>
                    <a:bodyPr/>
                    <a:lstStyle/>
                    <a:p>
                      <a:r>
                        <a:rPr lang="en-US" sz="1000"/>
                        <a:t>June 6</a:t>
                      </a:r>
                    </a:p>
                  </a:txBody>
                  <a:tcPr anchor="ctr">
                    <a:solidFill>
                      <a:schemeClr val="accent6">
                        <a:lumMod val="20000"/>
                        <a:lumOff val="80000"/>
                      </a:schemeClr>
                    </a:solidFill>
                  </a:tcPr>
                </a:tc>
                <a:extLst>
                  <a:ext uri="{0D108BD9-81ED-4DB2-BD59-A6C34878D82A}">
                    <a16:rowId xmlns:a16="http://schemas.microsoft.com/office/drawing/2014/main" val="724980149"/>
                  </a:ext>
                </a:extLst>
              </a:tr>
              <a:tr h="630548">
                <a:tc>
                  <a:txBody>
                    <a:bodyPr/>
                    <a:lstStyle/>
                    <a:p>
                      <a:r>
                        <a:rPr lang="en-US" sz="1000" b="1"/>
                        <a:t>Validate Awards/Billing Schedules</a:t>
                      </a:r>
                    </a:p>
                    <a:p>
                      <a:r>
                        <a:rPr lang="en-US" sz="1000" b="0"/>
                        <a:t>Review loaded awards and billing schedules to confirm completeness, accuracy, and alignment with source documentation.</a:t>
                      </a:r>
                    </a:p>
                  </a:txBody>
                  <a:tcPr anchor="ctr"/>
                </a:tc>
                <a:tc>
                  <a:txBody>
                    <a:bodyPr/>
                    <a:lstStyle/>
                    <a:p>
                      <a:r>
                        <a:rPr lang="en-US" sz="1000"/>
                        <a:t>Grants Roles</a:t>
                      </a:r>
                    </a:p>
                  </a:txBody>
                  <a:tcPr anchor="ctr"/>
                </a:tc>
                <a:tc>
                  <a:txBody>
                    <a:bodyPr/>
                    <a:lstStyle/>
                    <a:p>
                      <a:r>
                        <a:rPr lang="en-US" sz="1000"/>
                        <a:t>June 14 - 16</a:t>
                      </a:r>
                    </a:p>
                  </a:txBody>
                  <a:tcPr anchor="ctr"/>
                </a:tc>
                <a:tc>
                  <a:txBody>
                    <a:bodyPr/>
                    <a:lstStyle/>
                    <a:p>
                      <a:r>
                        <a:rPr lang="en-US" sz="1000"/>
                        <a:t>June 16</a:t>
                      </a:r>
                    </a:p>
                  </a:txBody>
                  <a:tcPr anchor="ctr"/>
                </a:tc>
                <a:extLst>
                  <a:ext uri="{0D108BD9-81ED-4DB2-BD59-A6C34878D82A}">
                    <a16:rowId xmlns:a16="http://schemas.microsoft.com/office/drawing/2014/main" val="2272979230"/>
                  </a:ext>
                </a:extLst>
              </a:tr>
              <a:tr h="630548">
                <a:tc>
                  <a:txBody>
                    <a:bodyPr/>
                    <a:lstStyle/>
                    <a:p>
                      <a:r>
                        <a:rPr lang="en-US" sz="1000" b="1"/>
                        <a:t>Adaptive Planning Budget Build Simulation Sign-off</a:t>
                      </a:r>
                    </a:p>
                    <a:p>
                      <a:r>
                        <a:rPr lang="en-US" sz="1000"/>
                        <a:t>Complete sign-off process for Adaptive Future Budget simulation testing</a:t>
                      </a:r>
                    </a:p>
                  </a:txBody>
                  <a:tcPr anchor="ctr"/>
                </a:tc>
                <a:tc>
                  <a:txBody>
                    <a:bodyPr/>
                    <a:lstStyle/>
                    <a:p>
                      <a:r>
                        <a:rPr lang="en-US" sz="1000"/>
                        <a:t>Enterprise Budget Office roles </a:t>
                      </a:r>
                    </a:p>
                  </a:txBody>
                  <a:tcPr anchor="ctr"/>
                </a:tc>
                <a:tc>
                  <a:txBody>
                    <a:bodyPr/>
                    <a:lstStyle/>
                    <a:p>
                      <a:r>
                        <a:rPr lang="en-US" sz="1000"/>
                        <a:t>June 15</a:t>
                      </a:r>
                    </a:p>
                  </a:txBody>
                  <a:tcPr anchor="ctr"/>
                </a:tc>
                <a:tc>
                  <a:txBody>
                    <a:bodyPr/>
                    <a:lstStyle/>
                    <a:p>
                      <a:r>
                        <a:rPr lang="en-US" sz="1000"/>
                        <a:t>June 15</a:t>
                      </a:r>
                    </a:p>
                  </a:txBody>
                  <a:tcPr anchor="ctr"/>
                </a:tc>
                <a:extLst>
                  <a:ext uri="{0D108BD9-81ED-4DB2-BD59-A6C34878D82A}">
                    <a16:rowId xmlns:a16="http://schemas.microsoft.com/office/drawing/2014/main" val="4104042149"/>
                  </a:ext>
                </a:extLst>
              </a:tr>
            </a:tbl>
          </a:graphicData>
        </a:graphic>
      </p:graphicFrame>
      <p:sp>
        <p:nvSpPr>
          <p:cNvPr id="2" name="TextBox 1">
            <a:extLst>
              <a:ext uri="{FF2B5EF4-FFF2-40B4-BE49-F238E27FC236}">
                <a16:creationId xmlns:a16="http://schemas.microsoft.com/office/drawing/2014/main" id="{9CA6AEE2-A516-D138-9296-D1C5AE434964}"/>
              </a:ext>
            </a:extLst>
          </p:cNvPr>
          <p:cNvSpPr txBox="1"/>
          <p:nvPr/>
        </p:nvSpPr>
        <p:spPr>
          <a:xfrm>
            <a:off x="128755" y="464045"/>
            <a:ext cx="3352382"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June 2026 </a:t>
            </a:r>
            <a:r>
              <a:rPr kumimoji="0" lang="en-US" sz="1200" b="1" i="1" u="none" strike="noStrike" kern="1200" cap="none" spc="0" normalizeH="0" baseline="0" noProof="0">
                <a:ln>
                  <a:noFill/>
                </a:ln>
                <a:solidFill>
                  <a:srgbClr val="000000"/>
                </a:solidFill>
                <a:effectLst/>
                <a:uLnTx/>
                <a:uFillTx/>
                <a:latin typeface="Arial" panose="020B0604020202020204"/>
                <a:ea typeface="+mn-ea"/>
                <a:cs typeface="+mn-cs"/>
              </a:rPr>
              <a:t>(Page 1 of 2)</a:t>
            </a:r>
            <a:endParaRPr kumimoji="0" lang="en-US" sz="1800" b="1" i="1"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892676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959AB-DDAA-04B1-68AA-80B632777B7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5F6CDB7-649B-F521-3689-BC23500230CE}"/>
              </a:ext>
            </a:extLst>
          </p:cNvPr>
          <p:cNvSpPr>
            <a:spLocks noGrp="1" noRot="1" noMove="1" noResize="1" noEditPoints="1" noAdjustHandles="1" noChangeArrowheads="1" noChangeShapeType="1"/>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40856D41-72BF-7D5D-858A-F07D62AD226D}"/>
              </a:ext>
            </a:extLst>
          </p:cNvPr>
          <p:cNvPicPr>
            <a:picLocks noGrp="1" noRot="1" noChangeAspect="1" noMove="1" noResize="1" noEditPoints="1" noAdjustHandles="1" noChangeArrowheads="1" noChangeShapeType="1" noCrop="1"/>
          </p:cNvPicPr>
          <p:nvPr/>
        </p:nvPicPr>
        <p:blipFill>
          <a:blip r:embed="rId2"/>
          <a:stretch>
            <a:fillRect/>
          </a:stretch>
        </p:blipFill>
        <p:spPr>
          <a:xfrm>
            <a:off x="6621517" y="173270"/>
            <a:ext cx="960024" cy="153281"/>
          </a:xfrm>
          <a:prstGeom prst="rect">
            <a:avLst/>
          </a:prstGeom>
        </p:spPr>
      </p:pic>
      <p:sp>
        <p:nvSpPr>
          <p:cNvPr id="8" name="TextBox 7">
            <a:extLst>
              <a:ext uri="{FF2B5EF4-FFF2-40B4-BE49-F238E27FC236}">
                <a16:creationId xmlns:a16="http://schemas.microsoft.com/office/drawing/2014/main" id="{70808254-13E0-09DB-947D-899227C3ED57}"/>
              </a:ext>
            </a:extLst>
          </p:cNvPr>
          <p:cNvSpPr txBox="1">
            <a:spLocks noGrp="1" noRot="1" noMove="1" noResize="1" noEditPoints="1" noAdjustHandles="1" noChangeArrowheads="1" noChangeShapeType="1"/>
          </p:cNvSpPr>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Get to Go-Live Calendar: Additional Task Detail</a:t>
            </a:r>
          </a:p>
        </p:txBody>
      </p:sp>
      <p:graphicFrame>
        <p:nvGraphicFramePr>
          <p:cNvPr id="9" name="Table 8">
            <a:extLst>
              <a:ext uri="{FF2B5EF4-FFF2-40B4-BE49-F238E27FC236}">
                <a16:creationId xmlns:a16="http://schemas.microsoft.com/office/drawing/2014/main" id="{EB3F73EB-040A-4236-7FCE-4DC4BB72F123}"/>
              </a:ext>
            </a:extLst>
          </p:cNvPr>
          <p:cNvGraphicFramePr>
            <a:graphicFrameLocks noGrp="1"/>
          </p:cNvGraphicFramePr>
          <p:nvPr>
            <p:extLst>
              <p:ext uri="{D42A27DB-BD31-4B8C-83A1-F6EECF244321}">
                <p14:modId xmlns:p14="http://schemas.microsoft.com/office/powerpoint/2010/main" val="2371090717"/>
              </p:ext>
            </p:extLst>
          </p:nvPr>
        </p:nvGraphicFramePr>
        <p:xfrm>
          <a:off x="191815" y="918504"/>
          <a:ext cx="7389726" cy="9000174"/>
        </p:xfrm>
        <a:graphic>
          <a:graphicData uri="http://schemas.openxmlformats.org/drawingml/2006/table">
            <a:tbl>
              <a:tblPr firstRow="1" bandRow="1">
                <a:tableStyleId>{BDBED569-4797-4DF1-A0F4-6AAB3CD982D8}</a:tableStyleId>
              </a:tblPr>
              <a:tblGrid>
                <a:gridCol w="4175469">
                  <a:extLst>
                    <a:ext uri="{9D8B030D-6E8A-4147-A177-3AD203B41FA5}">
                      <a16:colId xmlns:a16="http://schemas.microsoft.com/office/drawing/2014/main" val="809642585"/>
                    </a:ext>
                  </a:extLst>
                </a:gridCol>
                <a:gridCol w="1296537">
                  <a:extLst>
                    <a:ext uri="{9D8B030D-6E8A-4147-A177-3AD203B41FA5}">
                      <a16:colId xmlns:a16="http://schemas.microsoft.com/office/drawing/2014/main" val="1818782549"/>
                    </a:ext>
                  </a:extLst>
                </a:gridCol>
                <a:gridCol w="1109958">
                  <a:extLst>
                    <a:ext uri="{9D8B030D-6E8A-4147-A177-3AD203B41FA5}">
                      <a16:colId xmlns:a16="http://schemas.microsoft.com/office/drawing/2014/main" val="3971639449"/>
                    </a:ext>
                  </a:extLst>
                </a:gridCol>
                <a:gridCol w="807762">
                  <a:extLst>
                    <a:ext uri="{9D8B030D-6E8A-4147-A177-3AD203B41FA5}">
                      <a16:colId xmlns:a16="http://schemas.microsoft.com/office/drawing/2014/main" val="1911129250"/>
                    </a:ext>
                  </a:extLst>
                </a:gridCol>
              </a:tblGrid>
              <a:tr h="280329">
                <a:tc>
                  <a:txBody>
                    <a:bodyPr/>
                    <a:lstStyle/>
                    <a:p>
                      <a:r>
                        <a:rPr lang="en-US" sz="1000"/>
                        <a:t>Task / Activity</a:t>
                      </a:r>
                    </a:p>
                  </a:txBody>
                  <a:tcPr/>
                </a:tc>
                <a:tc>
                  <a:txBody>
                    <a:bodyPr/>
                    <a:lstStyle/>
                    <a:p>
                      <a:r>
                        <a:rPr lang="en-US" sz="1000"/>
                        <a:t>Impacted Business Area</a:t>
                      </a:r>
                    </a:p>
                  </a:txBody>
                  <a:tcPr/>
                </a:tc>
                <a:tc>
                  <a:txBody>
                    <a:bodyPr/>
                    <a:lstStyle/>
                    <a:p>
                      <a:r>
                        <a:rPr lang="en-US" sz="1000"/>
                        <a:t>Date/ Timeframe</a:t>
                      </a:r>
                    </a:p>
                  </a:txBody>
                  <a:tcPr/>
                </a:tc>
                <a:tc>
                  <a:txBody>
                    <a:bodyPr/>
                    <a:lstStyle/>
                    <a:p>
                      <a:r>
                        <a:rPr lang="en-US" sz="1000"/>
                        <a:t>Final Due Date</a:t>
                      </a:r>
                    </a:p>
                  </a:txBody>
                  <a:tcPr/>
                </a:tc>
                <a:extLst>
                  <a:ext uri="{0D108BD9-81ED-4DB2-BD59-A6C34878D82A}">
                    <a16:rowId xmlns:a16="http://schemas.microsoft.com/office/drawing/2014/main" val="2198229216"/>
                  </a:ext>
                </a:extLst>
              </a:tr>
              <a:tr h="426109">
                <a:tc>
                  <a:txBody>
                    <a:bodyPr/>
                    <a:lstStyle/>
                    <a:p>
                      <a:r>
                        <a:rPr lang="en-US" sz="1000" b="1"/>
                        <a:t>Final P-Card Statements in PeopleSoft/</a:t>
                      </a:r>
                      <a:r>
                        <a:rPr lang="en-US" sz="1000" b="1" err="1"/>
                        <a:t>TeamWorks</a:t>
                      </a:r>
                      <a:endParaRPr lang="en-US" sz="1000" b="1"/>
                    </a:p>
                    <a:p>
                      <a:r>
                        <a:rPr lang="en-US" sz="1000" b="0"/>
                        <a:t>Final day for P-Card final statements in PeopleSoft/</a:t>
                      </a:r>
                      <a:r>
                        <a:rPr lang="en-US" sz="1000" b="0" err="1"/>
                        <a:t>TeamWorks</a:t>
                      </a:r>
                      <a:r>
                        <a:rPr lang="en-US" sz="1000" b="0"/>
                        <a:t> for statement dates on the 15th of the month</a:t>
                      </a: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P-Card Holders / Admins / Accounts Payable</a:t>
                      </a: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June 15</a:t>
                      </a: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June 15</a:t>
                      </a:r>
                    </a:p>
                  </a:txBody>
                  <a:tcPr anchor="ctr"/>
                </a:tc>
                <a:extLst>
                  <a:ext uri="{0D108BD9-81ED-4DB2-BD59-A6C34878D82A}">
                    <a16:rowId xmlns:a16="http://schemas.microsoft.com/office/drawing/2014/main" val="853495206"/>
                  </a:ext>
                </a:extLst>
              </a:tr>
              <a:tr h="0">
                <a:tc>
                  <a:txBody>
                    <a:bodyPr/>
                    <a:lstStyle/>
                    <a:p>
                      <a:r>
                        <a:rPr lang="en-US" sz="1000" b="1"/>
                        <a:t>Monthly P-Card Statements Due</a:t>
                      </a:r>
                    </a:p>
                    <a:p>
                      <a:r>
                        <a:rPr lang="en-US" sz="1000" b="0"/>
                        <a:t>May 27 P-Card statements are due for payment</a:t>
                      </a: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P-Card Holders / Admins / Accounts Payable</a:t>
                      </a: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June 21</a:t>
                      </a: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June 21</a:t>
                      </a:r>
                    </a:p>
                  </a:txBody>
                  <a:tcPr anchor="ctr"/>
                </a:tc>
                <a:extLst>
                  <a:ext uri="{0D108BD9-81ED-4DB2-BD59-A6C34878D82A}">
                    <a16:rowId xmlns:a16="http://schemas.microsoft.com/office/drawing/2014/main" val="2304579478"/>
                  </a:ext>
                </a:extLst>
              </a:tr>
              <a:tr h="819423">
                <a:tc>
                  <a:txBody>
                    <a:bodyPr/>
                    <a:lstStyle/>
                    <a:p>
                      <a:pPr marL="0" marR="0">
                        <a:lnSpc>
                          <a:spcPct val="100000"/>
                        </a:lnSpc>
                        <a:spcAft>
                          <a:spcPts val="600"/>
                        </a:spcAft>
                        <a:buNone/>
                      </a:pPr>
                      <a:r>
                        <a:rPr lang="en-US" sz="1000" b="1" kern="100">
                          <a:solidFill>
                            <a:srgbClr val="000000"/>
                          </a:solidFill>
                          <a:effectLst/>
                          <a:latin typeface="+mj-lt"/>
                          <a:ea typeface="Aptos" panose="020B0004020202020204" pitchFamily="34" charset="0"/>
                          <a:cs typeface="Times New Roman" panose="02020603050405020304" pitchFamily="18" charset="0"/>
                        </a:rPr>
                        <a:t>New Employee Vendor Self-Registration (Non-GDOT Employees)</a:t>
                      </a:r>
                    </a:p>
                    <a:p>
                      <a:pPr marL="0" marR="0">
                        <a:lnSpc>
                          <a:spcPct val="100000"/>
                        </a:lnSpc>
                        <a:spcAft>
                          <a:spcPts val="600"/>
                        </a:spcAft>
                        <a:buNone/>
                      </a:pPr>
                      <a:r>
                        <a:rPr lang="en-US" sz="1000" kern="100">
                          <a:solidFill>
                            <a:srgbClr val="000000"/>
                          </a:solidFill>
                          <a:effectLst/>
                          <a:latin typeface="+mj-lt"/>
                          <a:ea typeface="Aptos" panose="020B0004020202020204" pitchFamily="34" charset="0"/>
                          <a:cs typeface="Times New Roman" panose="02020603050405020304" pitchFamily="18" charset="0"/>
                        </a:rPr>
                        <a:t>Final date for non-GDOT employees to self-register as vendors in TeamWorks. </a:t>
                      </a:r>
                      <a:endParaRPr lang="en-US" sz="1000" kern="100">
                        <a:effectLst/>
                        <a:latin typeface="+mj-lt"/>
                        <a:ea typeface="Aptos" panose="020B0004020202020204" pitchFamily="34" charset="0"/>
                        <a:cs typeface="Times New Roman" panose="02020603050405020304" pitchFamily="18" charset="0"/>
                      </a:endParaRPr>
                    </a:p>
                    <a:p>
                      <a:pPr marL="0" marR="0">
                        <a:lnSpc>
                          <a:spcPct val="100000"/>
                        </a:lnSpc>
                        <a:spcAft>
                          <a:spcPts val="600"/>
                        </a:spcAft>
                        <a:buNone/>
                      </a:pPr>
                      <a:r>
                        <a:rPr lang="en-US" sz="1000" kern="100">
                          <a:solidFill>
                            <a:srgbClr val="000000"/>
                          </a:solidFill>
                          <a:effectLst/>
                          <a:latin typeface="+mj-lt"/>
                          <a:ea typeface="Aptos" panose="020B0004020202020204" pitchFamily="34" charset="0"/>
                          <a:cs typeface="Times New Roman" panose="02020603050405020304" pitchFamily="18" charset="0"/>
                        </a:rPr>
                        <a:t>If a new employee is not registered by this date, they will not be able to receive travel reimbursement  until after GA@WORK go-live.</a:t>
                      </a:r>
                      <a:endParaRPr lang="en-US" sz="1000" kern="100">
                        <a:effectLst/>
                        <a:latin typeface="+mj-lt"/>
                        <a:ea typeface="Aptos" panose="020B0004020202020204" pitchFamily="34" charset="0"/>
                        <a:cs typeface="Times New Roman" panose="02020603050405020304" pitchFamily="18" charset="0"/>
                      </a:endParaRPr>
                    </a:p>
                  </a:txBody>
                  <a:tcPr anchor="ctr"/>
                </a:tc>
                <a:tc>
                  <a:txBody>
                    <a:bodyPr/>
                    <a:lstStyle/>
                    <a:p>
                      <a:pPr marL="0" marR="0">
                        <a:lnSpc>
                          <a:spcPct val="115000"/>
                        </a:lnSpc>
                        <a:spcAft>
                          <a:spcPts val="800"/>
                        </a:spcAft>
                        <a:buNone/>
                      </a:pPr>
                      <a:r>
                        <a:rPr lang="en-US" sz="1000" kern="100">
                          <a:solidFill>
                            <a:srgbClr val="000000"/>
                          </a:solidFill>
                          <a:effectLst/>
                          <a:latin typeface="+mj-lt"/>
                          <a:ea typeface="Aptos" panose="020B0004020202020204" pitchFamily="34" charset="0"/>
                          <a:cs typeface="Times New Roman" panose="02020603050405020304" pitchFamily="18" charset="0"/>
                        </a:rPr>
                        <a:t>Employees that need to register as vendors</a:t>
                      </a:r>
                      <a:endParaRPr lang="en-US" sz="1000" kern="100">
                        <a:effectLst/>
                        <a:latin typeface="+mj-lt"/>
                        <a:ea typeface="Aptos" panose="020B0004020202020204" pitchFamily="34" charset="0"/>
                        <a:cs typeface="Times New Roman" panose="02020603050405020304" pitchFamily="18" charset="0"/>
                      </a:endParaRPr>
                    </a:p>
                  </a:txBody>
                  <a:tcPr anchor="ctr"/>
                </a:tc>
                <a:tc>
                  <a:txBody>
                    <a:bodyPr/>
                    <a:lstStyle/>
                    <a:p>
                      <a:pPr marL="0" marR="0">
                        <a:lnSpc>
                          <a:spcPct val="115000"/>
                        </a:lnSpc>
                        <a:spcAft>
                          <a:spcPts val="800"/>
                        </a:spcAft>
                        <a:buNone/>
                      </a:pPr>
                      <a:r>
                        <a:rPr lang="en-US" sz="1000" kern="100">
                          <a:solidFill>
                            <a:srgbClr val="000000"/>
                          </a:solidFill>
                          <a:effectLst/>
                          <a:latin typeface="+mj-lt"/>
                          <a:ea typeface="Aptos" panose="020B0004020202020204" pitchFamily="34" charset="0"/>
                          <a:cs typeface="Times New Roman" panose="02020603050405020304" pitchFamily="18" charset="0"/>
                        </a:rPr>
                        <a:t>June 22</a:t>
                      </a:r>
                      <a:endParaRPr lang="en-US" sz="1000" kern="100">
                        <a:effectLst/>
                        <a:latin typeface="+mj-lt"/>
                        <a:ea typeface="Aptos" panose="020B0004020202020204" pitchFamily="34" charset="0"/>
                        <a:cs typeface="Times New Roman" panose="02020603050405020304" pitchFamily="18" charset="0"/>
                      </a:endParaRP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June 22</a:t>
                      </a:r>
                    </a:p>
                  </a:txBody>
                  <a:tcPr anchor="ctr"/>
                </a:tc>
                <a:extLst>
                  <a:ext uri="{0D108BD9-81ED-4DB2-BD59-A6C34878D82A}">
                    <a16:rowId xmlns:a16="http://schemas.microsoft.com/office/drawing/2014/main" val="1232176675"/>
                  </a:ext>
                </a:extLst>
              </a:tr>
              <a:tr h="495966">
                <a:tc>
                  <a:txBody>
                    <a:bodyPr/>
                    <a:lstStyle/>
                    <a:p>
                      <a:r>
                        <a:rPr lang="en-US" sz="1000" b="1"/>
                        <a:t>Post-Freeze Grant Worktags Exception Recording</a:t>
                      </a:r>
                    </a:p>
                    <a:p>
                      <a:r>
                        <a:rPr lang="en-US" sz="1000"/>
                        <a:t>Manually record any exception handling grant worktags created after freeze date (note: this is for  with a high volume that would be loaded via EIB)</a:t>
                      </a:r>
                    </a:p>
                  </a:txBody>
                  <a:tcPr anchor="ctr"/>
                </a:tc>
                <a:tc>
                  <a:txBody>
                    <a:bodyPr/>
                    <a:lstStyle/>
                    <a:p>
                      <a:r>
                        <a:rPr lang="en-US" sz="1000"/>
                        <a:t>Grants Roles</a:t>
                      </a:r>
                    </a:p>
                  </a:txBody>
                  <a:tcPr anchor="ctr"/>
                </a:tc>
                <a:tc>
                  <a:txBody>
                    <a:bodyPr/>
                    <a:lstStyle/>
                    <a:p>
                      <a:r>
                        <a:rPr lang="en-US" sz="1000"/>
                        <a:t>June 22</a:t>
                      </a:r>
                    </a:p>
                  </a:txBody>
                  <a:tcPr anchor="ctr"/>
                </a:tc>
                <a:tc>
                  <a:txBody>
                    <a:bodyPr/>
                    <a:lstStyle/>
                    <a:p>
                      <a:r>
                        <a:rPr lang="en-US" sz="1000"/>
                        <a:t>June 22</a:t>
                      </a:r>
                    </a:p>
                  </a:txBody>
                  <a:tcPr anchor="ctr"/>
                </a:tc>
                <a:extLst>
                  <a:ext uri="{0D108BD9-81ED-4DB2-BD59-A6C34878D82A}">
                    <a16:rowId xmlns:a16="http://schemas.microsoft.com/office/drawing/2014/main" val="582555707"/>
                  </a:ext>
                </a:extLst>
              </a:tr>
              <a:tr h="388148">
                <a:tc>
                  <a:txBody>
                    <a:bodyPr/>
                    <a:lstStyle/>
                    <a:p>
                      <a:r>
                        <a:rPr lang="en-US" sz="1000" b="1"/>
                        <a:t>Grants Catchup Activities </a:t>
                      </a:r>
                    </a:p>
                    <a:p>
                      <a:r>
                        <a:rPr lang="en-US" sz="1000"/>
                        <a:t>Create Catchup in GA@WORK: Awards, Award Schedules, Billing Schedules, and Sponsors</a:t>
                      </a:r>
                    </a:p>
                  </a:txBody>
                  <a:tcPr anchor="ctr"/>
                </a:tc>
                <a:tc>
                  <a:txBody>
                    <a:bodyPr/>
                    <a:lstStyle/>
                    <a:p>
                      <a:pPr marL="0" marR="0">
                        <a:lnSpc>
                          <a:spcPct val="115000"/>
                        </a:lnSpc>
                        <a:spcAft>
                          <a:spcPts val="800"/>
                        </a:spcAft>
                        <a:buNone/>
                      </a:pPr>
                      <a:r>
                        <a:rPr lang="en-US" sz="1000" kern="100">
                          <a:effectLst/>
                          <a:latin typeface="+mn-lt"/>
                          <a:ea typeface="Aptos" panose="020B0004020202020204" pitchFamily="34" charset="0"/>
                          <a:cs typeface="Times New Roman" panose="02020603050405020304" pitchFamily="18" charset="0"/>
                        </a:rPr>
                        <a:t>Agency Grants Management Roles</a:t>
                      </a:r>
                    </a:p>
                  </a:txBody>
                  <a:tcPr anchor="ctr"/>
                </a:tc>
                <a:tc>
                  <a:txBody>
                    <a:bodyPr/>
                    <a:lstStyle/>
                    <a:p>
                      <a:r>
                        <a:rPr lang="en-US" sz="1000"/>
                        <a:t>June 22- 30</a:t>
                      </a:r>
                    </a:p>
                  </a:txBody>
                  <a:tcPr anchor="ctr"/>
                </a:tc>
                <a:tc>
                  <a:txBody>
                    <a:bodyPr/>
                    <a:lstStyle/>
                    <a:p>
                      <a:r>
                        <a:rPr lang="en-US" sz="1000"/>
                        <a:t>June 30</a:t>
                      </a:r>
                    </a:p>
                  </a:txBody>
                  <a:tcPr anchor="ctr"/>
                </a:tc>
                <a:extLst>
                  <a:ext uri="{0D108BD9-81ED-4DB2-BD59-A6C34878D82A}">
                    <a16:rowId xmlns:a16="http://schemas.microsoft.com/office/drawing/2014/main" val="163749643"/>
                  </a:ext>
                </a:extLst>
              </a:tr>
              <a:tr h="603785">
                <a:tc>
                  <a:txBody>
                    <a:bodyPr/>
                    <a:lstStyle/>
                    <a:p>
                      <a:r>
                        <a:rPr lang="en-US" sz="1000" b="1"/>
                        <a:t>GA@WORK Soft Launch</a:t>
                      </a:r>
                    </a:p>
                    <a:p>
                      <a:r>
                        <a:rPr lang="en-US" sz="1000"/>
                        <a:t>On a limited basis, agencies will be granted the ability to make updates in GA@WORK in preparation for go-live. Access will be restricted to only necessary roles. HR and Payroll partners will complete catch-up transactions during this time.</a:t>
                      </a:r>
                    </a:p>
                  </a:txBody>
                  <a:tcPr anchor="ctr"/>
                </a:tc>
                <a:tc>
                  <a:txBody>
                    <a:bodyPr/>
                    <a:lstStyle/>
                    <a:p>
                      <a:r>
                        <a:rPr lang="en-US" sz="1000"/>
                        <a:t>Finance/HCM Roles</a:t>
                      </a:r>
                    </a:p>
                  </a:txBody>
                  <a:tcPr anchor="ctr"/>
                </a:tc>
                <a:tc>
                  <a:txBody>
                    <a:bodyPr/>
                    <a:lstStyle/>
                    <a:p>
                      <a:r>
                        <a:rPr lang="en-US" sz="1000"/>
                        <a:t>June 22- 30</a:t>
                      </a:r>
                    </a:p>
                  </a:txBody>
                  <a:tcPr anchor="ctr"/>
                </a:tc>
                <a:tc>
                  <a:txBody>
                    <a:bodyPr/>
                    <a:lstStyle/>
                    <a:p>
                      <a:r>
                        <a:rPr lang="en-US" sz="1000"/>
                        <a:t>June 30</a:t>
                      </a:r>
                    </a:p>
                  </a:txBody>
                  <a:tcPr anchor="ctr"/>
                </a:tc>
                <a:extLst>
                  <a:ext uri="{0D108BD9-81ED-4DB2-BD59-A6C34878D82A}">
                    <a16:rowId xmlns:a16="http://schemas.microsoft.com/office/drawing/2014/main" val="353175818"/>
                  </a:ext>
                </a:extLst>
              </a:tr>
              <a:tr h="388148">
                <a:tc>
                  <a:txBody>
                    <a:bodyPr/>
                    <a:lstStyle/>
                    <a:p>
                      <a:r>
                        <a:rPr lang="en-US" sz="1000" b="1" kern="1200">
                          <a:solidFill>
                            <a:schemeClr val="tx1"/>
                          </a:solidFill>
                          <a:effectLst/>
                          <a:latin typeface="+mn-lt"/>
                          <a:ea typeface="+mn-ea"/>
                          <a:cs typeface="+mn-cs"/>
                        </a:rPr>
                        <a:t>Jaggaer Sourcing Director</a:t>
                      </a:r>
                      <a:endParaRPr lang="en-US" sz="1000" kern="1200">
                        <a:solidFill>
                          <a:schemeClr val="tx1"/>
                        </a:solidFill>
                        <a:effectLst/>
                        <a:latin typeface="+mn-lt"/>
                        <a:ea typeface="+mn-ea"/>
                        <a:cs typeface="+mn-cs"/>
                      </a:endParaRPr>
                    </a:p>
                    <a:p>
                      <a:r>
                        <a:rPr lang="en-US" sz="1000" kern="1200">
                          <a:solidFill>
                            <a:schemeClr val="tx1"/>
                          </a:solidFill>
                          <a:effectLst/>
                          <a:latin typeface="+mn-lt"/>
                          <a:ea typeface="+mn-ea"/>
                          <a:cs typeface="+mn-cs"/>
                        </a:rPr>
                        <a:t>Close date of all events in Jaggaer Sourcing Director for USG and GTA</a:t>
                      </a:r>
                      <a:endParaRPr lang="en-US" sz="1000" b="0"/>
                    </a:p>
                  </a:txBody>
                  <a:tcPr anchor="ctr"/>
                </a:tc>
                <a:tc>
                  <a:txBody>
                    <a:bodyPr/>
                    <a:lstStyle/>
                    <a:p>
                      <a:r>
                        <a:rPr lang="en-US" sz="1000" kern="1200">
                          <a:solidFill>
                            <a:schemeClr val="tx1"/>
                          </a:solidFill>
                          <a:effectLst/>
                          <a:latin typeface="+mn-lt"/>
                          <a:ea typeface="+mn-ea"/>
                          <a:cs typeface="+mn-cs"/>
                        </a:rPr>
                        <a:t>Procurement Roles at USG and GTA</a:t>
                      </a:r>
                      <a:endParaRPr lang="en-US" sz="1000"/>
                    </a:p>
                  </a:txBody>
                  <a:tcPr anchor="ctr"/>
                </a:tc>
                <a:tc>
                  <a:txBody>
                    <a:bodyPr/>
                    <a:lstStyle/>
                    <a:p>
                      <a:r>
                        <a:rPr lang="en-US" sz="1000"/>
                        <a:t>June 24</a:t>
                      </a:r>
                    </a:p>
                  </a:txBody>
                  <a:tcPr anchor="ctr"/>
                </a:tc>
                <a:tc>
                  <a:txBody>
                    <a:bodyPr/>
                    <a:lstStyle/>
                    <a:p>
                      <a:r>
                        <a:rPr lang="en-US" sz="1000"/>
                        <a:t>June 24</a:t>
                      </a:r>
                    </a:p>
                  </a:txBody>
                  <a:tcPr anchor="ctr"/>
                </a:tc>
                <a:extLst>
                  <a:ext uri="{0D108BD9-81ED-4DB2-BD59-A6C34878D82A}">
                    <a16:rowId xmlns:a16="http://schemas.microsoft.com/office/drawing/2014/main" val="2936138890"/>
                  </a:ext>
                </a:extLst>
              </a:tr>
              <a:tr h="280329">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1000" b="1"/>
                        <a:t>FY26 Travel and Expense Reports Due in Concur</a:t>
                      </a:r>
                    </a:p>
                    <a:p>
                      <a:r>
                        <a:rPr lang="en-US" sz="1000" b="0"/>
                        <a:t>Final day for employees to submit expenses in Concur</a:t>
                      </a:r>
                    </a:p>
                  </a:txBody>
                  <a:tcPr anchor="ctr"/>
                </a:tc>
                <a:tc>
                  <a:txBody>
                    <a:bodyPr/>
                    <a:lstStyle/>
                    <a:p>
                      <a:r>
                        <a:rPr lang="en-US" sz="1000"/>
                        <a:t>All Employees </a:t>
                      </a:r>
                    </a:p>
                  </a:txBody>
                  <a:tcPr anchor="ctr"/>
                </a:tc>
                <a:tc>
                  <a:txBody>
                    <a:bodyPr/>
                    <a:lstStyle/>
                    <a:p>
                      <a:r>
                        <a:rPr lang="en-US" sz="1000"/>
                        <a:t>June 24</a:t>
                      </a:r>
                    </a:p>
                  </a:txBody>
                  <a:tcPr anchor="ctr"/>
                </a:tc>
                <a:tc>
                  <a:txBody>
                    <a:bodyPr/>
                    <a:lstStyle/>
                    <a:p>
                      <a:r>
                        <a:rPr lang="en-US" sz="1000"/>
                        <a:t>June 24</a:t>
                      </a:r>
                    </a:p>
                  </a:txBody>
                  <a:tcPr anchor="ctr"/>
                </a:tc>
                <a:extLst>
                  <a:ext uri="{0D108BD9-81ED-4DB2-BD59-A6C34878D82A}">
                    <a16:rowId xmlns:a16="http://schemas.microsoft.com/office/drawing/2014/main" val="3684241888"/>
                  </a:ext>
                </a:extLst>
              </a:tr>
              <a:tr h="603785">
                <a:tc>
                  <a:txBody>
                    <a:bodyPr/>
                    <a:lstStyle/>
                    <a:p>
                      <a:r>
                        <a:rPr lang="en-US" sz="1000" b="1"/>
                        <a:t>FY26 Expense Approvals Due in Concur</a:t>
                      </a:r>
                    </a:p>
                    <a:p>
                      <a:r>
                        <a:rPr lang="en-US" sz="1000"/>
                        <a:t>Last day for manager to approve employee travel expenses in Concur. Any travel expenses not submitted by June 24 and approved by June 26 will have to be processed outside of Concur until June 30.</a:t>
                      </a:r>
                    </a:p>
                  </a:txBody>
                  <a:tcPr anchor="ctr"/>
                </a:tc>
                <a:tc>
                  <a:txBody>
                    <a:bodyPr/>
                    <a:lstStyle/>
                    <a:p>
                      <a:r>
                        <a:rPr lang="en-US" sz="1000"/>
                        <a:t>Expense Approvers</a:t>
                      </a:r>
                    </a:p>
                  </a:txBody>
                  <a:tcPr anchor="ctr"/>
                </a:tc>
                <a:tc>
                  <a:txBody>
                    <a:bodyPr/>
                    <a:lstStyle/>
                    <a:p>
                      <a:r>
                        <a:rPr lang="en-US" sz="1000"/>
                        <a:t>June 26</a:t>
                      </a:r>
                    </a:p>
                  </a:txBody>
                  <a:tcPr anchor="ctr"/>
                </a:tc>
                <a:tc>
                  <a:txBody>
                    <a:bodyPr/>
                    <a:lstStyle/>
                    <a:p>
                      <a:r>
                        <a:rPr lang="en-US" sz="1000"/>
                        <a:t>June 26</a:t>
                      </a:r>
                    </a:p>
                  </a:txBody>
                  <a:tcPr anchor="ctr"/>
                </a:tc>
                <a:extLst>
                  <a:ext uri="{0D108BD9-81ED-4DB2-BD59-A6C34878D82A}">
                    <a16:rowId xmlns:a16="http://schemas.microsoft.com/office/drawing/2014/main" val="2766745011"/>
                  </a:ext>
                </a:extLst>
              </a:tr>
              <a:tr h="603785">
                <a:tc>
                  <a:txBody>
                    <a:bodyPr/>
                    <a:lstStyle/>
                    <a:p>
                      <a:r>
                        <a:rPr lang="en-US" sz="1000" b="1"/>
                        <a:t>Adaptive: Confirm Roster of Users</a:t>
                      </a:r>
                    </a:p>
                    <a:p>
                      <a:r>
                        <a:rPr lang="en-US" sz="1000" kern="1200">
                          <a:solidFill>
                            <a:schemeClr val="tx1"/>
                          </a:solidFill>
                          <a:effectLst/>
                          <a:latin typeface="+mn-lt"/>
                          <a:ea typeface="+mn-ea"/>
                          <a:cs typeface="+mn-cs"/>
                        </a:rPr>
                        <a:t>Confirm the roster for those who will require Adaptive Planning access.</a:t>
                      </a:r>
                    </a:p>
                    <a:p>
                      <a:r>
                        <a:rPr lang="en-US" sz="1000" kern="1200">
                          <a:solidFill>
                            <a:schemeClr val="tx1"/>
                          </a:solidFill>
                          <a:effectLst/>
                          <a:latin typeface="+mn-lt"/>
                          <a:ea typeface="+mn-ea"/>
                          <a:cs typeface="+mn-cs"/>
                        </a:rPr>
                        <a:t>Agencies that will be implementing Adaptive Planning will need to validate their list of users that will require access by July 13.</a:t>
                      </a:r>
                      <a:endParaRPr lang="en-US" sz="500" b="0"/>
                    </a:p>
                  </a:txBody>
                  <a:tcPr anchor="ctr"/>
                </a:tc>
                <a:tc>
                  <a:txBody>
                    <a:bodyPr/>
                    <a:lstStyle/>
                    <a:p>
                      <a:r>
                        <a:rPr lang="en-US" sz="1000" kern="1200">
                          <a:solidFill>
                            <a:schemeClr val="tx1"/>
                          </a:solidFill>
                          <a:effectLst/>
                          <a:latin typeface="+mn-lt"/>
                          <a:ea typeface="+mn-ea"/>
                          <a:cs typeface="+mn-cs"/>
                        </a:rPr>
                        <a:t>Agency Budget Office Personnel Roles</a:t>
                      </a:r>
                      <a:endParaRPr lang="en-US" sz="500"/>
                    </a:p>
                  </a:txBody>
                  <a:tcPr anchor="ctr"/>
                </a:tc>
                <a:tc>
                  <a:txBody>
                    <a:bodyPr/>
                    <a:lstStyle/>
                    <a:p>
                      <a:r>
                        <a:rPr lang="en-US" sz="1000"/>
                        <a:t>June 26 – July 13</a:t>
                      </a:r>
                    </a:p>
                  </a:txBody>
                  <a:tcPr anchor="ctr"/>
                </a:tc>
                <a:tc>
                  <a:txBody>
                    <a:bodyPr/>
                    <a:lstStyle/>
                    <a:p>
                      <a:r>
                        <a:rPr lang="en-US" sz="1000"/>
                        <a:t>July 13</a:t>
                      </a:r>
                    </a:p>
                  </a:txBody>
                  <a:tcPr anchor="ctr"/>
                </a:tc>
                <a:extLst>
                  <a:ext uri="{0D108BD9-81ED-4DB2-BD59-A6C34878D82A}">
                    <a16:rowId xmlns:a16="http://schemas.microsoft.com/office/drawing/2014/main" val="541983613"/>
                  </a:ext>
                </a:extLst>
              </a:tr>
              <a:tr h="426109">
                <a:tc>
                  <a:txBody>
                    <a:bodyPr/>
                    <a:lstStyle/>
                    <a:p>
                      <a:r>
                        <a:rPr lang="en-US" sz="1000" b="1"/>
                        <a:t>Final P-Card Statements in PeopleSoft/</a:t>
                      </a:r>
                      <a:r>
                        <a:rPr lang="en-US" sz="1000" b="1" err="1"/>
                        <a:t>TeamWorks</a:t>
                      </a:r>
                      <a:endParaRPr lang="en-US" sz="1000" b="1"/>
                    </a:p>
                    <a:p>
                      <a:r>
                        <a:rPr lang="en-US" sz="1000" b="0"/>
                        <a:t>Final day for P-Card final statements in PeopleSoft/</a:t>
                      </a:r>
                      <a:r>
                        <a:rPr lang="en-US" sz="1000" b="0" err="1"/>
                        <a:t>TeamWorks</a:t>
                      </a:r>
                      <a:r>
                        <a:rPr lang="en-US" sz="1000" b="0"/>
                        <a:t> for statement dates on the 27th of the month</a:t>
                      </a: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P-Card Holders / Admins / Accounts Payable</a:t>
                      </a: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June 27</a:t>
                      </a:r>
                    </a:p>
                  </a:txBody>
                  <a:tcPr anchor="ctr"/>
                </a:tc>
                <a:tc>
                  <a:txBody>
                    <a:bodyPr/>
                    <a:lstStyle/>
                    <a:p>
                      <a:pPr marL="0" marR="0">
                        <a:lnSpc>
                          <a:spcPct val="115000"/>
                        </a:lnSpc>
                        <a:spcAft>
                          <a:spcPts val="800"/>
                        </a:spcAft>
                        <a:buNone/>
                      </a:pPr>
                      <a:r>
                        <a:rPr lang="en-US" sz="1000" kern="100">
                          <a:effectLst/>
                          <a:latin typeface="+mj-lt"/>
                          <a:ea typeface="Aptos" panose="020B0004020202020204" pitchFamily="34" charset="0"/>
                          <a:cs typeface="Times New Roman" panose="02020603050405020304" pitchFamily="18" charset="0"/>
                        </a:rPr>
                        <a:t>June 27</a:t>
                      </a:r>
                    </a:p>
                  </a:txBody>
                  <a:tcPr anchor="ctr"/>
                </a:tc>
                <a:extLst>
                  <a:ext uri="{0D108BD9-81ED-4DB2-BD59-A6C34878D82A}">
                    <a16:rowId xmlns:a16="http://schemas.microsoft.com/office/drawing/2014/main" val="3462013745"/>
                  </a:ext>
                </a:extLst>
              </a:tr>
              <a:tr h="280329">
                <a:tc>
                  <a:txBody>
                    <a:bodyPr/>
                    <a:lstStyle/>
                    <a:p>
                      <a:r>
                        <a:rPr lang="en-US" sz="1000" b="1"/>
                        <a:t>Back Office Approvals Due in Concur</a:t>
                      </a:r>
                    </a:p>
                    <a:p>
                      <a:r>
                        <a:rPr lang="en-US" sz="1000"/>
                        <a:t>Final day for back-office approvals to be submitted in Concur.</a:t>
                      </a:r>
                    </a:p>
                  </a:txBody>
                  <a:tcPr anchor="ctr"/>
                </a:tc>
                <a:tc>
                  <a:txBody>
                    <a:bodyPr/>
                    <a:lstStyle/>
                    <a:p>
                      <a:r>
                        <a:rPr lang="en-US" sz="1000"/>
                        <a:t>Back Office Travel Administrators</a:t>
                      </a:r>
                    </a:p>
                  </a:txBody>
                  <a:tcPr anchor="ctr"/>
                </a:tc>
                <a:tc>
                  <a:txBody>
                    <a:bodyPr/>
                    <a:lstStyle/>
                    <a:p>
                      <a:r>
                        <a:rPr lang="en-US" sz="1000"/>
                        <a:t>June 29</a:t>
                      </a:r>
                    </a:p>
                  </a:txBody>
                  <a:tcPr anchor="ctr"/>
                </a:tc>
                <a:tc>
                  <a:txBody>
                    <a:bodyPr/>
                    <a:lstStyle/>
                    <a:p>
                      <a:r>
                        <a:rPr lang="en-US" sz="1000"/>
                        <a:t>June 29</a:t>
                      </a:r>
                    </a:p>
                  </a:txBody>
                  <a:tcPr anchor="ctr"/>
                </a:tc>
                <a:extLst>
                  <a:ext uri="{0D108BD9-81ED-4DB2-BD59-A6C34878D82A}">
                    <a16:rowId xmlns:a16="http://schemas.microsoft.com/office/drawing/2014/main" val="1062619504"/>
                  </a:ext>
                </a:extLst>
              </a:tr>
              <a:tr h="388148">
                <a:tc>
                  <a:txBody>
                    <a:bodyPr/>
                    <a:lstStyle/>
                    <a:p>
                      <a:r>
                        <a:rPr lang="en-US" sz="1000" b="1"/>
                        <a:t>Grants Sponsor Changes</a:t>
                      </a:r>
                    </a:p>
                    <a:p>
                      <a:r>
                        <a:rPr lang="en-US" sz="1000" kern="1200">
                          <a:solidFill>
                            <a:schemeClr val="tx1"/>
                          </a:solidFill>
                          <a:effectLst/>
                          <a:latin typeface="+mn-lt"/>
                          <a:ea typeface="+mn-ea"/>
                          <a:cs typeface="+mn-cs"/>
                        </a:rPr>
                        <a:t>Request New Sponsors and Sponsor Changes as needed via Support Portal</a:t>
                      </a:r>
                      <a:endParaRPr lang="en-US" sz="1000" b="1"/>
                    </a:p>
                  </a:txBody>
                  <a:tcPr anchor="ctr"/>
                </a:tc>
                <a:tc>
                  <a:txBody>
                    <a:bodyPr/>
                    <a:lstStyle/>
                    <a:p>
                      <a:r>
                        <a:rPr lang="en-US" sz="1000" kern="1200">
                          <a:solidFill>
                            <a:schemeClr val="tx1"/>
                          </a:solidFill>
                          <a:effectLst/>
                          <a:latin typeface="+mn-lt"/>
                          <a:ea typeface="+mn-ea"/>
                          <a:cs typeface="+mn-cs"/>
                        </a:rPr>
                        <a:t>Agency Grants Management Roles</a:t>
                      </a:r>
                      <a:endParaRPr lang="en-US" sz="1000"/>
                    </a:p>
                  </a:txBody>
                  <a:tcPr anchor="ctr"/>
                </a:tc>
                <a:tc>
                  <a:txBody>
                    <a:bodyPr/>
                    <a:lstStyle/>
                    <a:p>
                      <a:r>
                        <a:rPr lang="en-US" sz="1000"/>
                        <a:t>June 29 – Going forward</a:t>
                      </a:r>
                    </a:p>
                  </a:txBody>
                  <a:tcPr anchor="ctr"/>
                </a:tc>
                <a:tc>
                  <a:txBody>
                    <a:bodyPr/>
                    <a:lstStyle/>
                    <a:p>
                      <a:r>
                        <a:rPr lang="en-US" sz="1000"/>
                        <a:t>--</a:t>
                      </a:r>
                    </a:p>
                  </a:txBody>
                  <a:tcPr anchor="ctr"/>
                </a:tc>
                <a:extLst>
                  <a:ext uri="{0D108BD9-81ED-4DB2-BD59-A6C34878D82A}">
                    <a16:rowId xmlns:a16="http://schemas.microsoft.com/office/drawing/2014/main" val="897986063"/>
                  </a:ext>
                </a:extLst>
              </a:tr>
              <a:tr h="388148">
                <a:tc>
                  <a:txBody>
                    <a:bodyPr/>
                    <a:lstStyle/>
                    <a:p>
                      <a:r>
                        <a:rPr lang="en-US" sz="1000" b="1"/>
                        <a:t>Concur Offline</a:t>
                      </a:r>
                    </a:p>
                    <a:p>
                      <a:r>
                        <a:rPr lang="en-US" sz="1000" kern="1200">
                          <a:solidFill>
                            <a:schemeClr val="tx1"/>
                          </a:solidFill>
                          <a:effectLst/>
                          <a:latin typeface="+mn-lt"/>
                          <a:ea typeface="+mn-ea"/>
                          <a:cs typeface="+mn-cs"/>
                        </a:rPr>
                        <a:t>Concur will be unavailable for all bookings and expenses. (State travel agent can be used as necessary)</a:t>
                      </a:r>
                      <a:endParaRPr lang="en-US" sz="1000"/>
                    </a:p>
                  </a:txBody>
                  <a:tcPr anchor="ctr"/>
                </a:tc>
                <a:tc>
                  <a:txBody>
                    <a:bodyPr/>
                    <a:lstStyle/>
                    <a:p>
                      <a:r>
                        <a:rPr lang="en-US" sz="1000" kern="1200">
                          <a:solidFill>
                            <a:schemeClr val="tx1"/>
                          </a:solidFill>
                          <a:effectLst/>
                          <a:latin typeface="+mn-lt"/>
                          <a:ea typeface="+mn-ea"/>
                          <a:cs typeface="+mn-cs"/>
                        </a:rPr>
                        <a:t>All Employees</a:t>
                      </a:r>
                      <a:endParaRPr lang="en-US" sz="1000"/>
                    </a:p>
                  </a:txBody>
                  <a:tcPr anchor="ctr"/>
                </a:tc>
                <a:tc>
                  <a:txBody>
                    <a:bodyPr/>
                    <a:lstStyle/>
                    <a:p>
                      <a:r>
                        <a:rPr lang="en-US" sz="1000"/>
                        <a:t>June 30</a:t>
                      </a:r>
                    </a:p>
                  </a:txBody>
                  <a:tcPr anchor="ctr"/>
                </a:tc>
                <a:tc>
                  <a:txBody>
                    <a:bodyPr/>
                    <a:lstStyle/>
                    <a:p>
                      <a:r>
                        <a:rPr lang="en-US" sz="1000"/>
                        <a:t>June 30</a:t>
                      </a:r>
                    </a:p>
                  </a:txBody>
                  <a:tcPr anchor="ctr"/>
                </a:tc>
                <a:extLst>
                  <a:ext uri="{0D108BD9-81ED-4DB2-BD59-A6C34878D82A}">
                    <a16:rowId xmlns:a16="http://schemas.microsoft.com/office/drawing/2014/main" val="2682323346"/>
                  </a:ext>
                </a:extLst>
              </a:tr>
            </a:tbl>
          </a:graphicData>
        </a:graphic>
      </p:graphicFrame>
      <p:sp>
        <p:nvSpPr>
          <p:cNvPr id="2" name="TextBox 1">
            <a:extLst>
              <a:ext uri="{FF2B5EF4-FFF2-40B4-BE49-F238E27FC236}">
                <a16:creationId xmlns:a16="http://schemas.microsoft.com/office/drawing/2014/main" id="{CE12F054-7ECD-C83B-C93D-36C01C1B7B86}"/>
              </a:ext>
            </a:extLst>
          </p:cNvPr>
          <p:cNvSpPr txBox="1"/>
          <p:nvPr/>
        </p:nvSpPr>
        <p:spPr>
          <a:xfrm>
            <a:off x="128755" y="464045"/>
            <a:ext cx="3352382"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June 2026 </a:t>
            </a:r>
            <a:r>
              <a:rPr kumimoji="0" lang="en-US" sz="1200" b="1" i="1" u="none" strike="noStrike" kern="1200" cap="none" spc="0" normalizeH="0" baseline="0" noProof="0">
                <a:ln>
                  <a:noFill/>
                </a:ln>
                <a:solidFill>
                  <a:srgbClr val="000000"/>
                </a:solidFill>
                <a:effectLst/>
                <a:uLnTx/>
                <a:uFillTx/>
                <a:latin typeface="Arial" panose="020B0604020202020204"/>
                <a:ea typeface="+mn-ea"/>
                <a:cs typeface="+mn-cs"/>
              </a:rPr>
              <a:t>(Page 2 of 2)</a:t>
            </a:r>
            <a:endParaRPr kumimoji="0" lang="en-US" sz="1800" b="1" i="1"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832982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08171-8DE6-78DD-865D-A381BED7BE7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0B87A3E-1400-C206-55F8-91B85EB564FF}"/>
              </a:ext>
            </a:extLst>
          </p:cNvPr>
          <p:cNvGraphicFramePr>
            <a:graphicFrameLocks noGrp="1"/>
          </p:cNvGraphicFramePr>
          <p:nvPr>
            <p:extLst>
              <p:ext uri="{D42A27DB-BD31-4B8C-83A1-F6EECF244321}">
                <p14:modId xmlns:p14="http://schemas.microsoft.com/office/powerpoint/2010/main" val="414904689"/>
              </p:ext>
            </p:extLst>
          </p:nvPr>
        </p:nvGraphicFramePr>
        <p:xfrm>
          <a:off x="192886" y="913587"/>
          <a:ext cx="7386630" cy="8901622"/>
        </p:xfrm>
        <a:graphic>
          <a:graphicData uri="http://schemas.openxmlformats.org/drawingml/2006/table">
            <a:tbl>
              <a:tblPr firstRow="1" bandRow="1"/>
              <a:tblGrid>
                <a:gridCol w="1231105">
                  <a:extLst>
                    <a:ext uri="{9D8B030D-6E8A-4147-A177-3AD203B41FA5}">
                      <a16:colId xmlns:a16="http://schemas.microsoft.com/office/drawing/2014/main" val="20001"/>
                    </a:ext>
                  </a:extLst>
                </a:gridCol>
                <a:gridCol w="1231105">
                  <a:extLst>
                    <a:ext uri="{9D8B030D-6E8A-4147-A177-3AD203B41FA5}">
                      <a16:colId xmlns:a16="http://schemas.microsoft.com/office/drawing/2014/main" val="20002"/>
                    </a:ext>
                  </a:extLst>
                </a:gridCol>
                <a:gridCol w="1231105">
                  <a:extLst>
                    <a:ext uri="{9D8B030D-6E8A-4147-A177-3AD203B41FA5}">
                      <a16:colId xmlns:a16="http://schemas.microsoft.com/office/drawing/2014/main" val="20003"/>
                    </a:ext>
                  </a:extLst>
                </a:gridCol>
                <a:gridCol w="1231105">
                  <a:extLst>
                    <a:ext uri="{9D8B030D-6E8A-4147-A177-3AD203B41FA5}">
                      <a16:colId xmlns:a16="http://schemas.microsoft.com/office/drawing/2014/main" val="20004"/>
                    </a:ext>
                  </a:extLst>
                </a:gridCol>
                <a:gridCol w="1231105">
                  <a:extLst>
                    <a:ext uri="{9D8B030D-6E8A-4147-A177-3AD203B41FA5}">
                      <a16:colId xmlns:a16="http://schemas.microsoft.com/office/drawing/2014/main" val="20005"/>
                    </a:ext>
                  </a:extLst>
                </a:gridCol>
                <a:gridCol w="1231105">
                  <a:extLst>
                    <a:ext uri="{9D8B030D-6E8A-4147-A177-3AD203B41FA5}">
                      <a16:colId xmlns:a16="http://schemas.microsoft.com/office/drawing/2014/main" val="1353700181"/>
                    </a:ext>
                  </a:extLst>
                </a:gridCol>
              </a:tblGrid>
              <a:tr h="311036">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Monday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Tuesday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Wednesday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Thursday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Friday </a:t>
                      </a:r>
                      <a:endParaRPr lang="en-US" sz="700" b="1" cap="all" baseline="0">
                        <a:solidFill>
                          <a:schemeClr val="tx1"/>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US" sz="700" b="1" cap="all" baseline="0">
                        <a:solidFill>
                          <a:schemeClr val="tx1"/>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0602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700" b="1" i="0" kern="1200">
                        <a:solidFill>
                          <a:schemeClr val="bg2">
                            <a:lumMod val="50000"/>
                          </a:schemeClr>
                        </a:solidFill>
                        <a:latin typeface="Arial" panose="020B0604020202020204" pitchFamily="34" charset="0"/>
                        <a:ea typeface="Open Sans"/>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3</a:t>
                      </a:r>
                    </a:p>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tx1"/>
                          </a:solidFill>
                          <a:latin typeface="Arial" panose="020B0604020202020204" pitchFamily="34" charset="0"/>
                          <a:ea typeface="Open Sans" panose="020B0606030504020204" pitchFamily="34" charset="0"/>
                          <a:cs typeface="Arial" panose="020B0604020202020204" pitchFamily="34" charset="0"/>
                        </a:rPr>
                        <a:t>STATE HOLIDAY</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tx1"/>
                          </a:solidFill>
                          <a:latin typeface="Arial" panose="020B0604020202020204" pitchFamily="34" charset="0"/>
                          <a:ea typeface="Open Sans" panose="020B0606030504020204" pitchFamily="34" charset="0"/>
                          <a:cs typeface="Arial" panose="020B0604020202020204" pitchFamily="34" charset="0"/>
                        </a:rPr>
                        <a:t>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64664960"/>
                  </a:ext>
                </a:extLst>
              </a:tr>
              <a:tr h="35303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49299758"/>
                  </a:ext>
                </a:extLst>
              </a:tr>
            </a:tbl>
          </a:graphicData>
        </a:graphic>
      </p:graphicFrame>
      <p:sp>
        <p:nvSpPr>
          <p:cNvPr id="69" name="Rounded Rectangle 9">
            <a:extLst>
              <a:ext uri="{FF2B5EF4-FFF2-40B4-BE49-F238E27FC236}">
                <a16:creationId xmlns:a16="http://schemas.microsoft.com/office/drawing/2014/main" id="{4FC16484-EC31-9C43-EB56-6461F36592C5}"/>
              </a:ext>
            </a:extLst>
          </p:cNvPr>
          <p:cNvSpPr/>
          <p:nvPr/>
        </p:nvSpPr>
        <p:spPr>
          <a:xfrm>
            <a:off x="2699039" y="1862622"/>
            <a:ext cx="4846320"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SPONSOR CHANGES</a:t>
            </a:r>
          </a:p>
        </p:txBody>
      </p:sp>
      <p:sp>
        <p:nvSpPr>
          <p:cNvPr id="3" name="Rectangle 2">
            <a:extLst>
              <a:ext uri="{FF2B5EF4-FFF2-40B4-BE49-F238E27FC236}">
                <a16:creationId xmlns:a16="http://schemas.microsoft.com/office/drawing/2014/main" id="{CF1CFB05-1498-FF62-1E0E-E811E94D3F7C}"/>
              </a:ext>
            </a:extLst>
          </p:cNvPr>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5" name="Picture 4" descr="A black background with a black square&#10;&#10;Description automatically generated with medium confidence">
            <a:extLst>
              <a:ext uri="{FF2B5EF4-FFF2-40B4-BE49-F238E27FC236}">
                <a16:creationId xmlns:a16="http://schemas.microsoft.com/office/drawing/2014/main" id="{0062CA6E-C0D2-4382-4FCB-3CC7AD22E22C}"/>
              </a:ext>
            </a:extLst>
          </p:cNvPr>
          <p:cNvPicPr/>
          <p:nvPr/>
        </p:nvPicPr>
        <p:blipFill>
          <a:blip r:embed="rId3"/>
          <a:stretch>
            <a:fillRect/>
          </a:stretch>
        </p:blipFill>
        <p:spPr>
          <a:xfrm>
            <a:off x="6621517" y="173270"/>
            <a:ext cx="960024" cy="153281"/>
          </a:xfrm>
          <a:prstGeom prst="rect">
            <a:avLst/>
          </a:prstGeom>
        </p:spPr>
      </p:pic>
      <p:sp>
        <p:nvSpPr>
          <p:cNvPr id="9" name="TextBox 8">
            <a:extLst>
              <a:ext uri="{FF2B5EF4-FFF2-40B4-BE49-F238E27FC236}">
                <a16:creationId xmlns:a16="http://schemas.microsoft.com/office/drawing/2014/main" id="{5EAA976A-86AA-7FE8-B916-98112B1729BC}"/>
              </a:ext>
            </a:extLst>
          </p:cNvPr>
          <p:cNvSpPr txBox="1"/>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Go-Live Calendar: Finance &amp; Procurement</a:t>
            </a:r>
          </a:p>
        </p:txBody>
      </p:sp>
      <p:sp>
        <p:nvSpPr>
          <p:cNvPr id="11" name="TextBox 10">
            <a:extLst>
              <a:ext uri="{FF2B5EF4-FFF2-40B4-BE49-F238E27FC236}">
                <a16:creationId xmlns:a16="http://schemas.microsoft.com/office/drawing/2014/main" id="{9D265B45-86E3-EB4D-4E5F-E642FFA650D3}"/>
              </a:ext>
            </a:extLst>
          </p:cNvPr>
          <p:cNvSpPr txBox="1"/>
          <p:nvPr/>
        </p:nvSpPr>
        <p:spPr>
          <a:xfrm>
            <a:off x="128755" y="544255"/>
            <a:ext cx="25793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July 2026</a:t>
            </a:r>
          </a:p>
        </p:txBody>
      </p:sp>
      <p:sp>
        <p:nvSpPr>
          <p:cNvPr id="4" name="Rectangle: Rounded Corners 3">
            <a:extLst>
              <a:ext uri="{FF2B5EF4-FFF2-40B4-BE49-F238E27FC236}">
                <a16:creationId xmlns:a16="http://schemas.microsoft.com/office/drawing/2014/main" id="{1B7DF107-FDFA-9379-6EB1-3DA4345035F8}"/>
              </a:ext>
            </a:extLst>
          </p:cNvPr>
          <p:cNvSpPr/>
          <p:nvPr/>
        </p:nvSpPr>
        <p:spPr>
          <a:xfrm>
            <a:off x="3912398" y="8798132"/>
            <a:ext cx="1188720" cy="987650"/>
          </a:xfrm>
          <a:prstGeom prst="round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FFFFFF"/>
                </a:solidFill>
                <a:effectLst/>
                <a:uLnTx/>
                <a:uFillTx/>
                <a:latin typeface="Arial" panose="020B0604020202020204"/>
                <a:ea typeface="+mn-ea"/>
                <a:cs typeface="+mn-cs"/>
              </a:rPr>
              <a:t>Business Assets: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Creation of new assets in </a:t>
            </a:r>
            <a:r>
              <a:rPr kumimoji="0" lang="en-US" sz="900" b="0" i="0" u="none" strike="noStrike" kern="1200" cap="none" spc="0" normalizeH="0" baseline="0" noProof="0" err="1">
                <a:ln>
                  <a:noFill/>
                </a:ln>
                <a:solidFill>
                  <a:srgbClr val="FFFFFF"/>
                </a:solidFill>
                <a:effectLst/>
                <a:uLnTx/>
                <a:uFillTx/>
                <a:latin typeface="Arial" panose="020B0604020202020204"/>
                <a:ea typeface="+mn-ea"/>
                <a:cs typeface="+mn-cs"/>
              </a:rPr>
              <a:t>TeamWorks</a:t>
            </a: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Dispose assets;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Transfer assets</a:t>
            </a:r>
          </a:p>
        </p:txBody>
      </p:sp>
      <p:sp>
        <p:nvSpPr>
          <p:cNvPr id="18" name="Rounded Rectangle 13">
            <a:extLst>
              <a:ext uri="{FF2B5EF4-FFF2-40B4-BE49-F238E27FC236}">
                <a16:creationId xmlns:a16="http://schemas.microsoft.com/office/drawing/2014/main" id="{6729DA41-61B0-75AE-7E86-009C2BB37C24}"/>
              </a:ext>
            </a:extLst>
          </p:cNvPr>
          <p:cNvSpPr/>
          <p:nvPr/>
        </p:nvSpPr>
        <p:spPr>
          <a:xfrm>
            <a:off x="2696546" y="2875010"/>
            <a:ext cx="1188720" cy="563823"/>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Ins="9144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Expenses: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Concur open for FY27 travel</a:t>
            </a:r>
          </a:p>
        </p:txBody>
      </p:sp>
      <p:sp>
        <p:nvSpPr>
          <p:cNvPr id="21" name="Rounded Rectangle 13">
            <a:extLst>
              <a:ext uri="{FF2B5EF4-FFF2-40B4-BE49-F238E27FC236}">
                <a16:creationId xmlns:a16="http://schemas.microsoft.com/office/drawing/2014/main" id="{4CB52A88-0AA3-6B0E-564C-70FF0F005EB6}"/>
              </a:ext>
            </a:extLst>
          </p:cNvPr>
          <p:cNvSpPr/>
          <p:nvPr/>
        </p:nvSpPr>
        <p:spPr>
          <a:xfrm>
            <a:off x="2696546" y="3506644"/>
            <a:ext cx="1188720" cy="695605"/>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ONLY PERIOD 12 WILL BE OPEN IN TEAMWORKS</a:t>
            </a:r>
          </a:p>
        </p:txBody>
      </p:sp>
      <p:sp>
        <p:nvSpPr>
          <p:cNvPr id="22" name="Rounded Rectangle 11">
            <a:extLst>
              <a:ext uri="{FF2B5EF4-FFF2-40B4-BE49-F238E27FC236}">
                <a16:creationId xmlns:a16="http://schemas.microsoft.com/office/drawing/2014/main" id="{679E4462-D45C-F0ED-AE10-3C9C9365133F}"/>
              </a:ext>
            </a:extLst>
          </p:cNvPr>
          <p:cNvSpPr/>
          <p:nvPr/>
        </p:nvSpPr>
        <p:spPr>
          <a:xfrm>
            <a:off x="202919" y="6636890"/>
            <a:ext cx="7372013"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ADAPTIVE: CONFIRM ROSTER OF USERS</a:t>
            </a:r>
          </a:p>
        </p:txBody>
      </p:sp>
      <p:sp>
        <p:nvSpPr>
          <p:cNvPr id="53" name="Rounded Rectangle 9">
            <a:extLst>
              <a:ext uri="{FF2B5EF4-FFF2-40B4-BE49-F238E27FC236}">
                <a16:creationId xmlns:a16="http://schemas.microsoft.com/office/drawing/2014/main" id="{48706664-4AB4-A927-5A33-788BE1151F8A}"/>
              </a:ext>
            </a:extLst>
          </p:cNvPr>
          <p:cNvSpPr/>
          <p:nvPr/>
        </p:nvSpPr>
        <p:spPr>
          <a:xfrm>
            <a:off x="2703082" y="2264297"/>
            <a:ext cx="4846320" cy="182880"/>
          </a:xfrm>
          <a:prstGeom prst="roundRect">
            <a:avLst>
              <a:gd name="adj" fmla="val 9469"/>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FY26 PAYMENTS MADE IN TEAMWORKS JULY 1 -10</a:t>
            </a:r>
          </a:p>
        </p:txBody>
      </p:sp>
      <p:sp>
        <p:nvSpPr>
          <p:cNvPr id="54" name="Rounded Rectangle 9">
            <a:extLst>
              <a:ext uri="{FF2B5EF4-FFF2-40B4-BE49-F238E27FC236}">
                <a16:creationId xmlns:a16="http://schemas.microsoft.com/office/drawing/2014/main" id="{D340CAAD-2A2C-E724-99FF-E521E4A2415B}"/>
              </a:ext>
            </a:extLst>
          </p:cNvPr>
          <p:cNvSpPr/>
          <p:nvPr/>
        </p:nvSpPr>
        <p:spPr>
          <a:xfrm>
            <a:off x="202919" y="6842647"/>
            <a:ext cx="6126480" cy="182880"/>
          </a:xfrm>
          <a:prstGeom prst="roundRect">
            <a:avLst>
              <a:gd name="adj" fmla="val 9469"/>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FY26 PAYMENTS MADE IN TEAMWORKS JULY 1 -10</a:t>
            </a:r>
          </a:p>
        </p:txBody>
      </p:sp>
      <p:sp>
        <p:nvSpPr>
          <p:cNvPr id="58" name="Rounded Rectangle 9">
            <a:extLst>
              <a:ext uri="{FF2B5EF4-FFF2-40B4-BE49-F238E27FC236}">
                <a16:creationId xmlns:a16="http://schemas.microsoft.com/office/drawing/2014/main" id="{FED6B090-D15E-9FB9-7A04-516047F9CA31}"/>
              </a:ext>
            </a:extLst>
          </p:cNvPr>
          <p:cNvSpPr/>
          <p:nvPr/>
        </p:nvSpPr>
        <p:spPr>
          <a:xfrm>
            <a:off x="5172730" y="2867058"/>
            <a:ext cx="1118681" cy="702763"/>
          </a:xfrm>
          <a:prstGeom prst="roundRect">
            <a:avLst>
              <a:gd name="adj" fmla="val 20543"/>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Banking</a:t>
            </a:r>
            <a:r>
              <a:rPr kumimoji="0" lang="en-US" sz="1000" b="0" i="0" u="none" strike="noStrike" kern="1200" cap="none" spc="0" normalizeH="0" baseline="0" noProof="0">
                <a:ln>
                  <a:noFill/>
                </a:ln>
                <a:solidFill>
                  <a:srgbClr val="FFFFFF"/>
                </a:solidFill>
                <a:effectLst/>
                <a:uLnTx/>
                <a:uFillTx/>
                <a:latin typeface="Arial" panose="020B060402020202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Provide Ending Bank Balance as of June 30 </a:t>
            </a:r>
          </a:p>
        </p:txBody>
      </p:sp>
      <p:grpSp>
        <p:nvGrpSpPr>
          <p:cNvPr id="60" name="Group 59">
            <a:extLst>
              <a:ext uri="{FF2B5EF4-FFF2-40B4-BE49-F238E27FC236}">
                <a16:creationId xmlns:a16="http://schemas.microsoft.com/office/drawing/2014/main" id="{E6D93E10-1D33-E13E-B26A-13A93A802D5B}"/>
              </a:ext>
            </a:extLst>
          </p:cNvPr>
          <p:cNvGrpSpPr/>
          <p:nvPr/>
        </p:nvGrpSpPr>
        <p:grpSpPr>
          <a:xfrm>
            <a:off x="2548462" y="4110932"/>
            <a:ext cx="1333911" cy="608469"/>
            <a:chOff x="539246" y="2147963"/>
            <a:chExt cx="1574082" cy="608469"/>
          </a:xfrm>
        </p:grpSpPr>
        <p:sp>
          <p:nvSpPr>
            <p:cNvPr id="20" name="Rectangle: Rounded Corners 19">
              <a:extLst>
                <a:ext uri="{FF2B5EF4-FFF2-40B4-BE49-F238E27FC236}">
                  <a16:creationId xmlns:a16="http://schemas.microsoft.com/office/drawing/2014/main" id="{DB4FEC8E-3B9B-7F2D-A4B1-C262C507C125}"/>
                </a:ext>
              </a:extLst>
            </p:cNvPr>
            <p:cNvSpPr/>
            <p:nvPr/>
          </p:nvSpPr>
          <p:spPr>
            <a:xfrm>
              <a:off x="693871" y="2290843"/>
              <a:ext cx="1419457" cy="465589"/>
            </a:xfrm>
            <a:prstGeom prst="roundRect">
              <a:avLst/>
            </a:prstGeom>
            <a:solidFill>
              <a:schemeClr val="bg1">
                <a:lumMod val="9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rgbClr val="000000"/>
                  </a:solidFill>
                  <a:effectLst/>
                  <a:uLnTx/>
                  <a:uFillTx/>
                  <a:latin typeface="Arial" panose="020B0604020202020204"/>
                  <a:ea typeface="+mn-ea"/>
                  <a:cs typeface="+mn-cs"/>
                </a:rPr>
                <a:t>GO-LIVE!</a:t>
              </a:r>
            </a:p>
          </p:txBody>
        </p:sp>
        <p:sp>
          <p:nvSpPr>
            <p:cNvPr id="23" name="Freeform 50">
              <a:extLst>
                <a:ext uri="{FF2B5EF4-FFF2-40B4-BE49-F238E27FC236}">
                  <a16:creationId xmlns:a16="http://schemas.microsoft.com/office/drawing/2014/main" id="{8E207350-2F75-79EA-3579-9A0150B8E91A}"/>
                </a:ext>
              </a:extLst>
            </p:cNvPr>
            <p:cNvSpPr>
              <a:spLocks noChangeAspect="1"/>
            </p:cNvSpPr>
            <p:nvPr/>
          </p:nvSpPr>
          <p:spPr bwMode="auto">
            <a:xfrm>
              <a:off x="539246" y="2147963"/>
              <a:ext cx="273321" cy="274320"/>
            </a:xfrm>
            <a:custGeom>
              <a:avLst/>
              <a:gdLst>
                <a:gd name="T0" fmla="*/ 136 w 273"/>
                <a:gd name="T1" fmla="*/ 0 h 274"/>
                <a:gd name="T2" fmla="*/ 174 w 273"/>
                <a:gd name="T3" fmla="*/ 106 h 274"/>
                <a:gd name="T4" fmla="*/ 273 w 273"/>
                <a:gd name="T5" fmla="*/ 106 h 274"/>
                <a:gd name="T6" fmla="*/ 191 w 273"/>
                <a:gd name="T7" fmla="*/ 167 h 274"/>
                <a:gd name="T8" fmla="*/ 220 w 273"/>
                <a:gd name="T9" fmla="*/ 274 h 274"/>
                <a:gd name="T10" fmla="*/ 136 w 273"/>
                <a:gd name="T11" fmla="*/ 209 h 274"/>
                <a:gd name="T12" fmla="*/ 52 w 273"/>
                <a:gd name="T13" fmla="*/ 274 h 274"/>
                <a:gd name="T14" fmla="*/ 82 w 273"/>
                <a:gd name="T15" fmla="*/ 167 h 274"/>
                <a:gd name="T16" fmla="*/ 0 w 273"/>
                <a:gd name="T17" fmla="*/ 106 h 274"/>
                <a:gd name="T18" fmla="*/ 98 w 273"/>
                <a:gd name="T19" fmla="*/ 106 h 274"/>
                <a:gd name="T20" fmla="*/ 136 w 273"/>
                <a:gd name="T21" fmla="*/ 0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3" h="274">
                  <a:moveTo>
                    <a:pt x="136" y="0"/>
                  </a:moveTo>
                  <a:lnTo>
                    <a:pt x="174" y="106"/>
                  </a:lnTo>
                  <a:lnTo>
                    <a:pt x="273" y="106"/>
                  </a:lnTo>
                  <a:lnTo>
                    <a:pt x="191" y="167"/>
                  </a:lnTo>
                  <a:lnTo>
                    <a:pt x="220" y="274"/>
                  </a:lnTo>
                  <a:lnTo>
                    <a:pt x="136" y="209"/>
                  </a:lnTo>
                  <a:lnTo>
                    <a:pt x="52" y="274"/>
                  </a:lnTo>
                  <a:lnTo>
                    <a:pt x="82" y="167"/>
                  </a:lnTo>
                  <a:lnTo>
                    <a:pt x="0" y="106"/>
                  </a:lnTo>
                  <a:lnTo>
                    <a:pt x="98" y="106"/>
                  </a:lnTo>
                  <a:lnTo>
                    <a:pt x="136" y="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pic>
          <p:nvPicPr>
            <p:cNvPr id="27" name="Picture 26">
              <a:extLst>
                <a:ext uri="{FF2B5EF4-FFF2-40B4-BE49-F238E27FC236}">
                  <a16:creationId xmlns:a16="http://schemas.microsoft.com/office/drawing/2014/main" id="{2A3EC785-E9EB-A585-D5AC-5C43B929D931}"/>
                </a:ext>
              </a:extLst>
            </p:cNvPr>
            <p:cNvPicPr>
              <a:picLocks noChangeAspect="1"/>
            </p:cNvPicPr>
            <p:nvPr/>
          </p:nvPicPr>
          <p:blipFill>
            <a:blip r:embed="rId3"/>
            <a:stretch>
              <a:fillRect/>
            </a:stretch>
          </p:blipFill>
          <p:spPr>
            <a:xfrm>
              <a:off x="957828" y="2349425"/>
              <a:ext cx="852108" cy="137160"/>
            </a:xfrm>
            <a:prstGeom prst="rect">
              <a:avLst/>
            </a:prstGeom>
          </p:spPr>
        </p:pic>
      </p:grpSp>
      <p:sp>
        <p:nvSpPr>
          <p:cNvPr id="65" name="Rounded Rectangle 13">
            <a:extLst>
              <a:ext uri="{FF2B5EF4-FFF2-40B4-BE49-F238E27FC236}">
                <a16:creationId xmlns:a16="http://schemas.microsoft.com/office/drawing/2014/main" id="{D98903B3-B6E2-CE9F-168B-582440D28B5C}"/>
              </a:ext>
            </a:extLst>
          </p:cNvPr>
          <p:cNvSpPr/>
          <p:nvPr/>
        </p:nvSpPr>
        <p:spPr>
          <a:xfrm>
            <a:off x="2696546" y="4734699"/>
            <a:ext cx="1188720" cy="898147"/>
          </a:xfrm>
          <a:prstGeom prst="roundRect">
            <a:avLst>
              <a:gd name="adj" fmla="val 13896"/>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Ins="9144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Procurement: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Start Entering FY27 POs &amp; Applicable Payments in GA@WORK</a:t>
            </a:r>
          </a:p>
        </p:txBody>
      </p:sp>
      <p:sp>
        <p:nvSpPr>
          <p:cNvPr id="61" name="Rounded Rectangle 9">
            <a:extLst>
              <a:ext uri="{FF2B5EF4-FFF2-40B4-BE49-F238E27FC236}">
                <a16:creationId xmlns:a16="http://schemas.microsoft.com/office/drawing/2014/main" id="{5E25CC8D-FBA5-38D8-A277-BB524FAE41B8}"/>
              </a:ext>
            </a:extLst>
          </p:cNvPr>
          <p:cNvSpPr/>
          <p:nvPr/>
        </p:nvSpPr>
        <p:spPr>
          <a:xfrm>
            <a:off x="202919" y="6447825"/>
            <a:ext cx="7372013"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 NEW FY27 FDM WORKTAGS</a:t>
            </a:r>
          </a:p>
        </p:txBody>
      </p:sp>
      <p:sp>
        <p:nvSpPr>
          <p:cNvPr id="62" name="Rounded Rectangle 9">
            <a:extLst>
              <a:ext uri="{FF2B5EF4-FFF2-40B4-BE49-F238E27FC236}">
                <a16:creationId xmlns:a16="http://schemas.microsoft.com/office/drawing/2014/main" id="{7B349BB2-BC4A-675C-79DF-5D0363C0B7FC}"/>
              </a:ext>
            </a:extLst>
          </p:cNvPr>
          <p:cNvSpPr/>
          <p:nvPr/>
        </p:nvSpPr>
        <p:spPr>
          <a:xfrm>
            <a:off x="2693651" y="5671502"/>
            <a:ext cx="1188720" cy="464990"/>
          </a:xfrm>
          <a:prstGeom prst="roundRect">
            <a:avLst>
              <a:gd name="adj" fmla="val 18790"/>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Banking</a:t>
            </a:r>
            <a:r>
              <a:rPr kumimoji="0" lang="en-US" sz="1000" b="0" i="0" u="none" strike="noStrike" kern="1200" cap="none" spc="0" normalizeH="0" baseline="0" noProof="0">
                <a:ln>
                  <a:noFill/>
                </a:ln>
                <a:solidFill>
                  <a:srgbClr val="FFFFFF"/>
                </a:solidFill>
                <a:effectLst/>
                <a:uLnTx/>
                <a:uFillTx/>
                <a:latin typeface="Arial" panose="020B060402020202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Settlement Initiation</a:t>
            </a:r>
          </a:p>
        </p:txBody>
      </p:sp>
      <p:sp>
        <p:nvSpPr>
          <p:cNvPr id="66" name="Rounded Rectangle 9">
            <a:extLst>
              <a:ext uri="{FF2B5EF4-FFF2-40B4-BE49-F238E27FC236}">
                <a16:creationId xmlns:a16="http://schemas.microsoft.com/office/drawing/2014/main" id="{DD97AC6C-26A4-D683-A3D9-7A052B086A7F}"/>
              </a:ext>
            </a:extLst>
          </p:cNvPr>
          <p:cNvSpPr/>
          <p:nvPr/>
        </p:nvSpPr>
        <p:spPr>
          <a:xfrm>
            <a:off x="2713105" y="8758134"/>
            <a:ext cx="1119311" cy="528534"/>
          </a:xfrm>
          <a:prstGeom prst="roundRect">
            <a:avLst>
              <a:gd name="adj" fmla="val 19446"/>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Banking</a:t>
            </a:r>
            <a:r>
              <a:rPr kumimoji="0" lang="en-US" sz="1000" b="0" i="0" u="none" strike="noStrike" kern="1200" cap="none" spc="0" normalizeH="0" baseline="0" noProof="0">
                <a:ln>
                  <a:noFill/>
                </a:ln>
                <a:solidFill>
                  <a:srgbClr val="FFFFFF"/>
                </a:solidFill>
                <a:effectLst/>
                <a:uLnTx/>
                <a:uFillTx/>
                <a:latin typeface="Arial" panose="020B060402020202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Start recording bank statements</a:t>
            </a:r>
          </a:p>
        </p:txBody>
      </p:sp>
      <p:sp>
        <p:nvSpPr>
          <p:cNvPr id="68" name="Rounded Rectangle 9">
            <a:extLst>
              <a:ext uri="{FF2B5EF4-FFF2-40B4-BE49-F238E27FC236}">
                <a16:creationId xmlns:a16="http://schemas.microsoft.com/office/drawing/2014/main" id="{E62FBB4D-4A08-4373-A780-FE3365E7AA14}"/>
              </a:ext>
            </a:extLst>
          </p:cNvPr>
          <p:cNvSpPr/>
          <p:nvPr/>
        </p:nvSpPr>
        <p:spPr>
          <a:xfrm>
            <a:off x="2699039" y="1664611"/>
            <a:ext cx="484632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 NEW FY27 FDM WORKTAGS</a:t>
            </a:r>
          </a:p>
        </p:txBody>
      </p:sp>
      <p:sp>
        <p:nvSpPr>
          <p:cNvPr id="71" name="Rounded Rectangle 9">
            <a:extLst>
              <a:ext uri="{FF2B5EF4-FFF2-40B4-BE49-F238E27FC236}">
                <a16:creationId xmlns:a16="http://schemas.microsoft.com/office/drawing/2014/main" id="{7F192964-E39C-6C83-A0BA-D82EF7FB8066}"/>
              </a:ext>
            </a:extLst>
          </p:cNvPr>
          <p:cNvSpPr/>
          <p:nvPr/>
        </p:nvSpPr>
        <p:spPr>
          <a:xfrm>
            <a:off x="2703081" y="2061820"/>
            <a:ext cx="4846320" cy="182880"/>
          </a:xfrm>
          <a:prstGeom prst="roundRect">
            <a:avLst>
              <a:gd name="adj" fmla="val 946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sp>
        <p:nvSpPr>
          <p:cNvPr id="72" name="Rounded Rectangle 9">
            <a:extLst>
              <a:ext uri="{FF2B5EF4-FFF2-40B4-BE49-F238E27FC236}">
                <a16:creationId xmlns:a16="http://schemas.microsoft.com/office/drawing/2014/main" id="{47AAEFAE-2946-E943-C54E-369C203ABD39}"/>
              </a:ext>
            </a:extLst>
          </p:cNvPr>
          <p:cNvSpPr/>
          <p:nvPr/>
        </p:nvSpPr>
        <p:spPr>
          <a:xfrm>
            <a:off x="202919" y="7041042"/>
            <a:ext cx="6126480"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sp>
        <p:nvSpPr>
          <p:cNvPr id="6" name="Rectangle: Rounded Corners 5">
            <a:extLst>
              <a:ext uri="{FF2B5EF4-FFF2-40B4-BE49-F238E27FC236}">
                <a16:creationId xmlns:a16="http://schemas.microsoft.com/office/drawing/2014/main" id="{138022D0-28F8-F7F5-747C-9A7DAA7366C3}"/>
              </a:ext>
            </a:extLst>
          </p:cNvPr>
          <p:cNvSpPr/>
          <p:nvPr/>
        </p:nvSpPr>
        <p:spPr>
          <a:xfrm>
            <a:off x="2713388" y="7645039"/>
            <a:ext cx="1119311" cy="1075010"/>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Expenses: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Final supplier invoices for company paid rental cars, hotel, and airfare</a:t>
            </a:r>
          </a:p>
        </p:txBody>
      </p:sp>
      <p:sp>
        <p:nvSpPr>
          <p:cNvPr id="52" name="Rectangle: Rounded Corners 51">
            <a:extLst>
              <a:ext uri="{FF2B5EF4-FFF2-40B4-BE49-F238E27FC236}">
                <a16:creationId xmlns:a16="http://schemas.microsoft.com/office/drawing/2014/main" id="{2E9FB625-01DF-6133-13F8-FCBB034A01C1}"/>
              </a:ext>
            </a:extLst>
          </p:cNvPr>
          <p:cNvSpPr/>
          <p:nvPr/>
        </p:nvSpPr>
        <p:spPr>
          <a:xfrm>
            <a:off x="3906558" y="7724548"/>
            <a:ext cx="1188720" cy="1041743"/>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chemeClr val="bg1"/>
                </a:solidFill>
                <a:effectLst/>
                <a:uLnTx/>
                <a:uFillTx/>
                <a:latin typeface="Arial" panose="020B0604020202020204"/>
                <a:ea typeface="+mn-ea"/>
                <a:cs typeface="+mn-cs"/>
              </a:rPr>
              <a:t>Accounts Payable: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chemeClr val="bg1"/>
                </a:solidFill>
                <a:effectLst/>
                <a:uLnTx/>
                <a:uFillTx/>
                <a:latin typeface="Arial" panose="020B0604020202020204"/>
                <a:ea typeface="+mn-ea"/>
                <a:cs typeface="+mn-cs"/>
              </a:rPr>
              <a:t>Final submission &amp; payment of voucher uploads from agency 3rd party systems</a:t>
            </a:r>
          </a:p>
        </p:txBody>
      </p:sp>
      <p:sp>
        <p:nvSpPr>
          <p:cNvPr id="24" name="Rounded Rectangle 14">
            <a:extLst>
              <a:ext uri="{FF2B5EF4-FFF2-40B4-BE49-F238E27FC236}">
                <a16:creationId xmlns:a16="http://schemas.microsoft.com/office/drawing/2014/main" id="{F3CBE36A-7DF5-8F3D-7796-FCDD776A46E0}"/>
              </a:ext>
            </a:extLst>
          </p:cNvPr>
          <p:cNvSpPr/>
          <p:nvPr/>
        </p:nvSpPr>
        <p:spPr>
          <a:xfrm>
            <a:off x="5130133" y="7445684"/>
            <a:ext cx="1194624" cy="726644"/>
          </a:xfrm>
          <a:prstGeom prst="roundRect">
            <a:avLst/>
          </a:prstGeom>
          <a:solidFill>
            <a:schemeClr val="tx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PERIOD 12 CLOSES: CLOSE FY26 IN TEAMWORKS</a:t>
            </a:r>
          </a:p>
        </p:txBody>
      </p:sp>
      <p:grpSp>
        <p:nvGrpSpPr>
          <p:cNvPr id="97" name="Group 96">
            <a:extLst>
              <a:ext uri="{FF2B5EF4-FFF2-40B4-BE49-F238E27FC236}">
                <a16:creationId xmlns:a16="http://schemas.microsoft.com/office/drawing/2014/main" id="{2F04B380-EAB3-3383-BFAF-E3D09006BCF7}"/>
              </a:ext>
            </a:extLst>
          </p:cNvPr>
          <p:cNvGrpSpPr/>
          <p:nvPr/>
        </p:nvGrpSpPr>
        <p:grpSpPr>
          <a:xfrm>
            <a:off x="1908408" y="458748"/>
            <a:ext cx="5760663" cy="469610"/>
            <a:chOff x="1908408" y="458748"/>
            <a:chExt cx="5760663" cy="469610"/>
          </a:xfrm>
        </p:grpSpPr>
        <p:grpSp>
          <p:nvGrpSpPr>
            <p:cNvPr id="98" name="Group 97">
              <a:extLst>
                <a:ext uri="{FF2B5EF4-FFF2-40B4-BE49-F238E27FC236}">
                  <a16:creationId xmlns:a16="http://schemas.microsoft.com/office/drawing/2014/main" id="{E9E3B019-9DE1-C62E-F18D-DA7D45ECC480}"/>
                </a:ext>
              </a:extLst>
            </p:cNvPr>
            <p:cNvGrpSpPr/>
            <p:nvPr/>
          </p:nvGrpSpPr>
          <p:grpSpPr>
            <a:xfrm>
              <a:off x="1908408" y="458748"/>
              <a:ext cx="5760663" cy="462566"/>
              <a:chOff x="2708073" y="525114"/>
              <a:chExt cx="5760663" cy="462566"/>
            </a:xfrm>
          </p:grpSpPr>
          <p:sp>
            <p:nvSpPr>
              <p:cNvPr id="101" name="TextBox 100">
                <a:extLst>
                  <a:ext uri="{FF2B5EF4-FFF2-40B4-BE49-F238E27FC236}">
                    <a16:creationId xmlns:a16="http://schemas.microsoft.com/office/drawing/2014/main" id="{C94C9675-7230-E068-B91F-F9596089759D}"/>
                  </a:ext>
                </a:extLst>
              </p:cNvPr>
              <p:cNvSpPr txBox="1"/>
              <p:nvPr/>
            </p:nvSpPr>
            <p:spPr>
              <a:xfrm>
                <a:off x="5304556" y="525114"/>
                <a:ext cx="476314" cy="2308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000000"/>
                    </a:solidFill>
                    <a:effectLst/>
                    <a:uLnTx/>
                    <a:uFillTx/>
                    <a:latin typeface="Arial" panose="020B0604020202020204"/>
                    <a:ea typeface="+mn-ea"/>
                    <a:cs typeface="+mn-cs"/>
                  </a:rPr>
                  <a:t>KEY</a:t>
                </a:r>
              </a:p>
            </p:txBody>
          </p:sp>
          <p:sp>
            <p:nvSpPr>
              <p:cNvPr id="102" name="Rectangle 101">
                <a:extLst>
                  <a:ext uri="{FF2B5EF4-FFF2-40B4-BE49-F238E27FC236}">
                    <a16:creationId xmlns:a16="http://schemas.microsoft.com/office/drawing/2014/main" id="{73DF6B7C-3AE3-B3F1-E09C-07127C139BE8}"/>
                  </a:ext>
                </a:extLst>
              </p:cNvPr>
              <p:cNvSpPr/>
              <p:nvPr/>
            </p:nvSpPr>
            <p:spPr>
              <a:xfrm>
                <a:off x="2708073" y="551026"/>
                <a:ext cx="5669280" cy="414491"/>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nvGrpSpPr>
              <p:cNvPr id="103" name="Group 102">
                <a:extLst>
                  <a:ext uri="{FF2B5EF4-FFF2-40B4-BE49-F238E27FC236}">
                    <a16:creationId xmlns:a16="http://schemas.microsoft.com/office/drawing/2014/main" id="{D7F4B239-87CD-EB5C-D3B6-6504A7E656EB}"/>
                  </a:ext>
                </a:extLst>
              </p:cNvPr>
              <p:cNvGrpSpPr/>
              <p:nvPr/>
            </p:nvGrpSpPr>
            <p:grpSpPr>
              <a:xfrm>
                <a:off x="3727671" y="643101"/>
                <a:ext cx="1068476" cy="344579"/>
                <a:chOff x="3672127" y="643101"/>
                <a:chExt cx="1068476" cy="344579"/>
              </a:xfrm>
            </p:grpSpPr>
            <p:grpSp>
              <p:nvGrpSpPr>
                <p:cNvPr id="135" name="Group 134">
                  <a:extLst>
                    <a:ext uri="{FF2B5EF4-FFF2-40B4-BE49-F238E27FC236}">
                      <a16:creationId xmlns:a16="http://schemas.microsoft.com/office/drawing/2014/main" id="{2F02DD2E-5DAF-407F-264F-E3B58A025659}"/>
                    </a:ext>
                  </a:extLst>
                </p:cNvPr>
                <p:cNvGrpSpPr/>
                <p:nvPr/>
              </p:nvGrpSpPr>
              <p:grpSpPr>
                <a:xfrm>
                  <a:off x="3672127" y="643101"/>
                  <a:ext cx="1068476" cy="215444"/>
                  <a:chOff x="3672127" y="643101"/>
                  <a:chExt cx="1068476" cy="215444"/>
                </a:xfrm>
              </p:grpSpPr>
              <p:sp>
                <p:nvSpPr>
                  <p:cNvPr id="139" name="TextBox 138">
                    <a:extLst>
                      <a:ext uri="{FF2B5EF4-FFF2-40B4-BE49-F238E27FC236}">
                        <a16:creationId xmlns:a16="http://schemas.microsoft.com/office/drawing/2014/main" id="{940409CD-33A6-7C71-5996-CD9F5E38FC4D}"/>
                      </a:ext>
                    </a:extLst>
                  </p:cNvPr>
                  <p:cNvSpPr txBox="1"/>
                  <p:nvPr/>
                </p:nvSpPr>
                <p:spPr>
                  <a:xfrm>
                    <a:off x="3867079" y="643101"/>
                    <a:ext cx="873524"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Acct. Payable</a:t>
                    </a:r>
                  </a:p>
                </p:txBody>
              </p:sp>
              <p:sp>
                <p:nvSpPr>
                  <p:cNvPr id="140" name="Rectangle: Rounded Corners 139">
                    <a:extLst>
                      <a:ext uri="{FF2B5EF4-FFF2-40B4-BE49-F238E27FC236}">
                        <a16:creationId xmlns:a16="http://schemas.microsoft.com/office/drawing/2014/main" id="{403F0CFC-4601-9894-77BD-28D2972032F6}"/>
                      </a:ext>
                    </a:extLst>
                  </p:cNvPr>
                  <p:cNvSpPr/>
                  <p:nvPr/>
                </p:nvSpPr>
                <p:spPr>
                  <a:xfrm>
                    <a:off x="3672127" y="709758"/>
                    <a:ext cx="226730" cy="86502"/>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36" name="Group 135">
                  <a:extLst>
                    <a:ext uri="{FF2B5EF4-FFF2-40B4-BE49-F238E27FC236}">
                      <a16:creationId xmlns:a16="http://schemas.microsoft.com/office/drawing/2014/main" id="{C7E86EF8-480F-0B4A-B339-737C3AC983D3}"/>
                    </a:ext>
                  </a:extLst>
                </p:cNvPr>
                <p:cNvGrpSpPr/>
                <p:nvPr/>
              </p:nvGrpSpPr>
              <p:grpSpPr>
                <a:xfrm>
                  <a:off x="3672127" y="772236"/>
                  <a:ext cx="1068476" cy="215444"/>
                  <a:chOff x="3672127" y="772236"/>
                  <a:chExt cx="1068476" cy="215444"/>
                </a:xfrm>
              </p:grpSpPr>
              <p:sp>
                <p:nvSpPr>
                  <p:cNvPr id="137" name="TextBox 136">
                    <a:extLst>
                      <a:ext uri="{FF2B5EF4-FFF2-40B4-BE49-F238E27FC236}">
                        <a16:creationId xmlns:a16="http://schemas.microsoft.com/office/drawing/2014/main" id="{68EFAA55-8EF7-1C92-44F8-F6C3D10DDF71}"/>
                      </a:ext>
                    </a:extLst>
                  </p:cNvPr>
                  <p:cNvSpPr txBox="1"/>
                  <p:nvPr/>
                </p:nvSpPr>
                <p:spPr>
                  <a:xfrm>
                    <a:off x="3867079" y="772236"/>
                    <a:ext cx="873524"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Supplier Acct.</a:t>
                    </a:r>
                  </a:p>
                </p:txBody>
              </p:sp>
              <p:sp>
                <p:nvSpPr>
                  <p:cNvPr id="138" name="Rectangle: Rounded Corners 137">
                    <a:extLst>
                      <a:ext uri="{FF2B5EF4-FFF2-40B4-BE49-F238E27FC236}">
                        <a16:creationId xmlns:a16="http://schemas.microsoft.com/office/drawing/2014/main" id="{44803124-B2C1-0E74-0990-1E7ABD04F2D5}"/>
                      </a:ext>
                    </a:extLst>
                  </p:cNvPr>
                  <p:cNvSpPr/>
                  <p:nvPr/>
                </p:nvSpPr>
                <p:spPr>
                  <a:xfrm>
                    <a:off x="3672127" y="838099"/>
                    <a:ext cx="226730" cy="86502"/>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104" name="Group 103">
                <a:extLst>
                  <a:ext uri="{FF2B5EF4-FFF2-40B4-BE49-F238E27FC236}">
                    <a16:creationId xmlns:a16="http://schemas.microsoft.com/office/drawing/2014/main" id="{AB28FB09-8E71-E499-4A26-A82EE66CAA26}"/>
                  </a:ext>
                </a:extLst>
              </p:cNvPr>
              <p:cNvGrpSpPr/>
              <p:nvPr/>
            </p:nvGrpSpPr>
            <p:grpSpPr>
              <a:xfrm>
                <a:off x="5564099" y="643101"/>
                <a:ext cx="897908" cy="344579"/>
                <a:chOff x="5639948" y="643101"/>
                <a:chExt cx="897908" cy="344579"/>
              </a:xfrm>
            </p:grpSpPr>
            <p:grpSp>
              <p:nvGrpSpPr>
                <p:cNvPr id="129" name="Group 128">
                  <a:extLst>
                    <a:ext uri="{FF2B5EF4-FFF2-40B4-BE49-F238E27FC236}">
                      <a16:creationId xmlns:a16="http://schemas.microsoft.com/office/drawing/2014/main" id="{9D6C3AC1-0500-8477-E3E5-F1D2CE8E1EAF}"/>
                    </a:ext>
                  </a:extLst>
                </p:cNvPr>
                <p:cNvGrpSpPr/>
                <p:nvPr/>
              </p:nvGrpSpPr>
              <p:grpSpPr>
                <a:xfrm>
                  <a:off x="5639948" y="643101"/>
                  <a:ext cx="897908" cy="215444"/>
                  <a:chOff x="5639948" y="643101"/>
                  <a:chExt cx="897908" cy="215444"/>
                </a:xfrm>
              </p:grpSpPr>
              <p:sp>
                <p:nvSpPr>
                  <p:cNvPr id="133" name="TextBox 132">
                    <a:extLst>
                      <a:ext uri="{FF2B5EF4-FFF2-40B4-BE49-F238E27FC236}">
                        <a16:creationId xmlns:a16="http://schemas.microsoft.com/office/drawing/2014/main" id="{DAE81CC5-6E66-E180-62B6-50E21CDC9656}"/>
                      </a:ext>
                    </a:extLst>
                  </p:cNvPr>
                  <p:cNvSpPr txBox="1"/>
                  <p:nvPr/>
                </p:nvSpPr>
                <p:spPr>
                  <a:xfrm>
                    <a:off x="5834900" y="643101"/>
                    <a:ext cx="702956"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Adaptive</a:t>
                    </a:r>
                  </a:p>
                </p:txBody>
              </p:sp>
              <p:sp>
                <p:nvSpPr>
                  <p:cNvPr id="134" name="Rectangle: Rounded Corners 133">
                    <a:extLst>
                      <a:ext uri="{FF2B5EF4-FFF2-40B4-BE49-F238E27FC236}">
                        <a16:creationId xmlns:a16="http://schemas.microsoft.com/office/drawing/2014/main" id="{4D5F1F1F-A5F5-7922-5D34-96EF23528C8B}"/>
                      </a:ext>
                    </a:extLst>
                  </p:cNvPr>
                  <p:cNvSpPr/>
                  <p:nvPr/>
                </p:nvSpPr>
                <p:spPr>
                  <a:xfrm>
                    <a:off x="5639948" y="709758"/>
                    <a:ext cx="226730" cy="86502"/>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30" name="Group 129">
                  <a:extLst>
                    <a:ext uri="{FF2B5EF4-FFF2-40B4-BE49-F238E27FC236}">
                      <a16:creationId xmlns:a16="http://schemas.microsoft.com/office/drawing/2014/main" id="{2BE01587-29FF-4E3C-C610-F090524FBE8E}"/>
                    </a:ext>
                  </a:extLst>
                </p:cNvPr>
                <p:cNvGrpSpPr/>
                <p:nvPr/>
              </p:nvGrpSpPr>
              <p:grpSpPr>
                <a:xfrm>
                  <a:off x="5639948" y="772236"/>
                  <a:ext cx="760594" cy="215444"/>
                  <a:chOff x="5639948" y="772236"/>
                  <a:chExt cx="760594" cy="215444"/>
                </a:xfrm>
              </p:grpSpPr>
              <p:sp>
                <p:nvSpPr>
                  <p:cNvPr id="131" name="TextBox 130">
                    <a:extLst>
                      <a:ext uri="{FF2B5EF4-FFF2-40B4-BE49-F238E27FC236}">
                        <a16:creationId xmlns:a16="http://schemas.microsoft.com/office/drawing/2014/main" id="{271DC168-20DF-F789-8BA5-6E7071548785}"/>
                      </a:ext>
                    </a:extLst>
                  </p:cNvPr>
                  <p:cNvSpPr txBox="1"/>
                  <p:nvPr/>
                </p:nvSpPr>
                <p:spPr>
                  <a:xfrm>
                    <a:off x="5834900" y="772236"/>
                    <a:ext cx="56564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FDM</a:t>
                    </a:r>
                  </a:p>
                </p:txBody>
              </p:sp>
              <p:sp>
                <p:nvSpPr>
                  <p:cNvPr id="132" name="Rectangle: Rounded Corners 131">
                    <a:extLst>
                      <a:ext uri="{FF2B5EF4-FFF2-40B4-BE49-F238E27FC236}">
                        <a16:creationId xmlns:a16="http://schemas.microsoft.com/office/drawing/2014/main" id="{E05AEDB1-461E-4D00-2D62-A6AA59DD4E10}"/>
                      </a:ext>
                    </a:extLst>
                  </p:cNvPr>
                  <p:cNvSpPr/>
                  <p:nvPr/>
                </p:nvSpPr>
                <p:spPr>
                  <a:xfrm>
                    <a:off x="5639948" y="838099"/>
                    <a:ext cx="226730" cy="86502"/>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105" name="Group 104">
                <a:extLst>
                  <a:ext uri="{FF2B5EF4-FFF2-40B4-BE49-F238E27FC236}">
                    <a16:creationId xmlns:a16="http://schemas.microsoft.com/office/drawing/2014/main" id="{713591C4-14EC-7848-08C0-ABFEA5E43751}"/>
                  </a:ext>
                </a:extLst>
              </p:cNvPr>
              <p:cNvGrpSpPr/>
              <p:nvPr/>
            </p:nvGrpSpPr>
            <p:grpSpPr>
              <a:xfrm>
                <a:off x="4801116" y="643101"/>
                <a:ext cx="758014" cy="344579"/>
                <a:chOff x="4750961" y="643101"/>
                <a:chExt cx="758014" cy="344579"/>
              </a:xfrm>
            </p:grpSpPr>
            <p:grpSp>
              <p:nvGrpSpPr>
                <p:cNvPr id="123" name="Group 122">
                  <a:extLst>
                    <a:ext uri="{FF2B5EF4-FFF2-40B4-BE49-F238E27FC236}">
                      <a16:creationId xmlns:a16="http://schemas.microsoft.com/office/drawing/2014/main" id="{4F5ADAC0-CA7E-EDB4-EF50-001FD41A170E}"/>
                    </a:ext>
                  </a:extLst>
                </p:cNvPr>
                <p:cNvGrpSpPr/>
                <p:nvPr/>
              </p:nvGrpSpPr>
              <p:grpSpPr>
                <a:xfrm>
                  <a:off x="4750961" y="643101"/>
                  <a:ext cx="758014" cy="215444"/>
                  <a:chOff x="4750961" y="643101"/>
                  <a:chExt cx="758014" cy="215444"/>
                </a:xfrm>
              </p:grpSpPr>
              <p:sp>
                <p:nvSpPr>
                  <p:cNvPr id="127" name="TextBox 126">
                    <a:extLst>
                      <a:ext uri="{FF2B5EF4-FFF2-40B4-BE49-F238E27FC236}">
                        <a16:creationId xmlns:a16="http://schemas.microsoft.com/office/drawing/2014/main" id="{55CDD35A-E16B-34FD-45F7-6A7A2E922107}"/>
                      </a:ext>
                    </a:extLst>
                  </p:cNvPr>
                  <p:cNvSpPr txBox="1"/>
                  <p:nvPr/>
                </p:nvSpPr>
                <p:spPr>
                  <a:xfrm>
                    <a:off x="4945912" y="643101"/>
                    <a:ext cx="563063"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Budget</a:t>
                    </a:r>
                  </a:p>
                </p:txBody>
              </p:sp>
              <p:sp>
                <p:nvSpPr>
                  <p:cNvPr id="128" name="Rectangle: Rounded Corners 127">
                    <a:extLst>
                      <a:ext uri="{FF2B5EF4-FFF2-40B4-BE49-F238E27FC236}">
                        <a16:creationId xmlns:a16="http://schemas.microsoft.com/office/drawing/2014/main" id="{66C4E05C-7161-6B50-B75C-C72951943C0C}"/>
                      </a:ext>
                    </a:extLst>
                  </p:cNvPr>
                  <p:cNvSpPr/>
                  <p:nvPr/>
                </p:nvSpPr>
                <p:spPr>
                  <a:xfrm>
                    <a:off x="4750961" y="709758"/>
                    <a:ext cx="226730" cy="86502"/>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24" name="Group 123">
                  <a:extLst>
                    <a:ext uri="{FF2B5EF4-FFF2-40B4-BE49-F238E27FC236}">
                      <a16:creationId xmlns:a16="http://schemas.microsoft.com/office/drawing/2014/main" id="{A34FE51A-A58C-39B1-F420-8AE7F91E53DF}"/>
                    </a:ext>
                  </a:extLst>
                </p:cNvPr>
                <p:cNvGrpSpPr/>
                <p:nvPr/>
              </p:nvGrpSpPr>
              <p:grpSpPr>
                <a:xfrm>
                  <a:off x="4750961" y="772236"/>
                  <a:ext cx="758014" cy="215444"/>
                  <a:chOff x="4750961" y="772236"/>
                  <a:chExt cx="758014" cy="215444"/>
                </a:xfrm>
              </p:grpSpPr>
              <p:sp>
                <p:nvSpPr>
                  <p:cNvPr id="125" name="TextBox 124">
                    <a:extLst>
                      <a:ext uri="{FF2B5EF4-FFF2-40B4-BE49-F238E27FC236}">
                        <a16:creationId xmlns:a16="http://schemas.microsoft.com/office/drawing/2014/main" id="{145E1164-A57F-8A50-F26E-FB719DCB6609}"/>
                      </a:ext>
                    </a:extLst>
                  </p:cNvPr>
                  <p:cNvSpPr txBox="1"/>
                  <p:nvPr/>
                </p:nvSpPr>
                <p:spPr>
                  <a:xfrm>
                    <a:off x="4945913" y="772236"/>
                    <a:ext cx="56306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Grants</a:t>
                    </a:r>
                  </a:p>
                </p:txBody>
              </p:sp>
              <p:sp>
                <p:nvSpPr>
                  <p:cNvPr id="126" name="Rectangle: Rounded Corners 125">
                    <a:extLst>
                      <a:ext uri="{FF2B5EF4-FFF2-40B4-BE49-F238E27FC236}">
                        <a16:creationId xmlns:a16="http://schemas.microsoft.com/office/drawing/2014/main" id="{59B89162-AFF0-1FDE-D4DC-6A1C5D6BC681}"/>
                      </a:ext>
                    </a:extLst>
                  </p:cNvPr>
                  <p:cNvSpPr/>
                  <p:nvPr/>
                </p:nvSpPr>
                <p:spPr>
                  <a:xfrm>
                    <a:off x="4750961" y="838099"/>
                    <a:ext cx="226730" cy="8650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106" name="Group 105">
                <a:extLst>
                  <a:ext uri="{FF2B5EF4-FFF2-40B4-BE49-F238E27FC236}">
                    <a16:creationId xmlns:a16="http://schemas.microsoft.com/office/drawing/2014/main" id="{FB7EA8D2-CE67-3DB3-8181-C7652C207C6F}"/>
                  </a:ext>
                </a:extLst>
              </p:cNvPr>
              <p:cNvGrpSpPr/>
              <p:nvPr/>
            </p:nvGrpSpPr>
            <p:grpSpPr>
              <a:xfrm>
                <a:off x="2791830" y="643101"/>
                <a:ext cx="930872" cy="344579"/>
                <a:chOff x="2791830" y="643101"/>
                <a:chExt cx="930872" cy="344579"/>
              </a:xfrm>
            </p:grpSpPr>
            <p:grpSp>
              <p:nvGrpSpPr>
                <p:cNvPr id="117" name="Group 116">
                  <a:extLst>
                    <a:ext uri="{FF2B5EF4-FFF2-40B4-BE49-F238E27FC236}">
                      <a16:creationId xmlns:a16="http://schemas.microsoft.com/office/drawing/2014/main" id="{84D5F1F9-C936-DF32-A6AB-8EEE5FB9059D}"/>
                    </a:ext>
                  </a:extLst>
                </p:cNvPr>
                <p:cNvGrpSpPr/>
                <p:nvPr/>
              </p:nvGrpSpPr>
              <p:grpSpPr>
                <a:xfrm>
                  <a:off x="2791830" y="643101"/>
                  <a:ext cx="822698" cy="215444"/>
                  <a:chOff x="2791830" y="643101"/>
                  <a:chExt cx="822698" cy="215444"/>
                </a:xfrm>
              </p:grpSpPr>
              <p:sp>
                <p:nvSpPr>
                  <p:cNvPr id="121" name="Rectangle: Rounded Corners 120">
                    <a:extLst>
                      <a:ext uri="{FF2B5EF4-FFF2-40B4-BE49-F238E27FC236}">
                        <a16:creationId xmlns:a16="http://schemas.microsoft.com/office/drawing/2014/main" id="{1BC3CE6B-6DC1-95C0-02FC-887E7FD06A1C}"/>
                      </a:ext>
                    </a:extLst>
                  </p:cNvPr>
                  <p:cNvSpPr/>
                  <p:nvPr/>
                </p:nvSpPr>
                <p:spPr>
                  <a:xfrm>
                    <a:off x="2791830" y="709758"/>
                    <a:ext cx="226730" cy="86502"/>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22" name="TextBox 121">
                    <a:extLst>
                      <a:ext uri="{FF2B5EF4-FFF2-40B4-BE49-F238E27FC236}">
                        <a16:creationId xmlns:a16="http://schemas.microsoft.com/office/drawing/2014/main" id="{CBA12944-A330-E7F7-E792-CF539F5B74CC}"/>
                      </a:ext>
                    </a:extLst>
                  </p:cNvPr>
                  <p:cNvSpPr txBox="1"/>
                  <p:nvPr/>
                </p:nvSpPr>
                <p:spPr>
                  <a:xfrm>
                    <a:off x="2986058" y="643101"/>
                    <a:ext cx="62847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Banking</a:t>
                    </a:r>
                  </a:p>
                </p:txBody>
              </p:sp>
            </p:grpSp>
            <p:grpSp>
              <p:nvGrpSpPr>
                <p:cNvPr id="118" name="Group 117">
                  <a:extLst>
                    <a:ext uri="{FF2B5EF4-FFF2-40B4-BE49-F238E27FC236}">
                      <a16:creationId xmlns:a16="http://schemas.microsoft.com/office/drawing/2014/main" id="{24EC1C2F-86C1-82DB-669E-2687509A9029}"/>
                    </a:ext>
                  </a:extLst>
                </p:cNvPr>
                <p:cNvGrpSpPr/>
                <p:nvPr/>
              </p:nvGrpSpPr>
              <p:grpSpPr>
                <a:xfrm>
                  <a:off x="2791830" y="772236"/>
                  <a:ext cx="930872" cy="215444"/>
                  <a:chOff x="2791830" y="772236"/>
                  <a:chExt cx="930872" cy="215444"/>
                </a:xfrm>
              </p:grpSpPr>
              <p:sp>
                <p:nvSpPr>
                  <p:cNvPr id="119" name="Rectangle: Rounded Corners 118">
                    <a:extLst>
                      <a:ext uri="{FF2B5EF4-FFF2-40B4-BE49-F238E27FC236}">
                        <a16:creationId xmlns:a16="http://schemas.microsoft.com/office/drawing/2014/main" id="{EAD11F6C-4B50-F3B3-F665-3BE985C54428}"/>
                      </a:ext>
                    </a:extLst>
                  </p:cNvPr>
                  <p:cNvSpPr/>
                  <p:nvPr/>
                </p:nvSpPr>
                <p:spPr>
                  <a:xfrm>
                    <a:off x="2791830" y="838099"/>
                    <a:ext cx="226730" cy="86502"/>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20" name="TextBox 119">
                    <a:extLst>
                      <a:ext uri="{FF2B5EF4-FFF2-40B4-BE49-F238E27FC236}">
                        <a16:creationId xmlns:a16="http://schemas.microsoft.com/office/drawing/2014/main" id="{0E76C597-AE98-0ED4-1A76-EE8273347E1E}"/>
                      </a:ext>
                    </a:extLst>
                  </p:cNvPr>
                  <p:cNvSpPr txBox="1"/>
                  <p:nvPr/>
                </p:nvSpPr>
                <p:spPr>
                  <a:xfrm>
                    <a:off x="2991182" y="772236"/>
                    <a:ext cx="73152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Expenses</a:t>
                    </a:r>
                  </a:p>
                </p:txBody>
              </p:sp>
            </p:grpSp>
          </p:grpSp>
          <p:grpSp>
            <p:nvGrpSpPr>
              <p:cNvPr id="107" name="Group 106">
                <a:extLst>
                  <a:ext uri="{FF2B5EF4-FFF2-40B4-BE49-F238E27FC236}">
                    <a16:creationId xmlns:a16="http://schemas.microsoft.com/office/drawing/2014/main" id="{06876CAB-B2DB-7962-794C-FB18EE5DA551}"/>
                  </a:ext>
                </a:extLst>
              </p:cNvPr>
              <p:cNvGrpSpPr/>
              <p:nvPr/>
            </p:nvGrpSpPr>
            <p:grpSpPr>
              <a:xfrm>
                <a:off x="6466976" y="643101"/>
                <a:ext cx="998396" cy="344579"/>
                <a:chOff x="6503174" y="643101"/>
                <a:chExt cx="998396" cy="344579"/>
              </a:xfrm>
            </p:grpSpPr>
            <p:grpSp>
              <p:nvGrpSpPr>
                <p:cNvPr id="111" name="Group 110">
                  <a:extLst>
                    <a:ext uri="{FF2B5EF4-FFF2-40B4-BE49-F238E27FC236}">
                      <a16:creationId xmlns:a16="http://schemas.microsoft.com/office/drawing/2014/main" id="{1FB90FF6-001B-8D81-E66D-6406BC0394C5}"/>
                    </a:ext>
                  </a:extLst>
                </p:cNvPr>
                <p:cNvGrpSpPr/>
                <p:nvPr/>
              </p:nvGrpSpPr>
              <p:grpSpPr>
                <a:xfrm>
                  <a:off x="6503174" y="643101"/>
                  <a:ext cx="745845" cy="215444"/>
                  <a:chOff x="6503174" y="643101"/>
                  <a:chExt cx="745845" cy="215444"/>
                </a:xfrm>
              </p:grpSpPr>
              <p:sp>
                <p:nvSpPr>
                  <p:cNvPr id="115" name="TextBox 114">
                    <a:extLst>
                      <a:ext uri="{FF2B5EF4-FFF2-40B4-BE49-F238E27FC236}">
                        <a16:creationId xmlns:a16="http://schemas.microsoft.com/office/drawing/2014/main" id="{198A32AF-AF60-7237-C22F-983ADFB5D252}"/>
                      </a:ext>
                    </a:extLst>
                  </p:cNvPr>
                  <p:cNvSpPr txBox="1"/>
                  <p:nvPr/>
                </p:nvSpPr>
                <p:spPr>
                  <a:xfrm>
                    <a:off x="6698958" y="643101"/>
                    <a:ext cx="550061"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PRO</a:t>
                    </a:r>
                  </a:p>
                </p:txBody>
              </p:sp>
              <p:sp>
                <p:nvSpPr>
                  <p:cNvPr id="116" name="Rectangle: Rounded Corners 115">
                    <a:extLst>
                      <a:ext uri="{FF2B5EF4-FFF2-40B4-BE49-F238E27FC236}">
                        <a16:creationId xmlns:a16="http://schemas.microsoft.com/office/drawing/2014/main" id="{42D989BC-0414-2274-C73E-0D04FECB83F5}"/>
                      </a:ext>
                    </a:extLst>
                  </p:cNvPr>
                  <p:cNvSpPr/>
                  <p:nvPr/>
                </p:nvSpPr>
                <p:spPr>
                  <a:xfrm>
                    <a:off x="6503174" y="709758"/>
                    <a:ext cx="226730" cy="86502"/>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12" name="Group 111">
                  <a:extLst>
                    <a:ext uri="{FF2B5EF4-FFF2-40B4-BE49-F238E27FC236}">
                      <a16:creationId xmlns:a16="http://schemas.microsoft.com/office/drawing/2014/main" id="{800E4E43-1ABE-E5DB-312A-D7D675799E60}"/>
                    </a:ext>
                  </a:extLst>
                </p:cNvPr>
                <p:cNvGrpSpPr/>
                <p:nvPr/>
              </p:nvGrpSpPr>
              <p:grpSpPr>
                <a:xfrm>
                  <a:off x="6503174" y="772236"/>
                  <a:ext cx="998396" cy="215444"/>
                  <a:chOff x="6503174" y="772236"/>
                  <a:chExt cx="998396" cy="215444"/>
                </a:xfrm>
              </p:grpSpPr>
              <p:sp>
                <p:nvSpPr>
                  <p:cNvPr id="113" name="TextBox 112">
                    <a:extLst>
                      <a:ext uri="{FF2B5EF4-FFF2-40B4-BE49-F238E27FC236}">
                        <a16:creationId xmlns:a16="http://schemas.microsoft.com/office/drawing/2014/main" id="{27023DB5-C9ED-7CF0-C59B-D3F2BD418EFE}"/>
                      </a:ext>
                    </a:extLst>
                  </p:cNvPr>
                  <p:cNvSpPr txBox="1"/>
                  <p:nvPr/>
                </p:nvSpPr>
                <p:spPr>
                  <a:xfrm>
                    <a:off x="6698958" y="772236"/>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General FIN</a:t>
                    </a:r>
                  </a:p>
                </p:txBody>
              </p:sp>
              <p:sp>
                <p:nvSpPr>
                  <p:cNvPr id="114" name="Rectangle: Rounded Corners 113">
                    <a:extLst>
                      <a:ext uri="{FF2B5EF4-FFF2-40B4-BE49-F238E27FC236}">
                        <a16:creationId xmlns:a16="http://schemas.microsoft.com/office/drawing/2014/main" id="{526764FA-F7C2-1ED9-2CC9-939F56CC05EC}"/>
                      </a:ext>
                    </a:extLst>
                  </p:cNvPr>
                  <p:cNvSpPr/>
                  <p:nvPr/>
                </p:nvSpPr>
                <p:spPr>
                  <a:xfrm>
                    <a:off x="6503174" y="838099"/>
                    <a:ext cx="226730" cy="86502"/>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108" name="Group 107">
                <a:extLst>
                  <a:ext uri="{FF2B5EF4-FFF2-40B4-BE49-F238E27FC236}">
                    <a16:creationId xmlns:a16="http://schemas.microsoft.com/office/drawing/2014/main" id="{911130EA-5127-0C8C-4B54-05658EFC088E}"/>
                  </a:ext>
                </a:extLst>
              </p:cNvPr>
              <p:cNvGrpSpPr/>
              <p:nvPr/>
            </p:nvGrpSpPr>
            <p:grpSpPr>
              <a:xfrm>
                <a:off x="7470340" y="643101"/>
                <a:ext cx="998396" cy="215444"/>
                <a:chOff x="7470340" y="643101"/>
                <a:chExt cx="998396" cy="215444"/>
              </a:xfrm>
            </p:grpSpPr>
            <p:sp>
              <p:nvSpPr>
                <p:cNvPr id="109" name="TextBox 108">
                  <a:extLst>
                    <a:ext uri="{FF2B5EF4-FFF2-40B4-BE49-F238E27FC236}">
                      <a16:creationId xmlns:a16="http://schemas.microsoft.com/office/drawing/2014/main" id="{9F34290C-A393-2D2B-8EBB-CB4ECD14EB49}"/>
                    </a:ext>
                  </a:extLst>
                </p:cNvPr>
                <p:cNvSpPr txBox="1"/>
                <p:nvPr/>
              </p:nvSpPr>
              <p:spPr>
                <a:xfrm>
                  <a:off x="7666124" y="643101"/>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Bus. Assets</a:t>
                  </a:r>
                </a:p>
              </p:txBody>
            </p:sp>
            <p:sp>
              <p:nvSpPr>
                <p:cNvPr id="110" name="Rectangle: Rounded Corners 109">
                  <a:extLst>
                    <a:ext uri="{FF2B5EF4-FFF2-40B4-BE49-F238E27FC236}">
                      <a16:creationId xmlns:a16="http://schemas.microsoft.com/office/drawing/2014/main" id="{B7A83DA2-9714-FB1F-0758-50BD23840860}"/>
                    </a:ext>
                  </a:extLst>
                </p:cNvPr>
                <p:cNvSpPr/>
                <p:nvPr/>
              </p:nvSpPr>
              <p:spPr>
                <a:xfrm>
                  <a:off x="7470340" y="709758"/>
                  <a:ext cx="226730" cy="86502"/>
                </a:xfrm>
                <a:prstGeom prst="round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sp>
          <p:nvSpPr>
            <p:cNvPr id="99" name="TextBox 98">
              <a:extLst>
                <a:ext uri="{FF2B5EF4-FFF2-40B4-BE49-F238E27FC236}">
                  <a16:creationId xmlns:a16="http://schemas.microsoft.com/office/drawing/2014/main" id="{7757B08E-FCB0-B2A4-9E46-8CE2A0F9E30C}"/>
                </a:ext>
              </a:extLst>
            </p:cNvPr>
            <p:cNvSpPr txBox="1"/>
            <p:nvPr/>
          </p:nvSpPr>
          <p:spPr>
            <a:xfrm>
              <a:off x="6866459" y="712914"/>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Projects</a:t>
              </a:r>
            </a:p>
          </p:txBody>
        </p:sp>
        <p:sp>
          <p:nvSpPr>
            <p:cNvPr id="100" name="Rectangle: Rounded Corners 99">
              <a:extLst>
                <a:ext uri="{FF2B5EF4-FFF2-40B4-BE49-F238E27FC236}">
                  <a16:creationId xmlns:a16="http://schemas.microsoft.com/office/drawing/2014/main" id="{C5DE7B11-28AB-0875-C677-CAB86F5F7563}"/>
                </a:ext>
              </a:extLst>
            </p:cNvPr>
            <p:cNvSpPr/>
            <p:nvPr/>
          </p:nvSpPr>
          <p:spPr>
            <a:xfrm>
              <a:off x="6670675" y="779571"/>
              <a:ext cx="226730" cy="86502"/>
            </a:xfrm>
            <a:prstGeom prst="roundRect">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sp>
        <p:nvSpPr>
          <p:cNvPr id="7" name="Rounded Rectangle 11">
            <a:extLst>
              <a:ext uri="{FF2B5EF4-FFF2-40B4-BE49-F238E27FC236}">
                <a16:creationId xmlns:a16="http://schemas.microsoft.com/office/drawing/2014/main" id="{2C08063C-DD08-B420-E9F1-310D84BCA52D}"/>
              </a:ext>
            </a:extLst>
          </p:cNvPr>
          <p:cNvSpPr/>
          <p:nvPr/>
        </p:nvSpPr>
        <p:spPr>
          <a:xfrm>
            <a:off x="2703081" y="2455210"/>
            <a:ext cx="4846320" cy="18288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ADAPTIVE: CONFIRM ROSTER OF USERS</a:t>
            </a:r>
          </a:p>
        </p:txBody>
      </p:sp>
      <p:sp>
        <p:nvSpPr>
          <p:cNvPr id="8" name="Rounded Rectangle 9">
            <a:extLst>
              <a:ext uri="{FF2B5EF4-FFF2-40B4-BE49-F238E27FC236}">
                <a16:creationId xmlns:a16="http://schemas.microsoft.com/office/drawing/2014/main" id="{6DD45BBC-DA7C-3DD7-442D-1BEFB6BDB5B8}"/>
              </a:ext>
            </a:extLst>
          </p:cNvPr>
          <p:cNvSpPr/>
          <p:nvPr/>
        </p:nvSpPr>
        <p:spPr>
          <a:xfrm>
            <a:off x="2699039" y="2651815"/>
            <a:ext cx="4846320" cy="182880"/>
          </a:xfrm>
          <a:prstGeom prst="roundRect">
            <a:avLst>
              <a:gd name="adj" fmla="val 9469"/>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PAYMENT OF ALIGHT JULY VOUCHER IN TEAMWORKS</a:t>
            </a:r>
          </a:p>
        </p:txBody>
      </p:sp>
      <p:sp>
        <p:nvSpPr>
          <p:cNvPr id="10" name="Rounded Rectangle 9">
            <a:extLst>
              <a:ext uri="{FF2B5EF4-FFF2-40B4-BE49-F238E27FC236}">
                <a16:creationId xmlns:a16="http://schemas.microsoft.com/office/drawing/2014/main" id="{D6E0A82D-57A8-D402-DE3E-E64CAF1EA743}"/>
              </a:ext>
            </a:extLst>
          </p:cNvPr>
          <p:cNvSpPr/>
          <p:nvPr/>
        </p:nvSpPr>
        <p:spPr>
          <a:xfrm>
            <a:off x="202919" y="7243742"/>
            <a:ext cx="4846320" cy="182880"/>
          </a:xfrm>
          <a:prstGeom prst="roundRect">
            <a:avLst>
              <a:gd name="adj" fmla="val 9469"/>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a:t>PAYMENT OF ALIGHT JULY VOUCHER IN TEAMWORKS</a:t>
            </a:r>
          </a:p>
        </p:txBody>
      </p:sp>
      <p:sp>
        <p:nvSpPr>
          <p:cNvPr id="12" name="Rounded Rectangle 16">
            <a:extLst>
              <a:ext uri="{FF2B5EF4-FFF2-40B4-BE49-F238E27FC236}">
                <a16:creationId xmlns:a16="http://schemas.microsoft.com/office/drawing/2014/main" id="{A9D56ED1-3FAE-2A44-2F92-4DE9C91E7861}"/>
              </a:ext>
            </a:extLst>
          </p:cNvPr>
          <p:cNvSpPr/>
          <p:nvPr/>
        </p:nvSpPr>
        <p:spPr>
          <a:xfrm>
            <a:off x="2697148" y="1471302"/>
            <a:ext cx="4846320" cy="18288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a:solidFill>
                  <a:srgbClr val="FFFFFF"/>
                </a:solidFill>
                <a:latin typeface="Arial" panose="020B0604020202020204"/>
              </a:rPr>
              <a:t>REVIEW COSTING ALLOCATIONS</a:t>
            </a:r>
            <a:endParaRPr kumimoji="0" lang="en-US" sz="1000" b="1"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5" name="Rounded Rectangle 16">
            <a:extLst>
              <a:ext uri="{FF2B5EF4-FFF2-40B4-BE49-F238E27FC236}">
                <a16:creationId xmlns:a16="http://schemas.microsoft.com/office/drawing/2014/main" id="{B066FA00-A3C7-9E0A-6AD4-FBD54E24D492}"/>
              </a:ext>
            </a:extLst>
          </p:cNvPr>
          <p:cNvSpPr/>
          <p:nvPr/>
        </p:nvSpPr>
        <p:spPr>
          <a:xfrm>
            <a:off x="202919" y="7452101"/>
            <a:ext cx="3657600" cy="18288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a:solidFill>
                  <a:srgbClr val="FFFFFF"/>
                </a:solidFill>
                <a:latin typeface="Arial" panose="020B0604020202020204"/>
              </a:rPr>
              <a:t>REVIEW COSTING ALLOCATIONS</a:t>
            </a:r>
            <a:endParaRPr kumimoji="0" lang="en-US" sz="1000" b="1"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3" name="Rectangle: Rounded Corners 12">
            <a:extLst>
              <a:ext uri="{FF2B5EF4-FFF2-40B4-BE49-F238E27FC236}">
                <a16:creationId xmlns:a16="http://schemas.microsoft.com/office/drawing/2014/main" id="{DDC7362F-6599-20FA-7FDC-D8B9A0195AD9}"/>
              </a:ext>
            </a:extLst>
          </p:cNvPr>
          <p:cNvSpPr/>
          <p:nvPr/>
        </p:nvSpPr>
        <p:spPr>
          <a:xfrm>
            <a:off x="3892099" y="6752114"/>
            <a:ext cx="1188720" cy="950490"/>
          </a:xfrm>
          <a:prstGeom prst="roundRect">
            <a:avLst>
              <a:gd name="adj" fmla="val 19730"/>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FFFFFF"/>
                </a:solidFill>
                <a:effectLst/>
                <a:uLnTx/>
                <a:uFillTx/>
                <a:latin typeface="Arial" panose="020B0604020202020204"/>
                <a:ea typeface="+mn-ea"/>
                <a:cs typeface="+mn-cs"/>
              </a:rPr>
              <a:t>Projects: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Freeze of capitalization of CIP costs and registering from a project asset</a:t>
            </a:r>
          </a:p>
        </p:txBody>
      </p:sp>
      <p:sp>
        <p:nvSpPr>
          <p:cNvPr id="14" name="Rounded Rectangle 16">
            <a:extLst>
              <a:ext uri="{FF2B5EF4-FFF2-40B4-BE49-F238E27FC236}">
                <a16:creationId xmlns:a16="http://schemas.microsoft.com/office/drawing/2014/main" id="{1298B6B0-FB29-7C30-8B56-9CCBC049A637}"/>
              </a:ext>
            </a:extLst>
          </p:cNvPr>
          <p:cNvSpPr/>
          <p:nvPr/>
        </p:nvSpPr>
        <p:spPr>
          <a:xfrm>
            <a:off x="6405330" y="2875010"/>
            <a:ext cx="1118681" cy="1114676"/>
          </a:xfrm>
          <a:prstGeom prst="roundRect">
            <a:avLst/>
          </a:prstGeom>
          <a:solidFill>
            <a:srgbClr val="A72608"/>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Ins="9144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FFFFFF"/>
                </a:solidFill>
                <a:effectLst/>
                <a:uLnTx/>
                <a:uFillTx/>
                <a:latin typeface="Arial" panose="020B0604020202020204"/>
                <a:ea typeface="+mn-ea"/>
                <a:cs typeface="+mn-cs"/>
              </a:rPr>
              <a:t>P-Card: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a:solidFill>
                  <a:srgbClr val="FFFFFF"/>
                </a:solidFill>
                <a:latin typeface="Arial" panose="020B0604020202020204"/>
              </a:rPr>
              <a:t>Final P-Card statement in PeopleSoft/ </a:t>
            </a:r>
            <a:r>
              <a:rPr lang="en-US" sz="900" err="1">
                <a:solidFill>
                  <a:srgbClr val="FFFFFF"/>
                </a:solidFill>
                <a:latin typeface="Arial" panose="020B0604020202020204"/>
              </a:rPr>
              <a:t>TeamWorks</a:t>
            </a:r>
            <a:r>
              <a:rPr lang="en-US" sz="900">
                <a:solidFill>
                  <a:srgbClr val="FFFFFF"/>
                </a:solidFill>
                <a:latin typeface="Arial" panose="020B0604020202020204"/>
              </a:rPr>
              <a:t> for statements on the 4th</a:t>
            </a:r>
            <a:endParaRPr kumimoji="0" lang="en-US" sz="900" i="0" u="none" strike="noStrike" kern="1200" cap="none" spc="0" normalizeH="0" baseline="0" noProof="0">
              <a:ln>
                <a:noFill/>
              </a:ln>
              <a:solidFill>
                <a:srgbClr val="FFFFFF"/>
              </a:solidFill>
              <a:effectLst/>
              <a:uLnTx/>
              <a:uFillTx/>
              <a:latin typeface="Arial" panose="020B0604020202020204"/>
              <a:ea typeface="+mn-ea"/>
              <a:cs typeface="+mn-cs"/>
            </a:endParaRPr>
          </a:p>
        </p:txBody>
      </p:sp>
    </p:spTree>
    <p:extLst>
      <p:ext uri="{BB962C8B-B14F-4D97-AF65-F5344CB8AC3E}">
        <p14:creationId xmlns:p14="http://schemas.microsoft.com/office/powerpoint/2010/main" val="4235194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E41D8-8B30-3595-39B6-31E1D88B841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99CB719-6F0A-AA28-A079-8B69235BF86F}"/>
              </a:ext>
            </a:extLst>
          </p:cNvPr>
          <p:cNvGraphicFramePr>
            <a:graphicFrameLocks noGrp="1"/>
          </p:cNvGraphicFramePr>
          <p:nvPr>
            <p:extLst>
              <p:ext uri="{D42A27DB-BD31-4B8C-83A1-F6EECF244321}">
                <p14:modId xmlns:p14="http://schemas.microsoft.com/office/powerpoint/2010/main" val="1247411765"/>
              </p:ext>
            </p:extLst>
          </p:nvPr>
        </p:nvGraphicFramePr>
        <p:xfrm>
          <a:off x="192886" y="913587"/>
          <a:ext cx="7386630" cy="5910963"/>
        </p:xfrm>
        <a:graphic>
          <a:graphicData uri="http://schemas.openxmlformats.org/drawingml/2006/table">
            <a:tbl>
              <a:tblPr firstRow="1" bandRow="1"/>
              <a:tblGrid>
                <a:gridCol w="1477326">
                  <a:extLst>
                    <a:ext uri="{9D8B030D-6E8A-4147-A177-3AD203B41FA5}">
                      <a16:colId xmlns:a16="http://schemas.microsoft.com/office/drawing/2014/main" val="20001"/>
                    </a:ext>
                  </a:extLst>
                </a:gridCol>
                <a:gridCol w="1477326">
                  <a:extLst>
                    <a:ext uri="{9D8B030D-6E8A-4147-A177-3AD203B41FA5}">
                      <a16:colId xmlns:a16="http://schemas.microsoft.com/office/drawing/2014/main" val="20002"/>
                    </a:ext>
                  </a:extLst>
                </a:gridCol>
                <a:gridCol w="1477326">
                  <a:extLst>
                    <a:ext uri="{9D8B030D-6E8A-4147-A177-3AD203B41FA5}">
                      <a16:colId xmlns:a16="http://schemas.microsoft.com/office/drawing/2014/main" val="20003"/>
                    </a:ext>
                  </a:extLst>
                </a:gridCol>
                <a:gridCol w="1477326">
                  <a:extLst>
                    <a:ext uri="{9D8B030D-6E8A-4147-A177-3AD203B41FA5}">
                      <a16:colId xmlns:a16="http://schemas.microsoft.com/office/drawing/2014/main" val="20004"/>
                    </a:ext>
                  </a:extLst>
                </a:gridCol>
                <a:gridCol w="1477326">
                  <a:extLst>
                    <a:ext uri="{9D8B030D-6E8A-4147-A177-3AD203B41FA5}">
                      <a16:colId xmlns:a16="http://schemas.microsoft.com/office/drawing/2014/main" val="20005"/>
                    </a:ext>
                  </a:extLst>
                </a:gridCol>
              </a:tblGrid>
              <a:tr h="241683">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Monday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Tuesday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Wednesday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Thursday</a:t>
                      </a: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1pPr>
                      <a:lvl2pPr marL="457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2pPr>
                      <a:lvl3pPr marL="914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3pPr>
                      <a:lvl4pPr marL="1371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4pPr>
                      <a:lvl5pPr marL="18288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5pPr>
                      <a:lvl6pPr marL="22860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6pPr>
                      <a:lvl7pPr marL="27432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7pPr>
                      <a:lvl8pPr marL="32004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8pPr>
                      <a:lvl9pPr marL="3657600" marR="0" algn="l" defTabSz="914400" rtl="0" eaLnBrk="1" latinLnBrk="0" hangingPunct="1">
                        <a:lnSpc>
                          <a:spcPct val="100000"/>
                        </a:lnSpc>
                        <a:spcBef>
                          <a:spcPts val="0"/>
                        </a:spcBef>
                        <a:spcAft>
                          <a:spcPts val="0"/>
                        </a:spcAft>
                        <a:buClr>
                          <a:srgbClr val="000000"/>
                        </a:buClr>
                        <a:buFont typeface="Arial"/>
                        <a:defRPr sz="1800" b="1" i="0" u="none" strike="noStrike" kern="1200" cap="none">
                          <a:solidFill>
                            <a:schemeClr val="lt1"/>
                          </a:solidFill>
                          <a:latin typeface="Arial"/>
                          <a:ea typeface="ヒラギノ角ゴ ProN W3"/>
                          <a:cs typeface="ヒラギノ角ゴ ProN W3"/>
                          <a:sym typeface="Arial"/>
                        </a:defRPr>
                      </a:lvl9pPr>
                    </a:lstStyle>
                    <a:p>
                      <a:pPr algn="l"/>
                      <a:r>
                        <a:rPr lang="en-US" sz="700" b="1" cap="all" baseline="0">
                          <a:solidFill>
                            <a:schemeClr val="tx1"/>
                          </a:solidFill>
                          <a:latin typeface="Arial" panose="020B0604020202020204" pitchFamily="34" charset="0"/>
                          <a:ea typeface="Open Sans"/>
                          <a:cs typeface="Arial" panose="020B0604020202020204" pitchFamily="34" charset="0"/>
                        </a:rPr>
                        <a:t>Friday </a:t>
                      </a:r>
                      <a:endParaRPr lang="en-US" sz="700" b="1" cap="all" baseline="0">
                        <a:solidFill>
                          <a:schemeClr val="tx1"/>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651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13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14</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15</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16</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17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1269467"/>
                  </a:ext>
                </a:extLst>
              </a:tr>
              <a:tr h="914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22</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23</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24</a:t>
                      </a:r>
                    </a:p>
                    <a:p>
                      <a:pPr marL="0" marR="0" lvl="0" indent="0" algn="l" rtl="0" eaLnBrk="1" fontAlgn="auto" latinLnBrk="0" hangingPunct="1">
                        <a:lnSpc>
                          <a:spcPct val="100000"/>
                        </a:lnSpc>
                        <a:spcBef>
                          <a:spcPts val="0"/>
                        </a:spcBef>
                        <a:spcAft>
                          <a:spcPts val="0"/>
                        </a:spcAft>
                        <a:buClrTx/>
                        <a:buSzTx/>
                        <a:buFontTx/>
                        <a:buNone/>
                      </a:pPr>
                      <a:endPar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endParaRP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77532604"/>
                  </a:ext>
                </a:extLst>
              </a:tr>
              <a:tr h="21031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ea typeface="Open Sans"/>
                          <a:cs typeface="Arial" panose="020B0604020202020204" pitchFamily="34" charset="0"/>
                        </a:rPr>
                        <a:t>27</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28</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kern="1200">
                          <a:solidFill>
                            <a:schemeClr val="bg2">
                              <a:lumMod val="50000"/>
                            </a:schemeClr>
                          </a:solidFill>
                          <a:latin typeface="Arial" panose="020B0604020202020204" pitchFamily="34" charset="0"/>
                          <a:ea typeface="Open Sans"/>
                          <a:cs typeface="Arial" panose="020B0604020202020204" pitchFamily="34" charset="0"/>
                        </a:rPr>
                        <a:t>29</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i="0">
                          <a:solidFill>
                            <a:schemeClr val="bg2">
                              <a:lumMod val="50000"/>
                            </a:schemeClr>
                          </a:solidFill>
                          <a:latin typeface="Arial" panose="020B0604020202020204" pitchFamily="34" charset="0"/>
                          <a:cs typeface="Arial" panose="020B0604020202020204" pitchFamily="34" charset="0"/>
                        </a:rPr>
                        <a:t>30</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700" b="1" i="0" kern="1200">
                          <a:solidFill>
                            <a:schemeClr val="bg2">
                              <a:lumMod val="50000"/>
                            </a:schemeClr>
                          </a:solidFill>
                          <a:latin typeface="Arial" panose="020B0604020202020204" pitchFamily="34" charset="0"/>
                          <a:ea typeface="Open Sans" panose="020B0606030504020204" pitchFamily="34" charset="0"/>
                          <a:cs typeface="Arial" panose="020B0604020202020204" pitchFamily="34" charset="0"/>
                        </a:rPr>
                        <a:t>31</a:t>
                      </a:r>
                    </a:p>
                  </a:txBody>
                  <a:tcPr marL="64893" marR="64893" marT="21119" marB="21119">
                    <a:lnL w="9525" cap="flat" cmpd="sng" algn="ctr">
                      <a:solidFill>
                        <a:schemeClr val="tx2">
                          <a:lumMod val="40000"/>
                          <a:lumOff val="60000"/>
                        </a:schemeClr>
                      </a:solidFill>
                      <a:prstDash val="solid"/>
                      <a:round/>
                      <a:headEnd type="none" w="med" len="med"/>
                      <a:tailEnd type="none" w="med" len="med"/>
                    </a:lnL>
                    <a:lnR w="9525" cap="flat" cmpd="sng" algn="ctr">
                      <a:solidFill>
                        <a:schemeClr val="tx2">
                          <a:lumMod val="40000"/>
                          <a:lumOff val="60000"/>
                        </a:schemeClr>
                      </a:solidFill>
                      <a:prstDash val="solid"/>
                      <a:round/>
                      <a:headEnd type="none" w="med" len="med"/>
                      <a:tailEnd type="none" w="med" len="med"/>
                    </a:lnR>
                    <a:lnT w="9525" cap="flat" cmpd="sng" algn="ctr">
                      <a:solidFill>
                        <a:schemeClr val="tx2">
                          <a:lumMod val="40000"/>
                          <a:lumOff val="60000"/>
                        </a:schemeClr>
                      </a:solidFill>
                      <a:prstDash val="solid"/>
                      <a:round/>
                      <a:headEnd type="none" w="med" len="med"/>
                      <a:tailEnd type="none" w="med" len="med"/>
                    </a:lnT>
                    <a:lnB w="9525"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53493"/>
                  </a:ext>
                </a:extLst>
              </a:tr>
            </a:tbl>
          </a:graphicData>
        </a:graphic>
      </p:graphicFrame>
      <p:sp>
        <p:nvSpPr>
          <p:cNvPr id="3" name="Rectangle 2">
            <a:extLst>
              <a:ext uri="{FF2B5EF4-FFF2-40B4-BE49-F238E27FC236}">
                <a16:creationId xmlns:a16="http://schemas.microsoft.com/office/drawing/2014/main" id="{49E9184C-149D-37D1-590B-62658143F0B2}"/>
              </a:ext>
            </a:extLst>
          </p:cNvPr>
          <p:cNvSpPr/>
          <p:nvPr/>
        </p:nvSpPr>
        <p:spPr>
          <a:xfrm>
            <a:off x="0" y="0"/>
            <a:ext cx="7772400" cy="8408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5" name="Picture 4" descr="A black background with a black square&#10;&#10;Description automatically generated with medium confidence">
            <a:extLst>
              <a:ext uri="{FF2B5EF4-FFF2-40B4-BE49-F238E27FC236}">
                <a16:creationId xmlns:a16="http://schemas.microsoft.com/office/drawing/2014/main" id="{1339DCDA-0E06-D9EC-C41E-819FD0AFED89}"/>
              </a:ext>
            </a:extLst>
          </p:cNvPr>
          <p:cNvPicPr/>
          <p:nvPr/>
        </p:nvPicPr>
        <p:blipFill>
          <a:blip r:embed="rId3"/>
          <a:stretch>
            <a:fillRect/>
          </a:stretch>
        </p:blipFill>
        <p:spPr>
          <a:xfrm>
            <a:off x="6621517" y="173270"/>
            <a:ext cx="960024" cy="153281"/>
          </a:xfrm>
          <a:prstGeom prst="rect">
            <a:avLst/>
          </a:prstGeom>
        </p:spPr>
      </p:pic>
      <p:sp>
        <p:nvSpPr>
          <p:cNvPr id="9" name="TextBox 8">
            <a:extLst>
              <a:ext uri="{FF2B5EF4-FFF2-40B4-BE49-F238E27FC236}">
                <a16:creationId xmlns:a16="http://schemas.microsoft.com/office/drawing/2014/main" id="{B5D3620D-6E92-C633-7CAA-2D01E1A93D70}"/>
              </a:ext>
            </a:extLst>
          </p:cNvPr>
          <p:cNvSpPr txBox="1"/>
          <p:nvPr/>
        </p:nvSpPr>
        <p:spPr>
          <a:xfrm>
            <a:off x="87783" y="80141"/>
            <a:ext cx="6365569"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Go-Live Calendar: Finance &amp; Procurement</a:t>
            </a:r>
          </a:p>
        </p:txBody>
      </p:sp>
      <p:sp>
        <p:nvSpPr>
          <p:cNvPr id="11" name="TextBox 10">
            <a:extLst>
              <a:ext uri="{FF2B5EF4-FFF2-40B4-BE49-F238E27FC236}">
                <a16:creationId xmlns:a16="http://schemas.microsoft.com/office/drawing/2014/main" id="{0523E4CF-7174-98B7-105A-60D5BA26126E}"/>
              </a:ext>
            </a:extLst>
          </p:cNvPr>
          <p:cNvSpPr txBox="1"/>
          <p:nvPr/>
        </p:nvSpPr>
        <p:spPr>
          <a:xfrm>
            <a:off x="128755" y="544255"/>
            <a:ext cx="2579319"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Arial" panose="020B0604020202020204"/>
                <a:ea typeface="+mn-ea"/>
                <a:cs typeface="+mn-cs"/>
              </a:rPr>
              <a:t>July 2026 </a:t>
            </a:r>
            <a:r>
              <a:rPr kumimoji="0" lang="en-US" sz="1600" b="1" i="1" u="none" strike="noStrike" kern="1200" cap="none" spc="0" normalizeH="0" baseline="0" noProof="0">
                <a:ln>
                  <a:noFill/>
                </a:ln>
                <a:solidFill>
                  <a:srgbClr val="000000"/>
                </a:solidFill>
                <a:effectLst/>
                <a:uLnTx/>
                <a:uFillTx/>
                <a:latin typeface="Arial" panose="020B0604020202020204"/>
                <a:ea typeface="+mn-ea"/>
                <a:cs typeface="+mn-cs"/>
              </a:rPr>
              <a:t>(cont.)</a:t>
            </a:r>
          </a:p>
        </p:txBody>
      </p:sp>
      <p:sp>
        <p:nvSpPr>
          <p:cNvPr id="28" name="Rounded Rectangle 11">
            <a:extLst>
              <a:ext uri="{FF2B5EF4-FFF2-40B4-BE49-F238E27FC236}">
                <a16:creationId xmlns:a16="http://schemas.microsoft.com/office/drawing/2014/main" id="{E23F79AC-F887-E8BE-D0C6-FE6CCEE36646}"/>
              </a:ext>
            </a:extLst>
          </p:cNvPr>
          <p:cNvSpPr/>
          <p:nvPr/>
        </p:nvSpPr>
        <p:spPr>
          <a:xfrm>
            <a:off x="220607" y="2520364"/>
            <a:ext cx="1426464" cy="485932"/>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ADAPTIVE: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CONFIRM ROSTER OF USERS</a:t>
            </a:r>
          </a:p>
        </p:txBody>
      </p:sp>
      <p:sp>
        <p:nvSpPr>
          <p:cNvPr id="29" name="Rounded Rectangle 9">
            <a:extLst>
              <a:ext uri="{FF2B5EF4-FFF2-40B4-BE49-F238E27FC236}">
                <a16:creationId xmlns:a16="http://schemas.microsoft.com/office/drawing/2014/main" id="{7C777891-6645-12B5-A141-EBC0156A6134}"/>
              </a:ext>
            </a:extLst>
          </p:cNvPr>
          <p:cNvSpPr/>
          <p:nvPr/>
        </p:nvSpPr>
        <p:spPr>
          <a:xfrm>
            <a:off x="192024" y="4005051"/>
            <a:ext cx="7388352" cy="182880"/>
          </a:xfrm>
          <a:prstGeom prst="roundRect">
            <a:avLst>
              <a:gd name="adj" fmla="val 9469"/>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SHARE OUTSTANDING CHECKS INFORMATION WITH BANKS</a:t>
            </a:r>
          </a:p>
        </p:txBody>
      </p:sp>
      <p:sp>
        <p:nvSpPr>
          <p:cNvPr id="30" name="Rounded Rectangle 9">
            <a:extLst>
              <a:ext uri="{FF2B5EF4-FFF2-40B4-BE49-F238E27FC236}">
                <a16:creationId xmlns:a16="http://schemas.microsoft.com/office/drawing/2014/main" id="{855FDB1F-73E1-A3AF-C200-3730C77EB2AD}"/>
              </a:ext>
            </a:extLst>
          </p:cNvPr>
          <p:cNvSpPr/>
          <p:nvPr/>
        </p:nvSpPr>
        <p:spPr>
          <a:xfrm>
            <a:off x="194573" y="4938411"/>
            <a:ext cx="7360920" cy="182880"/>
          </a:xfrm>
          <a:prstGeom prst="roundRect">
            <a:avLst>
              <a:gd name="adj" fmla="val 9469"/>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SHARE OUTSTANDING CHECKS INFORMATION WITH BANKS</a:t>
            </a:r>
          </a:p>
        </p:txBody>
      </p:sp>
      <p:sp>
        <p:nvSpPr>
          <p:cNvPr id="15" name="Rounded Rectangle 9">
            <a:extLst>
              <a:ext uri="{FF2B5EF4-FFF2-40B4-BE49-F238E27FC236}">
                <a16:creationId xmlns:a16="http://schemas.microsoft.com/office/drawing/2014/main" id="{A325D338-E8F2-C2B4-28B8-609A27CFA55E}"/>
              </a:ext>
            </a:extLst>
          </p:cNvPr>
          <p:cNvSpPr/>
          <p:nvPr/>
        </p:nvSpPr>
        <p:spPr>
          <a:xfrm>
            <a:off x="189292" y="1331818"/>
            <a:ext cx="4429886" cy="182880"/>
          </a:xfrm>
          <a:prstGeom prst="roundRect">
            <a:avLst>
              <a:gd name="adj" fmla="val 9469"/>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PROVIDE OUTSTANDING PAYMENTS FROM TEAMWORKS</a:t>
            </a:r>
          </a:p>
        </p:txBody>
      </p:sp>
      <p:sp>
        <p:nvSpPr>
          <p:cNvPr id="59" name="Rectangle: Rounded Corners 58">
            <a:extLst>
              <a:ext uri="{FF2B5EF4-FFF2-40B4-BE49-F238E27FC236}">
                <a16:creationId xmlns:a16="http://schemas.microsoft.com/office/drawing/2014/main" id="{B4E4854E-9940-B910-B3D1-9A4F1087D799}"/>
              </a:ext>
            </a:extLst>
          </p:cNvPr>
          <p:cNvSpPr/>
          <p:nvPr/>
        </p:nvSpPr>
        <p:spPr>
          <a:xfrm>
            <a:off x="220607" y="1933205"/>
            <a:ext cx="1426464" cy="547832"/>
          </a:xfrm>
          <a:prstGeom prst="round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Arial" panose="020B0604020202020204"/>
                <a:ea typeface="+mn-ea"/>
                <a:cs typeface="+mn-cs"/>
              </a:rPr>
              <a:t>Provide Converted Grants Billing &amp; AR Amounts</a:t>
            </a:r>
          </a:p>
        </p:txBody>
      </p:sp>
      <p:sp>
        <p:nvSpPr>
          <p:cNvPr id="55" name="Rounded Rectangle 9">
            <a:extLst>
              <a:ext uri="{FF2B5EF4-FFF2-40B4-BE49-F238E27FC236}">
                <a16:creationId xmlns:a16="http://schemas.microsoft.com/office/drawing/2014/main" id="{68B14487-E886-CBE7-0396-9E3063314F38}"/>
              </a:ext>
            </a:extLst>
          </p:cNvPr>
          <p:cNvSpPr/>
          <p:nvPr/>
        </p:nvSpPr>
        <p:spPr>
          <a:xfrm>
            <a:off x="189292" y="1534877"/>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sp>
        <p:nvSpPr>
          <p:cNvPr id="63" name="Rounded Rectangle 9">
            <a:extLst>
              <a:ext uri="{FF2B5EF4-FFF2-40B4-BE49-F238E27FC236}">
                <a16:creationId xmlns:a16="http://schemas.microsoft.com/office/drawing/2014/main" id="{31ED850A-8C78-957C-924D-909537D5932C}"/>
              </a:ext>
            </a:extLst>
          </p:cNvPr>
          <p:cNvSpPr/>
          <p:nvPr/>
        </p:nvSpPr>
        <p:spPr>
          <a:xfrm>
            <a:off x="192024" y="4195774"/>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sp>
        <p:nvSpPr>
          <p:cNvPr id="68" name="Rounded Rectangle 9">
            <a:extLst>
              <a:ext uri="{FF2B5EF4-FFF2-40B4-BE49-F238E27FC236}">
                <a16:creationId xmlns:a16="http://schemas.microsoft.com/office/drawing/2014/main" id="{55D60F16-B4D8-5150-0FEA-1EC5A50E13FC}"/>
              </a:ext>
            </a:extLst>
          </p:cNvPr>
          <p:cNvSpPr/>
          <p:nvPr/>
        </p:nvSpPr>
        <p:spPr>
          <a:xfrm>
            <a:off x="194573" y="5128129"/>
            <a:ext cx="7388352" cy="182880"/>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GRANTS: CREATE NEW SPONSOR INVOICES</a:t>
            </a:r>
          </a:p>
        </p:txBody>
      </p:sp>
      <p:grpSp>
        <p:nvGrpSpPr>
          <p:cNvPr id="111" name="Group 110">
            <a:extLst>
              <a:ext uri="{FF2B5EF4-FFF2-40B4-BE49-F238E27FC236}">
                <a16:creationId xmlns:a16="http://schemas.microsoft.com/office/drawing/2014/main" id="{64539BAA-60D5-03B2-242F-974CF21892C1}"/>
              </a:ext>
            </a:extLst>
          </p:cNvPr>
          <p:cNvGrpSpPr/>
          <p:nvPr/>
        </p:nvGrpSpPr>
        <p:grpSpPr>
          <a:xfrm>
            <a:off x="1908408" y="458748"/>
            <a:ext cx="5760663" cy="469610"/>
            <a:chOff x="1908408" y="458748"/>
            <a:chExt cx="5760663" cy="469610"/>
          </a:xfrm>
        </p:grpSpPr>
        <p:grpSp>
          <p:nvGrpSpPr>
            <p:cNvPr id="112" name="Group 111">
              <a:extLst>
                <a:ext uri="{FF2B5EF4-FFF2-40B4-BE49-F238E27FC236}">
                  <a16:creationId xmlns:a16="http://schemas.microsoft.com/office/drawing/2014/main" id="{A1B5F8B2-634C-2EE6-50EA-69F636B0C104}"/>
                </a:ext>
              </a:extLst>
            </p:cNvPr>
            <p:cNvGrpSpPr/>
            <p:nvPr/>
          </p:nvGrpSpPr>
          <p:grpSpPr>
            <a:xfrm>
              <a:off x="1908408" y="458748"/>
              <a:ext cx="5760663" cy="462566"/>
              <a:chOff x="2708073" y="525114"/>
              <a:chExt cx="5760663" cy="462566"/>
            </a:xfrm>
          </p:grpSpPr>
          <p:sp>
            <p:nvSpPr>
              <p:cNvPr id="115" name="TextBox 114">
                <a:extLst>
                  <a:ext uri="{FF2B5EF4-FFF2-40B4-BE49-F238E27FC236}">
                    <a16:creationId xmlns:a16="http://schemas.microsoft.com/office/drawing/2014/main" id="{97B34441-09A9-1A5B-16FA-E0F78DA07821}"/>
                  </a:ext>
                </a:extLst>
              </p:cNvPr>
              <p:cNvSpPr txBox="1"/>
              <p:nvPr/>
            </p:nvSpPr>
            <p:spPr>
              <a:xfrm>
                <a:off x="5304556" y="525114"/>
                <a:ext cx="476314" cy="2308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srgbClr val="000000"/>
                    </a:solidFill>
                    <a:effectLst/>
                    <a:uLnTx/>
                    <a:uFillTx/>
                    <a:latin typeface="Arial" panose="020B0604020202020204"/>
                    <a:ea typeface="+mn-ea"/>
                    <a:cs typeface="+mn-cs"/>
                  </a:rPr>
                  <a:t>KEY</a:t>
                </a:r>
              </a:p>
            </p:txBody>
          </p:sp>
          <p:sp>
            <p:nvSpPr>
              <p:cNvPr id="116" name="Rectangle 115">
                <a:extLst>
                  <a:ext uri="{FF2B5EF4-FFF2-40B4-BE49-F238E27FC236}">
                    <a16:creationId xmlns:a16="http://schemas.microsoft.com/office/drawing/2014/main" id="{06546F15-31E5-9140-6CB8-8C1C51A712F8}"/>
                  </a:ext>
                </a:extLst>
              </p:cNvPr>
              <p:cNvSpPr/>
              <p:nvPr/>
            </p:nvSpPr>
            <p:spPr>
              <a:xfrm>
                <a:off x="2708073" y="551026"/>
                <a:ext cx="5669280" cy="414491"/>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nvGrpSpPr>
              <p:cNvPr id="117" name="Group 116">
                <a:extLst>
                  <a:ext uri="{FF2B5EF4-FFF2-40B4-BE49-F238E27FC236}">
                    <a16:creationId xmlns:a16="http://schemas.microsoft.com/office/drawing/2014/main" id="{04FFD80D-3CE6-E7E9-E9FD-4B7E2EEB2090}"/>
                  </a:ext>
                </a:extLst>
              </p:cNvPr>
              <p:cNvGrpSpPr/>
              <p:nvPr/>
            </p:nvGrpSpPr>
            <p:grpSpPr>
              <a:xfrm>
                <a:off x="3727671" y="643101"/>
                <a:ext cx="1068476" cy="344579"/>
                <a:chOff x="3672127" y="643101"/>
                <a:chExt cx="1068476" cy="344579"/>
              </a:xfrm>
            </p:grpSpPr>
            <p:grpSp>
              <p:nvGrpSpPr>
                <p:cNvPr id="149" name="Group 148">
                  <a:extLst>
                    <a:ext uri="{FF2B5EF4-FFF2-40B4-BE49-F238E27FC236}">
                      <a16:creationId xmlns:a16="http://schemas.microsoft.com/office/drawing/2014/main" id="{B00D73BF-7074-56C9-883C-A3D0F512837D}"/>
                    </a:ext>
                  </a:extLst>
                </p:cNvPr>
                <p:cNvGrpSpPr/>
                <p:nvPr/>
              </p:nvGrpSpPr>
              <p:grpSpPr>
                <a:xfrm>
                  <a:off x="3672127" y="643101"/>
                  <a:ext cx="1068476" cy="215444"/>
                  <a:chOff x="3672127" y="643101"/>
                  <a:chExt cx="1068476" cy="215444"/>
                </a:xfrm>
              </p:grpSpPr>
              <p:sp>
                <p:nvSpPr>
                  <p:cNvPr id="153" name="TextBox 152">
                    <a:extLst>
                      <a:ext uri="{FF2B5EF4-FFF2-40B4-BE49-F238E27FC236}">
                        <a16:creationId xmlns:a16="http://schemas.microsoft.com/office/drawing/2014/main" id="{C468E712-CADD-530E-7CE1-CECD2BA1EFB5}"/>
                      </a:ext>
                    </a:extLst>
                  </p:cNvPr>
                  <p:cNvSpPr txBox="1"/>
                  <p:nvPr/>
                </p:nvSpPr>
                <p:spPr>
                  <a:xfrm>
                    <a:off x="3867079" y="643101"/>
                    <a:ext cx="873524"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Acct. Payable</a:t>
                    </a:r>
                  </a:p>
                </p:txBody>
              </p:sp>
              <p:sp>
                <p:nvSpPr>
                  <p:cNvPr id="154" name="Rectangle: Rounded Corners 153">
                    <a:extLst>
                      <a:ext uri="{FF2B5EF4-FFF2-40B4-BE49-F238E27FC236}">
                        <a16:creationId xmlns:a16="http://schemas.microsoft.com/office/drawing/2014/main" id="{A286246D-6B6F-97B2-4FA4-D724DD481086}"/>
                      </a:ext>
                    </a:extLst>
                  </p:cNvPr>
                  <p:cNvSpPr/>
                  <p:nvPr/>
                </p:nvSpPr>
                <p:spPr>
                  <a:xfrm>
                    <a:off x="3672127" y="709758"/>
                    <a:ext cx="226730" cy="86502"/>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50" name="Group 149">
                  <a:extLst>
                    <a:ext uri="{FF2B5EF4-FFF2-40B4-BE49-F238E27FC236}">
                      <a16:creationId xmlns:a16="http://schemas.microsoft.com/office/drawing/2014/main" id="{CC765610-135D-98A4-1E5F-D8D16D1F91CF}"/>
                    </a:ext>
                  </a:extLst>
                </p:cNvPr>
                <p:cNvGrpSpPr/>
                <p:nvPr/>
              </p:nvGrpSpPr>
              <p:grpSpPr>
                <a:xfrm>
                  <a:off x="3672127" y="772236"/>
                  <a:ext cx="1068476" cy="215444"/>
                  <a:chOff x="3672127" y="772236"/>
                  <a:chExt cx="1068476" cy="215444"/>
                </a:xfrm>
              </p:grpSpPr>
              <p:sp>
                <p:nvSpPr>
                  <p:cNvPr id="151" name="TextBox 150">
                    <a:extLst>
                      <a:ext uri="{FF2B5EF4-FFF2-40B4-BE49-F238E27FC236}">
                        <a16:creationId xmlns:a16="http://schemas.microsoft.com/office/drawing/2014/main" id="{1BC12FAE-044C-A2EF-725D-E300C7B1F93F}"/>
                      </a:ext>
                    </a:extLst>
                  </p:cNvPr>
                  <p:cNvSpPr txBox="1"/>
                  <p:nvPr/>
                </p:nvSpPr>
                <p:spPr>
                  <a:xfrm>
                    <a:off x="3867079" y="772236"/>
                    <a:ext cx="873524"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Supplier Acct.</a:t>
                    </a:r>
                  </a:p>
                </p:txBody>
              </p:sp>
              <p:sp>
                <p:nvSpPr>
                  <p:cNvPr id="152" name="Rectangle: Rounded Corners 151">
                    <a:extLst>
                      <a:ext uri="{FF2B5EF4-FFF2-40B4-BE49-F238E27FC236}">
                        <a16:creationId xmlns:a16="http://schemas.microsoft.com/office/drawing/2014/main" id="{E18A606C-888C-14A7-5689-CD77584AFD90}"/>
                      </a:ext>
                    </a:extLst>
                  </p:cNvPr>
                  <p:cNvSpPr/>
                  <p:nvPr/>
                </p:nvSpPr>
                <p:spPr>
                  <a:xfrm>
                    <a:off x="3672127" y="838099"/>
                    <a:ext cx="226730" cy="86502"/>
                  </a:xfrm>
                  <a:prstGeom prst="round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118" name="Group 117">
                <a:extLst>
                  <a:ext uri="{FF2B5EF4-FFF2-40B4-BE49-F238E27FC236}">
                    <a16:creationId xmlns:a16="http://schemas.microsoft.com/office/drawing/2014/main" id="{C89A5D2A-5EAD-2769-F5F3-7113C650C964}"/>
                  </a:ext>
                </a:extLst>
              </p:cNvPr>
              <p:cNvGrpSpPr/>
              <p:nvPr/>
            </p:nvGrpSpPr>
            <p:grpSpPr>
              <a:xfrm>
                <a:off x="5564099" y="643101"/>
                <a:ext cx="897908" cy="344579"/>
                <a:chOff x="5639948" y="643101"/>
                <a:chExt cx="897908" cy="344579"/>
              </a:xfrm>
            </p:grpSpPr>
            <p:grpSp>
              <p:nvGrpSpPr>
                <p:cNvPr id="143" name="Group 142">
                  <a:extLst>
                    <a:ext uri="{FF2B5EF4-FFF2-40B4-BE49-F238E27FC236}">
                      <a16:creationId xmlns:a16="http://schemas.microsoft.com/office/drawing/2014/main" id="{E780681F-16C8-6192-A690-D81A9C55B911}"/>
                    </a:ext>
                  </a:extLst>
                </p:cNvPr>
                <p:cNvGrpSpPr/>
                <p:nvPr/>
              </p:nvGrpSpPr>
              <p:grpSpPr>
                <a:xfrm>
                  <a:off x="5639948" y="643101"/>
                  <a:ext cx="897908" cy="215444"/>
                  <a:chOff x="5639948" y="643101"/>
                  <a:chExt cx="897908" cy="215444"/>
                </a:xfrm>
              </p:grpSpPr>
              <p:sp>
                <p:nvSpPr>
                  <p:cNvPr id="147" name="TextBox 146">
                    <a:extLst>
                      <a:ext uri="{FF2B5EF4-FFF2-40B4-BE49-F238E27FC236}">
                        <a16:creationId xmlns:a16="http://schemas.microsoft.com/office/drawing/2014/main" id="{EEEEB8F4-8F16-784C-D722-A3811704A7AA}"/>
                      </a:ext>
                    </a:extLst>
                  </p:cNvPr>
                  <p:cNvSpPr txBox="1"/>
                  <p:nvPr/>
                </p:nvSpPr>
                <p:spPr>
                  <a:xfrm>
                    <a:off x="5834900" y="643101"/>
                    <a:ext cx="702956"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Adaptive</a:t>
                    </a:r>
                  </a:p>
                </p:txBody>
              </p:sp>
              <p:sp>
                <p:nvSpPr>
                  <p:cNvPr id="148" name="Rectangle: Rounded Corners 147">
                    <a:extLst>
                      <a:ext uri="{FF2B5EF4-FFF2-40B4-BE49-F238E27FC236}">
                        <a16:creationId xmlns:a16="http://schemas.microsoft.com/office/drawing/2014/main" id="{4E77415A-D535-548B-6F5C-94083A7BE3DE}"/>
                      </a:ext>
                    </a:extLst>
                  </p:cNvPr>
                  <p:cNvSpPr/>
                  <p:nvPr/>
                </p:nvSpPr>
                <p:spPr>
                  <a:xfrm>
                    <a:off x="5639948" y="709758"/>
                    <a:ext cx="226730" cy="86502"/>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44" name="Group 143">
                  <a:extLst>
                    <a:ext uri="{FF2B5EF4-FFF2-40B4-BE49-F238E27FC236}">
                      <a16:creationId xmlns:a16="http://schemas.microsoft.com/office/drawing/2014/main" id="{AD03B151-7A05-BBA3-E5DF-02A278364201}"/>
                    </a:ext>
                  </a:extLst>
                </p:cNvPr>
                <p:cNvGrpSpPr/>
                <p:nvPr/>
              </p:nvGrpSpPr>
              <p:grpSpPr>
                <a:xfrm>
                  <a:off x="5639948" y="772236"/>
                  <a:ext cx="760594" cy="215444"/>
                  <a:chOff x="5639948" y="772236"/>
                  <a:chExt cx="760594" cy="215444"/>
                </a:xfrm>
              </p:grpSpPr>
              <p:sp>
                <p:nvSpPr>
                  <p:cNvPr id="145" name="TextBox 144">
                    <a:extLst>
                      <a:ext uri="{FF2B5EF4-FFF2-40B4-BE49-F238E27FC236}">
                        <a16:creationId xmlns:a16="http://schemas.microsoft.com/office/drawing/2014/main" id="{2F310505-5B68-DAF0-3B38-09BBA3F2CE12}"/>
                      </a:ext>
                    </a:extLst>
                  </p:cNvPr>
                  <p:cNvSpPr txBox="1"/>
                  <p:nvPr/>
                </p:nvSpPr>
                <p:spPr>
                  <a:xfrm>
                    <a:off x="5834900" y="772236"/>
                    <a:ext cx="56564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FDM</a:t>
                    </a:r>
                  </a:p>
                </p:txBody>
              </p:sp>
              <p:sp>
                <p:nvSpPr>
                  <p:cNvPr id="146" name="Rectangle: Rounded Corners 145">
                    <a:extLst>
                      <a:ext uri="{FF2B5EF4-FFF2-40B4-BE49-F238E27FC236}">
                        <a16:creationId xmlns:a16="http://schemas.microsoft.com/office/drawing/2014/main" id="{DCEFF26F-BD12-BAD2-B3BD-73145B58268C}"/>
                      </a:ext>
                    </a:extLst>
                  </p:cNvPr>
                  <p:cNvSpPr/>
                  <p:nvPr/>
                </p:nvSpPr>
                <p:spPr>
                  <a:xfrm>
                    <a:off x="5639948" y="838099"/>
                    <a:ext cx="226730" cy="86502"/>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119" name="Group 118">
                <a:extLst>
                  <a:ext uri="{FF2B5EF4-FFF2-40B4-BE49-F238E27FC236}">
                    <a16:creationId xmlns:a16="http://schemas.microsoft.com/office/drawing/2014/main" id="{945D06D0-C8C9-59FC-9D2F-12D29012F84A}"/>
                  </a:ext>
                </a:extLst>
              </p:cNvPr>
              <p:cNvGrpSpPr/>
              <p:nvPr/>
            </p:nvGrpSpPr>
            <p:grpSpPr>
              <a:xfrm>
                <a:off x="4801116" y="643101"/>
                <a:ext cx="758014" cy="344579"/>
                <a:chOff x="4750961" y="643101"/>
                <a:chExt cx="758014" cy="344579"/>
              </a:xfrm>
            </p:grpSpPr>
            <p:grpSp>
              <p:nvGrpSpPr>
                <p:cNvPr id="137" name="Group 136">
                  <a:extLst>
                    <a:ext uri="{FF2B5EF4-FFF2-40B4-BE49-F238E27FC236}">
                      <a16:creationId xmlns:a16="http://schemas.microsoft.com/office/drawing/2014/main" id="{7890D156-D205-2774-BCED-CC9D3DC05C2A}"/>
                    </a:ext>
                  </a:extLst>
                </p:cNvPr>
                <p:cNvGrpSpPr/>
                <p:nvPr/>
              </p:nvGrpSpPr>
              <p:grpSpPr>
                <a:xfrm>
                  <a:off x="4750961" y="643101"/>
                  <a:ext cx="758014" cy="215444"/>
                  <a:chOff x="4750961" y="643101"/>
                  <a:chExt cx="758014" cy="215444"/>
                </a:xfrm>
              </p:grpSpPr>
              <p:sp>
                <p:nvSpPr>
                  <p:cNvPr id="141" name="TextBox 140">
                    <a:extLst>
                      <a:ext uri="{FF2B5EF4-FFF2-40B4-BE49-F238E27FC236}">
                        <a16:creationId xmlns:a16="http://schemas.microsoft.com/office/drawing/2014/main" id="{B72128C1-B224-4310-8387-C9D3FBD71A06}"/>
                      </a:ext>
                    </a:extLst>
                  </p:cNvPr>
                  <p:cNvSpPr txBox="1"/>
                  <p:nvPr/>
                </p:nvSpPr>
                <p:spPr>
                  <a:xfrm>
                    <a:off x="4945912" y="643101"/>
                    <a:ext cx="563063"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Budget</a:t>
                    </a:r>
                  </a:p>
                </p:txBody>
              </p:sp>
              <p:sp>
                <p:nvSpPr>
                  <p:cNvPr id="142" name="Rectangle: Rounded Corners 141">
                    <a:extLst>
                      <a:ext uri="{FF2B5EF4-FFF2-40B4-BE49-F238E27FC236}">
                        <a16:creationId xmlns:a16="http://schemas.microsoft.com/office/drawing/2014/main" id="{DBB71AB6-F82A-2082-3FFE-9DE70608CDEE}"/>
                      </a:ext>
                    </a:extLst>
                  </p:cNvPr>
                  <p:cNvSpPr/>
                  <p:nvPr/>
                </p:nvSpPr>
                <p:spPr>
                  <a:xfrm>
                    <a:off x="4750961" y="709758"/>
                    <a:ext cx="226730" cy="86502"/>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38" name="Group 137">
                  <a:extLst>
                    <a:ext uri="{FF2B5EF4-FFF2-40B4-BE49-F238E27FC236}">
                      <a16:creationId xmlns:a16="http://schemas.microsoft.com/office/drawing/2014/main" id="{A0D49008-F71D-6991-D67E-2D04090D276E}"/>
                    </a:ext>
                  </a:extLst>
                </p:cNvPr>
                <p:cNvGrpSpPr/>
                <p:nvPr/>
              </p:nvGrpSpPr>
              <p:grpSpPr>
                <a:xfrm>
                  <a:off x="4750961" y="772236"/>
                  <a:ext cx="758014" cy="215444"/>
                  <a:chOff x="4750961" y="772236"/>
                  <a:chExt cx="758014" cy="215444"/>
                </a:xfrm>
              </p:grpSpPr>
              <p:sp>
                <p:nvSpPr>
                  <p:cNvPr id="139" name="TextBox 138">
                    <a:extLst>
                      <a:ext uri="{FF2B5EF4-FFF2-40B4-BE49-F238E27FC236}">
                        <a16:creationId xmlns:a16="http://schemas.microsoft.com/office/drawing/2014/main" id="{774C973A-8EC7-9266-2913-35ED84F4432E}"/>
                      </a:ext>
                    </a:extLst>
                  </p:cNvPr>
                  <p:cNvSpPr txBox="1"/>
                  <p:nvPr/>
                </p:nvSpPr>
                <p:spPr>
                  <a:xfrm>
                    <a:off x="4945913" y="772236"/>
                    <a:ext cx="56306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Grants</a:t>
                    </a:r>
                  </a:p>
                </p:txBody>
              </p:sp>
              <p:sp>
                <p:nvSpPr>
                  <p:cNvPr id="140" name="Rectangle: Rounded Corners 139">
                    <a:extLst>
                      <a:ext uri="{FF2B5EF4-FFF2-40B4-BE49-F238E27FC236}">
                        <a16:creationId xmlns:a16="http://schemas.microsoft.com/office/drawing/2014/main" id="{72A2A303-F81B-BCE7-5485-CC297E39C035}"/>
                      </a:ext>
                    </a:extLst>
                  </p:cNvPr>
                  <p:cNvSpPr/>
                  <p:nvPr/>
                </p:nvSpPr>
                <p:spPr>
                  <a:xfrm>
                    <a:off x="4750961" y="838099"/>
                    <a:ext cx="226730" cy="8650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120" name="Group 119">
                <a:extLst>
                  <a:ext uri="{FF2B5EF4-FFF2-40B4-BE49-F238E27FC236}">
                    <a16:creationId xmlns:a16="http://schemas.microsoft.com/office/drawing/2014/main" id="{16CA4886-0752-CC96-3DE6-FCE82C803853}"/>
                  </a:ext>
                </a:extLst>
              </p:cNvPr>
              <p:cNvGrpSpPr/>
              <p:nvPr/>
            </p:nvGrpSpPr>
            <p:grpSpPr>
              <a:xfrm>
                <a:off x="2791830" y="643101"/>
                <a:ext cx="930872" cy="344579"/>
                <a:chOff x="2791830" y="643101"/>
                <a:chExt cx="930872" cy="344579"/>
              </a:xfrm>
            </p:grpSpPr>
            <p:grpSp>
              <p:nvGrpSpPr>
                <p:cNvPr id="131" name="Group 130">
                  <a:extLst>
                    <a:ext uri="{FF2B5EF4-FFF2-40B4-BE49-F238E27FC236}">
                      <a16:creationId xmlns:a16="http://schemas.microsoft.com/office/drawing/2014/main" id="{EF6A881B-9279-FF59-E10B-94E2278738D6}"/>
                    </a:ext>
                  </a:extLst>
                </p:cNvPr>
                <p:cNvGrpSpPr/>
                <p:nvPr/>
              </p:nvGrpSpPr>
              <p:grpSpPr>
                <a:xfrm>
                  <a:off x="2791830" y="643101"/>
                  <a:ext cx="822698" cy="215444"/>
                  <a:chOff x="2791830" y="643101"/>
                  <a:chExt cx="822698" cy="215444"/>
                </a:xfrm>
              </p:grpSpPr>
              <p:sp>
                <p:nvSpPr>
                  <p:cNvPr id="135" name="Rectangle: Rounded Corners 134">
                    <a:extLst>
                      <a:ext uri="{FF2B5EF4-FFF2-40B4-BE49-F238E27FC236}">
                        <a16:creationId xmlns:a16="http://schemas.microsoft.com/office/drawing/2014/main" id="{345B7ECB-583A-02F0-3E0E-E4ADC0543E8C}"/>
                      </a:ext>
                    </a:extLst>
                  </p:cNvPr>
                  <p:cNvSpPr/>
                  <p:nvPr/>
                </p:nvSpPr>
                <p:spPr>
                  <a:xfrm>
                    <a:off x="2791830" y="709758"/>
                    <a:ext cx="226730" cy="86502"/>
                  </a:xfrm>
                  <a:prstGeom prst="round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36" name="TextBox 135">
                    <a:extLst>
                      <a:ext uri="{FF2B5EF4-FFF2-40B4-BE49-F238E27FC236}">
                        <a16:creationId xmlns:a16="http://schemas.microsoft.com/office/drawing/2014/main" id="{F07DD6E7-68A8-936E-C8E8-7E57AE491EAE}"/>
                      </a:ext>
                    </a:extLst>
                  </p:cNvPr>
                  <p:cNvSpPr txBox="1"/>
                  <p:nvPr/>
                </p:nvSpPr>
                <p:spPr>
                  <a:xfrm>
                    <a:off x="2986058" y="643101"/>
                    <a:ext cx="62847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Banking</a:t>
                    </a:r>
                  </a:p>
                </p:txBody>
              </p:sp>
            </p:grpSp>
            <p:grpSp>
              <p:nvGrpSpPr>
                <p:cNvPr id="132" name="Group 131">
                  <a:extLst>
                    <a:ext uri="{FF2B5EF4-FFF2-40B4-BE49-F238E27FC236}">
                      <a16:creationId xmlns:a16="http://schemas.microsoft.com/office/drawing/2014/main" id="{F30B0C3B-C176-B644-A90F-9FF50C1071EF}"/>
                    </a:ext>
                  </a:extLst>
                </p:cNvPr>
                <p:cNvGrpSpPr/>
                <p:nvPr/>
              </p:nvGrpSpPr>
              <p:grpSpPr>
                <a:xfrm>
                  <a:off x="2791830" y="772236"/>
                  <a:ext cx="930872" cy="215444"/>
                  <a:chOff x="2791830" y="772236"/>
                  <a:chExt cx="930872" cy="215444"/>
                </a:xfrm>
              </p:grpSpPr>
              <p:sp>
                <p:nvSpPr>
                  <p:cNvPr id="133" name="Rectangle: Rounded Corners 132">
                    <a:extLst>
                      <a:ext uri="{FF2B5EF4-FFF2-40B4-BE49-F238E27FC236}">
                        <a16:creationId xmlns:a16="http://schemas.microsoft.com/office/drawing/2014/main" id="{0AA7B43B-6BEB-AA88-4038-BDC586715D29}"/>
                      </a:ext>
                    </a:extLst>
                  </p:cNvPr>
                  <p:cNvSpPr/>
                  <p:nvPr/>
                </p:nvSpPr>
                <p:spPr>
                  <a:xfrm>
                    <a:off x="2791830" y="838099"/>
                    <a:ext cx="226730" cy="86502"/>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34" name="TextBox 133">
                    <a:extLst>
                      <a:ext uri="{FF2B5EF4-FFF2-40B4-BE49-F238E27FC236}">
                        <a16:creationId xmlns:a16="http://schemas.microsoft.com/office/drawing/2014/main" id="{306ECE1D-6FFF-3C1C-CC64-E465F6C6765A}"/>
                      </a:ext>
                    </a:extLst>
                  </p:cNvPr>
                  <p:cNvSpPr txBox="1"/>
                  <p:nvPr/>
                </p:nvSpPr>
                <p:spPr>
                  <a:xfrm>
                    <a:off x="2991182" y="772236"/>
                    <a:ext cx="73152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Expenses</a:t>
                    </a:r>
                  </a:p>
                </p:txBody>
              </p:sp>
            </p:grpSp>
          </p:grpSp>
          <p:grpSp>
            <p:nvGrpSpPr>
              <p:cNvPr id="121" name="Group 120">
                <a:extLst>
                  <a:ext uri="{FF2B5EF4-FFF2-40B4-BE49-F238E27FC236}">
                    <a16:creationId xmlns:a16="http://schemas.microsoft.com/office/drawing/2014/main" id="{4F60CC4B-DEA3-FC3C-408D-6F6B5EA54B2D}"/>
                  </a:ext>
                </a:extLst>
              </p:cNvPr>
              <p:cNvGrpSpPr/>
              <p:nvPr/>
            </p:nvGrpSpPr>
            <p:grpSpPr>
              <a:xfrm>
                <a:off x="6466976" y="643101"/>
                <a:ext cx="998396" cy="344579"/>
                <a:chOff x="6503174" y="643101"/>
                <a:chExt cx="998396" cy="344579"/>
              </a:xfrm>
            </p:grpSpPr>
            <p:grpSp>
              <p:nvGrpSpPr>
                <p:cNvPr id="125" name="Group 124">
                  <a:extLst>
                    <a:ext uri="{FF2B5EF4-FFF2-40B4-BE49-F238E27FC236}">
                      <a16:creationId xmlns:a16="http://schemas.microsoft.com/office/drawing/2014/main" id="{A97DFD50-7EDC-C01E-7CDE-DD1F739C10E4}"/>
                    </a:ext>
                  </a:extLst>
                </p:cNvPr>
                <p:cNvGrpSpPr/>
                <p:nvPr/>
              </p:nvGrpSpPr>
              <p:grpSpPr>
                <a:xfrm>
                  <a:off x="6503174" y="643101"/>
                  <a:ext cx="745845" cy="215444"/>
                  <a:chOff x="6503174" y="643101"/>
                  <a:chExt cx="745845" cy="215444"/>
                </a:xfrm>
              </p:grpSpPr>
              <p:sp>
                <p:nvSpPr>
                  <p:cNvPr id="129" name="TextBox 128">
                    <a:extLst>
                      <a:ext uri="{FF2B5EF4-FFF2-40B4-BE49-F238E27FC236}">
                        <a16:creationId xmlns:a16="http://schemas.microsoft.com/office/drawing/2014/main" id="{71813602-08BE-5ECF-8DD6-DA673E89E0A7}"/>
                      </a:ext>
                    </a:extLst>
                  </p:cNvPr>
                  <p:cNvSpPr txBox="1"/>
                  <p:nvPr/>
                </p:nvSpPr>
                <p:spPr>
                  <a:xfrm>
                    <a:off x="6698958" y="643101"/>
                    <a:ext cx="550061"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PRO</a:t>
                    </a:r>
                  </a:p>
                </p:txBody>
              </p:sp>
              <p:sp>
                <p:nvSpPr>
                  <p:cNvPr id="130" name="Rectangle: Rounded Corners 129">
                    <a:extLst>
                      <a:ext uri="{FF2B5EF4-FFF2-40B4-BE49-F238E27FC236}">
                        <a16:creationId xmlns:a16="http://schemas.microsoft.com/office/drawing/2014/main" id="{74F5D5FF-F76E-2EB8-E0BD-C433EAB889F5}"/>
                      </a:ext>
                    </a:extLst>
                  </p:cNvPr>
                  <p:cNvSpPr/>
                  <p:nvPr/>
                </p:nvSpPr>
                <p:spPr>
                  <a:xfrm>
                    <a:off x="6503174" y="709758"/>
                    <a:ext cx="226730" cy="86502"/>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nvGrpSpPr>
                <p:cNvPr id="126" name="Group 125">
                  <a:extLst>
                    <a:ext uri="{FF2B5EF4-FFF2-40B4-BE49-F238E27FC236}">
                      <a16:creationId xmlns:a16="http://schemas.microsoft.com/office/drawing/2014/main" id="{8E8A0BA1-4F4C-43E8-8826-252A1F22C61E}"/>
                    </a:ext>
                  </a:extLst>
                </p:cNvPr>
                <p:cNvGrpSpPr/>
                <p:nvPr/>
              </p:nvGrpSpPr>
              <p:grpSpPr>
                <a:xfrm>
                  <a:off x="6503174" y="772236"/>
                  <a:ext cx="998396" cy="215444"/>
                  <a:chOff x="6503174" y="772236"/>
                  <a:chExt cx="998396" cy="215444"/>
                </a:xfrm>
              </p:grpSpPr>
              <p:sp>
                <p:nvSpPr>
                  <p:cNvPr id="127" name="TextBox 126">
                    <a:extLst>
                      <a:ext uri="{FF2B5EF4-FFF2-40B4-BE49-F238E27FC236}">
                        <a16:creationId xmlns:a16="http://schemas.microsoft.com/office/drawing/2014/main" id="{808E0C73-336B-712C-E605-FBBDCA2520B8}"/>
                      </a:ext>
                    </a:extLst>
                  </p:cNvPr>
                  <p:cNvSpPr txBox="1"/>
                  <p:nvPr/>
                </p:nvSpPr>
                <p:spPr>
                  <a:xfrm>
                    <a:off x="6698958" y="772236"/>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General FIN</a:t>
                    </a:r>
                  </a:p>
                </p:txBody>
              </p:sp>
              <p:sp>
                <p:nvSpPr>
                  <p:cNvPr id="128" name="Rectangle: Rounded Corners 127">
                    <a:extLst>
                      <a:ext uri="{FF2B5EF4-FFF2-40B4-BE49-F238E27FC236}">
                        <a16:creationId xmlns:a16="http://schemas.microsoft.com/office/drawing/2014/main" id="{7B0B9211-9D6E-8498-CB5C-69A7E143BB48}"/>
                      </a:ext>
                    </a:extLst>
                  </p:cNvPr>
                  <p:cNvSpPr/>
                  <p:nvPr/>
                </p:nvSpPr>
                <p:spPr>
                  <a:xfrm>
                    <a:off x="6503174" y="838099"/>
                    <a:ext cx="226730" cy="86502"/>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grpSp>
            <p:nvGrpSpPr>
              <p:cNvPr id="122" name="Group 121">
                <a:extLst>
                  <a:ext uri="{FF2B5EF4-FFF2-40B4-BE49-F238E27FC236}">
                    <a16:creationId xmlns:a16="http://schemas.microsoft.com/office/drawing/2014/main" id="{41980A24-2B8C-EC3B-ABCA-4B5CEAA7B2EB}"/>
                  </a:ext>
                </a:extLst>
              </p:cNvPr>
              <p:cNvGrpSpPr/>
              <p:nvPr/>
            </p:nvGrpSpPr>
            <p:grpSpPr>
              <a:xfrm>
                <a:off x="7470340" y="643101"/>
                <a:ext cx="998396" cy="215444"/>
                <a:chOff x="7470340" y="643101"/>
                <a:chExt cx="998396" cy="215444"/>
              </a:xfrm>
            </p:grpSpPr>
            <p:sp>
              <p:nvSpPr>
                <p:cNvPr id="123" name="TextBox 122">
                  <a:extLst>
                    <a:ext uri="{FF2B5EF4-FFF2-40B4-BE49-F238E27FC236}">
                      <a16:creationId xmlns:a16="http://schemas.microsoft.com/office/drawing/2014/main" id="{3A75278D-79E1-EF79-C410-9AA4FACCCA0F}"/>
                    </a:ext>
                  </a:extLst>
                </p:cNvPr>
                <p:cNvSpPr txBox="1"/>
                <p:nvPr/>
              </p:nvSpPr>
              <p:spPr>
                <a:xfrm>
                  <a:off x="7666124" y="643101"/>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Bus. Assets</a:t>
                  </a:r>
                </a:p>
              </p:txBody>
            </p:sp>
            <p:sp>
              <p:nvSpPr>
                <p:cNvPr id="124" name="Rectangle: Rounded Corners 123">
                  <a:extLst>
                    <a:ext uri="{FF2B5EF4-FFF2-40B4-BE49-F238E27FC236}">
                      <a16:creationId xmlns:a16="http://schemas.microsoft.com/office/drawing/2014/main" id="{A806CE54-4E2F-D44D-C3A2-01D04A5433D3}"/>
                    </a:ext>
                  </a:extLst>
                </p:cNvPr>
                <p:cNvSpPr/>
                <p:nvPr/>
              </p:nvSpPr>
              <p:spPr>
                <a:xfrm>
                  <a:off x="7470340" y="709758"/>
                  <a:ext cx="226730" cy="86502"/>
                </a:xfrm>
                <a:prstGeom prst="round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grpSp>
        <p:sp>
          <p:nvSpPr>
            <p:cNvPr id="113" name="TextBox 112">
              <a:extLst>
                <a:ext uri="{FF2B5EF4-FFF2-40B4-BE49-F238E27FC236}">
                  <a16:creationId xmlns:a16="http://schemas.microsoft.com/office/drawing/2014/main" id="{3ACE1CFD-ECAC-FE41-3933-8A5E3B1D6F2C}"/>
                </a:ext>
              </a:extLst>
            </p:cNvPr>
            <p:cNvSpPr txBox="1"/>
            <p:nvPr/>
          </p:nvSpPr>
          <p:spPr>
            <a:xfrm>
              <a:off x="6866459" y="712914"/>
              <a:ext cx="802612"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000000"/>
                  </a:solidFill>
                  <a:effectLst/>
                  <a:uLnTx/>
                  <a:uFillTx/>
                  <a:latin typeface="Arial" panose="020B0604020202020204"/>
                  <a:ea typeface="+mn-ea"/>
                  <a:cs typeface="+mn-cs"/>
                </a:rPr>
                <a:t>Projects</a:t>
              </a:r>
            </a:p>
          </p:txBody>
        </p:sp>
        <p:sp>
          <p:nvSpPr>
            <p:cNvPr id="114" name="Rectangle: Rounded Corners 113">
              <a:extLst>
                <a:ext uri="{FF2B5EF4-FFF2-40B4-BE49-F238E27FC236}">
                  <a16:creationId xmlns:a16="http://schemas.microsoft.com/office/drawing/2014/main" id="{C3F8EFB1-1396-D3B8-A853-5B1C74356912}"/>
                </a:ext>
              </a:extLst>
            </p:cNvPr>
            <p:cNvSpPr/>
            <p:nvPr/>
          </p:nvSpPr>
          <p:spPr>
            <a:xfrm>
              <a:off x="6670675" y="779571"/>
              <a:ext cx="226730" cy="86502"/>
            </a:xfrm>
            <a:prstGeom prst="roundRect">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grpSp>
      <p:sp>
        <p:nvSpPr>
          <p:cNvPr id="6" name="Rounded Rectangle 9">
            <a:extLst>
              <a:ext uri="{FF2B5EF4-FFF2-40B4-BE49-F238E27FC236}">
                <a16:creationId xmlns:a16="http://schemas.microsoft.com/office/drawing/2014/main" id="{908904D2-5EF1-5E3E-50E4-CD5CC9B188FF}"/>
              </a:ext>
            </a:extLst>
          </p:cNvPr>
          <p:cNvSpPr/>
          <p:nvPr/>
        </p:nvSpPr>
        <p:spPr>
          <a:xfrm>
            <a:off x="189292" y="1730787"/>
            <a:ext cx="736092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 NEW FY27 FDM WORKTAGS</a:t>
            </a:r>
          </a:p>
        </p:txBody>
      </p:sp>
      <p:sp>
        <p:nvSpPr>
          <p:cNvPr id="67" name="Rounded Rectangle 9">
            <a:extLst>
              <a:ext uri="{FF2B5EF4-FFF2-40B4-BE49-F238E27FC236}">
                <a16:creationId xmlns:a16="http://schemas.microsoft.com/office/drawing/2014/main" id="{71DF8A89-05F0-755E-6AF1-BAF56E4763CB}"/>
              </a:ext>
            </a:extLst>
          </p:cNvPr>
          <p:cNvSpPr/>
          <p:nvPr/>
        </p:nvSpPr>
        <p:spPr>
          <a:xfrm>
            <a:off x="3170333" y="1737025"/>
            <a:ext cx="1426464" cy="467763"/>
          </a:xfrm>
          <a:prstGeom prst="roundRect">
            <a:avLst>
              <a:gd name="adj" fmla="val 19446"/>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Banking</a:t>
            </a:r>
            <a:r>
              <a:rPr kumimoji="0" lang="en-US" sz="1000" b="0" i="0" u="none" strike="noStrike" kern="1200" cap="none" spc="0" normalizeH="0" baseline="0" noProof="0">
                <a:ln>
                  <a:noFill/>
                </a:ln>
                <a:solidFill>
                  <a:srgbClr val="FFFFFF"/>
                </a:solidFill>
                <a:effectLst/>
                <a:uLnTx/>
                <a:uFillTx/>
                <a:latin typeface="Arial" panose="020B060402020202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Settle 3</a:t>
            </a:r>
            <a:r>
              <a:rPr kumimoji="0" lang="en-US" sz="900" b="0" i="0" u="none" strike="noStrike" kern="1200" cap="none" spc="0" normalizeH="0" baseline="30000" noProof="0">
                <a:ln>
                  <a:noFill/>
                </a:ln>
                <a:solidFill>
                  <a:srgbClr val="FFFFFF"/>
                </a:solidFill>
                <a:effectLst/>
                <a:uLnTx/>
                <a:uFillTx/>
                <a:latin typeface="Arial" panose="020B0604020202020204"/>
                <a:ea typeface="+mn-ea"/>
                <a:cs typeface="+mn-cs"/>
              </a:rPr>
              <a:t>rd</a:t>
            </a: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 party payments</a:t>
            </a:r>
          </a:p>
        </p:txBody>
      </p:sp>
      <p:sp>
        <p:nvSpPr>
          <p:cNvPr id="7" name="Rounded Rectangle 9">
            <a:extLst>
              <a:ext uri="{FF2B5EF4-FFF2-40B4-BE49-F238E27FC236}">
                <a16:creationId xmlns:a16="http://schemas.microsoft.com/office/drawing/2014/main" id="{FCE0D1CA-7251-5897-2635-A13B7294EC4F}"/>
              </a:ext>
            </a:extLst>
          </p:cNvPr>
          <p:cNvSpPr/>
          <p:nvPr/>
        </p:nvSpPr>
        <p:spPr>
          <a:xfrm>
            <a:off x="192024" y="4400419"/>
            <a:ext cx="736092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 NEW FY27 FDM WORKTAGS</a:t>
            </a:r>
          </a:p>
        </p:txBody>
      </p:sp>
      <p:sp>
        <p:nvSpPr>
          <p:cNvPr id="8" name="Rounded Rectangle 9">
            <a:extLst>
              <a:ext uri="{FF2B5EF4-FFF2-40B4-BE49-F238E27FC236}">
                <a16:creationId xmlns:a16="http://schemas.microsoft.com/office/drawing/2014/main" id="{0A75CC2B-052D-6E1E-EDD0-7F575DDF940B}"/>
              </a:ext>
            </a:extLst>
          </p:cNvPr>
          <p:cNvSpPr/>
          <p:nvPr/>
        </p:nvSpPr>
        <p:spPr>
          <a:xfrm>
            <a:off x="194573" y="5325445"/>
            <a:ext cx="7360920" cy="18288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0000"/>
                </a:solidFill>
                <a:effectLst/>
                <a:uLnTx/>
                <a:uFillTx/>
                <a:latin typeface="Arial" panose="020B0604020202020204"/>
                <a:ea typeface="+mn-ea"/>
                <a:cs typeface="+mn-cs"/>
              </a:rPr>
              <a:t>FDM: NEW FY27 FDM WORKTAGS</a:t>
            </a:r>
          </a:p>
        </p:txBody>
      </p:sp>
      <p:sp>
        <p:nvSpPr>
          <p:cNvPr id="56" name="Rounded Rectangle 11">
            <a:extLst>
              <a:ext uri="{FF2B5EF4-FFF2-40B4-BE49-F238E27FC236}">
                <a16:creationId xmlns:a16="http://schemas.microsoft.com/office/drawing/2014/main" id="{383993F4-C06D-514E-9C36-8F7576C6D62C}"/>
              </a:ext>
            </a:extLst>
          </p:cNvPr>
          <p:cNvSpPr/>
          <p:nvPr/>
        </p:nvSpPr>
        <p:spPr>
          <a:xfrm>
            <a:off x="1678221" y="5526741"/>
            <a:ext cx="1463040" cy="314042"/>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Adaptive: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Soft Go-live</a:t>
            </a:r>
          </a:p>
        </p:txBody>
      </p:sp>
      <p:sp>
        <p:nvSpPr>
          <p:cNvPr id="31" name="Rounded Rectangle 15">
            <a:extLst>
              <a:ext uri="{FF2B5EF4-FFF2-40B4-BE49-F238E27FC236}">
                <a16:creationId xmlns:a16="http://schemas.microsoft.com/office/drawing/2014/main" id="{A56EC4F0-49F1-82EF-8ADA-C0B5B602B328}"/>
              </a:ext>
            </a:extLst>
          </p:cNvPr>
          <p:cNvSpPr/>
          <p:nvPr/>
        </p:nvSpPr>
        <p:spPr>
          <a:xfrm>
            <a:off x="6122744" y="4915036"/>
            <a:ext cx="1430159" cy="469855"/>
          </a:xfrm>
          <a:prstGeom prst="roundRect">
            <a:avLst/>
          </a:prstGeom>
          <a:solidFill>
            <a:schemeClr val="tx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PERIOD 998 CLOSEOUT (LATE CLOSE AGENCIES)</a:t>
            </a:r>
          </a:p>
        </p:txBody>
      </p:sp>
      <p:sp>
        <p:nvSpPr>
          <p:cNvPr id="10" name="Rounded Rectangle 15">
            <a:extLst>
              <a:ext uri="{FF2B5EF4-FFF2-40B4-BE49-F238E27FC236}">
                <a16:creationId xmlns:a16="http://schemas.microsoft.com/office/drawing/2014/main" id="{3D693E97-6FCB-E7BB-52FE-B891A6976599}"/>
              </a:ext>
            </a:extLst>
          </p:cNvPr>
          <p:cNvSpPr/>
          <p:nvPr/>
        </p:nvSpPr>
        <p:spPr>
          <a:xfrm>
            <a:off x="6116364" y="2030689"/>
            <a:ext cx="1430159" cy="1107212"/>
          </a:xfrm>
          <a:prstGeom prst="roundRect">
            <a:avLst>
              <a:gd name="adj" fmla="val 10375"/>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a:solidFill>
                  <a:srgbClr val="FFFFFF"/>
                </a:solidFill>
                <a:latin typeface="Arial" panose="020B0604020202020204"/>
              </a:rPr>
              <a:t>Accounts Payable: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i="0" u="none" strike="noStrike" kern="1200" cap="none" spc="0" normalizeH="0" baseline="0" noProof="0">
                <a:ln>
                  <a:noFill/>
                </a:ln>
                <a:solidFill>
                  <a:srgbClr val="FFFFFF"/>
                </a:solidFill>
                <a:effectLst/>
                <a:uLnTx/>
                <a:uFillTx/>
                <a:latin typeface="Arial" panose="020B0604020202020204"/>
                <a:ea typeface="+mn-ea"/>
                <a:cs typeface="+mn-cs"/>
              </a:rPr>
              <a:t>In period 12/FY26: TeamWorks, record a journal entry to Debit Cash / Credit Accounts Payable for payments made between July 1 -10  </a:t>
            </a:r>
          </a:p>
        </p:txBody>
      </p:sp>
      <p:sp>
        <p:nvSpPr>
          <p:cNvPr id="4" name="Rectangle: Rounded Corners 3">
            <a:extLst>
              <a:ext uri="{FF2B5EF4-FFF2-40B4-BE49-F238E27FC236}">
                <a16:creationId xmlns:a16="http://schemas.microsoft.com/office/drawing/2014/main" id="{7926E3EC-F4B3-C70F-A533-0FA70835D819}"/>
              </a:ext>
            </a:extLst>
          </p:cNvPr>
          <p:cNvSpPr/>
          <p:nvPr/>
        </p:nvSpPr>
        <p:spPr>
          <a:xfrm>
            <a:off x="3176016" y="2224802"/>
            <a:ext cx="1426464" cy="625200"/>
          </a:xfrm>
          <a:prstGeom prst="roundRect">
            <a:avLst>
              <a:gd name="adj" fmla="val 18958"/>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bg1"/>
                </a:solidFill>
                <a:effectLst/>
                <a:uLnTx/>
                <a:uFillTx/>
                <a:latin typeface="Arial" panose="020B0604020202020204"/>
                <a:ea typeface="+mn-ea"/>
                <a:cs typeface="+mn-cs"/>
              </a:rPr>
              <a:t>Accounts Payable: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chemeClr val="bg1"/>
                </a:solidFill>
                <a:effectLst/>
                <a:uLnTx/>
                <a:uFillTx/>
                <a:latin typeface="Arial" panose="020B0604020202020204"/>
                <a:ea typeface="+mn-ea"/>
                <a:cs typeface="+mn-cs"/>
              </a:rPr>
              <a:t>Agencies to confirm July payment in Alight system</a:t>
            </a:r>
          </a:p>
        </p:txBody>
      </p:sp>
      <p:sp>
        <p:nvSpPr>
          <p:cNvPr id="26" name="Rounded Rectangle 15">
            <a:extLst>
              <a:ext uri="{FF2B5EF4-FFF2-40B4-BE49-F238E27FC236}">
                <a16:creationId xmlns:a16="http://schemas.microsoft.com/office/drawing/2014/main" id="{006AD269-E61E-0FE3-A527-9A5A016069FE}"/>
              </a:ext>
            </a:extLst>
          </p:cNvPr>
          <p:cNvSpPr/>
          <p:nvPr/>
        </p:nvSpPr>
        <p:spPr>
          <a:xfrm>
            <a:off x="6120059" y="1330089"/>
            <a:ext cx="1430159" cy="674389"/>
          </a:xfrm>
          <a:prstGeom prst="roundRect">
            <a:avLst/>
          </a:prstGeom>
          <a:solidFill>
            <a:schemeClr val="tx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PERIOD 998 CLOSEOUT (EARLY CLOSE AGENCIES)</a:t>
            </a:r>
          </a:p>
        </p:txBody>
      </p:sp>
      <p:sp>
        <p:nvSpPr>
          <p:cNvPr id="12" name="Rounded Rectangle 15">
            <a:extLst>
              <a:ext uri="{FF2B5EF4-FFF2-40B4-BE49-F238E27FC236}">
                <a16:creationId xmlns:a16="http://schemas.microsoft.com/office/drawing/2014/main" id="{8944BEC3-0411-04E9-E567-905E59C0A7F0}"/>
              </a:ext>
            </a:extLst>
          </p:cNvPr>
          <p:cNvSpPr/>
          <p:nvPr/>
        </p:nvSpPr>
        <p:spPr>
          <a:xfrm>
            <a:off x="6122744" y="5886704"/>
            <a:ext cx="1430159" cy="900018"/>
          </a:xfrm>
          <a:prstGeom prst="roundRect">
            <a:avLst>
              <a:gd name="adj" fmla="val 9894"/>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a:solidFill>
                  <a:srgbClr val="FFFFFF"/>
                </a:solidFill>
                <a:latin typeface="Arial" panose="020B0604020202020204"/>
              </a:rPr>
              <a:t>Accounts Payable: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i="0" u="none" strike="noStrike" kern="1200" cap="none" spc="0" normalizeH="0" baseline="0" noProof="0">
                <a:ln>
                  <a:noFill/>
                </a:ln>
                <a:solidFill>
                  <a:srgbClr val="FFFFFF"/>
                </a:solidFill>
                <a:effectLst/>
                <a:uLnTx/>
                <a:uFillTx/>
                <a:latin typeface="Arial" panose="020B0604020202020204"/>
                <a:ea typeface="+mn-ea"/>
                <a:cs typeface="+mn-cs"/>
              </a:rPr>
              <a:t>In period 1, FY27: GA@WORK, record Ad Hoc Payments made between July 1 – 10, by July 31</a:t>
            </a:r>
          </a:p>
        </p:txBody>
      </p:sp>
      <p:sp>
        <p:nvSpPr>
          <p:cNvPr id="13" name="Rounded Rectangle 9">
            <a:extLst>
              <a:ext uri="{FF2B5EF4-FFF2-40B4-BE49-F238E27FC236}">
                <a16:creationId xmlns:a16="http://schemas.microsoft.com/office/drawing/2014/main" id="{72CF79F3-53B6-0175-87D3-2ECB99C2379E}"/>
              </a:ext>
            </a:extLst>
          </p:cNvPr>
          <p:cNvSpPr/>
          <p:nvPr/>
        </p:nvSpPr>
        <p:spPr>
          <a:xfrm>
            <a:off x="6124591" y="5403844"/>
            <a:ext cx="1426464" cy="467763"/>
          </a:xfrm>
          <a:prstGeom prst="roundRect">
            <a:avLst>
              <a:gd name="adj" fmla="val 19446"/>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Arial" panose="020B0604020202020204"/>
                <a:ea typeface="+mn-ea"/>
                <a:cs typeface="+mn-cs"/>
              </a:rPr>
              <a:t>Banking</a:t>
            </a:r>
            <a:r>
              <a:rPr kumimoji="0" lang="en-US" sz="1000" b="0" i="0" u="none" strike="noStrike" kern="1200" cap="none" spc="0" normalizeH="0" baseline="0" noProof="0">
                <a:ln>
                  <a:noFill/>
                </a:ln>
                <a:solidFill>
                  <a:srgbClr val="FFFFFF"/>
                </a:solidFill>
                <a:effectLst/>
                <a:uLnTx/>
                <a:uFillTx/>
                <a:latin typeface="Arial" panose="020B060402020202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Settle 3</a:t>
            </a:r>
            <a:r>
              <a:rPr kumimoji="0" lang="en-US" sz="900" b="0" i="0" u="none" strike="noStrike" kern="1200" cap="none" spc="0" normalizeH="0" baseline="30000" noProof="0">
                <a:ln>
                  <a:noFill/>
                </a:ln>
                <a:solidFill>
                  <a:srgbClr val="FFFFFF"/>
                </a:solidFill>
                <a:effectLst/>
                <a:uLnTx/>
                <a:uFillTx/>
                <a:latin typeface="Arial" panose="020B0604020202020204"/>
                <a:ea typeface="+mn-ea"/>
                <a:cs typeface="+mn-cs"/>
              </a:rPr>
              <a:t>rd</a:t>
            </a:r>
            <a:r>
              <a:rPr kumimoji="0" lang="en-US" sz="900" b="0" i="0" u="none" strike="noStrike" kern="1200" cap="none" spc="0" normalizeH="0" baseline="0" noProof="0">
                <a:ln>
                  <a:noFill/>
                </a:ln>
                <a:solidFill>
                  <a:srgbClr val="FFFFFF"/>
                </a:solidFill>
                <a:effectLst/>
                <a:uLnTx/>
                <a:uFillTx/>
                <a:latin typeface="Arial" panose="020B0604020202020204"/>
                <a:ea typeface="+mn-ea"/>
                <a:cs typeface="+mn-cs"/>
              </a:rPr>
              <a:t> party payments</a:t>
            </a:r>
          </a:p>
        </p:txBody>
      </p:sp>
      <p:sp>
        <p:nvSpPr>
          <p:cNvPr id="16" name="Rounded Rectangle 15">
            <a:extLst>
              <a:ext uri="{FF2B5EF4-FFF2-40B4-BE49-F238E27FC236}">
                <a16:creationId xmlns:a16="http://schemas.microsoft.com/office/drawing/2014/main" id="{52D66285-A2A2-78F4-C74E-4175262735B8}"/>
              </a:ext>
            </a:extLst>
          </p:cNvPr>
          <p:cNvSpPr/>
          <p:nvPr/>
        </p:nvSpPr>
        <p:spPr>
          <a:xfrm>
            <a:off x="6122744" y="3997270"/>
            <a:ext cx="1430159" cy="674389"/>
          </a:xfrm>
          <a:prstGeom prst="roundRect">
            <a:avLst/>
          </a:prstGeom>
          <a:solidFill>
            <a:schemeClr val="tx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sz="1000" b="1"/>
              <a:t>TEAMWORKS FINANCE DATA AVAILABLE IN GA@WORK</a:t>
            </a:r>
          </a:p>
        </p:txBody>
      </p:sp>
    </p:spTree>
    <p:extLst>
      <p:ext uri="{BB962C8B-B14F-4D97-AF65-F5344CB8AC3E}">
        <p14:creationId xmlns:p14="http://schemas.microsoft.com/office/powerpoint/2010/main" val="2992037739"/>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0E2841"/>
      </a:dk2>
      <a:lt2>
        <a:srgbClr val="E8E8E8"/>
      </a:lt2>
      <a:accent1>
        <a:srgbClr val="F7921E"/>
      </a:accent1>
      <a:accent2>
        <a:srgbClr val="235789"/>
      </a:accent2>
      <a:accent3>
        <a:srgbClr val="F3B700"/>
      </a:accent3>
      <a:accent4>
        <a:srgbClr val="7FA267"/>
      </a:accent4>
      <a:accent5>
        <a:srgbClr val="90C3C8"/>
      </a:accent5>
      <a:accent6>
        <a:srgbClr val="A72608"/>
      </a:accent6>
      <a:hlink>
        <a:srgbClr val="467886"/>
      </a:hlink>
      <a:folHlink>
        <a:srgbClr val="96607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hase xmlns="8d5ae7cb-5eaa-45bd-87a9-9ecdfd4d7a10" xsi:nil="true"/>
    <TaxCatchAll xmlns="8d5ae7cb-5eaa-45bd-87a9-9ecdfd4d7a10" xsi:nil="true"/>
    <lcf76f155ced4ddcb4097134ff3c332f xmlns="130acb8a-a3ba-4a55-8259-cc307651a17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NextGenDoc" ma:contentTypeID="0x01010036C3D368BC27924FAB34C8BDAF0794E900155845827574C74689886B0ED5E35BF0" ma:contentTypeVersion="15" ma:contentTypeDescription="includes phase column" ma:contentTypeScope="" ma:versionID="76d74761e96ce134a4771c47fb8921dc">
  <xsd:schema xmlns:xsd="http://www.w3.org/2001/XMLSchema" xmlns:xs="http://www.w3.org/2001/XMLSchema" xmlns:p="http://schemas.microsoft.com/office/2006/metadata/properties" xmlns:ns2="8d5ae7cb-5eaa-45bd-87a9-9ecdfd4d7a10" xmlns:ns3="130acb8a-a3ba-4a55-8259-cc307651a179" targetNamespace="http://schemas.microsoft.com/office/2006/metadata/properties" ma:root="true" ma:fieldsID="58bcbebf5fe9c4d4a576bd24cb9c672c" ns2:_="" ns3:_="">
    <xsd:import namespace="8d5ae7cb-5eaa-45bd-87a9-9ecdfd4d7a10"/>
    <xsd:import namespace="130acb8a-a3ba-4a55-8259-cc307651a179"/>
    <xsd:element name="properties">
      <xsd:complexType>
        <xsd:sequence>
          <xsd:element name="documentManagement">
            <xsd:complexType>
              <xsd:all>
                <xsd:element ref="ns2:Phase"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element ref="ns2:SharedWithUsers" minOccurs="0"/>
                <xsd:element ref="ns2:SharedWithDetails" minOccurs="0"/>
                <xsd:element ref="ns3:MediaServiceObjectDetectorVersions" minOccurs="0"/>
                <xsd:element ref="ns3:MediaLengthInSecond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ae7cb-5eaa-45bd-87a9-9ecdfd4d7a10" elementFormDefault="qualified">
    <xsd:import namespace="http://schemas.microsoft.com/office/2006/documentManagement/types"/>
    <xsd:import namespace="http://schemas.microsoft.com/office/infopath/2007/PartnerControls"/>
    <xsd:element name="Phase" ma:index="8" nillable="true" ma:displayName="Project Phase" ma:format="Dropdown" ma:indexed="true" ma:internalName="Phase">
      <xsd:simpleType>
        <xsd:restriction base="dms:Choice">
          <xsd:enumeration value="0-Competitive Evaluation"/>
          <xsd:enumeration value="1-Supplier Selection"/>
          <xsd:enumeration value="2-Implementation"/>
          <xsd:enumeration value="3-Optimization"/>
        </xsd:restriction>
      </xsd:simpleType>
    </xsd:element>
    <xsd:element name="TaxCatchAll" ma:index="11" nillable="true" ma:displayName="Taxonomy Catch All Column" ma:hidden="true" ma:list="{47b3830a-905b-4cd3-90a5-cc2916807d11}" ma:internalName="TaxCatchAll" ma:showField="CatchAllData" ma:web="8d5ae7cb-5eaa-45bd-87a9-9ecdfd4d7a10">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30acb8a-a3ba-4a55-8259-cc307651a179" elementFormDefault="qualified">
    <xsd:import namespace="http://schemas.microsoft.com/office/2006/documentManagement/types"/>
    <xsd:import namespace="http://schemas.microsoft.com/office/infopath/2007/PartnerControls"/>
    <xsd:element name="lcf76f155ced4ddcb4097134ff3c332f" ma:index="10" nillable="true" ma:taxonomy="true" ma:internalName="lcf76f155ced4ddcb4097134ff3c332f" ma:taxonomyFieldName="MediaServiceImageTags" ma:displayName="Image Tags" ma:readOnly="false" ma:fieldId="{5cf76f15-5ced-4ddc-b409-7134ff3c332f}" ma:taxonomyMulti="true" ma:sspId="0d1b9b15-6ca2-435f-87bd-c880ab911653" ma:termSetId="09814cd3-568e-fe90-9814-8d621ff8fb84" ma:anchorId="fba54fb3-c3e1-fe81-a776-ca4b69148c4d" ma:open="true" ma:isKeyword="false">
      <xsd:complexType>
        <xsd:sequence>
          <xsd:element ref="pc:Terms" minOccurs="0" maxOccurs="1"/>
        </xsd:sequence>
      </xsd:complex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E4F6EC-5FE4-42C5-8F54-C641119C5DE1}">
  <ds:schemaRefs>
    <ds:schemaRef ds:uri="http://schemas.microsoft.com/sharepoint/v3/contenttype/forms"/>
  </ds:schemaRefs>
</ds:datastoreItem>
</file>

<file path=customXml/itemProps2.xml><?xml version="1.0" encoding="utf-8"?>
<ds:datastoreItem xmlns:ds="http://schemas.openxmlformats.org/officeDocument/2006/customXml" ds:itemID="{A77AEFDC-9C5C-4E6B-B1D2-16B5EDD82483}">
  <ds:schemaRefs>
    <ds:schemaRef ds:uri="http://purl.org/dc/terms/"/>
    <ds:schemaRef ds:uri="http://www.w3.org/XML/1998/namespace"/>
    <ds:schemaRef ds:uri="http://schemas.microsoft.com/office/2006/metadata/properties"/>
    <ds:schemaRef ds:uri="http://purl.org/dc/elements/1.1/"/>
    <ds:schemaRef ds:uri="http://purl.org/dc/dcmitype/"/>
    <ds:schemaRef ds:uri="http://schemas.microsoft.com/office/infopath/2007/PartnerControls"/>
    <ds:schemaRef ds:uri="http://schemas.microsoft.com/office/2006/documentManagement/types"/>
    <ds:schemaRef ds:uri="8d5ae7cb-5eaa-45bd-87a9-9ecdfd4d7a10"/>
    <ds:schemaRef ds:uri="http://schemas.openxmlformats.org/package/2006/metadata/core-properties"/>
    <ds:schemaRef ds:uri="130acb8a-a3ba-4a55-8259-cc307651a179"/>
  </ds:schemaRefs>
</ds:datastoreItem>
</file>

<file path=customXml/itemProps3.xml><?xml version="1.0" encoding="utf-8"?>
<ds:datastoreItem xmlns:ds="http://schemas.openxmlformats.org/officeDocument/2006/customXml" ds:itemID="{EFA6CF3C-227D-4AD6-9F9E-5A2F726069E5}">
  <ds:schemaRefs>
    <ds:schemaRef ds:uri="130acb8a-a3ba-4a55-8259-cc307651a179"/>
    <ds:schemaRef ds:uri="8d5ae7cb-5eaa-45bd-87a9-9ecdfd4d7a1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512da10d-071b-4b94-8abc-9ec4044d1516}" enabled="0" method="" siteId="{512da10d-071b-4b94-8abc-9ec4044d1516}"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4824</Words>
  <Application>Microsoft Macintosh PowerPoint</Application>
  <PresentationFormat>Custom</PresentationFormat>
  <Paragraphs>959</Paragraphs>
  <Slides>15</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Aptos</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Segars, Tahni</dc:creator>
  <cp:lastModifiedBy>Segars, Tahni</cp:lastModifiedBy>
  <cp:revision>2</cp:revision>
  <cp:lastPrinted>2026-04-29T12:42:02Z</cp:lastPrinted>
  <dcterms:created xsi:type="dcterms:W3CDTF">2024-09-13T21:46:41Z</dcterms:created>
  <dcterms:modified xsi:type="dcterms:W3CDTF">2026-05-01T15:12:46Z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0x01010036C3D368BC27924FAB34C8BDAF0794E900155845827574C74689886B0ED5E35BF0</vt:lpwstr>
  </property>
  <property fmtid="{D5CDD505-2E9C-101B-9397-08002B2CF9AE}" pid="3" name="MediaServiceImageTags">
    <vt:lpwstr/>
  </property>
</Properties>
</file>