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12"/>
  </p:notesMasterIdLst>
  <p:sldIdLst>
    <p:sldId id="270" r:id="rId5"/>
    <p:sldId id="271" r:id="rId6"/>
    <p:sldId id="272" r:id="rId7"/>
    <p:sldId id="273" r:id="rId8"/>
    <p:sldId id="274" r:id="rId9"/>
    <p:sldId id="275" r:id="rId10"/>
    <p:sldId id="276" r:id="rId11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2BB8DA9-9C00-4B27-AC1D-7E97A28E8ECD}">
          <p14:sldIdLst/>
        </p14:section>
        <p14:section name="Default Section" id="{496E9383-499B-4061-BFF4-350B7BC58FF2}">
          <p14:sldIdLst>
            <p14:sldId id="270"/>
            <p14:sldId id="271"/>
            <p14:sldId id="272"/>
            <p14:sldId id="273"/>
            <p14:sldId id="274"/>
            <p14:sldId id="275"/>
            <p14:sldId id="27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4FDAA0F-B12F-9EE0-615A-717F1DA60A77}" name="Kamal Nasar, Abdullah" initials="KA" userId="S::abdullah.kamalnasar@sao.ga.gov::bccdd442-51ba-41bf-8d74-cd2ade540002" providerId="AD"/>
  <p188:author id="{334D0624-24E3-9A7B-E078-B91BA7F1C591}" name="Rocks, Jennifer" initials="JR" userId="S::jennifer.rocks@sao.ga.gov::d705f8ee-50bf-42d1-9115-b192bde118f5" providerId="AD"/>
  <p188:author id="{96335839-3A4B-BF7E-3626-2A62A4195FE3}" name="Gibbs, Fe'loy" initials="GF" userId="S::feloy.gibbs@sao.ga.gov::9c53f827-85ef-45d7-ad77-4b3578253557" providerId="AD"/>
  <p188:author id="{07685C51-53A6-A5AC-A699-DD0182646A96}" name="Jenkins, Monique" initials="JM" userId="S::monique.jenkins@doas.ga.gov::d3e84c5f-e5c6-4708-8d67-55a331f86e64" providerId="AD"/>
  <p188:author id="{FD112B87-4ECB-1A4F-CEC8-A22DFEE694ED}" name="Meredith, Holli" initials="MH" userId="S::holli.meredith@doas.ga.gov::abed3d92-5b59-46a6-a144-e54e81988cdd" providerId="AD"/>
  <p188:author id="{A8A5559E-3778-3429-E05F-79E169502511}" name="Ashby, Jake" initials="JA" userId="S::jake.ashby@sao.ga.gov::5495cb48-8788-4db9-b7ba-455d1eae24b7" providerId="AD"/>
  <p188:author id="{E9ABCC9F-3E07-1D9A-5110-1080DEC6843F}" name="Guy, Myra" initials="MG" userId="S::myra.guy@sao.ga.gov::f8b8c18b-c9ee-4a4d-bb09-ebe941bb255e" providerId="AD"/>
  <p188:author id="{48B136E5-6795-0E16-DC70-919F66806944}" name="Gracen, Carla" initials="GC" userId="S::carla.gracen@doas.ga.gov::97ccf594-c621-4350-b427-78943d499f32" providerId="AD"/>
  <p188:author id="{89E892EB-C24C-1308-C8E8-DD27F4D192B4}" name="Brown, Alaysia" initials="AB" userId="S::Alaysia.Brown@sao.ga.gov::c5e678dc-7c52-4a2d-91f9-5f3b0466fa98" providerId="AD"/>
  <p188:author id="{3033C2F6-E6C9-0691-B99F-BAFE8E228662}" name="Swartout, Darcy" initials="SD" userId="S::darcy.swartout@sao.ga.gov::1c015fc4-41a8-4efb-8017-be6f6fc86c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49CA58-EC3D-C042-95C7-EF750BC8F2E7}" v="1" dt="2026-04-30T14:50:54.858"/>
    <p1510:client id="{85006B54-983E-A34B-9175-BA9BE13DEEDC}" v="1" dt="2026-04-24T18:42:57.899"/>
    <p1510:client id="{EF43778A-369C-467D-948A-EC38CF6A6E96}" v="303" dt="2026-04-24T18:48:16.17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79" d="100"/>
          <a:sy n="79" d="100"/>
        </p:scale>
        <p:origin x="303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F5378A-A56C-E24F-9F71-1C80FCEB23E9}" type="datetimeFigureOut">
              <a:rPr lang="en-US" smtClean="0"/>
              <a:t>4/30/26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741DAF-E252-8049-909B-178EE496C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360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08126F-7BE1-EBDB-9290-D36A4D355A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5BA8FC2-16BA-981E-78A7-11A0BB39B2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8F3F2FD-96B0-B74C-0F86-8FF2ECD3A3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2E35DC-458A-A2F0-8344-B38E615C9E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741DAF-E252-8049-909B-178EE496C4C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5882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2F773A-3CF4-2F11-2B42-49945523CD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96D9E4F-8373-28A1-29E3-E6C8389FA7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D66062D-46F0-9278-974B-6E73CBDF19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9E0029-72FF-07FE-4D60-0DC51BD28F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741DAF-E252-8049-909B-178EE496C4C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4849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504E93-D541-8563-4FDC-A241271F5D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2CE68AB-B921-086A-5335-D91379C70F0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E9E8EBF-397D-2AA1-9E7C-5317D009A2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B7C4F0-C7A4-9A65-2AD4-7CAC58399F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741DAF-E252-8049-909B-178EE496C4C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1455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09E0D0-D9EB-6336-E387-87E207FED1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99A6804-6B35-791D-55F3-575AA2708F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726EEE0-9D4C-A3E8-24BF-259C11A153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F802BE-20A8-6A51-2158-615074D3241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741DAF-E252-8049-909B-178EE496C4C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4244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CBDB0F-E861-FF19-3811-59E65A149B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3A4F53E-CF2F-B30B-01E9-484DCC36CA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0968F6B-3DAE-4C6C-DCAC-2F02A6F2B8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3F79AB-978A-2937-DBB2-B4D0792954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741DAF-E252-8049-909B-178EE496C4C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165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B7FAB-D553-1741-85F2-4493ED207583}" type="datetimeFigureOut">
              <a:rPr lang="en-US" smtClean="0"/>
              <a:t>4/30/26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F2E1-7651-084C-A4C5-D05D55C6C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860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B7FAB-D553-1741-85F2-4493ED207583}" type="datetimeFigureOut">
              <a:rPr lang="en-US" smtClean="0"/>
              <a:t>4/30/26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F2E1-7651-084C-A4C5-D05D55C6C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111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B7FAB-D553-1741-85F2-4493ED207583}" type="datetimeFigureOut">
              <a:rPr lang="en-US" smtClean="0"/>
              <a:t>4/30/26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F2E1-7651-084C-A4C5-D05D55C6C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151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B7FAB-D553-1741-85F2-4493ED207583}" type="datetimeFigureOut">
              <a:rPr lang="en-US" smtClean="0"/>
              <a:t>4/30/26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F2E1-7651-084C-A4C5-D05D55C6C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73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B7FAB-D553-1741-85F2-4493ED207583}" type="datetimeFigureOut">
              <a:rPr lang="en-US" smtClean="0"/>
              <a:t>4/30/26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F2E1-7651-084C-A4C5-D05D55C6C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778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B7FAB-D553-1741-85F2-4493ED207583}" type="datetimeFigureOut">
              <a:rPr lang="en-US" smtClean="0"/>
              <a:t>4/30/26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F2E1-7651-084C-A4C5-D05D55C6C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179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B7FAB-D553-1741-85F2-4493ED207583}" type="datetimeFigureOut">
              <a:rPr lang="en-US" smtClean="0"/>
              <a:t>4/30/26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F2E1-7651-084C-A4C5-D05D55C6C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372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B7FAB-D553-1741-85F2-4493ED207583}" type="datetimeFigureOut">
              <a:rPr lang="en-US" smtClean="0"/>
              <a:t>4/30/26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F2E1-7651-084C-A4C5-D05D55C6C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949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B7FAB-D553-1741-85F2-4493ED207583}" type="datetimeFigureOut">
              <a:rPr lang="en-US" smtClean="0"/>
              <a:t>4/30/26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F2E1-7651-084C-A4C5-D05D55C6C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339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B7FAB-D553-1741-85F2-4493ED207583}" type="datetimeFigureOut">
              <a:rPr lang="en-US" smtClean="0"/>
              <a:t>4/30/26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F2E1-7651-084C-A4C5-D05D55C6C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721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B7FAB-D553-1741-85F2-4493ED207583}" type="datetimeFigureOut">
              <a:rPr lang="en-US" smtClean="0"/>
              <a:t>4/30/26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F2E1-7651-084C-A4C5-D05D55C6C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776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33B7FAB-D553-1741-85F2-4493ED207583}" type="datetimeFigureOut">
              <a:rPr lang="en-US" smtClean="0"/>
              <a:t>4/30/26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D1F2E1-7651-084C-A4C5-D05D55C6C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603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72EC9A-834A-878C-D5B6-F81549E6CB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DB367A4-C2BA-FD7D-EFBD-503D2E93834A}"/>
              </a:ext>
            </a:extLst>
          </p:cNvPr>
          <p:cNvGraphicFramePr>
            <a:graphicFrameLocks noGrp="1"/>
          </p:cNvGraphicFramePr>
          <p:nvPr/>
        </p:nvGraphicFramePr>
        <p:xfrm>
          <a:off x="192886" y="1733266"/>
          <a:ext cx="7386630" cy="8136769"/>
        </p:xfrm>
        <a:graphic>
          <a:graphicData uri="http://schemas.openxmlformats.org/drawingml/2006/table">
            <a:tbl>
              <a:tblPr firstRow="1" bandRow="1"/>
              <a:tblGrid>
                <a:gridCol w="14773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73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73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732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732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9565"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9pPr>
                    </a:lstStyle>
                    <a:p>
                      <a:pPr algn="l"/>
                      <a:r>
                        <a:rPr lang="en-US" sz="700" b="1" cap="all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Monday</a:t>
                      </a:r>
                    </a:p>
                  </a:txBody>
                  <a:tcPr marL="64893" marR="64893" marT="21119" marB="2111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9pPr>
                    </a:lstStyle>
                    <a:p>
                      <a:pPr algn="l"/>
                      <a:r>
                        <a:rPr lang="en-US" sz="700" b="1" cap="all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Tuesday</a:t>
                      </a:r>
                    </a:p>
                  </a:txBody>
                  <a:tcPr marL="64893" marR="64893" marT="21119" marB="2111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9pPr>
                    </a:lstStyle>
                    <a:p>
                      <a:pPr algn="l"/>
                      <a:r>
                        <a:rPr lang="en-US" sz="700" b="1" cap="all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Wednesday</a:t>
                      </a:r>
                    </a:p>
                  </a:txBody>
                  <a:tcPr marL="64893" marR="64893" marT="21119" marB="2111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9pPr>
                    </a:lstStyle>
                    <a:p>
                      <a:pPr algn="l"/>
                      <a:r>
                        <a:rPr lang="en-US" sz="700" b="1" cap="all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Thursday</a:t>
                      </a:r>
                    </a:p>
                  </a:txBody>
                  <a:tcPr marL="64893" marR="64893" marT="21119" marB="2111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9pPr>
                    </a:lstStyle>
                    <a:p>
                      <a:pPr algn="l"/>
                      <a:r>
                        <a:rPr lang="en-US" sz="700" b="1" cap="all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Friday </a:t>
                      </a:r>
                      <a:endParaRPr lang="en-US" sz="700" b="1" cap="all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marL="64893" marR="64893" marT="21119" marB="2111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7341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1" i="0">
                        <a:solidFill>
                          <a:schemeClr val="bg2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Open Sans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1" i="0">
                        <a:solidFill>
                          <a:schemeClr val="bg2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Open Sans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1" i="0">
                        <a:solidFill>
                          <a:schemeClr val="bg2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Open Sans"/>
                        <a:cs typeface="Arial" panose="020B0604020202020204" pitchFamily="34" charset="0"/>
                      </a:endParaRP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1" i="0" kern="1200">
                        <a:solidFill>
                          <a:schemeClr val="bg2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Open Sans"/>
                        <a:cs typeface="Arial" panose="020B0604020202020204" pitchFamily="34" charset="0"/>
                      </a:endParaRP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1" i="0" kern="1200">
                        <a:solidFill>
                          <a:schemeClr val="bg2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Open Sans"/>
                        <a:cs typeface="Arial" panose="020B0604020202020204" pitchFamily="34" charset="0"/>
                      </a:endParaRP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1" i="0">
                        <a:solidFill>
                          <a:schemeClr val="bg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664960"/>
                  </a:ext>
                </a:extLst>
              </a:tr>
              <a:tr h="15359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9299758"/>
                  </a:ext>
                </a:extLst>
              </a:tr>
              <a:tr h="15359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1269467"/>
                  </a:ext>
                </a:extLst>
              </a:tr>
              <a:tr h="15359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</a:rPr>
                        <a:t>22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sz="700" b="1" i="0" kern="1200">
                        <a:solidFill>
                          <a:schemeClr val="bg2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7532604"/>
                  </a:ext>
                </a:extLst>
              </a:tr>
              <a:tr h="15359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25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STATE HOLIDAY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26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27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</a:rPr>
                        <a:t>29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553493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9E35437D-29D3-3817-2469-FF7FC3558167}"/>
              </a:ext>
            </a:extLst>
          </p:cNvPr>
          <p:cNvSpPr/>
          <p:nvPr/>
        </p:nvSpPr>
        <p:spPr>
          <a:xfrm>
            <a:off x="0" y="0"/>
            <a:ext cx="7772400" cy="8408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E357607E-65BD-B13A-0D3D-195D73223723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6621517" y="173270"/>
            <a:ext cx="960024" cy="153281"/>
          </a:xfrm>
          <a:prstGeom prst="rect">
            <a:avLst/>
          </a:prstGeom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A3137A0-A5E0-63AA-D6EF-D6B258DBAD78}"/>
              </a:ext>
            </a:extLst>
          </p:cNvPr>
          <p:cNvSpPr/>
          <p:nvPr/>
        </p:nvSpPr>
        <p:spPr>
          <a:xfrm>
            <a:off x="6129930" y="8575074"/>
            <a:ext cx="1426464" cy="377540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>
                <a:solidFill>
                  <a:schemeClr val="bg1"/>
                </a:solidFill>
              </a:rPr>
              <a:t>ALL HCM DATA CLEANUP DUE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BB8DA6A0-11B1-1756-5C18-BEEC0DB8790A}"/>
              </a:ext>
            </a:extLst>
          </p:cNvPr>
          <p:cNvSpPr/>
          <p:nvPr/>
        </p:nvSpPr>
        <p:spPr>
          <a:xfrm>
            <a:off x="6139402" y="2987154"/>
            <a:ext cx="1426464" cy="658678"/>
          </a:xfrm>
          <a:prstGeom prst="roundRect">
            <a:avLst>
              <a:gd name="adj" fmla="val 11006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b="1">
                <a:solidFill>
                  <a:schemeClr val="tx1"/>
                </a:solidFill>
              </a:rPr>
              <a:t>MANAGERS: APPROVE ANY LEAVE REQUESTS IN TEAMWORKS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3F5AE362-994A-E79C-8C01-F4B7FFD57EF4}"/>
              </a:ext>
            </a:extLst>
          </p:cNvPr>
          <p:cNvSpPr/>
          <p:nvPr/>
        </p:nvSpPr>
        <p:spPr>
          <a:xfrm>
            <a:off x="6139402" y="6944748"/>
            <a:ext cx="1426464" cy="877824"/>
          </a:xfrm>
          <a:prstGeom prst="roundRect">
            <a:avLst>
              <a:gd name="adj" fmla="val 11006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" rIns="9144" rtlCol="0" anchor="ctr"/>
          <a:lstStyle/>
          <a:p>
            <a:r>
              <a:rPr lang="en-US" sz="1000" b="1">
                <a:solidFill>
                  <a:schemeClr val="tx1"/>
                </a:solidFill>
              </a:rPr>
              <a:t>MANAGERS:</a:t>
            </a:r>
          </a:p>
          <a:p>
            <a:r>
              <a:rPr lang="en-US" sz="1000" b="1">
                <a:solidFill>
                  <a:schemeClr val="tx1"/>
                </a:solidFill>
              </a:rPr>
              <a:t>APPROVE ANY EMPLOYEE LEAVE REQUESTS IN TEAMWORKS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450B9DB-42F9-F962-DD4C-B9D34B98B494}"/>
              </a:ext>
            </a:extLst>
          </p:cNvPr>
          <p:cNvSpPr/>
          <p:nvPr/>
        </p:nvSpPr>
        <p:spPr>
          <a:xfrm>
            <a:off x="6139402" y="5428042"/>
            <a:ext cx="1426464" cy="877824"/>
          </a:xfrm>
          <a:prstGeom prst="roundRect">
            <a:avLst>
              <a:gd name="adj" fmla="val 11006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r>
              <a:rPr lang="en-US" sz="1000" b="1">
                <a:solidFill>
                  <a:schemeClr val="tx1"/>
                </a:solidFill>
              </a:rPr>
              <a:t>MANAGERS: APPROVE ANY EMPLOYEE LEAVE REQUESTS IN TEAMWORKS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BADC039-905B-8256-62A1-EC917502B777}"/>
              </a:ext>
            </a:extLst>
          </p:cNvPr>
          <p:cNvSpPr/>
          <p:nvPr/>
        </p:nvSpPr>
        <p:spPr>
          <a:xfrm>
            <a:off x="6139402" y="3874231"/>
            <a:ext cx="1426464" cy="878522"/>
          </a:xfrm>
          <a:prstGeom prst="roundRect">
            <a:avLst>
              <a:gd name="adj" fmla="val 8175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r>
              <a:rPr lang="en-US" sz="1000" b="1">
                <a:solidFill>
                  <a:schemeClr val="tx1"/>
                </a:solidFill>
              </a:rPr>
              <a:t>MANAGERS: APPROVE ANY EMPLOYEE LEAVE REQUESTS IN TEAMWORKS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56E690A-9879-ABB5-A92A-ABE0ED4286EB}"/>
              </a:ext>
            </a:extLst>
          </p:cNvPr>
          <p:cNvGrpSpPr/>
          <p:nvPr/>
        </p:nvGrpSpPr>
        <p:grpSpPr>
          <a:xfrm>
            <a:off x="5266166" y="1305573"/>
            <a:ext cx="2365024" cy="485441"/>
            <a:chOff x="2396509" y="413263"/>
            <a:chExt cx="2365024" cy="485441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6CCD9CFC-A8C6-C3C0-79CC-6812FA3E1211}"/>
                </a:ext>
              </a:extLst>
            </p:cNvPr>
            <p:cNvSpPr txBox="1"/>
            <p:nvPr/>
          </p:nvSpPr>
          <p:spPr>
            <a:xfrm>
              <a:off x="3311412" y="413263"/>
              <a:ext cx="47631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/>
                <a:t>KEY</a:t>
              </a:r>
            </a:p>
          </p:txBody>
        </p: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B7F29C2-92EC-705E-E468-3A83C4674E94}"/>
                </a:ext>
              </a:extLst>
            </p:cNvPr>
            <p:cNvGrpSpPr/>
            <p:nvPr/>
          </p:nvGrpSpPr>
          <p:grpSpPr>
            <a:xfrm>
              <a:off x="2396509" y="450423"/>
              <a:ext cx="2365024" cy="448281"/>
              <a:chOff x="2396509" y="450423"/>
              <a:chExt cx="2365024" cy="448281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A19FD217-1E32-2D0C-AB6C-33AB163AF478}"/>
                  </a:ext>
                </a:extLst>
              </p:cNvPr>
              <p:cNvSpPr/>
              <p:nvPr/>
            </p:nvSpPr>
            <p:spPr>
              <a:xfrm>
                <a:off x="2396509" y="450423"/>
                <a:ext cx="2306120" cy="414491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0A291777-22D8-1BC1-889D-EAA4DC96F815}"/>
                  </a:ext>
                </a:extLst>
              </p:cNvPr>
              <p:cNvSpPr txBox="1"/>
              <p:nvPr/>
            </p:nvSpPr>
            <p:spPr>
              <a:xfrm>
                <a:off x="3750360" y="559139"/>
                <a:ext cx="1011173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800" b="1"/>
                  <a:t>Time &amp; Absence</a:t>
                </a:r>
              </a:p>
            </p:txBody>
          </p: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A121344E-F357-FC0A-4FA0-B0616A64E8EE}"/>
                  </a:ext>
                </a:extLst>
              </p:cNvPr>
              <p:cNvSpPr txBox="1"/>
              <p:nvPr/>
            </p:nvSpPr>
            <p:spPr>
              <a:xfrm>
                <a:off x="3750361" y="683260"/>
                <a:ext cx="704630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800" b="1"/>
                  <a:t>Core HR</a:t>
                </a:r>
              </a:p>
            </p:txBody>
          </p:sp>
          <p:sp>
            <p:nvSpPr>
              <p:cNvPr id="20" name="Rectangle: Rounded Corners 19">
                <a:extLst>
                  <a:ext uri="{FF2B5EF4-FFF2-40B4-BE49-F238E27FC236}">
                    <a16:creationId xmlns:a16="http://schemas.microsoft.com/office/drawing/2014/main" id="{7752760C-DC31-DC9F-1605-6DA432F84306}"/>
                  </a:ext>
                </a:extLst>
              </p:cNvPr>
              <p:cNvSpPr/>
              <p:nvPr/>
            </p:nvSpPr>
            <p:spPr>
              <a:xfrm>
                <a:off x="3554576" y="623610"/>
                <a:ext cx="226730" cy="86502"/>
              </a:xfrm>
              <a:prstGeom prst="round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: Rounded Corners 20">
                <a:extLst>
                  <a:ext uri="{FF2B5EF4-FFF2-40B4-BE49-F238E27FC236}">
                    <a16:creationId xmlns:a16="http://schemas.microsoft.com/office/drawing/2014/main" id="{4981B767-56B7-BD44-DCAE-D4556246612D}"/>
                  </a:ext>
                </a:extLst>
              </p:cNvPr>
              <p:cNvSpPr/>
              <p:nvPr/>
            </p:nvSpPr>
            <p:spPr>
              <a:xfrm>
                <a:off x="3556243" y="737958"/>
                <a:ext cx="226730" cy="86502"/>
              </a:xfrm>
              <a:prstGeom prst="round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6195E393-1D6E-01E3-7EDB-41DAF289D27D}"/>
                  </a:ext>
                </a:extLst>
              </p:cNvPr>
              <p:cNvSpPr txBox="1"/>
              <p:nvPr/>
            </p:nvSpPr>
            <p:spPr>
              <a:xfrm>
                <a:off x="2655011" y="546998"/>
                <a:ext cx="873524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800" b="1"/>
                  <a:t>STOP Activity</a:t>
                </a:r>
              </a:p>
            </p:txBody>
          </p: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C4E59221-2995-A488-D6FA-B741E4DC71BA}"/>
                  </a:ext>
                </a:extLst>
              </p:cNvPr>
              <p:cNvSpPr txBox="1"/>
              <p:nvPr/>
            </p:nvSpPr>
            <p:spPr>
              <a:xfrm>
                <a:off x="2655011" y="671119"/>
                <a:ext cx="873524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800" b="1"/>
                  <a:t>Limit Activity</a:t>
                </a:r>
              </a:p>
            </p:txBody>
          </p:sp>
          <p:sp>
            <p:nvSpPr>
              <p:cNvPr id="24" name="Rectangle: Rounded Corners 23">
                <a:extLst>
                  <a:ext uri="{FF2B5EF4-FFF2-40B4-BE49-F238E27FC236}">
                    <a16:creationId xmlns:a16="http://schemas.microsoft.com/office/drawing/2014/main" id="{8685634C-FC3A-E2EA-67AF-624A117EC500}"/>
                  </a:ext>
                </a:extLst>
              </p:cNvPr>
              <p:cNvSpPr/>
              <p:nvPr/>
            </p:nvSpPr>
            <p:spPr>
              <a:xfrm>
                <a:off x="2459226" y="611469"/>
                <a:ext cx="226730" cy="86502"/>
              </a:xfrm>
              <a:prstGeom prst="round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Rectangle: Rounded Corners 24">
                <a:extLst>
                  <a:ext uri="{FF2B5EF4-FFF2-40B4-BE49-F238E27FC236}">
                    <a16:creationId xmlns:a16="http://schemas.microsoft.com/office/drawing/2014/main" id="{C0013678-1F70-0298-C5F1-55B752046F63}"/>
                  </a:ext>
                </a:extLst>
              </p:cNvPr>
              <p:cNvSpPr/>
              <p:nvPr/>
            </p:nvSpPr>
            <p:spPr>
              <a:xfrm>
                <a:off x="2460893" y="725817"/>
                <a:ext cx="226730" cy="86502"/>
              </a:xfrm>
              <a:prstGeom prst="round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38" name="Rectangle 37">
            <a:extLst>
              <a:ext uri="{FF2B5EF4-FFF2-40B4-BE49-F238E27FC236}">
                <a16:creationId xmlns:a16="http://schemas.microsoft.com/office/drawing/2014/main" id="{645E7591-C063-4D7D-5DF4-D356C21F0C38}"/>
              </a:ext>
            </a:extLst>
          </p:cNvPr>
          <p:cNvSpPr/>
          <p:nvPr/>
        </p:nvSpPr>
        <p:spPr>
          <a:xfrm>
            <a:off x="0" y="0"/>
            <a:ext cx="7772400" cy="1342733"/>
          </a:xfrm>
          <a:prstGeom prst="rect">
            <a:avLst/>
          </a:prstGeom>
          <a:solidFill>
            <a:srgbClr val="90C3C8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4CE4A445-7553-6AC7-AF33-FBA71D3E3E1E}"/>
              </a:ext>
            </a:extLst>
          </p:cNvPr>
          <p:cNvSpPr/>
          <p:nvPr/>
        </p:nvSpPr>
        <p:spPr>
          <a:xfrm>
            <a:off x="0" y="0"/>
            <a:ext cx="7772400" cy="8408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DEF5787E-E0BB-5757-AABC-88EAE435E78B}"/>
              </a:ext>
            </a:extLst>
          </p:cNvPr>
          <p:cNvGrpSpPr>
            <a:grpSpLocks noChangeAspect="1"/>
          </p:cNvGrpSpPr>
          <p:nvPr/>
        </p:nvGrpSpPr>
        <p:grpSpPr>
          <a:xfrm>
            <a:off x="6474139" y="58161"/>
            <a:ext cx="1157051" cy="414151"/>
            <a:chOff x="3523824" y="2597151"/>
            <a:chExt cx="1460926" cy="535858"/>
          </a:xfrm>
        </p:grpSpPr>
        <p:sp>
          <p:nvSpPr>
            <p:cNvPr id="41" name="Folded Corner 6">
              <a:extLst>
                <a:ext uri="{FF2B5EF4-FFF2-40B4-BE49-F238E27FC236}">
                  <a16:creationId xmlns:a16="http://schemas.microsoft.com/office/drawing/2014/main" id="{BE68FF79-735D-49BF-1553-B655A51ED418}"/>
                </a:ext>
              </a:extLst>
            </p:cNvPr>
            <p:cNvSpPr/>
            <p:nvPr/>
          </p:nvSpPr>
          <p:spPr>
            <a:xfrm>
              <a:off x="3523825" y="2597151"/>
              <a:ext cx="1460925" cy="456256"/>
            </a:xfrm>
            <a:prstGeom prst="foldedCorner">
              <a:avLst/>
            </a:prstGeom>
            <a:solidFill>
              <a:schemeClr val="bg1"/>
            </a:solidFill>
            <a:ln w="19050" cap="flat" cmpd="sng" algn="ctr">
              <a:noFill/>
              <a:prstDash val="solid"/>
              <a:miter lim="800000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377">
                <a:defRPr/>
              </a:pPr>
              <a:endParaRPr lang="en-US" kern="0">
                <a:solidFill>
                  <a:srgbClr val="FFFFFF"/>
                </a:solidFill>
                <a:latin typeface="Arial" panose="020B0604020202020204"/>
              </a:endParaRPr>
            </a:p>
          </p:txBody>
        </p:sp>
        <p:pic>
          <p:nvPicPr>
            <p:cNvPr id="42" name="Picture 2" descr="A black background with a black square&#10;&#10;Description automatically generated with medium confidence">
              <a:extLst>
                <a:ext uri="{FF2B5EF4-FFF2-40B4-BE49-F238E27FC236}">
                  <a16:creationId xmlns:a16="http://schemas.microsoft.com/office/drawing/2014/main" id="{08EED444-0B35-9F68-CD31-21006C1C4BA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37417" y="2664428"/>
              <a:ext cx="833741" cy="158147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3EA1833A-F901-2E8A-44DB-BB6AFDD93147}"/>
                </a:ext>
              </a:extLst>
            </p:cNvPr>
            <p:cNvSpPr txBox="1"/>
            <p:nvPr/>
          </p:nvSpPr>
          <p:spPr>
            <a:xfrm>
              <a:off x="3523824" y="2834342"/>
              <a:ext cx="1353347" cy="29866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900">
                  <a:latin typeface="Arial"/>
                  <a:cs typeface="Arial"/>
                </a:rPr>
                <a:t>As of: 04.23.26 </a:t>
              </a: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E10C1359-D350-86EC-ABE6-74E353B6D362}"/>
              </a:ext>
            </a:extLst>
          </p:cNvPr>
          <p:cNvGrpSpPr>
            <a:grpSpLocks/>
          </p:cNvGrpSpPr>
          <p:nvPr/>
        </p:nvGrpSpPr>
        <p:grpSpPr>
          <a:xfrm>
            <a:off x="-93664" y="130109"/>
            <a:ext cx="2024064" cy="331249"/>
            <a:chOff x="-42864" y="234039"/>
            <a:chExt cx="2024064" cy="331249"/>
          </a:xfrm>
        </p:grpSpPr>
        <p:sp>
          <p:nvSpPr>
            <p:cNvPr id="45" name="Folded Corner 6">
              <a:extLst>
                <a:ext uri="{FF2B5EF4-FFF2-40B4-BE49-F238E27FC236}">
                  <a16:creationId xmlns:a16="http://schemas.microsoft.com/office/drawing/2014/main" id="{BC73F4F6-181D-9377-039A-3B95713BE37A}"/>
                </a:ext>
              </a:extLst>
            </p:cNvPr>
            <p:cNvSpPr>
              <a:spLocks/>
            </p:cNvSpPr>
            <p:nvPr/>
          </p:nvSpPr>
          <p:spPr>
            <a:xfrm>
              <a:off x="-42864" y="234039"/>
              <a:ext cx="2024064" cy="331249"/>
            </a:xfrm>
            <a:prstGeom prst="foldedCorner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6" name="Picture 45" descr="A black background with a black square&#10;&#10;Description automatically generated with medium confidence">
              <a:extLst>
                <a:ext uri="{FF2B5EF4-FFF2-40B4-BE49-F238E27FC236}">
                  <a16:creationId xmlns:a16="http://schemas.microsoft.com/office/drawing/2014/main" id="{197075AA-E2D9-520C-79B4-E78E58488FD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61826" y="292294"/>
              <a:ext cx="1344939" cy="214738"/>
            </a:xfrm>
            <a:prstGeom prst="rect">
              <a:avLst/>
            </a:prstGeom>
          </p:spPr>
        </p:pic>
      </p:grpSp>
      <p:sp>
        <p:nvSpPr>
          <p:cNvPr id="47" name="TextBox 46">
            <a:extLst>
              <a:ext uri="{FF2B5EF4-FFF2-40B4-BE49-F238E27FC236}">
                <a16:creationId xmlns:a16="http://schemas.microsoft.com/office/drawing/2014/main" id="{33DE994E-A184-A7EC-112D-2CD033495CED}"/>
              </a:ext>
            </a:extLst>
          </p:cNvPr>
          <p:cNvSpPr txBox="1"/>
          <p:nvPr/>
        </p:nvSpPr>
        <p:spPr>
          <a:xfrm>
            <a:off x="192886" y="840030"/>
            <a:ext cx="73361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/>
              <a:t>Review the activities and dates on this calendar to facilitate the transition from </a:t>
            </a:r>
            <a:r>
              <a:rPr lang="en-US" sz="1200" err="1"/>
              <a:t>TeamWorks</a:t>
            </a:r>
            <a:r>
              <a:rPr lang="en-US" sz="1200"/>
              <a:t> to GA@WORK. Send any questions to </a:t>
            </a:r>
            <a:r>
              <a:rPr lang="en-US" sz="1200" b="1"/>
              <a:t>nextgen@sao.ga.gov.</a:t>
            </a:r>
            <a:endParaRPr lang="en-US" sz="120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0FC53D9-79B9-E116-699B-E1161D45FD72}"/>
              </a:ext>
            </a:extLst>
          </p:cNvPr>
          <p:cNvSpPr txBox="1"/>
          <p:nvPr/>
        </p:nvSpPr>
        <p:spPr>
          <a:xfrm>
            <a:off x="192886" y="439116"/>
            <a:ext cx="72855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Get to Go-Live Calendar: Human Capital Mgmt.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A7CF468-BCEA-AD47-3E8F-FC5C5A724D68}"/>
              </a:ext>
            </a:extLst>
          </p:cNvPr>
          <p:cNvSpPr txBox="1"/>
          <p:nvPr/>
        </p:nvSpPr>
        <p:spPr>
          <a:xfrm>
            <a:off x="142432" y="1393494"/>
            <a:ext cx="3369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May 2026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024B0F1B-AC36-71DD-76CE-8A9E69E54D9F}"/>
              </a:ext>
            </a:extLst>
          </p:cNvPr>
          <p:cNvSpPr/>
          <p:nvPr/>
        </p:nvSpPr>
        <p:spPr>
          <a:xfrm>
            <a:off x="211192" y="3874231"/>
            <a:ext cx="1426464" cy="878522"/>
          </a:xfrm>
          <a:prstGeom prst="roundRect">
            <a:avLst>
              <a:gd name="adj" fmla="val 8175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r>
              <a:rPr lang="en-US" sz="1000" b="1">
                <a:solidFill>
                  <a:schemeClr val="tx1"/>
                </a:solidFill>
              </a:rPr>
              <a:t>MANAGERS: CONFIRM EMPLOYEES HAVE ENTERED ANY LEAVE REQUESTS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8C23B65C-D119-A39B-5D82-5717E1052457}"/>
              </a:ext>
            </a:extLst>
          </p:cNvPr>
          <p:cNvSpPr/>
          <p:nvPr/>
        </p:nvSpPr>
        <p:spPr>
          <a:xfrm>
            <a:off x="211192" y="5434336"/>
            <a:ext cx="1426464" cy="877824"/>
          </a:xfrm>
          <a:prstGeom prst="roundRect">
            <a:avLst>
              <a:gd name="adj" fmla="val 8175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r>
              <a:rPr lang="en-US" sz="1000" b="1">
                <a:solidFill>
                  <a:schemeClr val="tx1"/>
                </a:solidFill>
              </a:rPr>
              <a:t>MANAGERS: CONFIRM EMPLOYEES HAVE ENTERED ANY LEAVE REQUESTS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AB68F887-1109-1084-DFE1-CF0BFE4E6BA4}"/>
              </a:ext>
            </a:extLst>
          </p:cNvPr>
          <p:cNvSpPr/>
          <p:nvPr/>
        </p:nvSpPr>
        <p:spPr>
          <a:xfrm>
            <a:off x="211192" y="6944748"/>
            <a:ext cx="1426464" cy="877824"/>
          </a:xfrm>
          <a:prstGeom prst="roundRect">
            <a:avLst>
              <a:gd name="adj" fmla="val 8175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r>
              <a:rPr lang="en-US" sz="1000" b="1">
                <a:solidFill>
                  <a:schemeClr val="tx1"/>
                </a:solidFill>
              </a:rPr>
              <a:t>MANAGERS: CONFIRM EMPLOYEES HAVE ENTERED ANY LEAVE REQUESTS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175EE61B-E62C-C9EE-6A02-2F1211CA2C06}"/>
              </a:ext>
            </a:extLst>
          </p:cNvPr>
          <p:cNvSpPr/>
          <p:nvPr/>
        </p:nvSpPr>
        <p:spPr>
          <a:xfrm>
            <a:off x="206533" y="4883597"/>
            <a:ext cx="7322465" cy="240419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cap="all"/>
              <a:t>Compensation: N</a:t>
            </a:r>
            <a:r>
              <a:rPr lang="en-US" sz="1000" b="1"/>
              <a:t>ew or updated job profiles, compensation grades, grade profiles, and steps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8579C9A4-5DCF-6408-9B39-523446E7055C}"/>
              </a:ext>
            </a:extLst>
          </p:cNvPr>
          <p:cNvSpPr/>
          <p:nvPr/>
        </p:nvSpPr>
        <p:spPr>
          <a:xfrm>
            <a:off x="206533" y="6436710"/>
            <a:ext cx="7322465" cy="240419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cap="all"/>
              <a:t>Compensation: N</a:t>
            </a:r>
            <a:r>
              <a:rPr lang="en-US" sz="1000" b="1"/>
              <a:t>ew or updated job profiles, compensation grades, grade profiles, and steps</a:t>
            </a: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EBE51EEE-A42A-CED9-75BB-88C11B11D748}"/>
              </a:ext>
            </a:extLst>
          </p:cNvPr>
          <p:cNvSpPr/>
          <p:nvPr/>
        </p:nvSpPr>
        <p:spPr>
          <a:xfrm>
            <a:off x="206533" y="7936920"/>
            <a:ext cx="7322465" cy="240419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cap="all"/>
              <a:t>Compensation: N</a:t>
            </a:r>
            <a:r>
              <a:rPr lang="en-US" sz="1000" b="1"/>
              <a:t>ew or updated job profiles, compensation grades, grade profiles, and steps</a:t>
            </a: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407E0269-793E-FAA3-8FB6-69F64C58EB08}"/>
              </a:ext>
            </a:extLst>
          </p:cNvPr>
          <p:cNvSpPr/>
          <p:nvPr/>
        </p:nvSpPr>
        <p:spPr>
          <a:xfrm>
            <a:off x="206533" y="9018987"/>
            <a:ext cx="7322465" cy="240419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cap="all"/>
              <a:t>Compensation: N</a:t>
            </a:r>
            <a:r>
              <a:rPr lang="en-US" sz="1000" b="1"/>
              <a:t>ew or updated job profiles, compensation grades, grade profiles, and steps</a:t>
            </a:r>
          </a:p>
        </p:txBody>
      </p:sp>
    </p:spTree>
    <p:extLst>
      <p:ext uri="{BB962C8B-B14F-4D97-AF65-F5344CB8AC3E}">
        <p14:creationId xmlns:p14="http://schemas.microsoft.com/office/powerpoint/2010/main" val="3657078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B0DEE1-D30A-94E9-AA18-84E5D41C5B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9B07570-DA36-6295-F579-D96F68B02DF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7772400" cy="8408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0B715A64-86FD-E406-A76F-94EFA0C37EC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21517" y="173270"/>
            <a:ext cx="960024" cy="15328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9FC451B-0D1D-C904-8BBE-0767CBD1D95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7783" y="80141"/>
            <a:ext cx="63655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Get to Go-Live Calendar: Additional Task Detail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E2FB7A24-26CF-78B8-849C-07FA6C01DCAF}"/>
              </a:ext>
            </a:extLst>
          </p:cNvPr>
          <p:cNvGraphicFramePr>
            <a:graphicFrameLocks noGrp="1"/>
          </p:cNvGraphicFramePr>
          <p:nvPr/>
        </p:nvGraphicFramePr>
        <p:xfrm>
          <a:off x="191815" y="918502"/>
          <a:ext cx="7389726" cy="6187598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5027885">
                  <a:extLst>
                    <a:ext uri="{9D8B030D-6E8A-4147-A177-3AD203B41FA5}">
                      <a16:colId xmlns:a16="http://schemas.microsoft.com/office/drawing/2014/main" val="809642585"/>
                    </a:ext>
                  </a:extLst>
                </a:gridCol>
                <a:gridCol w="1107530">
                  <a:extLst>
                    <a:ext uri="{9D8B030D-6E8A-4147-A177-3AD203B41FA5}">
                      <a16:colId xmlns:a16="http://schemas.microsoft.com/office/drawing/2014/main" val="1818782549"/>
                    </a:ext>
                  </a:extLst>
                </a:gridCol>
                <a:gridCol w="1254311">
                  <a:extLst>
                    <a:ext uri="{9D8B030D-6E8A-4147-A177-3AD203B41FA5}">
                      <a16:colId xmlns:a16="http://schemas.microsoft.com/office/drawing/2014/main" val="3971639449"/>
                    </a:ext>
                  </a:extLst>
                </a:gridCol>
              </a:tblGrid>
              <a:tr h="267216">
                <a:tc>
                  <a:txBody>
                    <a:bodyPr/>
                    <a:lstStyle/>
                    <a:p>
                      <a:r>
                        <a:rPr lang="en-US" sz="1000"/>
                        <a:t>Task / 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Impacted Business Area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Date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8229216"/>
                  </a:ext>
                </a:extLst>
              </a:tr>
              <a:tr h="396398">
                <a:tc>
                  <a:txBody>
                    <a:bodyPr/>
                    <a:lstStyle/>
                    <a:p>
                      <a:r>
                        <a:rPr lang="en-US" sz="1000" b="1"/>
                        <a:t>Managers – Approve any employee Leave Requests in </a:t>
                      </a:r>
                      <a:r>
                        <a:rPr lang="en-US" sz="1000" b="1" err="1"/>
                        <a:t>TeamWorks</a:t>
                      </a:r>
                      <a:endParaRPr lang="en-US" sz="1000" b="1"/>
                    </a:p>
                    <a:p>
                      <a:r>
                        <a:rPr lang="en-US" sz="1000" b="0"/>
                        <a:t>Review and approve any pending employee leave requests in </a:t>
                      </a:r>
                      <a:r>
                        <a:rPr lang="en-US" sz="1000" b="0" err="1"/>
                        <a:t>TeamWorks</a:t>
                      </a:r>
                      <a:r>
                        <a:rPr lang="en-US" sz="1000" b="0"/>
                        <a:t> so time-off transactions are finalized and can be accurately reflected in GA@WORK.</a:t>
                      </a:r>
                    </a:p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/>
                        <a:t>Managers – Confirm employee enter all Leave Requests in </a:t>
                      </a:r>
                      <a:r>
                        <a:rPr lang="en-US" sz="1000" b="1" err="1"/>
                        <a:t>TeamWorks</a:t>
                      </a:r>
                      <a:endParaRPr lang="en-US" sz="1000" b="1"/>
                    </a:p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/>
                        <a:t>During this time, confirm with employees that they are entering any leave requests in </a:t>
                      </a:r>
                      <a:r>
                        <a:rPr lang="en-US" sz="1000" b="0" err="1"/>
                        <a:t>TeamWorks</a:t>
                      </a:r>
                      <a:endParaRPr lang="en-US" sz="10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All </a:t>
                      </a:r>
                      <a:r>
                        <a:rPr lang="en-US" sz="1000" err="1"/>
                        <a:t>TeamWorks</a:t>
                      </a:r>
                      <a:r>
                        <a:rPr lang="en-US" sz="1000"/>
                        <a:t> Managers/ Approvers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May 1, May 8, </a:t>
                      </a:r>
                    </a:p>
                    <a:p>
                      <a:r>
                        <a:rPr lang="en-US" sz="1000"/>
                        <a:t>May 16, May 22</a:t>
                      </a:r>
                    </a:p>
                    <a:p>
                      <a:endParaRPr lang="en-US" sz="1000"/>
                    </a:p>
                    <a:p>
                      <a:r>
                        <a:rPr lang="en-US" sz="1000"/>
                        <a:t>May 4, May 11, May 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5255981"/>
                  </a:ext>
                </a:extLst>
              </a:tr>
              <a:tr h="396398">
                <a:tc>
                  <a:txBody>
                    <a:bodyPr/>
                    <a:lstStyle/>
                    <a:p>
                      <a:r>
                        <a:rPr lang="en-US" sz="1000" b="1"/>
                        <a:t>All HCM Data Cleanup Due</a:t>
                      </a:r>
                    </a:p>
                    <a:p>
                      <a:r>
                        <a:rPr lang="en-US" sz="1000" b="0"/>
                        <a:t>Complete data cleanup for all agencies to support conversion accuracy.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HCM Roles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May 29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35211737"/>
                  </a:ext>
                </a:extLst>
              </a:tr>
              <a:tr h="140339">
                <a:tc gridSpan="3"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/>
                        <a:t>Hard Freeze Dates: During a hard freeze, activities and access are restricted in </a:t>
                      </a:r>
                      <a:r>
                        <a:rPr lang="en-US" sz="1000" b="1" err="1"/>
                        <a:t>TeamWorks</a:t>
                      </a:r>
                      <a:r>
                        <a:rPr lang="en-US" sz="1000" b="1"/>
                        <a:t> or the current legacy system. During these freeze periods, any transactions should be tracked manually so that they can be added into GA@WORK after go-live on July 1. Not adhering to these dates as listed will have impacts on payroll and other business areas when GA@WORK goes live.</a:t>
                      </a:r>
                    </a:p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/>
                        <a:t>NOTE: All </a:t>
                      </a:r>
                      <a:r>
                        <a:rPr lang="en-US" sz="1000" b="1" err="1"/>
                        <a:t>TeamWorks</a:t>
                      </a:r>
                      <a:r>
                        <a:rPr lang="en-US" sz="1000" b="1"/>
                        <a:t> access for all HR transactions will be converted to Read Only on June 25.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sz="10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56596913"/>
                  </a:ext>
                </a:extLst>
              </a:tr>
              <a:tr h="1543726">
                <a:tc>
                  <a:txBody>
                    <a:bodyPr/>
                    <a:lstStyle/>
                    <a:p>
                      <a:r>
                        <a:rPr lang="en-US" sz="1000" b="1" u="sng"/>
                        <a:t>Core HCM:</a:t>
                      </a:r>
                    </a:p>
                    <a:p>
                      <a:r>
                        <a:rPr lang="en-US" sz="1000" b="1"/>
                        <a:t>Change Emergency Contacts</a:t>
                      </a:r>
                    </a:p>
                    <a:p>
                      <a:r>
                        <a:rPr lang="en-US" sz="1000" b="0"/>
                        <a:t>Cutoff date to change existing employee emergency contact information</a:t>
                      </a:r>
                    </a:p>
                    <a:p>
                      <a:r>
                        <a:rPr lang="en-US" sz="1000" b="1"/>
                        <a:t>Change Govt IDs – SSN #</a:t>
                      </a:r>
                    </a:p>
                    <a:p>
                      <a:r>
                        <a:rPr lang="en-US" sz="1000" b="0"/>
                        <a:t>Cutoff date to make changes to SSN information for existing employees</a:t>
                      </a:r>
                    </a:p>
                    <a:p>
                      <a:r>
                        <a:rPr lang="en-US" sz="1000" b="1"/>
                        <a:t>Change Job </a:t>
                      </a:r>
                    </a:p>
                    <a:p>
                      <a:r>
                        <a:rPr lang="en-US" sz="1000" b="0"/>
                        <a:t>Includes any job or position related data change (i.e. promotions or transfers)</a:t>
                      </a:r>
                    </a:p>
                    <a:p>
                      <a:r>
                        <a:rPr lang="en-US" sz="1000" b="1"/>
                        <a:t>Change Passports &amp; Visas</a:t>
                      </a:r>
                    </a:p>
                    <a:p>
                      <a:r>
                        <a:rPr lang="en-US" sz="1000" b="0"/>
                        <a:t>Cutoff date to change data for existing employees</a:t>
                      </a:r>
                    </a:p>
                    <a:p>
                      <a:r>
                        <a:rPr lang="en-US" sz="1000" b="1"/>
                        <a:t>Change Personal Information</a:t>
                      </a:r>
                    </a:p>
                    <a:p>
                      <a:r>
                        <a:rPr lang="en-US" sz="1000" b="0"/>
                        <a:t>Cutoff date to change data for exiting employees</a:t>
                      </a:r>
                    </a:p>
                    <a:p>
                      <a:r>
                        <a:rPr lang="en-US" sz="1000" b="1"/>
                        <a:t>Change Preferred Name</a:t>
                      </a:r>
                    </a:p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/>
                        <a:t>Cutoff date to change data for exiting employees</a:t>
                      </a:r>
                    </a:p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/>
                        <a:t>Edit Licenses</a:t>
                      </a:r>
                    </a:p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/>
                        <a:t>Cutoff date to change data for exiting employees</a:t>
                      </a:r>
                    </a:p>
                    <a:p>
                      <a:r>
                        <a:rPr lang="en-US" sz="1000" b="1"/>
                        <a:t>Move Workers</a:t>
                      </a:r>
                    </a:p>
                    <a:p>
                      <a:r>
                        <a:rPr lang="en-US" sz="1000" b="0"/>
                        <a:t>Cutoff date to make changes to employees’ reporting relationship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Core HCM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/>
                        <a:t>May 31 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874806"/>
                  </a:ext>
                </a:extLst>
              </a:tr>
              <a:tr h="396398">
                <a:tc>
                  <a:txBody>
                    <a:bodyPr/>
                    <a:lstStyle/>
                    <a:p>
                      <a:r>
                        <a:rPr lang="en-US" sz="1000" b="1" u="sng"/>
                        <a:t>Compensation:</a:t>
                      </a:r>
                    </a:p>
                    <a:p>
                      <a:r>
                        <a:rPr lang="en-US" sz="1000" b="1" u="none"/>
                        <a:t>New or Updated Job Profiles, Compensation Grades, Grade Profiles, and Steps</a:t>
                      </a:r>
                    </a:p>
                    <a:p>
                      <a:r>
                        <a:rPr lang="en-US" sz="1000" b="0" u="none"/>
                        <a:t>The setup of these activities will be restricted in </a:t>
                      </a:r>
                      <a:r>
                        <a:rPr lang="en-US" sz="1000" b="0" u="none" err="1"/>
                        <a:t>TeamWorks</a:t>
                      </a:r>
                      <a:endParaRPr lang="en-US" sz="1000" b="0" u="none"/>
                    </a:p>
                    <a:p>
                      <a:r>
                        <a:rPr lang="en-US" sz="1000" b="1"/>
                        <a:t>Request Compensation Change</a:t>
                      </a:r>
                    </a:p>
                    <a:p>
                      <a:r>
                        <a:rPr lang="en-US" sz="1000" b="0"/>
                        <a:t>Cutoff date to make ad-hoc compensation/allowance changes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Compensation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May 4 – June 6</a:t>
                      </a:r>
                    </a:p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May 31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9143398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CBA6537E-64E8-F62C-8136-22DDE22B4666}"/>
              </a:ext>
            </a:extLst>
          </p:cNvPr>
          <p:cNvSpPr txBox="1"/>
          <p:nvPr/>
        </p:nvSpPr>
        <p:spPr>
          <a:xfrm>
            <a:off x="128755" y="544255"/>
            <a:ext cx="3369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May 2026</a:t>
            </a:r>
          </a:p>
        </p:txBody>
      </p:sp>
    </p:spTree>
    <p:extLst>
      <p:ext uri="{BB962C8B-B14F-4D97-AF65-F5344CB8AC3E}">
        <p14:creationId xmlns:p14="http://schemas.microsoft.com/office/powerpoint/2010/main" val="34863150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650339-9208-3043-9A84-7279434C39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75AE68B-E0C1-0491-123A-CCDB9A5095D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7772400" cy="8408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CAC6196-4208-2263-A822-366EAE10C6A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21517" y="173270"/>
            <a:ext cx="960024" cy="15328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A1B8F78-4BCD-1999-88A8-7693D256A48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7783" y="80141"/>
            <a:ext cx="63655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 to Go-Live Calendar: Additional Task Detail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41394218-11ED-4E6A-9294-6FB7E862652D}"/>
              </a:ext>
            </a:extLst>
          </p:cNvPr>
          <p:cNvGraphicFramePr>
            <a:graphicFrameLocks noGrp="1"/>
          </p:cNvGraphicFramePr>
          <p:nvPr/>
        </p:nvGraphicFramePr>
        <p:xfrm>
          <a:off x="191815" y="918502"/>
          <a:ext cx="7389726" cy="716280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5027885">
                  <a:extLst>
                    <a:ext uri="{9D8B030D-6E8A-4147-A177-3AD203B41FA5}">
                      <a16:colId xmlns:a16="http://schemas.microsoft.com/office/drawing/2014/main" val="809642585"/>
                    </a:ext>
                  </a:extLst>
                </a:gridCol>
                <a:gridCol w="1107530">
                  <a:extLst>
                    <a:ext uri="{9D8B030D-6E8A-4147-A177-3AD203B41FA5}">
                      <a16:colId xmlns:a16="http://schemas.microsoft.com/office/drawing/2014/main" val="1818782549"/>
                    </a:ext>
                  </a:extLst>
                </a:gridCol>
                <a:gridCol w="1254311">
                  <a:extLst>
                    <a:ext uri="{9D8B030D-6E8A-4147-A177-3AD203B41FA5}">
                      <a16:colId xmlns:a16="http://schemas.microsoft.com/office/drawing/2014/main" val="3971639449"/>
                    </a:ext>
                  </a:extLst>
                </a:gridCol>
              </a:tblGrid>
              <a:tr h="438943">
                <a:tc>
                  <a:txBody>
                    <a:bodyPr/>
                    <a:lstStyle/>
                    <a:p>
                      <a:r>
                        <a:rPr lang="en-US" sz="1000"/>
                        <a:t>Task / 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/>
                        <a:t>Impacted Business Area</a:t>
                      </a:r>
                    </a:p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Date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8229216"/>
                  </a:ext>
                </a:extLst>
              </a:tr>
              <a:tr h="195086">
                <a:tc gridSpan="3">
                  <a:txBody>
                    <a:bodyPr/>
                    <a:lstStyle/>
                    <a:p>
                      <a:r>
                        <a:rPr lang="en-US" sz="1000" b="1"/>
                        <a:t>Soft Freeze Dates: During the soft freeze date window, activities in </a:t>
                      </a:r>
                      <a:r>
                        <a:rPr lang="en-US" sz="1000" b="1" err="1"/>
                        <a:t>TeamWorks</a:t>
                      </a:r>
                      <a:r>
                        <a:rPr lang="en-US" sz="1000" b="1"/>
                        <a:t> or legacy systems should be limited to only critical activities or emergencies during the dates listed. Any activity or transaction completed in </a:t>
                      </a:r>
                      <a:r>
                        <a:rPr lang="en-US" sz="1000" b="1" err="1"/>
                        <a:t>TeamWorks</a:t>
                      </a:r>
                      <a:r>
                        <a:rPr lang="en-US" sz="1000" b="1"/>
                        <a:t> during the soft freeze window will be converted into GA@WORK by the project team during catch up transactions. Not adhering to these dates as listed will have impacts on payroll and other business areas when GA@WORK goes live.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6017600"/>
                  </a:ext>
                </a:extLst>
              </a:tr>
              <a:tr h="453580">
                <a:tc>
                  <a:txBody>
                    <a:bodyPr/>
                    <a:lstStyle/>
                    <a:p>
                      <a:r>
                        <a:rPr lang="en-US" sz="1000" b="1" u="sng"/>
                        <a:t>Core HCM:</a:t>
                      </a:r>
                    </a:p>
                    <a:p>
                      <a:r>
                        <a:rPr lang="en-US" sz="1000" b="1"/>
                        <a:t>Add Additional Job</a:t>
                      </a:r>
                    </a:p>
                    <a:p>
                      <a:r>
                        <a:rPr lang="en-US" sz="1000" b="0"/>
                        <a:t>Limit hiring onto a non-employee record zero job in </a:t>
                      </a:r>
                      <a:r>
                        <a:rPr lang="en-US" sz="1000" b="0" err="1"/>
                        <a:t>TeamWorks</a:t>
                      </a:r>
                      <a:endParaRPr lang="en-US" sz="1000" b="0"/>
                    </a:p>
                    <a:p>
                      <a:r>
                        <a:rPr lang="en-US" sz="1000" b="1"/>
                        <a:t>Change Home Contact Information </a:t>
                      </a:r>
                    </a:p>
                    <a:p>
                      <a:r>
                        <a:rPr lang="en-US" sz="1000" b="0"/>
                        <a:t>Limit Home Address changes on existing employees in </a:t>
                      </a:r>
                      <a:r>
                        <a:rPr lang="en-US" sz="1000" b="0" err="1"/>
                        <a:t>TeamWorks</a:t>
                      </a:r>
                      <a:endParaRPr lang="en-US" sz="1000" b="0"/>
                    </a:p>
                    <a:p>
                      <a:r>
                        <a:rPr lang="en-US" sz="1000" b="1"/>
                        <a:t>Change Organization Assignment</a:t>
                      </a:r>
                    </a:p>
                    <a:p>
                      <a:r>
                        <a:rPr lang="en-US" sz="1000" b="0"/>
                        <a:t>Limit ad-hoc changes to organization assignments in </a:t>
                      </a:r>
                      <a:r>
                        <a:rPr lang="en-US" sz="1000" b="0" err="1"/>
                        <a:t>TeamWorks</a:t>
                      </a:r>
                      <a:endParaRPr lang="en-US" sz="1000" b="0"/>
                    </a:p>
                    <a:p>
                      <a:r>
                        <a:rPr lang="en-US" sz="1000" b="1"/>
                        <a:t>Contract Contingent Workers</a:t>
                      </a:r>
                    </a:p>
                    <a:p>
                      <a:r>
                        <a:rPr lang="en-US" sz="1000" b="0"/>
                        <a:t>Limit contract contingent workers in </a:t>
                      </a:r>
                      <a:r>
                        <a:rPr lang="en-US" sz="1000" b="0" err="1"/>
                        <a:t>TeamWorks</a:t>
                      </a:r>
                      <a:endParaRPr lang="en-US" sz="1000" b="0"/>
                    </a:p>
                    <a:p>
                      <a:r>
                        <a:rPr lang="en-US" sz="1000" b="1"/>
                        <a:t>Edit Position Restrictions Additional Data </a:t>
                      </a:r>
                    </a:p>
                    <a:p>
                      <a:r>
                        <a:rPr lang="en-US" sz="1000" b="0"/>
                        <a:t>Limit position additional data (drug test indicator, FLSA Type, Maildrop ID, etc.) in </a:t>
                      </a:r>
                      <a:r>
                        <a:rPr lang="en-US" sz="1000" b="0" err="1"/>
                        <a:t>TeamWorks</a:t>
                      </a:r>
                      <a:endParaRPr lang="en-US" sz="1000" b="0"/>
                    </a:p>
                    <a:p>
                      <a:r>
                        <a:rPr lang="en-US" sz="1000" b="1"/>
                        <a:t>End Additional Job</a:t>
                      </a:r>
                    </a:p>
                    <a:p>
                      <a:r>
                        <a:rPr lang="en-US" sz="1000" b="0"/>
                        <a:t>Limit the termination of non-employee record zero job in </a:t>
                      </a:r>
                      <a:r>
                        <a:rPr lang="en-US" sz="1000" b="0" err="1"/>
                        <a:t>TeamWorks</a:t>
                      </a:r>
                      <a:endParaRPr lang="en-US" sz="1000" b="0"/>
                    </a:p>
                    <a:p>
                      <a:r>
                        <a:rPr lang="en-US" sz="1000" b="1"/>
                        <a:t>End Contingent Worker Contract</a:t>
                      </a:r>
                    </a:p>
                    <a:p>
                      <a:r>
                        <a:rPr lang="en-US" sz="1000" b="0"/>
                        <a:t>Limit contingent worker termination events in </a:t>
                      </a:r>
                      <a:r>
                        <a:rPr lang="en-US" sz="1000" b="0" err="1"/>
                        <a:t>TeamWorks</a:t>
                      </a:r>
                      <a:endParaRPr lang="en-US" sz="1000" b="0"/>
                    </a:p>
                    <a:p>
                      <a:r>
                        <a:rPr lang="en-US" sz="1000" b="1"/>
                        <a:t>Hires</a:t>
                      </a:r>
                    </a:p>
                    <a:p>
                      <a:r>
                        <a:rPr lang="en-US" sz="1000" b="0"/>
                        <a:t>Limit hire transactions in </a:t>
                      </a:r>
                      <a:r>
                        <a:rPr lang="en-US" sz="1000" b="0" err="1"/>
                        <a:t>TeamWorks</a:t>
                      </a:r>
                      <a:endParaRPr lang="en-US" sz="1000" b="0"/>
                    </a:p>
                    <a:p>
                      <a:r>
                        <a:rPr lang="en-US" sz="1000" b="1"/>
                        <a:t>Legal Name Change</a:t>
                      </a:r>
                    </a:p>
                    <a:p>
                      <a:r>
                        <a:rPr lang="en-US" sz="1000" b="0"/>
                        <a:t>Limit changes to worker legal names in </a:t>
                      </a:r>
                      <a:r>
                        <a:rPr lang="en-US" sz="1000" b="0" err="1"/>
                        <a:t>TeamWorks</a:t>
                      </a:r>
                      <a:endParaRPr lang="en-US" sz="1000" b="0"/>
                    </a:p>
                    <a:p>
                      <a:r>
                        <a:rPr lang="en-US" sz="1000" b="1"/>
                        <a:t>Switch Primary Job</a:t>
                      </a:r>
                    </a:p>
                    <a:p>
                      <a:r>
                        <a:rPr lang="en-US" sz="1000" b="0"/>
                        <a:t>Active non-benefit eligible employee receiving a benefit eligible job but retaining their non-benefit eligible job will need their benefit eligible job switched to primary. </a:t>
                      </a:r>
                    </a:p>
                    <a:p>
                      <a:r>
                        <a:rPr lang="en-US" sz="1000" b="1"/>
                        <a:t>Service Date Changes</a:t>
                      </a:r>
                    </a:p>
                    <a:p>
                      <a:r>
                        <a:rPr lang="en-US" sz="1000"/>
                        <a:t>Limit changes to benefits service dates made on existing employees </a:t>
                      </a:r>
                    </a:p>
                    <a:p>
                      <a:r>
                        <a:rPr lang="en-US" sz="1000"/>
                        <a:t>(excludes new hires)</a:t>
                      </a:r>
                    </a:p>
                    <a:p>
                      <a:r>
                        <a:rPr lang="en-US" sz="1000" b="1"/>
                        <a:t>Terminations</a:t>
                      </a:r>
                    </a:p>
                    <a:p>
                      <a:r>
                        <a:rPr lang="en-US" sz="1000" b="0"/>
                        <a:t>Continue termination events that occur after May 30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Core HCM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/>
                        <a:t>May 31 – June 24</a:t>
                      </a:r>
                    </a:p>
                    <a:p>
                      <a:endParaRPr lang="en-US" sz="100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6212807"/>
                  </a:ext>
                </a:extLst>
              </a:tr>
              <a:tr h="453580">
                <a:tc>
                  <a:txBody>
                    <a:bodyPr/>
                    <a:lstStyle/>
                    <a:p>
                      <a:r>
                        <a:rPr lang="en-US" sz="1000" b="1" u="sng"/>
                        <a:t>Benefits:</a:t>
                      </a:r>
                    </a:p>
                    <a:p>
                      <a:r>
                        <a:rPr lang="en-US" sz="1000" b="1"/>
                        <a:t>Change Benefits (New Hires)</a:t>
                      </a:r>
                    </a:p>
                    <a:p>
                      <a:r>
                        <a:rPr lang="en-US" sz="1000" b="0"/>
                        <a:t>Limit new hire benefit changes for pension plans only</a:t>
                      </a:r>
                    </a:p>
                    <a:p>
                      <a:r>
                        <a:rPr lang="en-US" sz="1000" b="1"/>
                        <a:t>Edit Worker Additional Data (New Hires)</a:t>
                      </a:r>
                    </a:p>
                    <a:p>
                      <a:r>
                        <a:rPr lang="en-US" sz="1000" b="0"/>
                        <a:t>Limit edits to worker additional data for retirement system and retiree custom objects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/>
                        <a:t>Benefits</a:t>
                      </a:r>
                    </a:p>
                    <a:p>
                      <a:endParaRPr lang="en-US" sz="100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/>
                        <a:t>May 31 – June 24</a:t>
                      </a:r>
                    </a:p>
                    <a:p>
                      <a:endParaRPr lang="en-US" sz="100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4671541"/>
                  </a:ext>
                </a:extLst>
              </a:tr>
              <a:tr h="453580">
                <a:tc>
                  <a:txBody>
                    <a:bodyPr/>
                    <a:lstStyle/>
                    <a:p>
                      <a:r>
                        <a:rPr lang="en-US" sz="1000" b="1" u="sng"/>
                        <a:t>Learning:</a:t>
                      </a:r>
                    </a:p>
                    <a:p>
                      <a:r>
                        <a:rPr lang="en-US" sz="1000" b="1"/>
                        <a:t>Creating Digital/Blended Course Offering</a:t>
                      </a:r>
                    </a:p>
                    <a:p>
                      <a:r>
                        <a:rPr lang="en-US" sz="1000" b="0"/>
                        <a:t>Learning admins – no creating new courses/course activities in </a:t>
                      </a:r>
                      <a:r>
                        <a:rPr lang="en-US" sz="1000" b="0" err="1"/>
                        <a:t>Intellum</a:t>
                      </a:r>
                      <a:r>
                        <a:rPr lang="en-US" sz="1000" b="0"/>
                        <a:t> (Team Georgia Learning) 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Learning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May 31 – June 15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1679436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AEA3882A-8F20-D4D3-151B-1D603253E87A}"/>
              </a:ext>
            </a:extLst>
          </p:cNvPr>
          <p:cNvSpPr txBox="1"/>
          <p:nvPr/>
        </p:nvSpPr>
        <p:spPr>
          <a:xfrm>
            <a:off x="128755" y="544255"/>
            <a:ext cx="3369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May 2026 </a:t>
            </a:r>
            <a:r>
              <a:rPr lang="en-US"/>
              <a:t>(Cont’d)</a:t>
            </a:r>
          </a:p>
        </p:txBody>
      </p:sp>
    </p:spTree>
    <p:extLst>
      <p:ext uri="{BB962C8B-B14F-4D97-AF65-F5344CB8AC3E}">
        <p14:creationId xmlns:p14="http://schemas.microsoft.com/office/powerpoint/2010/main" val="23309321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BFB034-EE63-B89E-A056-F8BF00447E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F341AB9-86FF-EC03-8BB2-A795EE9126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134581"/>
              </p:ext>
            </p:extLst>
          </p:nvPr>
        </p:nvGraphicFramePr>
        <p:xfrm>
          <a:off x="192886" y="913587"/>
          <a:ext cx="7386631" cy="8956448"/>
        </p:xfrm>
        <a:graphic>
          <a:graphicData uri="http://schemas.openxmlformats.org/drawingml/2006/table">
            <a:tbl>
              <a:tblPr firstRow="1" bandRow="1"/>
              <a:tblGrid>
                <a:gridCol w="1055233">
                  <a:extLst>
                    <a:ext uri="{9D8B030D-6E8A-4147-A177-3AD203B41FA5}">
                      <a16:colId xmlns:a16="http://schemas.microsoft.com/office/drawing/2014/main" val="2000698431"/>
                    </a:ext>
                  </a:extLst>
                </a:gridCol>
                <a:gridCol w="10552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52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52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52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552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55233">
                  <a:extLst>
                    <a:ext uri="{9D8B030D-6E8A-4147-A177-3AD203B41FA5}">
                      <a16:colId xmlns:a16="http://schemas.microsoft.com/office/drawing/2014/main" val="3034750805"/>
                    </a:ext>
                  </a:extLst>
                </a:gridCol>
              </a:tblGrid>
              <a:tr h="241683">
                <a:tc>
                  <a:txBody>
                    <a:bodyPr/>
                    <a:lstStyle/>
                    <a:p>
                      <a:pPr algn="l"/>
                      <a:r>
                        <a:rPr lang="en-US" sz="700" b="1" cap="none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SUNDAY</a:t>
                      </a:r>
                    </a:p>
                  </a:txBody>
                  <a:tcPr marL="64893" marR="64893" marT="21119" marB="2111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9pPr>
                    </a:lstStyle>
                    <a:p>
                      <a:pPr algn="l"/>
                      <a:r>
                        <a:rPr lang="en-US" sz="700" b="1" cap="none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MONDAY</a:t>
                      </a:r>
                    </a:p>
                  </a:txBody>
                  <a:tcPr marL="64893" marR="64893" marT="21119" marB="2111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9pPr>
                    </a:lstStyle>
                    <a:p>
                      <a:pPr algn="l"/>
                      <a:r>
                        <a:rPr lang="en-US" sz="700" b="1" cap="none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TUESDAY</a:t>
                      </a:r>
                    </a:p>
                  </a:txBody>
                  <a:tcPr marL="64893" marR="64893" marT="21119" marB="2111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9pPr>
                    </a:lstStyle>
                    <a:p>
                      <a:pPr algn="l"/>
                      <a:r>
                        <a:rPr lang="en-US" sz="700" b="1" cap="none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WEDNESDAY</a:t>
                      </a:r>
                    </a:p>
                  </a:txBody>
                  <a:tcPr marL="64893" marR="64893" marT="21119" marB="2111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9pPr>
                    </a:lstStyle>
                    <a:p>
                      <a:pPr algn="l"/>
                      <a:r>
                        <a:rPr lang="en-US" sz="700" b="1" cap="none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THURSDAY</a:t>
                      </a:r>
                    </a:p>
                  </a:txBody>
                  <a:tcPr marL="64893" marR="64893" marT="21119" marB="2111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9pPr>
                    </a:lstStyle>
                    <a:p>
                      <a:pPr algn="l"/>
                      <a:r>
                        <a:rPr lang="en-US" sz="700" b="1" cap="none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FRIDAY </a:t>
                      </a:r>
                      <a:endParaRPr lang="en-US" sz="700" b="1" cap="none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marL="64893" marR="64893" marT="21119" marB="2111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700" b="1" cap="none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</a:rPr>
                        <a:t>SATURDAY</a:t>
                      </a:r>
                    </a:p>
                  </a:txBody>
                  <a:tcPr marL="64893" marR="64893" marT="21119" marB="2111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429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31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1" i="0">
                        <a:solidFill>
                          <a:schemeClr val="bg2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Open Sans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1" i="0">
                        <a:solidFill>
                          <a:schemeClr val="bg2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Open Sans"/>
                        <a:cs typeface="Arial" panose="020B0604020202020204" pitchFamily="34" charset="0"/>
                      </a:endParaRP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664960"/>
                  </a:ext>
                </a:extLst>
              </a:tr>
              <a:tr h="17429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9299758"/>
                  </a:ext>
                </a:extLst>
              </a:tr>
              <a:tr h="17429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1269467"/>
                  </a:ext>
                </a:extLst>
              </a:tr>
              <a:tr h="17429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21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22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24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</a:rPr>
                        <a:t>26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sz="700" b="1" i="0" kern="1200">
                        <a:solidFill>
                          <a:schemeClr val="bg2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</a:rPr>
                        <a:t>27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7532604"/>
                  </a:ext>
                </a:extLst>
              </a:tr>
              <a:tr h="17429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28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29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30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1" i="0" kern="1200">
                        <a:solidFill>
                          <a:schemeClr val="bg2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Open Sans"/>
                        <a:cs typeface="Arial" panose="020B0604020202020204" pitchFamily="34" charset="0"/>
                      </a:endParaRP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1" i="0">
                        <a:solidFill>
                          <a:schemeClr val="bg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sz="700" b="1" i="0" kern="1200">
                        <a:solidFill>
                          <a:schemeClr val="bg2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sz="700" b="1" i="0" kern="1200">
                        <a:solidFill>
                          <a:schemeClr val="bg2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553493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906C6987-028D-28C8-6515-D41AE99FC1C5}"/>
              </a:ext>
            </a:extLst>
          </p:cNvPr>
          <p:cNvSpPr/>
          <p:nvPr/>
        </p:nvSpPr>
        <p:spPr>
          <a:xfrm>
            <a:off x="0" y="0"/>
            <a:ext cx="7772400" cy="8408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B279BF6-5068-307A-99B1-C9A5C9F38EB1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6621517" y="173270"/>
            <a:ext cx="960024" cy="153281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9B609B7-D814-4F52-3505-6216DEC307C4}"/>
              </a:ext>
            </a:extLst>
          </p:cNvPr>
          <p:cNvSpPr txBox="1"/>
          <p:nvPr/>
        </p:nvSpPr>
        <p:spPr>
          <a:xfrm>
            <a:off x="128755" y="544255"/>
            <a:ext cx="2579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June 2026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BAC9E83-5690-2A8A-A6F1-68C13809883E}"/>
              </a:ext>
            </a:extLst>
          </p:cNvPr>
          <p:cNvSpPr/>
          <p:nvPr/>
        </p:nvSpPr>
        <p:spPr>
          <a:xfrm>
            <a:off x="235468" y="1298371"/>
            <a:ext cx="7315200" cy="239695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>
                <a:solidFill>
                  <a:schemeClr val="tx1"/>
                </a:solidFill>
              </a:rPr>
              <a:t>SOFT FREEZE PERIOD: LIMIT TRANSACTIONS* </a:t>
            </a:r>
            <a:endParaRPr lang="en-US" sz="1000">
              <a:solidFill>
                <a:schemeClr val="tx1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768AD05D-FBAA-12B0-8CFA-EC7C826B7B83}"/>
              </a:ext>
            </a:extLst>
          </p:cNvPr>
          <p:cNvSpPr/>
          <p:nvPr/>
        </p:nvSpPr>
        <p:spPr>
          <a:xfrm>
            <a:off x="235468" y="3103419"/>
            <a:ext cx="7315200" cy="239695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>
                <a:solidFill>
                  <a:schemeClr val="tx1"/>
                </a:solidFill>
              </a:rPr>
              <a:t>SOFT FREEZE PERIOD: LIMIT TRANSACTIONS*</a:t>
            </a:r>
            <a:endParaRPr lang="en-US" sz="1000">
              <a:solidFill>
                <a:schemeClr val="tx1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E7B115F-6886-8C15-5A03-530455809D9B}"/>
              </a:ext>
            </a:extLst>
          </p:cNvPr>
          <p:cNvSpPr/>
          <p:nvPr/>
        </p:nvSpPr>
        <p:spPr>
          <a:xfrm>
            <a:off x="235468" y="4777842"/>
            <a:ext cx="7315200" cy="239695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>
                <a:solidFill>
                  <a:schemeClr val="tx1"/>
                </a:solidFill>
              </a:rPr>
              <a:t>SOFT FREEZE PERIOD: LIMIT TRANSACTIONS*</a:t>
            </a:r>
            <a:endParaRPr lang="en-US" sz="1000">
              <a:solidFill>
                <a:schemeClr val="tx1"/>
              </a:solidFill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B4D8494-BA38-CC9E-D07E-2E433E2BDB42}"/>
              </a:ext>
            </a:extLst>
          </p:cNvPr>
          <p:cNvSpPr/>
          <p:nvPr/>
        </p:nvSpPr>
        <p:spPr>
          <a:xfrm>
            <a:off x="235470" y="6539346"/>
            <a:ext cx="4155778" cy="239695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>
                <a:solidFill>
                  <a:schemeClr val="tx1"/>
                </a:solidFill>
              </a:rPr>
              <a:t>SOFT FREEZE PERIOD: LIMIT TRANSACTIONS*</a:t>
            </a:r>
            <a:endParaRPr lang="en-US" sz="1000">
              <a:solidFill>
                <a:schemeClr val="tx1"/>
              </a:solidFill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40976B8-52F9-1F27-8EA4-9501E2210CA1}"/>
              </a:ext>
            </a:extLst>
          </p:cNvPr>
          <p:cNvSpPr/>
          <p:nvPr/>
        </p:nvSpPr>
        <p:spPr>
          <a:xfrm>
            <a:off x="1258583" y="5344661"/>
            <a:ext cx="1020725" cy="840741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/>
              <a:t>Recruiting:</a:t>
            </a:r>
          </a:p>
          <a:p>
            <a:r>
              <a:rPr lang="en-US" sz="800"/>
              <a:t>Job Requisitions cannot be created and posted in Taleo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30E6CF2C-97F8-A3D7-1E82-ADF11A40989B}"/>
              </a:ext>
            </a:extLst>
          </p:cNvPr>
          <p:cNvSpPr/>
          <p:nvPr/>
        </p:nvSpPr>
        <p:spPr>
          <a:xfrm>
            <a:off x="4455379" y="6539348"/>
            <a:ext cx="3035313" cy="457200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/>
              <a:t>HARD FREEZE PERIOD: </a:t>
            </a:r>
          </a:p>
          <a:p>
            <a:r>
              <a:rPr lang="en-US" sz="1000" b="1"/>
              <a:t>TEAMWORKS ACCESS IS READ ONLY**</a:t>
            </a:r>
            <a:endParaRPr lang="en-US" sz="1000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4A3D567F-14B3-1B39-926F-57BA980B002A}"/>
              </a:ext>
            </a:extLst>
          </p:cNvPr>
          <p:cNvSpPr/>
          <p:nvPr/>
        </p:nvSpPr>
        <p:spPr>
          <a:xfrm>
            <a:off x="235469" y="8257312"/>
            <a:ext cx="3017520" cy="308838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/>
              <a:t>HARD FREEZE PERIOD: </a:t>
            </a:r>
          </a:p>
          <a:p>
            <a:r>
              <a:rPr lang="en-US" sz="1000" b="1"/>
              <a:t>TEAMWORKS ACCESS IS READ ONLY **</a:t>
            </a:r>
            <a:endParaRPr lang="en-US" sz="1000"/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24F7F19F-3E16-BC29-D06D-51491061F54B}"/>
              </a:ext>
            </a:extLst>
          </p:cNvPr>
          <p:cNvSpPr/>
          <p:nvPr/>
        </p:nvSpPr>
        <p:spPr>
          <a:xfrm>
            <a:off x="235469" y="8587022"/>
            <a:ext cx="3017520" cy="201779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>
                <a:solidFill>
                  <a:schemeClr val="tx1"/>
                </a:solidFill>
              </a:rPr>
              <a:t>MANUAL CORRECTIONS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BFB86588-6589-3E27-1821-426F715BE276}"/>
              </a:ext>
            </a:extLst>
          </p:cNvPr>
          <p:cNvSpPr/>
          <p:nvPr/>
        </p:nvSpPr>
        <p:spPr>
          <a:xfrm>
            <a:off x="235468" y="1551187"/>
            <a:ext cx="7315200" cy="239695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>
                <a:solidFill>
                  <a:schemeClr val="tx1"/>
                </a:solidFill>
              </a:rPr>
              <a:t>TIME &amp; ABSENCE: EMPLOYEES ENTER TIME &amp; LEAVE UP TO 6/30, MANAGERS APPROVE BY 6/24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EA642D3D-B184-E740-8050-DAC05E3C8013}"/>
              </a:ext>
            </a:extLst>
          </p:cNvPr>
          <p:cNvSpPr/>
          <p:nvPr/>
        </p:nvSpPr>
        <p:spPr>
          <a:xfrm>
            <a:off x="235468" y="3357629"/>
            <a:ext cx="7315200" cy="239695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>
                <a:solidFill>
                  <a:schemeClr val="tx1"/>
                </a:solidFill>
              </a:rPr>
              <a:t>TIME &amp; ABSENCE: EMPLOYEES ENTER TIME &amp; LEAVE UP TO 6/30, MANAGERS APPROVE BY 6/24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9D8BC80A-BA9D-F540-AAB3-3C66E1B4FFC6}"/>
              </a:ext>
            </a:extLst>
          </p:cNvPr>
          <p:cNvSpPr/>
          <p:nvPr/>
        </p:nvSpPr>
        <p:spPr>
          <a:xfrm>
            <a:off x="235468" y="5034496"/>
            <a:ext cx="7315200" cy="239695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>
                <a:solidFill>
                  <a:schemeClr val="tx1"/>
                </a:solidFill>
              </a:rPr>
              <a:t>TIME &amp; ABSENCE: EMPLOYEES ENTER TIME &amp; LEAVE UP TO 6/30, MANAGERS APPROVE BY 6/24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9D1105BD-7725-3F1E-9981-87E783257567}"/>
              </a:ext>
            </a:extLst>
          </p:cNvPr>
          <p:cNvSpPr/>
          <p:nvPr/>
        </p:nvSpPr>
        <p:spPr>
          <a:xfrm>
            <a:off x="235468" y="6833769"/>
            <a:ext cx="4114800" cy="365760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>
                <a:solidFill>
                  <a:schemeClr val="tx1"/>
                </a:solidFill>
              </a:rPr>
              <a:t>TIME &amp; ABSENCE: EMPLOYEES ENTER TIME &amp; LEAVE UP TO 6/30, MANAGERS APPROVE BY 6/24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7D2C649B-29A6-301D-0EB7-4F1F5C6000A4}"/>
              </a:ext>
            </a:extLst>
          </p:cNvPr>
          <p:cNvSpPr/>
          <p:nvPr/>
        </p:nvSpPr>
        <p:spPr>
          <a:xfrm>
            <a:off x="4734134" y="9361409"/>
            <a:ext cx="2756557" cy="4572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>
                <a:solidFill>
                  <a:schemeClr val="tx1"/>
                </a:solidFill>
              </a:rPr>
              <a:t>**Hard Freeze dates and activities are listed on pg. 6 (May) and pg. 8 (June)</a:t>
            </a:r>
            <a:endParaRPr lang="en-US" sz="1000">
              <a:solidFill>
                <a:schemeClr val="tx1"/>
              </a:solidFill>
            </a:endParaRP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824F78D2-42EC-0EF0-5FA6-9FA3E73E1D5C}"/>
              </a:ext>
            </a:extLst>
          </p:cNvPr>
          <p:cNvSpPr/>
          <p:nvPr/>
        </p:nvSpPr>
        <p:spPr>
          <a:xfrm>
            <a:off x="4734134" y="8839601"/>
            <a:ext cx="2756557" cy="4572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>
                <a:solidFill>
                  <a:schemeClr val="tx1"/>
                </a:solidFill>
              </a:rPr>
              <a:t>*Soft Freeze dates and activities are listed on pg. 7 (May)</a:t>
            </a:r>
            <a:endParaRPr lang="en-US" sz="1000">
              <a:solidFill>
                <a:schemeClr val="tx1"/>
              </a:solidFill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1C340F2-300A-1C9F-FD2F-2D39A6EA5C79}"/>
              </a:ext>
            </a:extLst>
          </p:cNvPr>
          <p:cNvSpPr txBox="1"/>
          <p:nvPr/>
        </p:nvSpPr>
        <p:spPr>
          <a:xfrm>
            <a:off x="87783" y="80141"/>
            <a:ext cx="63655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Get to Go-Live Calendar: Human Capital Management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AC92C012-A936-F1A5-A782-86E04078CDB8}"/>
              </a:ext>
            </a:extLst>
          </p:cNvPr>
          <p:cNvGrpSpPr/>
          <p:nvPr/>
        </p:nvGrpSpPr>
        <p:grpSpPr>
          <a:xfrm>
            <a:off x="5214490" y="433765"/>
            <a:ext cx="2365024" cy="485441"/>
            <a:chOff x="2396509" y="413263"/>
            <a:chExt cx="2365024" cy="485441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E42866BC-D8F3-9581-DF6E-0B6E07BCD2C0}"/>
                </a:ext>
              </a:extLst>
            </p:cNvPr>
            <p:cNvSpPr txBox="1"/>
            <p:nvPr/>
          </p:nvSpPr>
          <p:spPr>
            <a:xfrm>
              <a:off x="3311412" y="413263"/>
              <a:ext cx="47631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/>
                <a:t>KEY</a:t>
              </a:r>
            </a:p>
          </p:txBody>
        </p: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10AD2A4B-9107-9090-BD0C-31A111DF1BC1}"/>
                </a:ext>
              </a:extLst>
            </p:cNvPr>
            <p:cNvGrpSpPr/>
            <p:nvPr/>
          </p:nvGrpSpPr>
          <p:grpSpPr>
            <a:xfrm>
              <a:off x="2396509" y="450423"/>
              <a:ext cx="2365024" cy="448281"/>
              <a:chOff x="2396509" y="450423"/>
              <a:chExt cx="2365024" cy="448281"/>
            </a:xfrm>
          </p:grpSpPr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2D2503C5-1C90-4679-5B5F-6E8149B7D880}"/>
                  </a:ext>
                </a:extLst>
              </p:cNvPr>
              <p:cNvSpPr/>
              <p:nvPr/>
            </p:nvSpPr>
            <p:spPr>
              <a:xfrm>
                <a:off x="2396509" y="450423"/>
                <a:ext cx="2306120" cy="414491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DCDB9162-FADE-4805-29D9-7E3B10A7993B}"/>
                  </a:ext>
                </a:extLst>
              </p:cNvPr>
              <p:cNvSpPr txBox="1"/>
              <p:nvPr/>
            </p:nvSpPr>
            <p:spPr>
              <a:xfrm>
                <a:off x="3750360" y="559139"/>
                <a:ext cx="1011173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800" b="1"/>
                  <a:t>Time &amp; Absence</a:t>
                </a:r>
              </a:p>
            </p:txBody>
          </p:sp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3822DCDC-AA35-F418-E603-DF15B81A1A0D}"/>
                  </a:ext>
                </a:extLst>
              </p:cNvPr>
              <p:cNvSpPr txBox="1"/>
              <p:nvPr/>
            </p:nvSpPr>
            <p:spPr>
              <a:xfrm>
                <a:off x="3750361" y="683260"/>
                <a:ext cx="704630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800" b="1"/>
                  <a:t>Core HR</a:t>
                </a:r>
              </a:p>
            </p:txBody>
          </p:sp>
          <p:sp>
            <p:nvSpPr>
              <p:cNvPr id="37" name="Rectangle: Rounded Corners 36">
                <a:extLst>
                  <a:ext uri="{FF2B5EF4-FFF2-40B4-BE49-F238E27FC236}">
                    <a16:creationId xmlns:a16="http://schemas.microsoft.com/office/drawing/2014/main" id="{8D6559C8-0577-A89B-A93D-B2E56152F73C}"/>
                  </a:ext>
                </a:extLst>
              </p:cNvPr>
              <p:cNvSpPr/>
              <p:nvPr/>
            </p:nvSpPr>
            <p:spPr>
              <a:xfrm>
                <a:off x="3554576" y="623610"/>
                <a:ext cx="226730" cy="86502"/>
              </a:xfrm>
              <a:prstGeom prst="round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Rectangle: Rounded Corners 37">
                <a:extLst>
                  <a:ext uri="{FF2B5EF4-FFF2-40B4-BE49-F238E27FC236}">
                    <a16:creationId xmlns:a16="http://schemas.microsoft.com/office/drawing/2014/main" id="{199A0755-A4E2-9A9F-20D5-2B5F9759ADDE}"/>
                  </a:ext>
                </a:extLst>
              </p:cNvPr>
              <p:cNvSpPr/>
              <p:nvPr/>
            </p:nvSpPr>
            <p:spPr>
              <a:xfrm>
                <a:off x="3556243" y="737958"/>
                <a:ext cx="226730" cy="86502"/>
              </a:xfrm>
              <a:prstGeom prst="round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EC903A0F-DCA3-3F24-5B0D-BF97B18B91B5}"/>
                  </a:ext>
                </a:extLst>
              </p:cNvPr>
              <p:cNvSpPr txBox="1"/>
              <p:nvPr/>
            </p:nvSpPr>
            <p:spPr>
              <a:xfrm>
                <a:off x="2655011" y="546998"/>
                <a:ext cx="873524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800" b="1"/>
                  <a:t>Hard STOP</a:t>
                </a:r>
              </a:p>
            </p:txBody>
          </p:sp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CE4C3150-7986-C0E6-EA5C-F125F5A538BC}"/>
                  </a:ext>
                </a:extLst>
              </p:cNvPr>
              <p:cNvSpPr txBox="1"/>
              <p:nvPr/>
            </p:nvSpPr>
            <p:spPr>
              <a:xfrm>
                <a:off x="2655011" y="671119"/>
                <a:ext cx="873524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800" b="1"/>
                  <a:t>Limit Activity</a:t>
                </a:r>
              </a:p>
            </p:txBody>
          </p:sp>
          <p:sp>
            <p:nvSpPr>
              <p:cNvPr id="41" name="Rectangle: Rounded Corners 40">
                <a:extLst>
                  <a:ext uri="{FF2B5EF4-FFF2-40B4-BE49-F238E27FC236}">
                    <a16:creationId xmlns:a16="http://schemas.microsoft.com/office/drawing/2014/main" id="{8AE408C4-D73F-455A-E808-5C3528DF568B}"/>
                  </a:ext>
                </a:extLst>
              </p:cNvPr>
              <p:cNvSpPr/>
              <p:nvPr/>
            </p:nvSpPr>
            <p:spPr>
              <a:xfrm>
                <a:off x="2459226" y="611469"/>
                <a:ext cx="226730" cy="86502"/>
              </a:xfrm>
              <a:prstGeom prst="round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Rectangle: Rounded Corners 41">
                <a:extLst>
                  <a:ext uri="{FF2B5EF4-FFF2-40B4-BE49-F238E27FC236}">
                    <a16:creationId xmlns:a16="http://schemas.microsoft.com/office/drawing/2014/main" id="{652B4687-8FE7-2818-394B-AE56FFA79D66}"/>
                  </a:ext>
                </a:extLst>
              </p:cNvPr>
              <p:cNvSpPr/>
              <p:nvPr/>
            </p:nvSpPr>
            <p:spPr>
              <a:xfrm>
                <a:off x="2460893" y="725817"/>
                <a:ext cx="226730" cy="86502"/>
              </a:xfrm>
              <a:prstGeom prst="round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91206EEB-EAD1-2657-FC21-B3481C3CF3C4}"/>
              </a:ext>
            </a:extLst>
          </p:cNvPr>
          <p:cNvSpPr/>
          <p:nvPr/>
        </p:nvSpPr>
        <p:spPr>
          <a:xfrm>
            <a:off x="4473851" y="3742524"/>
            <a:ext cx="935194" cy="836011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/>
              <a:t>Learning:</a:t>
            </a:r>
          </a:p>
          <a:p>
            <a:r>
              <a:rPr lang="en-US" sz="800"/>
              <a:t>All GA@WORK Training Needs to be Completed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F1DE69D-11B1-12DB-CD38-75483CF293E9}"/>
              </a:ext>
            </a:extLst>
          </p:cNvPr>
          <p:cNvSpPr/>
          <p:nvPr/>
        </p:nvSpPr>
        <p:spPr>
          <a:xfrm>
            <a:off x="235469" y="2197803"/>
            <a:ext cx="976640" cy="647043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cap="all"/>
              <a:t>Hard Freeze**</a:t>
            </a:r>
            <a:r>
              <a:rPr lang="en-US" sz="1000" b="1"/>
              <a:t> </a:t>
            </a:r>
          </a:p>
          <a:p>
            <a:r>
              <a:rPr lang="en-US" sz="800"/>
              <a:t>Restrict transactions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A5A32274-17C4-647E-DF53-E6F4F7A1E5FB}"/>
              </a:ext>
            </a:extLst>
          </p:cNvPr>
          <p:cNvSpPr/>
          <p:nvPr/>
        </p:nvSpPr>
        <p:spPr>
          <a:xfrm>
            <a:off x="214466" y="1807696"/>
            <a:ext cx="3108960" cy="365760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cap="all"/>
              <a:t>Compensation: N</a:t>
            </a:r>
            <a:r>
              <a:rPr lang="en-US" sz="1000" b="1"/>
              <a:t>ew or updated job profiles, compensation grades, grade profiles, and steps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A18693E9-AB75-B525-E4B2-C029217F1220}"/>
              </a:ext>
            </a:extLst>
          </p:cNvPr>
          <p:cNvSpPr/>
          <p:nvPr/>
        </p:nvSpPr>
        <p:spPr>
          <a:xfrm>
            <a:off x="3390342" y="5335473"/>
            <a:ext cx="4130267" cy="372054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rIns="91440" rtlCol="0" anchor="ctr"/>
          <a:lstStyle/>
          <a:p>
            <a:r>
              <a:rPr lang="en-US" sz="1000" b="1"/>
              <a:t>COMPENSATION: NEW OR UPDATED JOB PROFILES, COMP GRADES, GRADE PROFILES</a:t>
            </a:r>
            <a:endParaRPr lang="en-US" sz="1050" b="1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DAC32E0D-3BAC-D65E-E988-E684F859E3FC}"/>
              </a:ext>
            </a:extLst>
          </p:cNvPr>
          <p:cNvSpPr/>
          <p:nvPr/>
        </p:nvSpPr>
        <p:spPr>
          <a:xfrm>
            <a:off x="235225" y="5333199"/>
            <a:ext cx="973294" cy="1026511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 sz="1000" b="1"/>
              <a:t>Learning:</a:t>
            </a:r>
          </a:p>
          <a:p>
            <a:r>
              <a:rPr lang="en-US" sz="800">
                <a:cs typeface="Arial"/>
              </a:rPr>
              <a:t>Last day to access Team Georgia Learning (TGL). Disable TGL acces for all employees.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D982D04E-04F4-FFD0-3DA3-9FCB0F6ED938}"/>
              </a:ext>
            </a:extLst>
          </p:cNvPr>
          <p:cNvSpPr/>
          <p:nvPr/>
        </p:nvSpPr>
        <p:spPr>
          <a:xfrm>
            <a:off x="1258037" y="2208776"/>
            <a:ext cx="1028627" cy="643228"/>
          </a:xfrm>
          <a:prstGeom prst="roundRect">
            <a:avLst>
              <a:gd name="adj" fmla="val 11539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b="1">
                <a:solidFill>
                  <a:schemeClr val="tx1"/>
                </a:solidFill>
              </a:rPr>
              <a:t>ALL </a:t>
            </a:r>
          </a:p>
          <a:p>
            <a:r>
              <a:rPr lang="en-US" sz="900" b="1">
                <a:solidFill>
                  <a:schemeClr val="tx1"/>
                </a:solidFill>
              </a:rPr>
              <a:t>EMPLOYEES: </a:t>
            </a:r>
            <a:endParaRPr lang="en-US" sz="900" b="1">
              <a:solidFill>
                <a:schemeClr val="tx1"/>
              </a:solidFill>
              <a:cs typeface="Arial" panose="020B0604020202020204"/>
            </a:endParaRPr>
          </a:p>
          <a:p>
            <a:r>
              <a:rPr lang="en-US" sz="800">
                <a:solidFill>
                  <a:schemeClr val="tx1"/>
                </a:solidFill>
                <a:cs typeface="Arial"/>
              </a:rPr>
              <a:t>Take Screenshot of leave balances from TeamWorks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C2A5F672-0814-0565-CAE2-DEB1140A5ED3}"/>
              </a:ext>
            </a:extLst>
          </p:cNvPr>
          <p:cNvSpPr/>
          <p:nvPr/>
        </p:nvSpPr>
        <p:spPr>
          <a:xfrm>
            <a:off x="235226" y="7227699"/>
            <a:ext cx="7315200" cy="237744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rIns="91440" rtlCol="0" anchor="ctr"/>
          <a:lstStyle/>
          <a:p>
            <a:r>
              <a:rPr lang="en-US" sz="1000" b="1"/>
              <a:t>COMPENSATION: NEW OR UPDATED JOB PROFILES, COMP GRADES, GRADE PROFILES</a:t>
            </a:r>
            <a:endParaRPr lang="en-US" sz="1050" b="1"/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BE9E85D0-5BF8-FFCC-054A-6885367B5D3C}"/>
              </a:ext>
            </a:extLst>
          </p:cNvPr>
          <p:cNvSpPr/>
          <p:nvPr/>
        </p:nvSpPr>
        <p:spPr>
          <a:xfrm>
            <a:off x="1286540" y="7495385"/>
            <a:ext cx="6183786" cy="239695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>
                <a:solidFill>
                  <a:schemeClr val="tx1"/>
                </a:solidFill>
              </a:rPr>
              <a:t>MANUAL CORRECTIONS</a:t>
            </a: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504E3D4B-4569-5C42-62DE-4B37852ACD4B}"/>
              </a:ext>
            </a:extLst>
          </p:cNvPr>
          <p:cNvSpPr/>
          <p:nvPr/>
        </p:nvSpPr>
        <p:spPr>
          <a:xfrm>
            <a:off x="3371802" y="7519154"/>
            <a:ext cx="1021384" cy="542612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/>
              <a:t>Benefits:</a:t>
            </a:r>
          </a:p>
          <a:p>
            <a:r>
              <a:rPr lang="en-US" sz="1000"/>
              <a:t>Batch Processing</a:t>
            </a:r>
            <a:endParaRPr lang="en-US" sz="900"/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10636DB9-9447-A0D8-0C06-1614C1FCEEDC}"/>
              </a:ext>
            </a:extLst>
          </p:cNvPr>
          <p:cNvSpPr/>
          <p:nvPr/>
        </p:nvSpPr>
        <p:spPr>
          <a:xfrm>
            <a:off x="235226" y="8812573"/>
            <a:ext cx="3017520" cy="453586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rIns="91440" rtlCol="0" anchor="ctr"/>
          <a:lstStyle/>
          <a:p>
            <a:r>
              <a:rPr lang="en-US" sz="1000" b="1"/>
              <a:t>COMPENSATION: NEW OR UPDATED JOB PROFILES, COMP GRADES, GRADE PROFILES</a:t>
            </a:r>
            <a:endParaRPr lang="en-US" sz="1050" b="1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BA1D9469-77C5-58A9-18D5-6977FB759156}"/>
              </a:ext>
            </a:extLst>
          </p:cNvPr>
          <p:cNvSpPr/>
          <p:nvPr/>
        </p:nvSpPr>
        <p:spPr>
          <a:xfrm>
            <a:off x="2317895" y="9305505"/>
            <a:ext cx="968875" cy="538504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r>
              <a:rPr lang="en-US" sz="1000" b="1"/>
              <a:t>Recruiting:</a:t>
            </a:r>
          </a:p>
          <a:p>
            <a:r>
              <a:rPr lang="en-US" sz="900"/>
              <a:t>Job postings removed from Taleo</a:t>
            </a:r>
          </a:p>
        </p:txBody>
      </p:sp>
    </p:spTree>
    <p:extLst>
      <p:ext uri="{BB962C8B-B14F-4D97-AF65-F5344CB8AC3E}">
        <p14:creationId xmlns:p14="http://schemas.microsoft.com/office/powerpoint/2010/main" val="21309500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F959AB-DDAA-04B1-68AA-80B632777B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F6CDB7-649B-F521-3689-BC23500230C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7772400" cy="8408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40856D41-72BF-7D5D-858A-F07D62AD226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1517" y="173270"/>
            <a:ext cx="960024" cy="153281"/>
          </a:xfrm>
          <a:prstGeom prst="rect">
            <a:avLst/>
          </a:prstGeom>
        </p:spPr>
      </p:pic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EB3F73EB-040A-4236-7FCE-4DC4BB72F123}"/>
              </a:ext>
            </a:extLst>
          </p:cNvPr>
          <p:cNvGraphicFramePr>
            <a:graphicFrameLocks noGrp="1"/>
          </p:cNvGraphicFramePr>
          <p:nvPr/>
        </p:nvGraphicFramePr>
        <p:xfrm>
          <a:off x="191815" y="918502"/>
          <a:ext cx="7442168" cy="884428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5425214">
                  <a:extLst>
                    <a:ext uri="{9D8B030D-6E8A-4147-A177-3AD203B41FA5}">
                      <a16:colId xmlns:a16="http://schemas.microsoft.com/office/drawing/2014/main" val="809642585"/>
                    </a:ext>
                  </a:extLst>
                </a:gridCol>
                <a:gridCol w="1076845">
                  <a:extLst>
                    <a:ext uri="{9D8B030D-6E8A-4147-A177-3AD203B41FA5}">
                      <a16:colId xmlns:a16="http://schemas.microsoft.com/office/drawing/2014/main" val="1990970407"/>
                    </a:ext>
                  </a:extLst>
                </a:gridCol>
                <a:gridCol w="940109">
                  <a:extLst>
                    <a:ext uri="{9D8B030D-6E8A-4147-A177-3AD203B41FA5}">
                      <a16:colId xmlns:a16="http://schemas.microsoft.com/office/drawing/2014/main" val="324478878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000"/>
                        <a:t>Task / 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Impacted Business Area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Date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82292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75"/>
                        </a:lnSpc>
                        <a:buNone/>
                      </a:pPr>
                      <a:r>
                        <a:rPr lang="en-US" sz="1000" b="1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All employees take screenshot of Leave Balances from </a:t>
                      </a:r>
                      <a:r>
                        <a:rPr lang="en-US" sz="1000" b="1" i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TeamWorks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000" b="0" i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l" rtl="0" fontAlgn="base">
                        <a:lnSpc>
                          <a:spcPct val="10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9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Navigate to Leave Balances in </a:t>
                      </a:r>
                      <a:r>
                        <a:rPr lang="en-US" sz="900" b="0" i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TeamWorks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and take a screenshot showing current leave balances to help validate the conversion of your data in GA@WORK.​</a:t>
                      </a:r>
                      <a:endParaRPr lang="en-US" sz="9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9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All </a:t>
                      </a:r>
                      <a:r>
                        <a:rPr lang="en-US" sz="900" b="0" i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TeamWorks</a:t>
                      </a:r>
                      <a:r>
                        <a:rPr lang="en-US" sz="9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  <a:p>
                      <a:pPr algn="l" rtl="0" fontAlgn="base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9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Employees</a:t>
                      </a:r>
                      <a:r>
                        <a:rPr lang="en-US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0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75"/>
                        </a:lnSpc>
                        <a:buNone/>
                      </a:pP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June 1​</a:t>
                      </a:r>
                      <a:endParaRPr lang="en-US" sz="10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135668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000" b="1"/>
                        <a:t>GA@WORK Training Due Date</a:t>
                      </a:r>
                    </a:p>
                    <a:p>
                      <a:r>
                        <a:rPr lang="en-US" sz="900"/>
                        <a:t>All GA@WORK Training should be completed by employees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Learning/ All Employees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June 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252329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000" b="1"/>
                        <a:t>Team Georgia Learning Training Blackout</a:t>
                      </a:r>
                    </a:p>
                    <a:p>
                      <a:r>
                        <a:rPr lang="en-US" sz="900"/>
                        <a:t>No Access to </a:t>
                      </a:r>
                      <a:r>
                        <a:rPr lang="en-US" sz="900" err="1"/>
                        <a:t>Intellum</a:t>
                      </a:r>
                      <a:r>
                        <a:rPr lang="en-US" sz="900"/>
                        <a:t> (Team Georgia Learning) for Training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Learning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June 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586428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000" b="1"/>
                        <a:t>HR Manual Corrections</a:t>
                      </a:r>
                    </a:p>
                    <a:p>
                      <a:r>
                        <a:rPr lang="en-US" sz="900" b="0"/>
                        <a:t>Fix HR/employee data that didn’t convert or converted incorrectly.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HCM Roles</a:t>
                      </a:r>
                      <a:endParaRPr lang="en-US" sz="1000"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June 22 - 30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52693074"/>
                  </a:ext>
                </a:extLst>
              </a:tr>
              <a:tr h="0">
                <a:tc gridSpan="3"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/>
                        <a:t>Hard Freeze Dates: During a hard freeze, activities and access are restricted in </a:t>
                      </a:r>
                      <a:r>
                        <a:rPr lang="en-US" sz="1000" b="1" err="1"/>
                        <a:t>TeamWorks</a:t>
                      </a:r>
                      <a:r>
                        <a:rPr lang="en-US" sz="1000" b="1"/>
                        <a:t> or the current legacy system. During these freeze periods, any transactions should be tracked manually so that they can be added into GA@WORK after go-live on July 1.  All </a:t>
                      </a:r>
                      <a:r>
                        <a:rPr lang="en-US" sz="1000" b="1" err="1"/>
                        <a:t>TeamWorks</a:t>
                      </a:r>
                      <a:r>
                        <a:rPr lang="en-US" sz="1000" b="1"/>
                        <a:t> access for HR/Payroll transactions will be converted to Read Only on June 25.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409582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000" b="1" u="sng"/>
                        <a:t>Compensation:</a:t>
                      </a:r>
                    </a:p>
                    <a:p>
                      <a:r>
                        <a:rPr lang="en-US" sz="1000" b="1" u="none"/>
                        <a:t>New or Updated Job Profiles, Compensation Grades, Grade Profiles, and Steps</a:t>
                      </a:r>
                    </a:p>
                    <a:p>
                      <a:r>
                        <a:rPr lang="en-US" sz="900" b="0" u="none"/>
                        <a:t>The setup of these activities will be restricted in </a:t>
                      </a:r>
                      <a:r>
                        <a:rPr lang="en-US" sz="900" b="0" u="none" err="1"/>
                        <a:t>TeamWorks</a:t>
                      </a:r>
                      <a:endParaRPr lang="en-US" sz="900" b="0" u="none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Compensation</a:t>
                      </a:r>
                      <a:endParaRPr lang="en-US" sz="1000" b="0" u="none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June 17 – July 10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550406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000" b="1" u="sng"/>
                        <a:t>Benefits:</a:t>
                      </a:r>
                    </a:p>
                    <a:p>
                      <a:r>
                        <a:rPr lang="en-US" sz="1000" b="1"/>
                        <a:t>Batch processing</a:t>
                      </a:r>
                    </a:p>
                    <a:p>
                      <a:r>
                        <a:rPr lang="en-US" sz="900" b="0"/>
                        <a:t>Cutoff date to do batch processing for benefits in </a:t>
                      </a:r>
                      <a:r>
                        <a:rPr lang="en-US" sz="900" b="0" err="1"/>
                        <a:t>TeamWorks</a:t>
                      </a:r>
                      <a:endParaRPr lang="en-US" sz="900" b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Benefits </a:t>
                      </a:r>
                      <a:endParaRPr lang="en-US" sz="1000" b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June 24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158288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000" b="1" u="sng"/>
                        <a:t>Recruiting:</a:t>
                      </a:r>
                    </a:p>
                    <a:p>
                      <a:r>
                        <a:rPr lang="en-US" sz="1000" b="1"/>
                        <a:t>Job Requisitions</a:t>
                      </a:r>
                    </a:p>
                    <a:p>
                      <a:r>
                        <a:rPr lang="en-US" sz="900"/>
                        <a:t>Job requisitions cannot be created and posted in Taleo. Existing job requisitions in Taleo can continue to be used.</a:t>
                      </a:r>
                    </a:p>
                    <a:p>
                      <a:r>
                        <a:rPr lang="en-US" sz="1000" b="1"/>
                        <a:t>Job Postings on Taleo</a:t>
                      </a:r>
                    </a:p>
                    <a:p>
                      <a:r>
                        <a:rPr lang="en-US" sz="900" b="0"/>
                        <a:t>Existing job posting will be removed from Taleo. Candidates will not be able to apply in Taleo.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Recruiting </a:t>
                      </a:r>
                      <a:endParaRPr lang="en-US" sz="1000" b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77724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June 15</a:t>
                      </a:r>
                    </a:p>
                    <a:p>
                      <a:pPr marL="0" marR="0" lvl="0" indent="0" algn="l" defTabSz="77724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77724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June 30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874692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000" b="1" u="sng"/>
                        <a:t>Core HCM:</a:t>
                      </a:r>
                    </a:p>
                    <a:p>
                      <a:r>
                        <a:rPr lang="en-US" sz="1000" b="1"/>
                        <a:t>Change Home Contact Information</a:t>
                      </a:r>
                    </a:p>
                    <a:p>
                      <a:r>
                        <a:rPr lang="en-US" sz="900" b="0"/>
                        <a:t>Restrict changes to phone and email for current employees</a:t>
                      </a:r>
                    </a:p>
                    <a:p>
                      <a:r>
                        <a:rPr lang="en-US" sz="1000" b="1"/>
                        <a:t>Contract Contingent Workers</a:t>
                      </a:r>
                    </a:p>
                    <a:p>
                      <a:r>
                        <a:rPr lang="en-US" sz="900" b="0"/>
                        <a:t>Restrict Contract Contingent Workers in </a:t>
                      </a:r>
                      <a:r>
                        <a:rPr lang="en-US" sz="900" b="0" err="1"/>
                        <a:t>TeamWorks</a:t>
                      </a:r>
                      <a:endParaRPr lang="en-US" sz="900" b="0"/>
                    </a:p>
                    <a:p>
                      <a:r>
                        <a:rPr lang="en-US" sz="1000" b="1"/>
                        <a:t>End Contingent Worker Contract</a:t>
                      </a:r>
                    </a:p>
                    <a:p>
                      <a:r>
                        <a:rPr lang="en-US" sz="900" b="0"/>
                        <a:t>Restrict contingent worker termination events in </a:t>
                      </a:r>
                      <a:r>
                        <a:rPr lang="en-US" sz="900" b="0" err="1"/>
                        <a:t>TeamWorks</a:t>
                      </a:r>
                      <a:endParaRPr lang="en-US" sz="900" b="0"/>
                    </a:p>
                    <a:p>
                      <a:r>
                        <a:rPr lang="en-US" sz="1000" b="1"/>
                        <a:t>Legal Name Change</a:t>
                      </a:r>
                    </a:p>
                    <a:p>
                      <a:r>
                        <a:rPr lang="en-US" sz="900" b="0"/>
                        <a:t>Restrict changes to legal worker names in </a:t>
                      </a:r>
                      <a:r>
                        <a:rPr lang="en-US" sz="900" b="0" err="1"/>
                        <a:t>TeamWorks</a:t>
                      </a:r>
                      <a:endParaRPr lang="en-US" sz="900" b="0"/>
                    </a:p>
                    <a:p>
                      <a:r>
                        <a:rPr lang="en-US" sz="1000" b="1"/>
                        <a:t>Add Additional Job</a:t>
                      </a:r>
                    </a:p>
                    <a:p>
                      <a:r>
                        <a:rPr lang="en-US" sz="900" b="0"/>
                        <a:t>Restrict hiring onto non-employed record zero job in </a:t>
                      </a:r>
                      <a:r>
                        <a:rPr lang="en-US" sz="900" b="0" err="1"/>
                        <a:t>TeamWorks</a:t>
                      </a:r>
                      <a:endParaRPr lang="en-US" sz="900" b="0"/>
                    </a:p>
                    <a:p>
                      <a:r>
                        <a:rPr lang="en-US" sz="1000" b="1"/>
                        <a:t>Change Home Contact Information (Ad-hoc)</a:t>
                      </a:r>
                    </a:p>
                    <a:p>
                      <a:r>
                        <a:rPr lang="en-US" sz="900" b="0"/>
                        <a:t>Restrict Home Address changes made on existing employees in </a:t>
                      </a:r>
                      <a:r>
                        <a:rPr lang="en-US" sz="900" b="0" err="1"/>
                        <a:t>TeamWorks</a:t>
                      </a:r>
                      <a:endParaRPr lang="en-US" sz="900" b="0"/>
                    </a:p>
                    <a:p>
                      <a:r>
                        <a:rPr lang="en-US" sz="1000" b="1"/>
                        <a:t>Change Organization Assignments (Ad-hoc)</a:t>
                      </a:r>
                    </a:p>
                    <a:p>
                      <a:r>
                        <a:rPr lang="en-US" sz="900"/>
                        <a:t>Restrict ad-hoc changes to organization assignments for new hires in </a:t>
                      </a:r>
                      <a:r>
                        <a:rPr lang="en-US" sz="900" err="1"/>
                        <a:t>TeamWorks</a:t>
                      </a:r>
                      <a:endParaRPr lang="en-US" sz="900"/>
                    </a:p>
                    <a:p>
                      <a:r>
                        <a:rPr lang="en-US" sz="1000" b="1"/>
                        <a:t>Create Position</a:t>
                      </a:r>
                    </a:p>
                    <a:p>
                      <a:r>
                        <a:rPr lang="en-US" sz="900" b="0"/>
                        <a:t>Restrict the creation of positions in </a:t>
                      </a:r>
                      <a:r>
                        <a:rPr lang="en-US" sz="900" b="0" err="1"/>
                        <a:t>TeamWorks</a:t>
                      </a:r>
                      <a:endParaRPr lang="en-US" sz="900" b="0"/>
                    </a:p>
                    <a:p>
                      <a:r>
                        <a:rPr lang="en-US" sz="1000" b="1"/>
                        <a:t>Edit Position Restrictions Additional Data</a:t>
                      </a:r>
                    </a:p>
                    <a:p>
                      <a:r>
                        <a:rPr lang="en-US" sz="900" b="0"/>
                        <a:t>Restrict edits to Drug Test Indicator, FLSA Type, Maildrop ID and Class Indicator in </a:t>
                      </a:r>
                      <a:r>
                        <a:rPr lang="en-US" sz="900" b="0" err="1"/>
                        <a:t>TeamWorks</a:t>
                      </a:r>
                      <a:endParaRPr lang="en-US" sz="900" b="0"/>
                    </a:p>
                    <a:p>
                      <a:r>
                        <a:rPr lang="en-US" sz="1000" b="1"/>
                        <a:t>End Additional Job </a:t>
                      </a:r>
                    </a:p>
                    <a:p>
                      <a:r>
                        <a:rPr lang="en-US" sz="900" b="0"/>
                        <a:t>Restrict terminating a non-employee record zero job in </a:t>
                      </a:r>
                      <a:r>
                        <a:rPr lang="en-US" sz="900" b="0" err="1"/>
                        <a:t>TeamWorks</a:t>
                      </a:r>
                      <a:endParaRPr lang="en-US" sz="900" b="0"/>
                    </a:p>
                    <a:p>
                      <a:r>
                        <a:rPr lang="en-US" sz="1000" b="1"/>
                        <a:t>Hires</a:t>
                      </a:r>
                    </a:p>
                    <a:p>
                      <a:r>
                        <a:rPr lang="en-US" sz="900" b="0"/>
                        <a:t>Restrict Hires in </a:t>
                      </a:r>
                      <a:r>
                        <a:rPr lang="en-US" sz="900" b="0" err="1"/>
                        <a:t>TeamWorks</a:t>
                      </a:r>
                      <a:endParaRPr lang="en-US" sz="900" b="0"/>
                    </a:p>
                    <a:p>
                      <a:r>
                        <a:rPr lang="en-US" sz="1000" b="1"/>
                        <a:t>Switch Primary Job</a:t>
                      </a:r>
                    </a:p>
                    <a:p>
                      <a:r>
                        <a:rPr lang="en-US" sz="900"/>
                        <a:t>Active non-benefit eligible employee receiving a benefit eligible job but retaining their non-benefit eligible job will need their benefit eligible job switched to primary.</a:t>
                      </a:r>
                    </a:p>
                    <a:p>
                      <a:r>
                        <a:rPr lang="en-US" sz="1000" b="1"/>
                        <a:t>Change Benefits – Pension Plans Only</a:t>
                      </a:r>
                    </a:p>
                    <a:p>
                      <a:r>
                        <a:rPr lang="en-US" sz="900" b="0"/>
                        <a:t>Restriction on benefits changes for new hires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Core HCM</a:t>
                      </a:r>
                      <a:endParaRPr lang="en-US" sz="1000" b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June 25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0965425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07DB9556-0387-BB77-0ED5-7A58096DAF19}"/>
              </a:ext>
            </a:extLst>
          </p:cNvPr>
          <p:cNvSpPr txBox="1"/>
          <p:nvPr/>
        </p:nvSpPr>
        <p:spPr>
          <a:xfrm>
            <a:off x="128755" y="544255"/>
            <a:ext cx="2579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June 2026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7986B00-4BED-D6CD-D30E-9053D7081AC3}"/>
              </a:ext>
            </a:extLst>
          </p:cNvPr>
          <p:cNvSpPr txBox="1"/>
          <p:nvPr/>
        </p:nvSpPr>
        <p:spPr>
          <a:xfrm>
            <a:off x="87783" y="80141"/>
            <a:ext cx="63655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 to Go-Live Calendar: Additional Task Detail</a:t>
            </a:r>
          </a:p>
        </p:txBody>
      </p:sp>
    </p:spTree>
    <p:extLst>
      <p:ext uri="{BB962C8B-B14F-4D97-AF65-F5344CB8AC3E}">
        <p14:creationId xmlns:p14="http://schemas.microsoft.com/office/powerpoint/2010/main" val="8551915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08171-8DE6-78DD-865D-A381BED7BE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0B87A3E-1400-C206-55F8-91B85EB564FF}"/>
              </a:ext>
            </a:extLst>
          </p:cNvPr>
          <p:cNvGraphicFramePr>
            <a:graphicFrameLocks noGrp="1"/>
          </p:cNvGraphicFramePr>
          <p:nvPr/>
        </p:nvGraphicFramePr>
        <p:xfrm>
          <a:off x="192886" y="913587"/>
          <a:ext cx="7386630" cy="8956449"/>
        </p:xfrm>
        <a:graphic>
          <a:graphicData uri="http://schemas.openxmlformats.org/drawingml/2006/table">
            <a:tbl>
              <a:tblPr firstRow="1" bandRow="1"/>
              <a:tblGrid>
                <a:gridCol w="14773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73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73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732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732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41683"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9pPr>
                    </a:lstStyle>
                    <a:p>
                      <a:pPr algn="l"/>
                      <a:r>
                        <a:rPr lang="en-US" sz="700" b="1" cap="all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Monday</a:t>
                      </a:r>
                    </a:p>
                  </a:txBody>
                  <a:tcPr marL="64893" marR="64893" marT="21119" marB="2111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9pPr>
                    </a:lstStyle>
                    <a:p>
                      <a:pPr algn="l"/>
                      <a:r>
                        <a:rPr lang="en-US" sz="700" b="1" cap="all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Tuesday</a:t>
                      </a:r>
                    </a:p>
                  </a:txBody>
                  <a:tcPr marL="64893" marR="64893" marT="21119" marB="2111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9pPr>
                    </a:lstStyle>
                    <a:p>
                      <a:pPr algn="l"/>
                      <a:r>
                        <a:rPr lang="en-US" sz="700" b="1" cap="all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Wednesday</a:t>
                      </a:r>
                    </a:p>
                  </a:txBody>
                  <a:tcPr marL="64893" marR="64893" marT="21119" marB="2111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9pPr>
                    </a:lstStyle>
                    <a:p>
                      <a:pPr algn="l"/>
                      <a:r>
                        <a:rPr lang="en-US" sz="700" b="1" cap="all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Thursday</a:t>
                      </a:r>
                    </a:p>
                  </a:txBody>
                  <a:tcPr marL="64893" marR="64893" marT="21119" marB="2111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9pPr>
                    </a:lstStyle>
                    <a:p>
                      <a:pPr algn="l"/>
                      <a:r>
                        <a:rPr lang="en-US" sz="700" b="1" cap="all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Friday </a:t>
                      </a:r>
                      <a:endParaRPr lang="en-US" sz="700" b="1" cap="all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marL="64893" marR="64893" marT="21119" marB="2111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206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1" i="0">
                        <a:solidFill>
                          <a:schemeClr val="bg2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Open Sans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1" i="0">
                        <a:solidFill>
                          <a:schemeClr val="bg2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Open Sans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1" i="0">
                        <a:solidFill>
                          <a:schemeClr val="bg2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Open Sans"/>
                        <a:cs typeface="Arial" panose="020B0604020202020204" pitchFamily="34" charset="0"/>
                      </a:endParaRP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1" i="0" kern="1200">
                        <a:solidFill>
                          <a:schemeClr val="bg2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Open Sans"/>
                        <a:cs typeface="Arial" panose="020B0604020202020204" pitchFamily="34" charset="0"/>
                      </a:endParaRP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700" b="1" i="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</a:rPr>
                        <a:t>STATE HOLIDAY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664960"/>
                  </a:ext>
                </a:extLst>
              </a:tr>
              <a:tr h="16906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9299758"/>
                  </a:ext>
                </a:extLst>
              </a:tr>
              <a:tr h="16906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1269467"/>
                  </a:ext>
                </a:extLst>
              </a:tr>
              <a:tr h="16906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21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22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</a:rPr>
                        <a:t>24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sz="700" b="1" i="0" kern="1200">
                        <a:solidFill>
                          <a:schemeClr val="bg2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7532604"/>
                  </a:ext>
                </a:extLst>
              </a:tr>
              <a:tr h="16906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27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28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29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</a:rPr>
                        <a:t>31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553493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CF1CFB05-1498-FF62-1E0E-E811E94D3F7C}"/>
              </a:ext>
            </a:extLst>
          </p:cNvPr>
          <p:cNvSpPr/>
          <p:nvPr/>
        </p:nvSpPr>
        <p:spPr>
          <a:xfrm>
            <a:off x="0" y="0"/>
            <a:ext cx="7772400" cy="8408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0062CA6E-C0D2-4382-4FCB-3CC7AD22E22C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6621517" y="173270"/>
            <a:ext cx="960024" cy="15328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EAA976A-86AA-7FE8-B916-98112B1729BC}"/>
              </a:ext>
            </a:extLst>
          </p:cNvPr>
          <p:cNvSpPr txBox="1"/>
          <p:nvPr/>
        </p:nvSpPr>
        <p:spPr>
          <a:xfrm>
            <a:off x="87783" y="80141"/>
            <a:ext cx="71851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Go-Live Calendar: Human Capital Management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D265B45-86E3-EB4D-4E5F-E642FFA650D3}"/>
              </a:ext>
            </a:extLst>
          </p:cNvPr>
          <p:cNvSpPr txBox="1"/>
          <p:nvPr/>
        </p:nvSpPr>
        <p:spPr>
          <a:xfrm>
            <a:off x="128755" y="544255"/>
            <a:ext cx="2579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July 2026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8A64181B-3F66-8E57-4FE6-1FC73C7121E6}"/>
              </a:ext>
            </a:extLst>
          </p:cNvPr>
          <p:cNvSpPr/>
          <p:nvPr/>
        </p:nvSpPr>
        <p:spPr>
          <a:xfrm>
            <a:off x="3202709" y="4959927"/>
            <a:ext cx="1366982" cy="1468582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050" b="1"/>
              <a:t>Recruiting:</a:t>
            </a:r>
          </a:p>
          <a:p>
            <a:r>
              <a:rPr lang="en-US" sz="1000"/>
              <a:t>Unable to move candidates through Recruiting and Ready to Hire;</a:t>
            </a:r>
          </a:p>
          <a:p>
            <a:r>
              <a:rPr lang="en-US" sz="1000"/>
              <a:t>Access to Taleo turned off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3127E6B9-9899-A537-CD77-24438A2CEC0C}"/>
              </a:ext>
            </a:extLst>
          </p:cNvPr>
          <p:cNvGrpSpPr/>
          <p:nvPr/>
        </p:nvGrpSpPr>
        <p:grpSpPr>
          <a:xfrm>
            <a:off x="5214490" y="433765"/>
            <a:ext cx="2365024" cy="485441"/>
            <a:chOff x="2396509" y="413263"/>
            <a:chExt cx="2365024" cy="485441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5CE40091-059B-768E-DBB2-77B8D268A45E}"/>
                </a:ext>
              </a:extLst>
            </p:cNvPr>
            <p:cNvSpPr txBox="1"/>
            <p:nvPr/>
          </p:nvSpPr>
          <p:spPr>
            <a:xfrm>
              <a:off x="3311412" y="413263"/>
              <a:ext cx="47631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/>
                <a:t>KEY</a:t>
              </a:r>
            </a:p>
          </p:txBody>
        </p: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859B08EF-F6F3-D1A4-AF8E-14550A27C77A}"/>
                </a:ext>
              </a:extLst>
            </p:cNvPr>
            <p:cNvGrpSpPr/>
            <p:nvPr/>
          </p:nvGrpSpPr>
          <p:grpSpPr>
            <a:xfrm>
              <a:off x="2396509" y="450423"/>
              <a:ext cx="2365024" cy="448281"/>
              <a:chOff x="2396509" y="450423"/>
              <a:chExt cx="2365024" cy="448281"/>
            </a:xfrm>
          </p:grpSpPr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6A4F9AE2-D201-EBD9-5653-563B26137DA3}"/>
                  </a:ext>
                </a:extLst>
              </p:cNvPr>
              <p:cNvSpPr/>
              <p:nvPr/>
            </p:nvSpPr>
            <p:spPr>
              <a:xfrm>
                <a:off x="2396509" y="450423"/>
                <a:ext cx="2306120" cy="414491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B29FD6D1-CADD-FE0C-2DDD-7D61F790B9EF}"/>
                  </a:ext>
                </a:extLst>
              </p:cNvPr>
              <p:cNvSpPr txBox="1"/>
              <p:nvPr/>
            </p:nvSpPr>
            <p:spPr>
              <a:xfrm>
                <a:off x="3750360" y="559139"/>
                <a:ext cx="1011173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800" b="1"/>
                  <a:t>Time &amp; Absence</a:t>
                </a:r>
              </a:p>
            </p:txBody>
          </p:sp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A18535BD-AE63-2E0E-57B4-7F97D69B2B85}"/>
                  </a:ext>
                </a:extLst>
              </p:cNvPr>
              <p:cNvSpPr txBox="1"/>
              <p:nvPr/>
            </p:nvSpPr>
            <p:spPr>
              <a:xfrm>
                <a:off x="3750361" y="683260"/>
                <a:ext cx="704630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800" b="1"/>
                  <a:t>Core HR</a:t>
                </a:r>
              </a:p>
            </p:txBody>
          </p:sp>
          <p:sp>
            <p:nvSpPr>
              <p:cNvPr id="23" name="Rectangle: Rounded Corners 22">
                <a:extLst>
                  <a:ext uri="{FF2B5EF4-FFF2-40B4-BE49-F238E27FC236}">
                    <a16:creationId xmlns:a16="http://schemas.microsoft.com/office/drawing/2014/main" id="{88560D51-A444-2B27-21C0-A07F5069EAAB}"/>
                  </a:ext>
                </a:extLst>
              </p:cNvPr>
              <p:cNvSpPr/>
              <p:nvPr/>
            </p:nvSpPr>
            <p:spPr>
              <a:xfrm>
                <a:off x="3554576" y="623610"/>
                <a:ext cx="226730" cy="86502"/>
              </a:xfrm>
              <a:prstGeom prst="round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Rectangle: Rounded Corners 23">
                <a:extLst>
                  <a:ext uri="{FF2B5EF4-FFF2-40B4-BE49-F238E27FC236}">
                    <a16:creationId xmlns:a16="http://schemas.microsoft.com/office/drawing/2014/main" id="{105D4897-6FA1-C2E5-14CA-7A24FCDC8565}"/>
                  </a:ext>
                </a:extLst>
              </p:cNvPr>
              <p:cNvSpPr/>
              <p:nvPr/>
            </p:nvSpPr>
            <p:spPr>
              <a:xfrm>
                <a:off x="3556243" y="737958"/>
                <a:ext cx="226730" cy="86502"/>
              </a:xfrm>
              <a:prstGeom prst="round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7A788CA0-88F1-00C8-3B47-13154112F796}"/>
                  </a:ext>
                </a:extLst>
              </p:cNvPr>
              <p:cNvSpPr txBox="1"/>
              <p:nvPr/>
            </p:nvSpPr>
            <p:spPr>
              <a:xfrm>
                <a:off x="2655011" y="546998"/>
                <a:ext cx="873524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800" b="1"/>
                  <a:t>STOP Activity</a:t>
                </a: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6A1C3016-146C-801C-3E1C-2A8C43668A74}"/>
                  </a:ext>
                </a:extLst>
              </p:cNvPr>
              <p:cNvSpPr txBox="1"/>
              <p:nvPr/>
            </p:nvSpPr>
            <p:spPr>
              <a:xfrm>
                <a:off x="2655011" y="671119"/>
                <a:ext cx="873524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800" b="1"/>
                  <a:t>Limit Activity</a:t>
                </a:r>
              </a:p>
            </p:txBody>
          </p:sp>
          <p:sp>
            <p:nvSpPr>
              <p:cNvPr id="27" name="Rectangle: Rounded Corners 26">
                <a:extLst>
                  <a:ext uri="{FF2B5EF4-FFF2-40B4-BE49-F238E27FC236}">
                    <a16:creationId xmlns:a16="http://schemas.microsoft.com/office/drawing/2014/main" id="{EE33C10D-0186-28D3-FBF8-46FAD7E7B6A3}"/>
                  </a:ext>
                </a:extLst>
              </p:cNvPr>
              <p:cNvSpPr/>
              <p:nvPr/>
            </p:nvSpPr>
            <p:spPr>
              <a:xfrm>
                <a:off x="2459226" y="611469"/>
                <a:ext cx="226730" cy="86502"/>
              </a:xfrm>
              <a:prstGeom prst="round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Rectangle: Rounded Corners 27">
                <a:extLst>
                  <a:ext uri="{FF2B5EF4-FFF2-40B4-BE49-F238E27FC236}">
                    <a16:creationId xmlns:a16="http://schemas.microsoft.com/office/drawing/2014/main" id="{1E82C017-E1E8-CCB0-51E8-CA8A9BC4E716}"/>
                  </a:ext>
                </a:extLst>
              </p:cNvPr>
              <p:cNvSpPr/>
              <p:nvPr/>
            </p:nvSpPr>
            <p:spPr>
              <a:xfrm>
                <a:off x="2460893" y="725817"/>
                <a:ext cx="226730" cy="86502"/>
              </a:xfrm>
              <a:prstGeom prst="round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9A7C2DED-66E5-C62E-7CD6-A5246B63BD3F}"/>
              </a:ext>
            </a:extLst>
          </p:cNvPr>
          <p:cNvGrpSpPr/>
          <p:nvPr/>
        </p:nvGrpSpPr>
        <p:grpSpPr>
          <a:xfrm>
            <a:off x="3202709" y="1711292"/>
            <a:ext cx="1366982" cy="1374807"/>
            <a:chOff x="3202709" y="1711292"/>
            <a:chExt cx="1366982" cy="1374807"/>
          </a:xfrm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4E208234-1A9C-6D80-615E-76E9BE3D3A02}"/>
                </a:ext>
              </a:extLst>
            </p:cNvPr>
            <p:cNvSpPr/>
            <p:nvPr/>
          </p:nvSpPr>
          <p:spPr>
            <a:xfrm>
              <a:off x="3202709" y="1711292"/>
              <a:ext cx="1366982" cy="1374807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>
                <a:solidFill>
                  <a:schemeClr val="tx1"/>
                </a:solidFill>
              </a:endParaRPr>
            </a:p>
            <a:p>
              <a:pPr algn="ctr"/>
              <a:endParaRPr lang="en-US" sz="1400" b="1">
                <a:solidFill>
                  <a:schemeClr val="tx1"/>
                </a:solidFill>
              </a:endParaRPr>
            </a:p>
            <a:p>
              <a:pPr algn="ctr"/>
              <a:r>
                <a:rPr lang="en-US" sz="1400" b="1">
                  <a:solidFill>
                    <a:schemeClr val="tx1"/>
                  </a:solidFill>
                </a:rPr>
                <a:t>GO-LIVE!</a:t>
              </a:r>
            </a:p>
          </p:txBody>
        </p:sp>
        <p:sp>
          <p:nvSpPr>
            <p:cNvPr id="14" name="Freeform 50">
              <a:extLst>
                <a:ext uri="{FF2B5EF4-FFF2-40B4-BE49-F238E27FC236}">
                  <a16:creationId xmlns:a16="http://schemas.microsoft.com/office/drawing/2014/main" id="{3C5DB266-CDC4-2D95-67BB-5EB457DC535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681211" y="1732558"/>
              <a:ext cx="409978" cy="411480"/>
            </a:xfrm>
            <a:custGeom>
              <a:avLst/>
              <a:gdLst>
                <a:gd name="T0" fmla="*/ 136 w 273"/>
                <a:gd name="T1" fmla="*/ 0 h 274"/>
                <a:gd name="T2" fmla="*/ 174 w 273"/>
                <a:gd name="T3" fmla="*/ 106 h 274"/>
                <a:gd name="T4" fmla="*/ 273 w 273"/>
                <a:gd name="T5" fmla="*/ 106 h 274"/>
                <a:gd name="T6" fmla="*/ 191 w 273"/>
                <a:gd name="T7" fmla="*/ 167 h 274"/>
                <a:gd name="T8" fmla="*/ 220 w 273"/>
                <a:gd name="T9" fmla="*/ 274 h 274"/>
                <a:gd name="T10" fmla="*/ 136 w 273"/>
                <a:gd name="T11" fmla="*/ 209 h 274"/>
                <a:gd name="T12" fmla="*/ 52 w 273"/>
                <a:gd name="T13" fmla="*/ 274 h 274"/>
                <a:gd name="T14" fmla="*/ 82 w 273"/>
                <a:gd name="T15" fmla="*/ 167 h 274"/>
                <a:gd name="T16" fmla="*/ 0 w 273"/>
                <a:gd name="T17" fmla="*/ 106 h 274"/>
                <a:gd name="T18" fmla="*/ 98 w 273"/>
                <a:gd name="T19" fmla="*/ 106 h 274"/>
                <a:gd name="T20" fmla="*/ 136 w 273"/>
                <a:gd name="T2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73" h="274">
                  <a:moveTo>
                    <a:pt x="136" y="0"/>
                  </a:moveTo>
                  <a:lnTo>
                    <a:pt x="174" y="106"/>
                  </a:lnTo>
                  <a:lnTo>
                    <a:pt x="273" y="106"/>
                  </a:lnTo>
                  <a:lnTo>
                    <a:pt x="191" y="167"/>
                  </a:lnTo>
                  <a:lnTo>
                    <a:pt x="220" y="274"/>
                  </a:lnTo>
                  <a:lnTo>
                    <a:pt x="136" y="209"/>
                  </a:lnTo>
                  <a:lnTo>
                    <a:pt x="52" y="274"/>
                  </a:lnTo>
                  <a:lnTo>
                    <a:pt x="82" y="167"/>
                  </a:lnTo>
                  <a:lnTo>
                    <a:pt x="0" y="106"/>
                  </a:lnTo>
                  <a:lnTo>
                    <a:pt x="98" y="106"/>
                  </a:lnTo>
                  <a:lnTo>
                    <a:pt x="13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8EF70367-FEFF-5639-E2ED-E7662B17456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329457" y="2269431"/>
              <a:ext cx="1113486" cy="179233"/>
            </a:xfrm>
            <a:prstGeom prst="rect">
              <a:avLst/>
            </a:prstGeom>
          </p:spPr>
        </p:pic>
      </p:grp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7AD60179-91D1-4495-68F2-77453F7A3765}"/>
              </a:ext>
            </a:extLst>
          </p:cNvPr>
          <p:cNvSpPr/>
          <p:nvPr/>
        </p:nvSpPr>
        <p:spPr>
          <a:xfrm>
            <a:off x="235226" y="3373249"/>
            <a:ext cx="7315200" cy="237744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rIns="91440" rtlCol="0" anchor="ctr"/>
          <a:lstStyle/>
          <a:p>
            <a:r>
              <a:rPr lang="en-US" sz="1000" b="1"/>
              <a:t>COMPENSATION: NEW OR UPDATED JOB PROFILES, COMP GRADES, GRADE PROFILES</a:t>
            </a:r>
            <a:endParaRPr lang="en-US" sz="1050" b="1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85645CEC-EFBF-992A-ED52-B0AF94860C83}"/>
              </a:ext>
            </a:extLst>
          </p:cNvPr>
          <p:cNvSpPr/>
          <p:nvPr/>
        </p:nvSpPr>
        <p:spPr>
          <a:xfrm>
            <a:off x="3174086" y="1388415"/>
            <a:ext cx="4376339" cy="287069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rIns="91440" rtlCol="0" anchor="ctr"/>
          <a:lstStyle/>
          <a:p>
            <a:r>
              <a:rPr lang="en-US" sz="1000" b="1"/>
              <a:t>COMPENSATION: NEW OR UPDATED JOB PROFILES, COMP GRADES, GRADE PROFILES</a:t>
            </a:r>
            <a:endParaRPr lang="en-US" sz="1050" b="1"/>
          </a:p>
        </p:txBody>
      </p:sp>
    </p:spTree>
    <p:extLst>
      <p:ext uri="{BB962C8B-B14F-4D97-AF65-F5344CB8AC3E}">
        <p14:creationId xmlns:p14="http://schemas.microsoft.com/office/powerpoint/2010/main" val="363256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8392FC-EAB3-F8E5-62FA-4A3F39B5A0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A3BF96D-C232-F377-4738-03F5AE16519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7772400" cy="8408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89AEFA70-1FAE-D67B-EF2E-EF76599938B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1517" y="173270"/>
            <a:ext cx="960024" cy="153281"/>
          </a:xfrm>
          <a:prstGeom prst="rect">
            <a:avLst/>
          </a:prstGeom>
        </p:spPr>
      </p:pic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23575AE5-C787-1198-1EAF-4AE0017BD099}"/>
              </a:ext>
            </a:extLst>
          </p:cNvPr>
          <p:cNvGraphicFramePr>
            <a:graphicFrameLocks noGrp="1"/>
          </p:cNvGraphicFramePr>
          <p:nvPr/>
        </p:nvGraphicFramePr>
        <p:xfrm>
          <a:off x="191815" y="918503"/>
          <a:ext cx="7389726" cy="1984436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3612932">
                  <a:extLst>
                    <a:ext uri="{9D8B030D-6E8A-4147-A177-3AD203B41FA5}">
                      <a16:colId xmlns:a16="http://schemas.microsoft.com/office/drawing/2014/main" val="809642585"/>
                    </a:ext>
                  </a:extLst>
                </a:gridCol>
                <a:gridCol w="2522483">
                  <a:extLst>
                    <a:ext uri="{9D8B030D-6E8A-4147-A177-3AD203B41FA5}">
                      <a16:colId xmlns:a16="http://schemas.microsoft.com/office/drawing/2014/main" val="1818782549"/>
                    </a:ext>
                  </a:extLst>
                </a:gridCol>
                <a:gridCol w="1254311">
                  <a:extLst>
                    <a:ext uri="{9D8B030D-6E8A-4147-A177-3AD203B41FA5}">
                      <a16:colId xmlns:a16="http://schemas.microsoft.com/office/drawing/2014/main" val="3971639449"/>
                    </a:ext>
                  </a:extLst>
                </a:gridCol>
              </a:tblGrid>
              <a:tr h="231553">
                <a:tc>
                  <a:txBody>
                    <a:bodyPr/>
                    <a:lstStyle/>
                    <a:p>
                      <a:r>
                        <a:rPr lang="en-US" sz="1000"/>
                        <a:t>Task / 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/>
                        <a:t>Impacted Business Area</a:t>
                      </a:r>
                    </a:p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Date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8229216"/>
                  </a:ext>
                </a:extLst>
              </a:tr>
              <a:tr h="794098">
                <a:tc>
                  <a:txBody>
                    <a:bodyPr/>
                    <a:lstStyle/>
                    <a:p>
                      <a:r>
                        <a:rPr lang="en-US" sz="1000" b="1"/>
                        <a:t>GA@WORK Go-Live</a:t>
                      </a:r>
                    </a:p>
                    <a:p>
                      <a:r>
                        <a:rPr lang="en-US" sz="1000"/>
                        <a:t>The new GA@WORK system goes live!</a:t>
                      </a:r>
                    </a:p>
                    <a:p>
                      <a:r>
                        <a:rPr lang="en-US" sz="1000"/>
                        <a:t>Agencies can complete transactions in the new system.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All Employees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July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0996792"/>
                  </a:ext>
                </a:extLst>
              </a:tr>
              <a:tr h="794098">
                <a:tc>
                  <a:txBody>
                    <a:bodyPr/>
                    <a:lstStyle/>
                    <a:p>
                      <a:r>
                        <a:rPr lang="en-US" sz="1000" b="1"/>
                        <a:t>Taleo Access Turned Off</a:t>
                      </a:r>
                    </a:p>
                    <a:p>
                      <a:r>
                        <a:rPr lang="en-US" sz="1000" b="0"/>
                        <a:t>Access to Taleo will be turned off. Recruiters will be un</a:t>
                      </a:r>
                      <a:r>
                        <a:rPr lang="en-US" sz="1000"/>
                        <a:t>able to move candidates through Recruiting and Ready to Hire. Recruiters should use GA@WORK for recruiting.</a:t>
                      </a:r>
                      <a:endParaRPr lang="en-US" sz="10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Recruiting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July 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175818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CFEBCB74-D0B0-05F7-2914-2DDAE13E2656}"/>
              </a:ext>
            </a:extLst>
          </p:cNvPr>
          <p:cNvSpPr txBox="1"/>
          <p:nvPr/>
        </p:nvSpPr>
        <p:spPr>
          <a:xfrm>
            <a:off x="128755" y="544255"/>
            <a:ext cx="2579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July 2026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B0C84B2-1299-3F4A-6D2B-4515EBE3D346}"/>
              </a:ext>
            </a:extLst>
          </p:cNvPr>
          <p:cNvSpPr txBox="1"/>
          <p:nvPr/>
        </p:nvSpPr>
        <p:spPr>
          <a:xfrm>
            <a:off x="87783" y="80141"/>
            <a:ext cx="63655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 to Go-Live Calendar: Additional Task Detail</a:t>
            </a:r>
          </a:p>
        </p:txBody>
      </p:sp>
    </p:spTree>
    <p:extLst>
      <p:ext uri="{BB962C8B-B14F-4D97-AF65-F5344CB8AC3E}">
        <p14:creationId xmlns:p14="http://schemas.microsoft.com/office/powerpoint/2010/main" val="1027779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F7921E"/>
      </a:accent1>
      <a:accent2>
        <a:srgbClr val="235789"/>
      </a:accent2>
      <a:accent3>
        <a:srgbClr val="F3B700"/>
      </a:accent3>
      <a:accent4>
        <a:srgbClr val="7FA267"/>
      </a:accent4>
      <a:accent5>
        <a:srgbClr val="90C3C8"/>
      </a:accent5>
      <a:accent6>
        <a:srgbClr val="A72608"/>
      </a:accent6>
      <a:hlink>
        <a:srgbClr val="467886"/>
      </a:hlink>
      <a:folHlink>
        <a:srgbClr val="96607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hase xmlns="8d5ae7cb-5eaa-45bd-87a9-9ecdfd4d7a10" xsi:nil="true"/>
    <TaxCatchAll xmlns="8d5ae7cb-5eaa-45bd-87a9-9ecdfd4d7a10" xsi:nil="true"/>
    <lcf76f155ced4ddcb4097134ff3c332f xmlns="130acb8a-a3ba-4a55-8259-cc307651a179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NextGenDoc" ma:contentTypeID="0x01010036C3D368BC27924FAB34C8BDAF0794E900155845827574C74689886B0ED5E35BF0" ma:contentTypeVersion="15" ma:contentTypeDescription="includes phase column" ma:contentTypeScope="" ma:versionID="76d74761e96ce134a4771c47fb8921dc">
  <xsd:schema xmlns:xsd="http://www.w3.org/2001/XMLSchema" xmlns:xs="http://www.w3.org/2001/XMLSchema" xmlns:p="http://schemas.microsoft.com/office/2006/metadata/properties" xmlns:ns2="8d5ae7cb-5eaa-45bd-87a9-9ecdfd4d7a10" xmlns:ns3="130acb8a-a3ba-4a55-8259-cc307651a179" targetNamespace="http://schemas.microsoft.com/office/2006/metadata/properties" ma:root="true" ma:fieldsID="58bcbebf5fe9c4d4a576bd24cb9c672c" ns2:_="" ns3:_="">
    <xsd:import namespace="8d5ae7cb-5eaa-45bd-87a9-9ecdfd4d7a10"/>
    <xsd:import namespace="130acb8a-a3ba-4a55-8259-cc307651a179"/>
    <xsd:element name="properties">
      <xsd:complexType>
        <xsd:sequence>
          <xsd:element name="documentManagement">
            <xsd:complexType>
              <xsd:all>
                <xsd:element ref="ns2:Phase" minOccurs="0"/>
                <xsd:element ref="ns3:lcf76f155ced4ddcb4097134ff3c332f" minOccurs="0"/>
                <xsd:element ref="ns2:TaxCatchAll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2:SharedWithUsers" minOccurs="0"/>
                <xsd:element ref="ns2:SharedWithDetails" minOccurs="0"/>
                <xsd:element ref="ns3:MediaServiceObjectDetectorVersions" minOccurs="0"/>
                <xsd:element ref="ns3:MediaLengthInSeconds" minOccurs="0"/>
                <xsd:element ref="ns3:MediaServiceLocation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5ae7cb-5eaa-45bd-87a9-9ecdfd4d7a10" elementFormDefault="qualified">
    <xsd:import namespace="http://schemas.microsoft.com/office/2006/documentManagement/types"/>
    <xsd:import namespace="http://schemas.microsoft.com/office/infopath/2007/PartnerControls"/>
    <xsd:element name="Phase" ma:index="8" nillable="true" ma:displayName="Project Phase" ma:format="Dropdown" ma:indexed="true" ma:internalName="Phase">
      <xsd:simpleType>
        <xsd:restriction base="dms:Choice">
          <xsd:enumeration value="0-Competitive Evaluation"/>
          <xsd:enumeration value="1-Supplier Selection"/>
          <xsd:enumeration value="2-Implementation"/>
          <xsd:enumeration value="3-Optimization"/>
        </xsd:restriction>
      </xsd:simpleType>
    </xsd:element>
    <xsd:element name="TaxCatchAll" ma:index="11" nillable="true" ma:displayName="Taxonomy Catch All Column" ma:hidden="true" ma:list="{47b3830a-905b-4cd3-90a5-cc2916807d11}" ma:internalName="TaxCatchAll" ma:showField="CatchAllData" ma:web="8d5ae7cb-5eaa-45bd-87a9-9ecdfd4d7a1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0acb8a-a3ba-4a55-8259-cc307651a179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10" nillable="true" ma:taxonomy="true" ma:internalName="lcf76f155ced4ddcb4097134ff3c332f" ma:taxonomyFieldName="MediaServiceImageTags" ma:displayName="Image Tags" ma:readOnly="false" ma:fieldId="{5cf76f15-5ced-4ddc-b409-7134ff3c332f}" ma:taxonomyMulti="true" ma:sspId="0d1b9b15-6ca2-435f-87bd-c880ab911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77AEFDC-9C5C-4E6B-B1D2-16B5EDD82483}">
  <ds:schemaRefs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130acb8a-a3ba-4a55-8259-cc307651a179"/>
    <ds:schemaRef ds:uri="http://purl.org/dc/terms/"/>
    <ds:schemaRef ds:uri="http://www.w3.org/XML/1998/namespace"/>
    <ds:schemaRef ds:uri="http://schemas.openxmlformats.org/package/2006/metadata/core-properties"/>
    <ds:schemaRef ds:uri="8d5ae7cb-5eaa-45bd-87a9-9ecdfd4d7a10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FA6CF3C-227D-4AD6-9F9E-5A2F726069E5}">
  <ds:schemaRefs>
    <ds:schemaRef ds:uri="130acb8a-a3ba-4a55-8259-cc307651a179"/>
    <ds:schemaRef ds:uri="8d5ae7cb-5eaa-45bd-87a9-9ecdfd4d7a1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6EE4F6EC-5FE4-42C5-8F54-C641119C5DE1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12da10d-071b-4b94-8abc-9ec4044d1516}" enabled="0" method="" siteId="{512da10d-071b-4b94-8abc-9ec4044d151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1929</Words>
  <Application>Microsoft Macintosh PowerPoint</Application>
  <PresentationFormat>Custom</PresentationFormat>
  <Paragraphs>362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Aptos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Segars, Tahni</dc:creator>
  <cp:lastModifiedBy>Segars, Tahni</cp:lastModifiedBy>
  <cp:revision>2</cp:revision>
  <dcterms:created xsi:type="dcterms:W3CDTF">2024-09-13T21:46:41Z</dcterms:created>
  <dcterms:modified xsi:type="dcterms:W3CDTF">2026-04-30T14:50:54Z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0x01010036C3D368BC27924FAB34C8BDAF0794E900155845827574C74689886B0ED5E35BF0</vt:lpwstr>
  </property>
  <property fmtid="{D5CDD505-2E9C-101B-9397-08002B2CF9AE}" pid="3" name="MediaServiceImageTags">
    <vt:lpwstr/>
  </property>
</Properties>
</file>