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1"/>
  </p:notesMasterIdLst>
  <p:sldIdLst>
    <p:sldId id="268" r:id="rId5"/>
    <p:sldId id="263" r:id="rId6"/>
    <p:sldId id="264" r:id="rId7"/>
    <p:sldId id="265" r:id="rId8"/>
    <p:sldId id="266" r:id="rId9"/>
    <p:sldId id="267" r:id="rId10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RK" userId="S::rachael.krizanek@sao.ga.gov::0a465433-afc6-4cd3-bef6-afda18945927" providerId="AD"/>
  <p188:author id="{A58B4D0C-8107-2CFB-10D1-C3F7FFDC4CEE}" name="Krystopa, Rebecca" initials="KR" userId="S::rebecca.krystopa@doas.ga.gov::2f2fdda7-600e-4637-aefd-f5ea6086a5a0" providerId="AD"/>
  <p188:author id="{FDB03D6F-80F0-7F12-CDF6-644126D3ADB5}" name="Martins, Kris" initials="KM" userId="S::kris.martins@sao.ga.gov::3d77dd19-167a-4dcb-a17e-1bbe0e797a33" providerId="AD"/>
  <p188:author id="{A8A5559E-3778-3429-E05F-79E169502511}" name="Ashby, Jake" initials="AJ" userId="S::jake.ashby@sao.ga.gov::5495cb48-8788-4db9-b7ba-455d1eae24b7" providerId="AD"/>
  <p188:author id="{E9ABCC9F-3E07-1D9A-5110-1080DEC6843F}" name="Guy, Myra" initials="MG" userId="S::myra.guy@sao.ga.gov::f8b8c18b-c9ee-4a4d-bb09-ebe941bb255e" providerId="AD"/>
  <p188:author id="{7FC03FAA-EFEF-E423-8DBC-F9150098B1A6}" name="Tiernan, Diana" initials="DT" userId="S::diana.tiernan@sao.ga.gov::48195535-aa32-469e-ab3a-fc477825ec60" providerId="AD"/>
  <p188:author id="{A3BDBBE1-2099-B206-0FA9-8F3EDDC906D4}" name="Hines, Gerlda" initials="HG" userId="S::gerlda.hines@sao.ga.gov::cd4a0fb9-5635-47c2-ad10-d632bb299e74" providerId="AD"/>
  <p188:author id="{48B136E5-6795-0E16-DC70-919F66806944}" name="Gracen, Carla" initials="GC" userId="S::carla.gracen@doas.ga.gov::97ccf594-c621-4350-b427-78943d499f32" providerId="AD"/>
  <p188:author id="{89E892EB-C24C-1308-C8E8-DD27F4D192B4}" name="Brown, Alaysia" initials="AB" userId="S::Alaysia.Brown@sao.ga.gov::c5e678dc-7c52-4a2d-91f9-5f3b0466fa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B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91B59-3DB8-684E-AEB7-F9F6A23A93B2}" v="1" dt="2026-04-30T14:51:10.8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79" d="100"/>
          <a:sy n="79" d="100"/>
        </p:scale>
        <p:origin x="30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5378A-A56C-E24F-9F71-1C80FCEB23E9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41DAF-E252-8049-909B-178EE496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6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9E0D0-D9EB-6336-E387-87E207FED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9A6804-6B35-791D-55F3-575AA2708F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26EEE0-9D4C-A3E8-24BF-259C11A153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802BE-20A8-6A51-2158-615074D32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41DAF-E252-8049-909B-178EE496C4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24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BDB0F-E861-FF19-3811-59E65A149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A4F53E-CF2F-B30B-01E9-484DCC36CA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968F6B-3DAE-4C6C-DCAC-2F02A6F2B8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F79AB-978A-2937-DBB2-B4D0792954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41DAF-E252-8049-909B-178EE496C4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65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F8DC3-BE25-78B5-93B1-C12EED5F4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C5BA5B-2DEE-8F3E-675B-65589E63AD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90516A-A2C3-55A6-5FF2-7BF7AE875A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6268F-36E0-3994-1942-68A2ED1A53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41DAF-E252-8049-909B-178EE496C4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86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6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1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5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78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179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7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49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3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2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0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FB034-EE63-B89E-A056-F8BF00447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9ED1326-05F3-6EF1-F471-4B24674C617A}"/>
              </a:ext>
            </a:extLst>
          </p:cNvPr>
          <p:cNvSpPr/>
          <p:nvPr/>
        </p:nvSpPr>
        <p:spPr>
          <a:xfrm>
            <a:off x="0" y="0"/>
            <a:ext cx="7772400" cy="1490133"/>
          </a:xfrm>
          <a:prstGeom prst="rect">
            <a:avLst/>
          </a:prstGeom>
          <a:solidFill>
            <a:srgbClr val="90C3C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8676907-FD8D-3209-1C32-B4BD660A8FA8}"/>
              </a:ext>
            </a:extLst>
          </p:cNvPr>
          <p:cNvSpPr txBox="1"/>
          <p:nvPr/>
        </p:nvSpPr>
        <p:spPr>
          <a:xfrm>
            <a:off x="192886" y="439116"/>
            <a:ext cx="7285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Get to Go-Live Calendar: Payroll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F341AB9-86FF-EC03-8BB2-A795EE9126F9}"/>
              </a:ext>
            </a:extLst>
          </p:cNvPr>
          <p:cNvGraphicFramePr>
            <a:graphicFrameLocks noGrp="1"/>
          </p:cNvGraphicFramePr>
          <p:nvPr/>
        </p:nvGraphicFramePr>
        <p:xfrm>
          <a:off x="192886" y="1897600"/>
          <a:ext cx="7386630" cy="7972437"/>
        </p:xfrm>
        <a:graphic>
          <a:graphicData uri="http://schemas.openxmlformats.org/drawingml/2006/table">
            <a:tbl>
              <a:tblPr firstRow="1" bandRow="1"/>
              <a:tblGrid>
                <a:gridCol w="1477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5130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Friday </a:t>
                      </a:r>
                      <a:endParaRPr lang="en-US" sz="700" b="1" cap="all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5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504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504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504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504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6C6987-028D-28C8-6515-D41AE99FC1C5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B609B7-D814-4F52-3505-6216DEC307C4}"/>
              </a:ext>
            </a:extLst>
          </p:cNvPr>
          <p:cNvSpPr txBox="1"/>
          <p:nvPr/>
        </p:nvSpPr>
        <p:spPr>
          <a:xfrm>
            <a:off x="128755" y="1540543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June 2026</a:t>
            </a:r>
          </a:p>
        </p:txBody>
      </p:sp>
      <p:sp>
        <p:nvSpPr>
          <p:cNvPr id="7" name="Rounded Rectangle 5">
            <a:extLst>
              <a:ext uri="{FF2B5EF4-FFF2-40B4-BE49-F238E27FC236}">
                <a16:creationId xmlns:a16="http://schemas.microsoft.com/office/drawing/2014/main" id="{93A43B0D-512C-1085-FC4F-4E996F2DCC4D}"/>
              </a:ext>
            </a:extLst>
          </p:cNvPr>
          <p:cNvSpPr/>
          <p:nvPr/>
        </p:nvSpPr>
        <p:spPr>
          <a:xfrm>
            <a:off x="235918" y="7408698"/>
            <a:ext cx="731520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8" name="Rounded Rectangle 9">
            <a:extLst>
              <a:ext uri="{FF2B5EF4-FFF2-40B4-BE49-F238E27FC236}">
                <a16:creationId xmlns:a16="http://schemas.microsoft.com/office/drawing/2014/main" id="{7D69DE90-1470-CDE6-B55C-AA9C5EBEFEC3}"/>
              </a:ext>
            </a:extLst>
          </p:cNvPr>
          <p:cNvSpPr/>
          <p:nvPr/>
        </p:nvSpPr>
        <p:spPr>
          <a:xfrm>
            <a:off x="235918" y="5537844"/>
            <a:ext cx="731520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10" name="Rounded Rectangle 11">
            <a:extLst>
              <a:ext uri="{FF2B5EF4-FFF2-40B4-BE49-F238E27FC236}">
                <a16:creationId xmlns:a16="http://schemas.microsoft.com/office/drawing/2014/main" id="{BDE78526-C6C1-9F2F-08C0-037FCBD97509}"/>
              </a:ext>
            </a:extLst>
          </p:cNvPr>
          <p:cNvSpPr/>
          <p:nvPr/>
        </p:nvSpPr>
        <p:spPr>
          <a:xfrm>
            <a:off x="235918" y="7003122"/>
            <a:ext cx="7315200" cy="36576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00" b="1"/>
              <a:t>SOFT LAUNCH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687BACC9-2A2B-5B47-7217-0DD285088200}"/>
              </a:ext>
            </a:extLst>
          </p:cNvPr>
          <p:cNvSpPr/>
          <p:nvPr/>
        </p:nvSpPr>
        <p:spPr>
          <a:xfrm>
            <a:off x="235918" y="8474538"/>
            <a:ext cx="2924175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15" name="Rounded Rectangle 12">
            <a:extLst>
              <a:ext uri="{FF2B5EF4-FFF2-40B4-BE49-F238E27FC236}">
                <a16:creationId xmlns:a16="http://schemas.microsoft.com/office/drawing/2014/main" id="{0026F8FB-3AD9-BEE4-1346-2D6DA4A752CC}"/>
              </a:ext>
            </a:extLst>
          </p:cNvPr>
          <p:cNvSpPr/>
          <p:nvPr/>
        </p:nvSpPr>
        <p:spPr>
          <a:xfrm>
            <a:off x="235918" y="8882005"/>
            <a:ext cx="2924175" cy="36576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00" b="1"/>
              <a:t>SOFT LAUNCH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5EED5A1-B7F2-DB8B-1964-F4DEBCE0C1F9}"/>
              </a:ext>
            </a:extLst>
          </p:cNvPr>
          <p:cNvGrpSpPr>
            <a:grpSpLocks noChangeAspect="1"/>
          </p:cNvGrpSpPr>
          <p:nvPr/>
        </p:nvGrpSpPr>
        <p:grpSpPr>
          <a:xfrm>
            <a:off x="6474139" y="44508"/>
            <a:ext cx="1157051" cy="414151"/>
            <a:chOff x="3523824" y="2597151"/>
            <a:chExt cx="1460926" cy="535859"/>
          </a:xfrm>
        </p:grpSpPr>
        <p:sp>
          <p:nvSpPr>
            <p:cNvPr id="49" name="Folded Corner 6">
              <a:extLst>
                <a:ext uri="{FF2B5EF4-FFF2-40B4-BE49-F238E27FC236}">
                  <a16:creationId xmlns:a16="http://schemas.microsoft.com/office/drawing/2014/main" id="{A5DEEE10-6032-4172-BB52-F74CB9F8DDEC}"/>
                </a:ext>
              </a:extLst>
            </p:cNvPr>
            <p:cNvSpPr/>
            <p:nvPr/>
          </p:nvSpPr>
          <p:spPr>
            <a:xfrm>
              <a:off x="3523825" y="2597151"/>
              <a:ext cx="1460925" cy="456256"/>
            </a:xfrm>
            <a:prstGeom prst="foldedCorner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377">
                <a:defRPr/>
              </a:pPr>
              <a:endParaRPr lang="en-US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pic>
          <p:nvPicPr>
            <p:cNvPr id="50" name="Picture 2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FA7F0959-7491-4B3F-9009-CD11D75F8F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7417" y="2664428"/>
              <a:ext cx="833741" cy="158147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7342D72-CED7-7A0E-014D-F733AA3B1C8D}"/>
                </a:ext>
              </a:extLst>
            </p:cNvPr>
            <p:cNvSpPr txBox="1"/>
            <p:nvPr/>
          </p:nvSpPr>
          <p:spPr>
            <a:xfrm>
              <a:off x="3523824" y="2834343"/>
              <a:ext cx="1353347" cy="29866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900" dirty="0">
                  <a:latin typeface="Arial"/>
                  <a:cs typeface="Arial"/>
                </a:rPr>
                <a:t>As of: 04.23.26 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C92B0CE-2E07-2C85-42F1-E91C835939F9}"/>
              </a:ext>
            </a:extLst>
          </p:cNvPr>
          <p:cNvGrpSpPr>
            <a:grpSpLocks/>
          </p:cNvGrpSpPr>
          <p:nvPr/>
        </p:nvGrpSpPr>
        <p:grpSpPr>
          <a:xfrm>
            <a:off x="-93664" y="130109"/>
            <a:ext cx="2024064" cy="331249"/>
            <a:chOff x="-42864" y="234039"/>
            <a:chExt cx="2024064" cy="331249"/>
          </a:xfrm>
        </p:grpSpPr>
        <p:sp>
          <p:nvSpPr>
            <p:cNvPr id="53" name="Folded Corner 6">
              <a:extLst>
                <a:ext uri="{FF2B5EF4-FFF2-40B4-BE49-F238E27FC236}">
                  <a16:creationId xmlns:a16="http://schemas.microsoft.com/office/drawing/2014/main" id="{D3D2B00F-87EA-CCCA-F685-853CFCCE36B8}"/>
                </a:ext>
              </a:extLst>
            </p:cNvPr>
            <p:cNvSpPr>
              <a:spLocks/>
            </p:cNvSpPr>
            <p:nvPr/>
          </p:nvSpPr>
          <p:spPr>
            <a:xfrm>
              <a:off x="-42864" y="234039"/>
              <a:ext cx="2024064" cy="331249"/>
            </a:xfrm>
            <a:prstGeom prst="foldedCorner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4" name="Picture 53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9A9E3F4F-718A-27BF-5748-1799698D6E2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1826" y="292294"/>
              <a:ext cx="1344939" cy="214738"/>
            </a:xfrm>
            <a:prstGeom prst="rect">
              <a:avLst/>
            </a:prstGeom>
          </p:spPr>
        </p:pic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830283B9-FC47-998E-681F-CD1B6C841490}"/>
              </a:ext>
            </a:extLst>
          </p:cNvPr>
          <p:cNvSpPr txBox="1"/>
          <p:nvPr/>
        </p:nvSpPr>
        <p:spPr>
          <a:xfrm>
            <a:off x="192886" y="923154"/>
            <a:ext cx="7336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Review the activities and dates on this calendar to facilitate the transition from </a:t>
            </a:r>
            <a:r>
              <a:rPr lang="en-US" sz="1200" err="1"/>
              <a:t>TeamWorks</a:t>
            </a:r>
            <a:r>
              <a:rPr lang="en-US" sz="1200"/>
              <a:t> to GA@WORK. Send any questions to </a:t>
            </a:r>
            <a:r>
              <a:rPr lang="en-US" sz="1200" b="1"/>
              <a:t>nextgen@sao.ga.gov.</a:t>
            </a:r>
            <a:endParaRPr lang="en-US" sz="1200"/>
          </a:p>
        </p:txBody>
      </p:sp>
      <p:sp>
        <p:nvSpPr>
          <p:cNvPr id="57" name="Rounded Rectangle 9">
            <a:extLst>
              <a:ext uri="{FF2B5EF4-FFF2-40B4-BE49-F238E27FC236}">
                <a16:creationId xmlns:a16="http://schemas.microsoft.com/office/drawing/2014/main" id="{0FAF4989-C1A0-7D00-4150-9944E6995104}"/>
              </a:ext>
            </a:extLst>
          </p:cNvPr>
          <p:cNvSpPr/>
          <p:nvPr/>
        </p:nvSpPr>
        <p:spPr>
          <a:xfrm>
            <a:off x="213799" y="5981917"/>
            <a:ext cx="1442166" cy="5284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>
                <a:solidFill>
                  <a:schemeClr val="bg1"/>
                </a:solidFill>
              </a:rPr>
              <a:t>Conduct Final Payroll DA Review</a:t>
            </a:r>
          </a:p>
        </p:txBody>
      </p:sp>
      <p:sp>
        <p:nvSpPr>
          <p:cNvPr id="58" name="Rounded Rectangle 9">
            <a:extLst>
              <a:ext uri="{FF2B5EF4-FFF2-40B4-BE49-F238E27FC236}">
                <a16:creationId xmlns:a16="http://schemas.microsoft.com/office/drawing/2014/main" id="{FF880611-6372-25CA-0A27-8920C54BD1D8}"/>
              </a:ext>
            </a:extLst>
          </p:cNvPr>
          <p:cNvSpPr/>
          <p:nvPr/>
        </p:nvSpPr>
        <p:spPr>
          <a:xfrm>
            <a:off x="4657282" y="7113979"/>
            <a:ext cx="1420047" cy="70961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 dirty="0">
                <a:solidFill>
                  <a:schemeClr val="bg1"/>
                </a:solidFill>
              </a:rPr>
              <a:t>TEAMWORKS CONVERTED TO READ ONLY ACCESS</a:t>
            </a:r>
          </a:p>
        </p:txBody>
      </p:sp>
      <p:sp>
        <p:nvSpPr>
          <p:cNvPr id="59" name="Rounded Rectangle 9">
            <a:extLst>
              <a:ext uri="{FF2B5EF4-FFF2-40B4-BE49-F238E27FC236}">
                <a16:creationId xmlns:a16="http://schemas.microsoft.com/office/drawing/2014/main" id="{B88409D4-FF8A-B739-6A70-BA1B7CD084CD}"/>
              </a:ext>
            </a:extLst>
          </p:cNvPr>
          <p:cNvSpPr/>
          <p:nvPr/>
        </p:nvSpPr>
        <p:spPr>
          <a:xfrm>
            <a:off x="3176176" y="7814274"/>
            <a:ext cx="1420047" cy="5284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>
                <a:solidFill>
                  <a:schemeClr val="bg1"/>
                </a:solidFill>
              </a:rPr>
              <a:t>Restrict Batch processing</a:t>
            </a:r>
          </a:p>
        </p:txBody>
      </p:sp>
      <p:sp>
        <p:nvSpPr>
          <p:cNvPr id="60" name="Rounded Rectangle 9">
            <a:extLst>
              <a:ext uri="{FF2B5EF4-FFF2-40B4-BE49-F238E27FC236}">
                <a16:creationId xmlns:a16="http://schemas.microsoft.com/office/drawing/2014/main" id="{91C51644-D664-2EE6-AF9D-E530171D5016}"/>
              </a:ext>
            </a:extLst>
          </p:cNvPr>
          <p:cNvSpPr/>
          <p:nvPr/>
        </p:nvSpPr>
        <p:spPr>
          <a:xfrm>
            <a:off x="3183494" y="7124572"/>
            <a:ext cx="1420047" cy="5284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>
                <a:solidFill>
                  <a:schemeClr val="bg1"/>
                </a:solidFill>
              </a:rPr>
              <a:t>Off Cycle Payments</a:t>
            </a:r>
          </a:p>
        </p:txBody>
      </p:sp>
    </p:spTree>
    <p:extLst>
      <p:ext uri="{BB962C8B-B14F-4D97-AF65-F5344CB8AC3E}">
        <p14:creationId xmlns:p14="http://schemas.microsoft.com/office/powerpoint/2010/main" val="3237234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959AB-DDAA-04B1-68AA-80B632777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F6CDB7-649B-F521-3689-BC23500230C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B3F73EB-040A-4236-7FCE-4DC4BB72F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746218"/>
              </p:ext>
            </p:extLst>
          </p:nvPr>
        </p:nvGraphicFramePr>
        <p:xfrm>
          <a:off x="191815" y="918503"/>
          <a:ext cx="7389726" cy="481005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08785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380766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299019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Roles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 dirty="0"/>
                        <a:t>Payroll Processing</a:t>
                      </a:r>
                    </a:p>
                    <a:p>
                      <a:r>
                        <a:rPr lang="en-US" sz="1000" dirty="0"/>
                        <a:t>Participate in bridge calls as necessary to ensure agency payroll runs smoothly. Establish Payroll Processor backup.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Payroll Processors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June 15 – August 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63069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 dirty="0"/>
                        <a:t>Conduct Final Payroll DA Review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Payroll Roles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June 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61962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 dirty="0"/>
                        <a:t>GA@WORK Soft Open</a:t>
                      </a:r>
                    </a:p>
                    <a:p>
                      <a:r>
                        <a:rPr lang="en-US" sz="1000" dirty="0"/>
                        <a:t>On a limited basis, agencies will be granted the ability to make updates in GA@WORK in preparation for go-live. Access will be restricted to only necessary roles. HR and Payroll partners will complete catch-up transactions during this time.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Select Payroll Partners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June 22- 30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5979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 dirty="0"/>
                        <a:t>Payroll Preparedness</a:t>
                      </a:r>
                    </a:p>
                    <a:p>
                      <a:r>
                        <a:rPr lang="en-US" sz="1000" b="0" dirty="0"/>
                        <a:t>Confirm payroll readiness by validating key employee data, earnings/ deductions setup, tax and banking details, and approval processes.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Payroll Roles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22 - 30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4919393"/>
                  </a:ext>
                </a:extLst>
              </a:tr>
              <a:tr h="299019">
                <a:tc gridSpan="3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Hard Freeze Dates: During a hard freeze, activities and access are restricted in </a:t>
                      </a:r>
                      <a:r>
                        <a:rPr lang="en-US" sz="1000" b="1" dirty="0" err="1"/>
                        <a:t>TeamWorks</a:t>
                      </a:r>
                      <a:r>
                        <a:rPr lang="en-US" sz="1000" b="1" dirty="0"/>
                        <a:t> or the current legacy system. During these freeze periods, any transactions should be tracked manually so that they can be added into GA@WORK after go-live on July 1. Not adhering to these dates as listed will have impacts on payroll and other business areas when GA@WORK goes live.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NOTE: All </a:t>
                      </a:r>
                      <a:r>
                        <a:rPr lang="en-US" sz="1000" b="1" dirty="0" err="1"/>
                        <a:t>TeamWorks</a:t>
                      </a:r>
                      <a:r>
                        <a:rPr lang="en-US" sz="1000" b="1" dirty="0"/>
                        <a:t> access for all HR transactions will be converted to Read Only on June 25.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573280"/>
                  </a:ext>
                </a:extLst>
              </a:tr>
              <a:tr h="203161">
                <a:tc>
                  <a:txBody>
                    <a:bodyPr/>
                    <a:lstStyle/>
                    <a:p>
                      <a:r>
                        <a:rPr lang="en-US" sz="1000" b="1" u="sng" dirty="0"/>
                        <a:t>Payroll: </a:t>
                      </a:r>
                      <a:r>
                        <a:rPr lang="en-US" sz="1000" b="0" dirty="0"/>
                        <a:t>After this date, </a:t>
                      </a:r>
                      <a:r>
                        <a:rPr lang="en-US" sz="1000" b="0" dirty="0" err="1"/>
                        <a:t>TeamWorks</a:t>
                      </a:r>
                      <a:r>
                        <a:rPr lang="en-US" sz="1000" b="0" dirty="0"/>
                        <a:t> access will be converted to Read Only. June 24 will be the final day to complete the following activities in </a:t>
                      </a:r>
                      <a:r>
                        <a:rPr lang="en-US" sz="1000" b="0" dirty="0" err="1"/>
                        <a:t>TeamWorks</a:t>
                      </a:r>
                      <a:r>
                        <a:rPr lang="en-US" sz="1000" b="0" dirty="0"/>
                        <a:t>.</a:t>
                      </a:r>
                    </a:p>
                    <a:p>
                      <a:r>
                        <a:rPr lang="en-US" sz="1000" b="1" u="none" dirty="0"/>
                        <a:t>Ongoing Payroll Input</a:t>
                      </a:r>
                    </a:p>
                    <a:p>
                      <a:r>
                        <a:rPr lang="en-US" sz="1000" b="1" u="none" dirty="0"/>
                        <a:t>Payment Enrollment Elections</a:t>
                      </a:r>
                    </a:p>
                    <a:p>
                      <a:r>
                        <a:rPr lang="en-US" sz="1000" b="1" u="none" dirty="0"/>
                        <a:t>Tax Elections</a:t>
                      </a:r>
                    </a:p>
                    <a:p>
                      <a:r>
                        <a:rPr lang="en-US" sz="1000" b="1" u="none" dirty="0" err="1"/>
                        <a:t>Witholding</a:t>
                      </a:r>
                      <a:r>
                        <a:rPr lang="en-US" sz="1000" b="1" u="none" dirty="0"/>
                        <a:t> Orders and Deduction Recipients </a:t>
                      </a:r>
                    </a:p>
                    <a:p>
                      <a:r>
                        <a:rPr lang="en-US" sz="1000" b="1" u="none" dirty="0"/>
                        <a:t>Worker Pay Group Assignments</a:t>
                      </a:r>
                    </a:p>
                    <a:p>
                      <a:r>
                        <a:rPr lang="en-US" sz="1000" b="1" u="none" dirty="0"/>
                        <a:t>Batch Processing</a:t>
                      </a:r>
                    </a:p>
                    <a:p>
                      <a:r>
                        <a:rPr lang="en-US" sz="1000" b="1" u="none" dirty="0"/>
                        <a:t>Off Cycle Payments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Payroll Roles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24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19481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7DB9556-0387-BB77-0ED5-7A58096DAF19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June 2026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52D21C-284F-7A75-02AD-F8BB9E247A3B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Get to Go-Live Calendar: Additional Task Detail</a:t>
            </a:r>
          </a:p>
        </p:txBody>
      </p:sp>
    </p:spTree>
    <p:extLst>
      <p:ext uri="{BB962C8B-B14F-4D97-AF65-F5344CB8AC3E}">
        <p14:creationId xmlns:p14="http://schemas.microsoft.com/office/powerpoint/2010/main" val="2832982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08171-8DE6-78DD-865D-A381BED7B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0B87A3E-1400-C206-55F8-91B85EB564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418886"/>
              </p:ext>
            </p:extLst>
          </p:nvPr>
        </p:nvGraphicFramePr>
        <p:xfrm>
          <a:off x="192886" y="913587"/>
          <a:ext cx="7386630" cy="8956449"/>
        </p:xfrm>
        <a:graphic>
          <a:graphicData uri="http://schemas.openxmlformats.org/drawingml/2006/table">
            <a:tbl>
              <a:tblPr firstRow="1" bandRow="1"/>
              <a:tblGrid>
                <a:gridCol w="1477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1683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/>
                          <a:ea typeface="Open Sans"/>
                          <a:cs typeface="Arial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/>
                          <a:ea typeface="Open Sans"/>
                          <a:cs typeface="Arial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/>
                          <a:ea typeface="Open Sans"/>
                          <a:cs typeface="Arial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/>
                          <a:ea typeface="Open Sans"/>
                          <a:cs typeface="Arial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/>
                          <a:ea typeface="Open Sans"/>
                          <a:cs typeface="Arial"/>
                        </a:rPr>
                        <a:t>Friday </a:t>
                      </a:r>
                      <a:endParaRPr lang="en-US" sz="700" b="1" cap="all" baseline="0">
                        <a:solidFill>
                          <a:schemeClr val="tx1"/>
                        </a:solidFill>
                        <a:latin typeface="Arial"/>
                        <a:ea typeface="Open Sans" panose="020B0606030504020204" pitchFamily="34" charset="0"/>
                        <a:cs typeface="Arial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0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3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kern="1200">
                          <a:solidFill>
                            <a:schemeClr val="tx1"/>
                          </a:solidFill>
                          <a:latin typeface="Arial"/>
                          <a:ea typeface="Open Sans"/>
                          <a:cs typeface="Arial"/>
                        </a:rPr>
                        <a:t>STATE HOLIDAY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10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13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14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15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16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17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20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21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22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23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24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27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28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29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30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/>
                          <a:ea typeface="Open Sans"/>
                          <a:cs typeface="Arial"/>
                        </a:rPr>
                        <a:t>31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F1CFB05-1498-FF62-1E0E-E811E94D3F7C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265B45-86E3-EB4D-4E5F-E642FFA650D3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July 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EBA851-C83A-DB17-605A-44279B36D52C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Get to Go-Live Calendar: Payroll</a:t>
            </a:r>
          </a:p>
        </p:txBody>
      </p:sp>
      <p:sp>
        <p:nvSpPr>
          <p:cNvPr id="6" name="Rounded Rectangle 6">
            <a:extLst>
              <a:ext uri="{FF2B5EF4-FFF2-40B4-BE49-F238E27FC236}">
                <a16:creationId xmlns:a16="http://schemas.microsoft.com/office/drawing/2014/main" id="{581E1165-28A0-A3FB-BEA7-FC9D7906AB0C}"/>
              </a:ext>
            </a:extLst>
          </p:cNvPr>
          <p:cNvSpPr/>
          <p:nvPr/>
        </p:nvSpPr>
        <p:spPr>
          <a:xfrm>
            <a:off x="192884" y="4939466"/>
            <a:ext cx="738663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9C33AF36-72DF-FA52-9FCF-E90EC6D7DF6B}"/>
              </a:ext>
            </a:extLst>
          </p:cNvPr>
          <p:cNvSpPr/>
          <p:nvPr/>
        </p:nvSpPr>
        <p:spPr>
          <a:xfrm>
            <a:off x="192884" y="3263191"/>
            <a:ext cx="731520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8" name="Rounded Rectangle 9">
            <a:extLst>
              <a:ext uri="{FF2B5EF4-FFF2-40B4-BE49-F238E27FC236}">
                <a16:creationId xmlns:a16="http://schemas.microsoft.com/office/drawing/2014/main" id="{91FAD88A-2C32-2FCF-AA32-F2C9708F86DB}"/>
              </a:ext>
            </a:extLst>
          </p:cNvPr>
          <p:cNvSpPr/>
          <p:nvPr/>
        </p:nvSpPr>
        <p:spPr>
          <a:xfrm>
            <a:off x="179631" y="6675501"/>
            <a:ext cx="7388352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10" name="Rounded Rectangle 11">
            <a:extLst>
              <a:ext uri="{FF2B5EF4-FFF2-40B4-BE49-F238E27FC236}">
                <a16:creationId xmlns:a16="http://schemas.microsoft.com/office/drawing/2014/main" id="{C4AE94F0-323B-3AB3-A6A9-0A57E9ED95A5}"/>
              </a:ext>
            </a:extLst>
          </p:cNvPr>
          <p:cNvSpPr/>
          <p:nvPr/>
        </p:nvSpPr>
        <p:spPr>
          <a:xfrm>
            <a:off x="186719" y="8345275"/>
            <a:ext cx="738663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12" name="Rounded Rectangle 12">
            <a:extLst>
              <a:ext uri="{FF2B5EF4-FFF2-40B4-BE49-F238E27FC236}">
                <a16:creationId xmlns:a16="http://schemas.microsoft.com/office/drawing/2014/main" id="{E1840A0F-B515-B302-AB26-3D06BBC7087A}"/>
              </a:ext>
            </a:extLst>
          </p:cNvPr>
          <p:cNvSpPr/>
          <p:nvPr/>
        </p:nvSpPr>
        <p:spPr>
          <a:xfrm>
            <a:off x="3140764" y="1451756"/>
            <a:ext cx="4425497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A4B6556-9312-CB77-FC24-CFB308984236}"/>
              </a:ext>
            </a:extLst>
          </p:cNvPr>
          <p:cNvSpPr/>
          <p:nvPr/>
        </p:nvSpPr>
        <p:spPr>
          <a:xfrm>
            <a:off x="3154412" y="5412340"/>
            <a:ext cx="1463040" cy="86731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FIRST SEMI-MONTHLY PAYCHECK IN GA@WORK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5D4DC8B-F9AD-6BE4-BC93-1B5CE1414D7C}"/>
              </a:ext>
            </a:extLst>
          </p:cNvPr>
          <p:cNvGrpSpPr/>
          <p:nvPr/>
        </p:nvGrpSpPr>
        <p:grpSpPr>
          <a:xfrm>
            <a:off x="3190316" y="1906820"/>
            <a:ext cx="1366982" cy="1095719"/>
            <a:chOff x="3190584" y="1557478"/>
            <a:chExt cx="1366982" cy="1095719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3FE275A2-38E0-0680-1080-7768CE73DD27}"/>
                </a:ext>
              </a:extLst>
            </p:cNvPr>
            <p:cNvSpPr/>
            <p:nvPr/>
          </p:nvSpPr>
          <p:spPr>
            <a:xfrm>
              <a:off x="3190584" y="1569596"/>
              <a:ext cx="1366982" cy="108360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GO-LIVE!</a:t>
              </a:r>
            </a:p>
          </p:txBody>
        </p:sp>
        <p:sp>
          <p:nvSpPr>
            <p:cNvPr id="15" name="Freeform 50">
              <a:extLst>
                <a:ext uri="{FF2B5EF4-FFF2-40B4-BE49-F238E27FC236}">
                  <a16:creationId xmlns:a16="http://schemas.microsoft.com/office/drawing/2014/main" id="{D165251A-9A85-63E3-059C-6F7CAC58CE5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81211" y="1557478"/>
              <a:ext cx="409978" cy="411480"/>
            </a:xfrm>
            <a:custGeom>
              <a:avLst/>
              <a:gdLst>
                <a:gd name="T0" fmla="*/ 136 w 273"/>
                <a:gd name="T1" fmla="*/ 0 h 274"/>
                <a:gd name="T2" fmla="*/ 174 w 273"/>
                <a:gd name="T3" fmla="*/ 106 h 274"/>
                <a:gd name="T4" fmla="*/ 273 w 273"/>
                <a:gd name="T5" fmla="*/ 106 h 274"/>
                <a:gd name="T6" fmla="*/ 191 w 273"/>
                <a:gd name="T7" fmla="*/ 167 h 274"/>
                <a:gd name="T8" fmla="*/ 220 w 273"/>
                <a:gd name="T9" fmla="*/ 274 h 274"/>
                <a:gd name="T10" fmla="*/ 136 w 273"/>
                <a:gd name="T11" fmla="*/ 209 h 274"/>
                <a:gd name="T12" fmla="*/ 52 w 273"/>
                <a:gd name="T13" fmla="*/ 274 h 274"/>
                <a:gd name="T14" fmla="*/ 82 w 273"/>
                <a:gd name="T15" fmla="*/ 167 h 274"/>
                <a:gd name="T16" fmla="*/ 0 w 273"/>
                <a:gd name="T17" fmla="*/ 106 h 274"/>
                <a:gd name="T18" fmla="*/ 98 w 273"/>
                <a:gd name="T19" fmla="*/ 106 h 274"/>
                <a:gd name="T20" fmla="*/ 136 w 273"/>
                <a:gd name="T2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" h="274">
                  <a:moveTo>
                    <a:pt x="136" y="0"/>
                  </a:moveTo>
                  <a:lnTo>
                    <a:pt x="174" y="106"/>
                  </a:lnTo>
                  <a:lnTo>
                    <a:pt x="273" y="106"/>
                  </a:lnTo>
                  <a:lnTo>
                    <a:pt x="191" y="167"/>
                  </a:lnTo>
                  <a:lnTo>
                    <a:pt x="220" y="274"/>
                  </a:lnTo>
                  <a:lnTo>
                    <a:pt x="136" y="209"/>
                  </a:lnTo>
                  <a:lnTo>
                    <a:pt x="52" y="274"/>
                  </a:lnTo>
                  <a:lnTo>
                    <a:pt x="82" y="167"/>
                  </a:lnTo>
                  <a:lnTo>
                    <a:pt x="0" y="106"/>
                  </a:lnTo>
                  <a:lnTo>
                    <a:pt x="98" y="10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705055E9-7D40-A481-1EE2-04E4D1BBB54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29457" y="2021781"/>
              <a:ext cx="1113486" cy="1792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309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392FC-EAB3-F8E5-62FA-4A3F39B5A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A3BF96D-C232-F377-4738-03F5AE16519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3575AE5-C787-1198-1EAF-4AE0017BD0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014560"/>
              </p:ext>
            </p:extLst>
          </p:nvPr>
        </p:nvGraphicFramePr>
        <p:xfrm>
          <a:off x="191815" y="918503"/>
          <a:ext cx="7389726" cy="223164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99260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536155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254311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262029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Roles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775559">
                <a:tc>
                  <a:txBody>
                    <a:bodyPr/>
                    <a:lstStyle/>
                    <a:p>
                      <a:r>
                        <a:rPr lang="en-US" sz="1000" b="1"/>
                        <a:t>Payroll Processing</a:t>
                      </a:r>
                    </a:p>
                    <a:p>
                      <a:r>
                        <a:rPr lang="en-US" sz="1000"/>
                        <a:t>Participate in bridge calls as necessary to ensure agency payroll runs smoothly. Establish Payroll Processor backup.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Payroll Processors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June 15 – August 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0996792"/>
                  </a:ext>
                </a:extLst>
              </a:tr>
              <a:tr h="418501">
                <a:tc>
                  <a:txBody>
                    <a:bodyPr/>
                    <a:lstStyle/>
                    <a:p>
                      <a:r>
                        <a:rPr lang="en-US" sz="1000" b="1" dirty="0"/>
                        <a:t>GA@WORK Go-live!</a:t>
                      </a:r>
                    </a:p>
                    <a:p>
                      <a:r>
                        <a:rPr lang="en-US" sz="1000" b="0" dirty="0"/>
                        <a:t>GA@WORK is open for all end users!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All Employees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July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3855362"/>
                  </a:ext>
                </a:extLst>
              </a:tr>
              <a:tr h="775559">
                <a:tc>
                  <a:txBody>
                    <a:bodyPr/>
                    <a:lstStyle/>
                    <a:p>
                      <a:r>
                        <a:rPr lang="en-US" sz="1000" b="1"/>
                        <a:t>First Semi Monthly Paycheck in GA@WORK</a:t>
                      </a:r>
                    </a:p>
                    <a:p>
                      <a:r>
                        <a:rPr lang="en-US" sz="1000" b="0"/>
                        <a:t>First semi-monthly payroll is issued in GA@WORK; agencies support data readiness, validation, and exception/employee issue resolution.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All Employees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July 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72757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FEBCB74-D0B0-05F7-2914-2DDAE13E2656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July 2026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6AB52B-98ED-9796-6F73-B51393D543F7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Get to Go-Live Calendar: Additional Task Detail</a:t>
            </a:r>
          </a:p>
        </p:txBody>
      </p:sp>
    </p:spTree>
    <p:extLst>
      <p:ext uri="{BB962C8B-B14F-4D97-AF65-F5344CB8AC3E}">
        <p14:creationId xmlns:p14="http://schemas.microsoft.com/office/powerpoint/2010/main" val="40251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9AB71-DD14-3924-1FA7-488465317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182B6AF-7747-F473-672B-39920A16AA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631805"/>
              </p:ext>
            </p:extLst>
          </p:nvPr>
        </p:nvGraphicFramePr>
        <p:xfrm>
          <a:off x="192886" y="913587"/>
          <a:ext cx="7386630" cy="8956449"/>
        </p:xfrm>
        <a:graphic>
          <a:graphicData uri="http://schemas.openxmlformats.org/drawingml/2006/table">
            <a:tbl>
              <a:tblPr firstRow="1" bandRow="1"/>
              <a:tblGrid>
                <a:gridCol w="1477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1683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Friday </a:t>
                      </a:r>
                      <a:endParaRPr lang="en-US" sz="700" b="1" cap="all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0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F48EDCE-5BB5-75DC-FBAD-BBE83AE8873C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917A53-1E80-33F3-FDF4-C2825BF75B03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August 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20EF89-EF88-3A99-84D6-936777BF9992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Get to Go-Live Calendar: Payroll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8951E260-2434-AC14-883E-AC08010F20CC}"/>
              </a:ext>
            </a:extLst>
          </p:cNvPr>
          <p:cNvSpPr/>
          <p:nvPr/>
        </p:nvSpPr>
        <p:spPr>
          <a:xfrm>
            <a:off x="205033" y="1293550"/>
            <a:ext cx="738663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7" name="Rounded Rectangle 5">
            <a:extLst>
              <a:ext uri="{FF2B5EF4-FFF2-40B4-BE49-F238E27FC236}">
                <a16:creationId xmlns:a16="http://schemas.microsoft.com/office/drawing/2014/main" id="{42165228-B6FD-FFE4-B1E6-0FD743EFFB7F}"/>
              </a:ext>
            </a:extLst>
          </p:cNvPr>
          <p:cNvSpPr/>
          <p:nvPr/>
        </p:nvSpPr>
        <p:spPr>
          <a:xfrm>
            <a:off x="205033" y="3241620"/>
            <a:ext cx="738663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8" name="Rounded Rectangle 6">
            <a:extLst>
              <a:ext uri="{FF2B5EF4-FFF2-40B4-BE49-F238E27FC236}">
                <a16:creationId xmlns:a16="http://schemas.microsoft.com/office/drawing/2014/main" id="{E172D01F-38B9-DD39-0EBD-DB832E64746A}"/>
              </a:ext>
            </a:extLst>
          </p:cNvPr>
          <p:cNvSpPr/>
          <p:nvPr/>
        </p:nvSpPr>
        <p:spPr>
          <a:xfrm>
            <a:off x="205033" y="4964402"/>
            <a:ext cx="738663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PAYROLL PROCESSING</a:t>
            </a:r>
          </a:p>
        </p:txBody>
      </p:sp>
      <p:sp>
        <p:nvSpPr>
          <p:cNvPr id="10" name="Rounded Rectangle 7">
            <a:extLst>
              <a:ext uri="{FF2B5EF4-FFF2-40B4-BE49-F238E27FC236}">
                <a16:creationId xmlns:a16="http://schemas.microsoft.com/office/drawing/2014/main" id="{4DA81E2D-AB1E-4050-07FC-F7BBCD691649}"/>
              </a:ext>
            </a:extLst>
          </p:cNvPr>
          <p:cNvSpPr/>
          <p:nvPr/>
        </p:nvSpPr>
        <p:spPr>
          <a:xfrm>
            <a:off x="205033" y="6647428"/>
            <a:ext cx="738663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>
                <a:solidFill>
                  <a:schemeClr val="tx1"/>
                </a:solidFill>
              </a:rPr>
              <a:t>PAYROLL PROCESSING</a:t>
            </a:r>
          </a:p>
        </p:txBody>
      </p:sp>
    </p:spTree>
    <p:extLst>
      <p:ext uri="{BB962C8B-B14F-4D97-AF65-F5344CB8AC3E}">
        <p14:creationId xmlns:p14="http://schemas.microsoft.com/office/powerpoint/2010/main" val="2836390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67480-45FF-363A-31D6-D69F07DBB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75AB8A1-47CC-514F-1ED8-D4D3456FA7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02FA4C8-11F0-F5F1-F48C-DC1797B419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645876"/>
              </p:ext>
            </p:extLst>
          </p:nvPr>
        </p:nvGraphicFramePr>
        <p:xfrm>
          <a:off x="191815" y="918503"/>
          <a:ext cx="7389726" cy="103793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494485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380766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231553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Roles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/>
                        <a:t>Payroll Processing</a:t>
                      </a:r>
                    </a:p>
                    <a:p>
                      <a:r>
                        <a:rPr lang="en-US" sz="1000"/>
                        <a:t>Participate in bridge calls as necessary to ensure agency payroll runs smoothly. Establish Payroll Processor backup.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Payroll Processors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June 15 – August 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099679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02D3668-F387-2F1C-0B2C-503F0263D0A9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August 2026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D244E1-77C2-EA8A-957D-E6926266538A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Get to Go-Live Calendar: Additional Task Detail</a:t>
            </a:r>
          </a:p>
        </p:txBody>
      </p:sp>
    </p:spTree>
    <p:extLst>
      <p:ext uri="{BB962C8B-B14F-4D97-AF65-F5344CB8AC3E}">
        <p14:creationId xmlns:p14="http://schemas.microsoft.com/office/powerpoint/2010/main" val="1512338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F7921E"/>
      </a:accent1>
      <a:accent2>
        <a:srgbClr val="235789"/>
      </a:accent2>
      <a:accent3>
        <a:srgbClr val="F3B700"/>
      </a:accent3>
      <a:accent4>
        <a:srgbClr val="7FA267"/>
      </a:accent4>
      <a:accent5>
        <a:srgbClr val="90C3C8"/>
      </a:accent5>
      <a:accent6>
        <a:srgbClr val="A72608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hase xmlns="8d5ae7cb-5eaa-45bd-87a9-9ecdfd4d7a10" xsi:nil="true"/>
    <TaxCatchAll xmlns="8d5ae7cb-5eaa-45bd-87a9-9ecdfd4d7a10" xsi:nil="true"/>
    <lcf76f155ced4ddcb4097134ff3c332f xmlns="130acb8a-a3ba-4a55-8259-cc307651a17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NextGenDoc" ma:contentTypeID="0x01010036C3D368BC27924FAB34C8BDAF0794E900155845827574C74689886B0ED5E35BF0" ma:contentTypeVersion="15" ma:contentTypeDescription="includes phase column" ma:contentTypeScope="" ma:versionID="76d74761e96ce134a4771c47fb8921dc">
  <xsd:schema xmlns:xsd="http://www.w3.org/2001/XMLSchema" xmlns:xs="http://www.w3.org/2001/XMLSchema" xmlns:p="http://schemas.microsoft.com/office/2006/metadata/properties" xmlns:ns2="8d5ae7cb-5eaa-45bd-87a9-9ecdfd4d7a10" xmlns:ns3="130acb8a-a3ba-4a55-8259-cc307651a179" targetNamespace="http://schemas.microsoft.com/office/2006/metadata/properties" ma:root="true" ma:fieldsID="58bcbebf5fe9c4d4a576bd24cb9c672c" ns2:_="" ns3:_="">
    <xsd:import namespace="8d5ae7cb-5eaa-45bd-87a9-9ecdfd4d7a10"/>
    <xsd:import namespace="130acb8a-a3ba-4a55-8259-cc307651a179"/>
    <xsd:element name="properties">
      <xsd:complexType>
        <xsd:sequence>
          <xsd:element name="documentManagement">
            <xsd:complexType>
              <xsd:all>
                <xsd:element ref="ns2:Phase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Phase" ma:index="8" nillable="true" ma:displayName="Project Phase" ma:format="Dropdown" ma:indexed="true" ma:internalName="Phase">
      <xsd:simpleType>
        <xsd:restriction base="dms:Choice">
          <xsd:enumeration value="0-Competitive Evaluation"/>
          <xsd:enumeration value="1-Supplier Selection"/>
          <xsd:enumeration value="2-Implementation"/>
          <xsd:enumeration value="3-Optimization"/>
        </xsd:restriction>
      </xsd:simpleType>
    </xsd:element>
    <xsd:element name="TaxCatchAll" ma:index="11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0acb8a-a3ba-4a55-8259-cc307651a17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0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7AEFDC-9C5C-4E6B-B1D2-16B5EDD82483}">
  <ds:schemaRefs>
    <ds:schemaRef ds:uri="http://www.w3.org/XML/1998/namespace"/>
    <ds:schemaRef ds:uri="130acb8a-a3ba-4a55-8259-cc307651a179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8d5ae7cb-5eaa-45bd-87a9-9ecdfd4d7a10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EE4F6EC-5FE4-42C5-8F54-C641119C5D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A6CF3C-227D-4AD6-9F9E-5A2F726069E5}">
  <ds:schemaRefs>
    <ds:schemaRef ds:uri="130acb8a-a3ba-4a55-8259-cc307651a179"/>
    <ds:schemaRef ds:uri="8d5ae7cb-5eaa-45bd-87a9-9ecdfd4d7a1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</TotalTime>
  <Words>622</Words>
  <Application>Microsoft Macintosh PowerPoint</Application>
  <PresentationFormat>Custom</PresentationFormat>
  <Paragraphs>174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Segars, Tahni</dc:creator>
  <cp:lastModifiedBy>Segars, Tahni</cp:lastModifiedBy>
  <cp:revision>2</cp:revision>
  <dcterms:created xsi:type="dcterms:W3CDTF">2024-09-13T21:46:41Z</dcterms:created>
  <dcterms:modified xsi:type="dcterms:W3CDTF">2026-04-30T14:51:10Z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0x01010036C3D368BC27924FAB34C8BDAF0794E900155845827574C74689886B0ED5E35BF0</vt:lpwstr>
  </property>
  <property fmtid="{D5CDD505-2E9C-101B-9397-08002B2CF9AE}" pid="3" name="MediaServiceImageTags">
    <vt:lpwstr/>
  </property>
</Properties>
</file>