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3"/>
  </p:notesMasterIdLst>
  <p:sldIdLst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9ABCC9F-3E07-1D9A-5110-1080DEC6843F}" name="Guy, Myra" initials="MG" userId="S::myra.guy@sao.ga.gov::f8b8c18b-c9ee-4a4d-bb09-ebe941bb255e" providerId="AD"/>
  <p188:author id="{7FC03FAA-EFEF-E423-8DBC-F9150098B1A6}" name="Tiernan, Diana" initials="DT" userId="S::diana.tiernan@sao.ga.gov::48195535-aa32-469e-ab3a-fc477825ec6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79" d="100"/>
          <a:sy n="79" d="100"/>
        </p:scale>
        <p:origin x="30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F5378A-A56C-E24F-9F71-1C80FCEB23E9}" type="datetimeFigureOut">
              <a:rPr lang="en-US" smtClean="0"/>
              <a:t>5/12/26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741DAF-E252-8049-909B-178EE496C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36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08126F-7BE1-EBDB-9290-D36A4D355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BA8FC2-16BA-981E-78A7-11A0BB39B2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F3F2FD-96B0-B74C-0F86-8FF2ECD3A3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2E35DC-458A-A2F0-8344-B38E615C9E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741DAF-E252-8049-909B-178EE496C4C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4588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9E0D0-D9EB-6336-E387-87E207FED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9A6804-6B35-791D-55F3-575AA2708F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26EEE0-9D4C-A3E8-24BF-259C11A153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F802BE-20A8-6A51-2158-615074D324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741DAF-E252-8049-909B-178EE496C4C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1424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BDB0F-E861-FF19-3811-59E65A149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A4F53E-CF2F-B30B-01E9-484DCC36CA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968F6B-3DAE-4C6C-DCAC-2F02A6F2B8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3F79AB-978A-2937-DBB2-B4D0792954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741DAF-E252-8049-909B-178EE496C4C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91653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CF8DC3-BE25-78B5-93B1-C12EED5F4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C5BA5B-2DEE-8F3E-675B-65589E63AD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90516A-A2C3-55A6-5FF2-7BF7AE875A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D6268F-36E0-3994-1942-68A2ED1A53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741DAF-E252-8049-909B-178EE496C4C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9186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860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111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151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3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78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179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5/12/26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72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5/12/26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949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5/12/26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3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721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7FAB-D553-1741-85F2-4493ED207583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3B7FAB-D553-1741-85F2-4493ED207583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D1F2E1-7651-084C-A4C5-D05D55C6C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03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2EC9A-834A-878C-D5B6-F81549E6C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id="{E8EE361B-7699-16ED-7FD2-ACF570E2C2D8}"/>
              </a:ext>
            </a:extLst>
          </p:cNvPr>
          <p:cNvSpPr/>
          <p:nvPr/>
        </p:nvSpPr>
        <p:spPr>
          <a:xfrm>
            <a:off x="0" y="0"/>
            <a:ext cx="7772400" cy="1490133"/>
          </a:xfrm>
          <a:prstGeom prst="rect">
            <a:avLst/>
          </a:prstGeom>
          <a:solidFill>
            <a:srgbClr val="90C3C8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DB367A4-C2BA-FD7D-EFBD-503D2E93834A}"/>
              </a:ext>
            </a:extLst>
          </p:cNvPr>
          <p:cNvGraphicFramePr>
            <a:graphicFrameLocks noGrp="1"/>
          </p:cNvGraphicFramePr>
          <p:nvPr/>
        </p:nvGraphicFramePr>
        <p:xfrm>
          <a:off x="192886" y="1881029"/>
          <a:ext cx="7386630" cy="7989004"/>
        </p:xfrm>
        <a:graphic>
          <a:graphicData uri="http://schemas.openxmlformats.org/drawingml/2006/table">
            <a:tbl>
              <a:tblPr firstRow="1" bandRow="1"/>
              <a:tblGrid>
                <a:gridCol w="1477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5577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Monday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Tuesday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Wednesday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Thursday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Friday </a:t>
                      </a:r>
                      <a:endParaRPr lang="en-US" sz="700" b="1" cap="all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12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64960"/>
                  </a:ext>
                </a:extLst>
              </a:tr>
              <a:tr h="15080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9299758"/>
                  </a:ext>
                </a:extLst>
              </a:tr>
              <a:tr h="15080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269467"/>
                  </a:ext>
                </a:extLst>
              </a:tr>
              <a:tr h="15080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22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532604"/>
                  </a:ext>
                </a:extLst>
              </a:tr>
              <a:tr h="15080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STATE HOLIDAY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53493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E35437D-29D3-3817-2469-FF7FC3558167}"/>
              </a:ext>
            </a:extLst>
          </p:cNvPr>
          <p:cNvSpPr/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EF0CDD-DF93-6645-2C7B-6FC52A23F8D8}"/>
              </a:ext>
            </a:extLst>
          </p:cNvPr>
          <p:cNvSpPr txBox="1"/>
          <p:nvPr/>
        </p:nvSpPr>
        <p:spPr>
          <a:xfrm>
            <a:off x="192886" y="1523720"/>
            <a:ext cx="257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May 2026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172D31B-EADC-013F-D8AC-FABBDD0207F3}"/>
              </a:ext>
            </a:extLst>
          </p:cNvPr>
          <p:cNvSpPr/>
          <p:nvPr/>
        </p:nvSpPr>
        <p:spPr>
          <a:xfrm>
            <a:off x="182784" y="7009963"/>
            <a:ext cx="7386628" cy="3657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Security: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Agency Security Role Mapping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4481DA9-6864-D85F-85BC-CC685B75B105}"/>
              </a:ext>
            </a:extLst>
          </p:cNvPr>
          <p:cNvSpPr/>
          <p:nvPr/>
        </p:nvSpPr>
        <p:spPr>
          <a:xfrm>
            <a:off x="192886" y="8688693"/>
            <a:ext cx="7386628" cy="3657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Security: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Agency Security Role Mapping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9987C6B-1E03-BBBB-970B-2C86840F8E0A}"/>
              </a:ext>
            </a:extLst>
          </p:cNvPr>
          <p:cNvGrpSpPr>
            <a:grpSpLocks noChangeAspect="1"/>
          </p:cNvGrpSpPr>
          <p:nvPr/>
        </p:nvGrpSpPr>
        <p:grpSpPr>
          <a:xfrm>
            <a:off x="6474139" y="58166"/>
            <a:ext cx="1157050" cy="375240"/>
            <a:chOff x="3523825" y="2597151"/>
            <a:chExt cx="1460925" cy="485511"/>
          </a:xfrm>
        </p:grpSpPr>
        <p:sp>
          <p:nvSpPr>
            <p:cNvPr id="44" name="Folded Corner 6">
              <a:extLst>
                <a:ext uri="{FF2B5EF4-FFF2-40B4-BE49-F238E27FC236}">
                  <a16:creationId xmlns:a16="http://schemas.microsoft.com/office/drawing/2014/main" id="{DEBF858B-4785-5607-4AF5-D13CA78106E7}"/>
                </a:ext>
              </a:extLst>
            </p:cNvPr>
            <p:cNvSpPr/>
            <p:nvPr/>
          </p:nvSpPr>
          <p:spPr>
            <a:xfrm>
              <a:off x="3523825" y="2597151"/>
              <a:ext cx="1460925" cy="456256"/>
            </a:xfrm>
            <a:prstGeom prst="foldedCorner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pic>
          <p:nvPicPr>
            <p:cNvPr id="45" name="Picture 2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50DEB5C9-45C0-01B3-CC33-F9265F1F11A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37417" y="2664428"/>
              <a:ext cx="833741" cy="158147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3CD1F95C-9E37-C76E-E6D8-4B9692B6ECB8}"/>
                </a:ext>
              </a:extLst>
            </p:cNvPr>
            <p:cNvSpPr txBox="1"/>
            <p:nvPr/>
          </p:nvSpPr>
          <p:spPr>
            <a:xfrm>
              <a:off x="3585238" y="2783996"/>
              <a:ext cx="1353346" cy="298666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As of: 05.05.26 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8A6AB085-7778-F358-50E4-7B456C604193}"/>
              </a:ext>
            </a:extLst>
          </p:cNvPr>
          <p:cNvGrpSpPr>
            <a:grpSpLocks/>
          </p:cNvGrpSpPr>
          <p:nvPr/>
        </p:nvGrpSpPr>
        <p:grpSpPr>
          <a:xfrm>
            <a:off x="-93664" y="130109"/>
            <a:ext cx="2024064" cy="331249"/>
            <a:chOff x="-42864" y="234039"/>
            <a:chExt cx="2024064" cy="331249"/>
          </a:xfrm>
        </p:grpSpPr>
        <p:sp>
          <p:nvSpPr>
            <p:cNvPr id="50" name="Folded Corner 6">
              <a:extLst>
                <a:ext uri="{FF2B5EF4-FFF2-40B4-BE49-F238E27FC236}">
                  <a16:creationId xmlns:a16="http://schemas.microsoft.com/office/drawing/2014/main" id="{CFEF13ED-57C2-2FBA-658D-A2BACCD03DE6}"/>
                </a:ext>
              </a:extLst>
            </p:cNvPr>
            <p:cNvSpPr>
              <a:spLocks/>
            </p:cNvSpPr>
            <p:nvPr/>
          </p:nvSpPr>
          <p:spPr>
            <a:xfrm>
              <a:off x="-42864" y="234039"/>
              <a:ext cx="2024064" cy="331249"/>
            </a:xfrm>
            <a:prstGeom prst="foldedCorner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pic>
          <p:nvPicPr>
            <p:cNvPr id="51" name="Picture 50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4491CC1D-063A-A024-FA48-4CCA6BAFD1F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61826" y="292294"/>
              <a:ext cx="1344939" cy="214738"/>
            </a:xfrm>
            <a:prstGeom prst="rect">
              <a:avLst/>
            </a:prstGeom>
          </p:spPr>
        </p:pic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259DDE2F-C82C-415D-AE19-AD0D68333D34}"/>
              </a:ext>
            </a:extLst>
          </p:cNvPr>
          <p:cNvSpPr txBox="1"/>
          <p:nvPr/>
        </p:nvSpPr>
        <p:spPr>
          <a:xfrm>
            <a:off x="192886" y="923154"/>
            <a:ext cx="7336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Review the activities and dates on this calendar to facilitate the transition from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TeamWorks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to GA@WORK. Send any questions to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nextgen@sao.ga.gov.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AE411E0-4C42-BFDD-4643-A08D3A1A3A64}"/>
              </a:ext>
            </a:extLst>
          </p:cNvPr>
          <p:cNvSpPr txBox="1"/>
          <p:nvPr/>
        </p:nvSpPr>
        <p:spPr>
          <a:xfrm>
            <a:off x="192886" y="439116"/>
            <a:ext cx="7285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Get to Go-Live Calendar: Technical and Security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D94E6BB-E2E0-12A3-C6C3-455388C29221}"/>
              </a:ext>
            </a:extLst>
          </p:cNvPr>
          <p:cNvGrpSpPr/>
          <p:nvPr/>
        </p:nvGrpSpPr>
        <p:grpSpPr>
          <a:xfrm>
            <a:off x="5486401" y="1468997"/>
            <a:ext cx="2285999" cy="483895"/>
            <a:chOff x="5486401" y="1468997"/>
            <a:chExt cx="2285999" cy="483895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22852A1-2E48-CF8E-FE77-85B694E793BB}"/>
                </a:ext>
              </a:extLst>
            </p:cNvPr>
            <p:cNvSpPr txBox="1"/>
            <p:nvPr/>
          </p:nvSpPr>
          <p:spPr>
            <a:xfrm>
              <a:off x="6212165" y="1468997"/>
              <a:ext cx="52387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KEY</a:t>
              </a: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EFF95225-043B-94DC-5F68-B9596B1B066A}"/>
                </a:ext>
              </a:extLst>
            </p:cNvPr>
            <p:cNvGrpSpPr/>
            <p:nvPr/>
          </p:nvGrpSpPr>
          <p:grpSpPr>
            <a:xfrm>
              <a:off x="5486401" y="1500441"/>
              <a:ext cx="2285999" cy="452451"/>
              <a:chOff x="5486401" y="480251"/>
              <a:chExt cx="2285999" cy="452451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714ECA75-FF57-EE9A-10D8-6D73E4E155DD}"/>
                  </a:ext>
                </a:extLst>
              </p:cNvPr>
              <p:cNvSpPr/>
              <p:nvPr/>
            </p:nvSpPr>
            <p:spPr>
              <a:xfrm>
                <a:off x="5486401" y="480251"/>
                <a:ext cx="2088146" cy="414491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51C9651-B82B-4D93-2431-C0A96A6D2FDF}"/>
                  </a:ext>
                </a:extLst>
              </p:cNvPr>
              <p:cNvSpPr txBox="1"/>
              <p:nvPr/>
            </p:nvSpPr>
            <p:spPr>
              <a:xfrm>
                <a:off x="5948290" y="593137"/>
                <a:ext cx="182411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Data Conversion/Integrations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9CE7C30-8174-E6A2-3588-85064C843778}"/>
                  </a:ext>
                </a:extLst>
              </p:cNvPr>
              <p:cNvSpPr txBox="1"/>
              <p:nvPr/>
            </p:nvSpPr>
            <p:spPr>
              <a:xfrm>
                <a:off x="5945466" y="717258"/>
                <a:ext cx="647468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Security</a:t>
                </a:r>
              </a:p>
            </p:txBody>
          </p:sp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id="{E66D11E5-265A-6206-C295-96B28413B724}"/>
                  </a:ext>
                </a:extLst>
              </p:cNvPr>
              <p:cNvSpPr/>
              <p:nvPr/>
            </p:nvSpPr>
            <p:spPr>
              <a:xfrm>
                <a:off x="5698920" y="655528"/>
                <a:ext cx="249370" cy="86502"/>
              </a:xfrm>
              <a:prstGeom prst="round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80D29DE4-B9C3-3EA1-69E5-850BDC003D57}"/>
                  </a:ext>
                </a:extLst>
              </p:cNvPr>
              <p:cNvSpPr/>
              <p:nvPr/>
            </p:nvSpPr>
            <p:spPr>
              <a:xfrm>
                <a:off x="5698920" y="769876"/>
                <a:ext cx="249370" cy="86502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2089E7E-12B1-8867-9762-4491036AC8B8}"/>
              </a:ext>
            </a:extLst>
          </p:cNvPr>
          <p:cNvSpPr/>
          <p:nvPr/>
        </p:nvSpPr>
        <p:spPr>
          <a:xfrm>
            <a:off x="202989" y="7398369"/>
            <a:ext cx="1452975" cy="3657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Security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ASPs Complete eLearning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2797C7D-46FB-5ADA-9194-B77D84425BBE}"/>
              </a:ext>
            </a:extLst>
          </p:cNvPr>
          <p:cNvSpPr/>
          <p:nvPr/>
        </p:nvSpPr>
        <p:spPr>
          <a:xfrm>
            <a:off x="202988" y="4042184"/>
            <a:ext cx="7386630" cy="365761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Security: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Share Sign-In Communications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0D41804-FD5E-D4EC-B902-BC54C60AE3FC}"/>
              </a:ext>
            </a:extLst>
          </p:cNvPr>
          <p:cNvSpPr/>
          <p:nvPr/>
        </p:nvSpPr>
        <p:spPr>
          <a:xfrm>
            <a:off x="202989" y="7813461"/>
            <a:ext cx="7386629" cy="365761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Security: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Share Sign-In Communications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A8FA92A-E8C3-6C8A-0C2F-C6BAE9C84C6E}"/>
              </a:ext>
            </a:extLst>
          </p:cNvPr>
          <p:cNvSpPr/>
          <p:nvPr/>
        </p:nvSpPr>
        <p:spPr>
          <a:xfrm>
            <a:off x="202989" y="9096481"/>
            <a:ext cx="7386629" cy="365761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Security: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Share Sign-In Communications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5C8A93AC-3B71-D825-BD86-BC8C396B0922}"/>
              </a:ext>
            </a:extLst>
          </p:cNvPr>
          <p:cNvSpPr/>
          <p:nvPr/>
        </p:nvSpPr>
        <p:spPr>
          <a:xfrm>
            <a:off x="192885" y="5509770"/>
            <a:ext cx="7386630" cy="365761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Security: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Share Sign-In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2265631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F090F-E50C-20CC-EF60-38EEE7A2E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E644925-D961-7BAD-7CF8-ACEAF2E962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2020994-635A-2C8A-3434-C9AE0AA210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1517" y="173270"/>
            <a:ext cx="960024" cy="15328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BBBB319-CCB1-FB0D-D201-0EC1BD90E1B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783" y="80141"/>
            <a:ext cx="6365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Get to Go-Live Calendar: Additional Task Detail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329D458-34CD-02A9-1D8D-7C1C18DA3470}"/>
              </a:ext>
            </a:extLst>
          </p:cNvPr>
          <p:cNvGraphicFramePr>
            <a:graphicFrameLocks noGrp="1"/>
          </p:cNvGraphicFramePr>
          <p:nvPr/>
        </p:nvGraphicFramePr>
        <p:xfrm>
          <a:off x="191815" y="918503"/>
          <a:ext cx="7389726" cy="2626134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407481">
                  <a:extLst>
                    <a:ext uri="{9D8B030D-6E8A-4147-A177-3AD203B41FA5}">
                      <a16:colId xmlns:a16="http://schemas.microsoft.com/office/drawing/2014/main" val="809642585"/>
                    </a:ext>
                  </a:extLst>
                </a:gridCol>
                <a:gridCol w="1727934">
                  <a:extLst>
                    <a:ext uri="{9D8B030D-6E8A-4147-A177-3AD203B41FA5}">
                      <a16:colId xmlns:a16="http://schemas.microsoft.com/office/drawing/2014/main" val="1818782549"/>
                    </a:ext>
                  </a:extLst>
                </a:gridCol>
                <a:gridCol w="1254311">
                  <a:extLst>
                    <a:ext uri="{9D8B030D-6E8A-4147-A177-3AD203B41FA5}">
                      <a16:colId xmlns:a16="http://schemas.microsoft.com/office/drawing/2014/main" val="3971639449"/>
                    </a:ext>
                  </a:extLst>
                </a:gridCol>
              </a:tblGrid>
              <a:tr h="231553">
                <a:tc>
                  <a:txBody>
                    <a:bodyPr/>
                    <a:lstStyle/>
                    <a:p>
                      <a:r>
                        <a:rPr lang="en-US" sz="1000"/>
                        <a:t>Task /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Roles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229216"/>
                  </a:ext>
                </a:extLst>
              </a:tr>
              <a:tr h="794098">
                <a:tc>
                  <a:txBody>
                    <a:bodyPr/>
                    <a:lstStyle/>
                    <a:p>
                      <a:r>
                        <a:rPr lang="en-US" sz="1000" b="1" dirty="0"/>
                        <a:t>Share Sign-In Communications</a:t>
                      </a:r>
                    </a:p>
                    <a:p>
                      <a:r>
                        <a:rPr lang="en-US" sz="1000" b="0" dirty="0"/>
                        <a:t>ASPs and Agency POCs should collaborate to update the GA@WORK Sign-ON Communications Template and share it with employees to inform them of how they will access the system at go-live.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Agency ASPs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May 4 – June 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2403234"/>
                  </a:ext>
                </a:extLst>
              </a:tr>
              <a:tr h="794098">
                <a:tc>
                  <a:txBody>
                    <a:bodyPr/>
                    <a:lstStyle/>
                    <a:p>
                      <a:r>
                        <a:rPr lang="en-US" sz="1000" b="1" dirty="0"/>
                        <a:t>ASPs Complete eLearning</a:t>
                      </a:r>
                    </a:p>
                    <a:p>
                      <a:r>
                        <a:rPr lang="en-US" sz="1000" b="0" dirty="0"/>
                        <a:t>Agency Security Partners should complete their assigned eLearning in Team Georgia Learning by May 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Agency ASPs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May 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66859599"/>
                  </a:ext>
                </a:extLst>
              </a:tr>
              <a:tr h="794098">
                <a:tc>
                  <a:txBody>
                    <a:bodyPr/>
                    <a:lstStyle/>
                    <a:p>
                      <a:r>
                        <a:rPr lang="en-US" sz="1000" b="1" dirty="0"/>
                        <a:t>Security Role Mapping</a:t>
                      </a:r>
                    </a:p>
                    <a:p>
                      <a:r>
                        <a:rPr lang="en-US" sz="1000" dirty="0"/>
                        <a:t>Agency Security Role Partners map employees to correct security role. Templates are to be submitted by May 29.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Agency ASPs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May 18 – 29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0996792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53EBACD7-82CB-A14A-43FD-8AD0F791CC1C}"/>
              </a:ext>
            </a:extLst>
          </p:cNvPr>
          <p:cNvSpPr txBox="1"/>
          <p:nvPr/>
        </p:nvSpPr>
        <p:spPr>
          <a:xfrm>
            <a:off x="128755" y="544255"/>
            <a:ext cx="257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May 2026</a:t>
            </a:r>
          </a:p>
        </p:txBody>
      </p:sp>
    </p:spTree>
    <p:extLst>
      <p:ext uri="{BB962C8B-B14F-4D97-AF65-F5344CB8AC3E}">
        <p14:creationId xmlns:p14="http://schemas.microsoft.com/office/powerpoint/2010/main" val="1093865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FB034-EE63-B89E-A056-F8BF00447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F341AB9-86FF-EC03-8BB2-A795EE9126F9}"/>
              </a:ext>
            </a:extLst>
          </p:cNvPr>
          <p:cNvGraphicFramePr>
            <a:graphicFrameLocks noGrp="1"/>
          </p:cNvGraphicFramePr>
          <p:nvPr/>
        </p:nvGraphicFramePr>
        <p:xfrm>
          <a:off x="192886" y="913587"/>
          <a:ext cx="7386630" cy="8956449"/>
        </p:xfrm>
        <a:graphic>
          <a:graphicData uri="http://schemas.openxmlformats.org/drawingml/2006/table">
            <a:tbl>
              <a:tblPr firstRow="1" bandRow="1"/>
              <a:tblGrid>
                <a:gridCol w="1477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1683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Monday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Tuesday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Wednesday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Thursday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Friday </a:t>
                      </a:r>
                      <a:endParaRPr lang="en-US" sz="700" b="1" cap="all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20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64960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9299758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269467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26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532604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700" b="1" i="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53493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06C6987-028D-28C8-6515-D41AE99FC1C5}"/>
              </a:ext>
            </a:extLst>
          </p:cNvPr>
          <p:cNvSpPr/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279BF6-5068-307A-99B1-C9A5C9F38EB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621517" y="173270"/>
            <a:ext cx="960024" cy="15328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3DC3CB5-B1E8-3E1C-3B41-EA643F19BD0B}"/>
              </a:ext>
            </a:extLst>
          </p:cNvPr>
          <p:cNvSpPr txBox="1"/>
          <p:nvPr/>
        </p:nvSpPr>
        <p:spPr>
          <a:xfrm>
            <a:off x="87783" y="80141"/>
            <a:ext cx="6365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Get to Go-Live Calendar: Technical and Security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B609B7-D814-4F52-3505-6216DEC307C4}"/>
              </a:ext>
            </a:extLst>
          </p:cNvPr>
          <p:cNvSpPr txBox="1"/>
          <p:nvPr/>
        </p:nvSpPr>
        <p:spPr>
          <a:xfrm>
            <a:off x="128755" y="544255"/>
            <a:ext cx="257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June 2026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66538CF-CA41-8DCB-2E34-43A5AE784C37}"/>
              </a:ext>
            </a:extLst>
          </p:cNvPr>
          <p:cNvSpPr/>
          <p:nvPr/>
        </p:nvSpPr>
        <p:spPr>
          <a:xfrm>
            <a:off x="3152299" y="5248273"/>
            <a:ext cx="4389120" cy="27432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Security: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Provision GA@WORK access for Soft Launch Users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98225160-0A09-9C2D-43F0-0952D144850B}"/>
              </a:ext>
            </a:extLst>
          </p:cNvPr>
          <p:cNvSpPr/>
          <p:nvPr/>
        </p:nvSpPr>
        <p:spPr>
          <a:xfrm>
            <a:off x="210785" y="5266043"/>
            <a:ext cx="1440594" cy="1021593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Security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Confirm agencies are aware of GA@WORK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Sign-In process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0EA9A01-925D-BD34-1292-184139AEBC9D}"/>
              </a:ext>
            </a:extLst>
          </p:cNvPr>
          <p:cNvSpPr/>
          <p:nvPr/>
        </p:nvSpPr>
        <p:spPr>
          <a:xfrm>
            <a:off x="202987" y="6642050"/>
            <a:ext cx="7315200" cy="3657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Security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Catch-up Transactions; Test GA@WORK SSO Connection &amp; Onboard End Users to GA@WORK Production Access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84885846-4AC0-7594-161E-827DD34D0A07}"/>
              </a:ext>
            </a:extLst>
          </p:cNvPr>
          <p:cNvSpPr/>
          <p:nvPr/>
        </p:nvSpPr>
        <p:spPr>
          <a:xfrm>
            <a:off x="194973" y="8316567"/>
            <a:ext cx="2926080" cy="54864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Security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Catch-up Transactions; Test GA@WORK SSO Connection &amp; Onboard End Users to GA@WORK Production Access</a:t>
            </a:r>
          </a:p>
        </p:txBody>
      </p:sp>
      <p:sp>
        <p:nvSpPr>
          <p:cNvPr id="24" name="Rounded Rectangle 11">
            <a:extLst>
              <a:ext uri="{FF2B5EF4-FFF2-40B4-BE49-F238E27FC236}">
                <a16:creationId xmlns:a16="http://schemas.microsoft.com/office/drawing/2014/main" id="{B62B3191-CFD4-D2DC-3647-2CB73FFC6AE7}"/>
              </a:ext>
            </a:extLst>
          </p:cNvPr>
          <p:cNvSpPr/>
          <p:nvPr/>
        </p:nvSpPr>
        <p:spPr>
          <a:xfrm>
            <a:off x="202987" y="7019891"/>
            <a:ext cx="7315200" cy="18288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SOFT LAUNCH</a:t>
            </a:r>
          </a:p>
        </p:txBody>
      </p:sp>
      <p:sp>
        <p:nvSpPr>
          <p:cNvPr id="25" name="Rounded Rectangle 12">
            <a:extLst>
              <a:ext uri="{FF2B5EF4-FFF2-40B4-BE49-F238E27FC236}">
                <a16:creationId xmlns:a16="http://schemas.microsoft.com/office/drawing/2014/main" id="{5C0DA6E1-9D8F-530F-C43F-24F5BDBC029A}"/>
              </a:ext>
            </a:extLst>
          </p:cNvPr>
          <p:cNvSpPr/>
          <p:nvPr/>
        </p:nvSpPr>
        <p:spPr>
          <a:xfrm>
            <a:off x="194973" y="8897453"/>
            <a:ext cx="2926080" cy="27432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SOFT LAUNCH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F80766E2-0E70-CE95-95E4-5A000354E22B}"/>
              </a:ext>
            </a:extLst>
          </p:cNvPr>
          <p:cNvSpPr/>
          <p:nvPr/>
        </p:nvSpPr>
        <p:spPr>
          <a:xfrm>
            <a:off x="201837" y="1326028"/>
            <a:ext cx="7386628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Data Conversion: 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Legacy HCM/Payroll Data Converted to GA@WORK</a:t>
            </a:r>
            <a:endParaRPr kumimoji="0" lang="en-US" sz="1200" b="0" i="0" u="none" strike="noStrike" kern="1200" cap="all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BFD88832-7EEC-8C86-C7DE-D448A7CB4341}"/>
              </a:ext>
            </a:extLst>
          </p:cNvPr>
          <p:cNvSpPr/>
          <p:nvPr/>
        </p:nvSpPr>
        <p:spPr>
          <a:xfrm>
            <a:off x="190705" y="3771195"/>
            <a:ext cx="5855253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Data Conversion: 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Legacy HCM/Payroll Data Converted to GA@WORK</a:t>
            </a:r>
            <a:endParaRPr kumimoji="0" lang="en-US" sz="1200" b="0" i="0" u="none" strike="noStrike" kern="1200" cap="all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5CBDFAFC-05F6-6745-B0B5-55502F3F8C84}"/>
              </a:ext>
            </a:extLst>
          </p:cNvPr>
          <p:cNvSpPr/>
          <p:nvPr/>
        </p:nvSpPr>
        <p:spPr>
          <a:xfrm>
            <a:off x="194973" y="9205885"/>
            <a:ext cx="2926080" cy="35256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Data Conversion: 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Catch Up HCM/Payroll Data Converted to GA@WORK</a:t>
            </a:r>
            <a:endParaRPr kumimoji="0" lang="en-US" sz="1050" b="0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1777A469-7C72-16A5-4A31-6D7B9CC5F9E0}"/>
              </a:ext>
            </a:extLst>
          </p:cNvPr>
          <p:cNvSpPr/>
          <p:nvPr/>
        </p:nvSpPr>
        <p:spPr>
          <a:xfrm>
            <a:off x="210785" y="4272675"/>
            <a:ext cx="7222491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Data Conversion: 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Finance/Procurement Master Data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Converted to GA@WORK)</a:t>
            </a:r>
            <a:endParaRPr kumimoji="0" lang="en-US" sz="1400" b="0" i="0" u="none" strike="noStrike" kern="1200" cap="all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2C16C0A3-37F0-369F-1551-F7656F87FAB2}"/>
              </a:ext>
            </a:extLst>
          </p:cNvPr>
          <p:cNvSpPr/>
          <p:nvPr/>
        </p:nvSpPr>
        <p:spPr>
          <a:xfrm>
            <a:off x="4669785" y="5565280"/>
            <a:ext cx="2871633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Data Conversion: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Legacy Journals (All Periods), FY2026 (Period 1-10)</a:t>
            </a:r>
            <a:endParaRPr kumimoji="0" lang="en-US" sz="1100" b="0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BD116CEB-ECD2-E109-321C-D81D565A26F6}"/>
              </a:ext>
            </a:extLst>
          </p:cNvPr>
          <p:cNvSpPr/>
          <p:nvPr/>
        </p:nvSpPr>
        <p:spPr>
          <a:xfrm>
            <a:off x="202987" y="7589877"/>
            <a:ext cx="5862021" cy="18288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Data Conversion: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Legacy Journals (All Periods), FY2026 (Period 1-10)</a:t>
            </a:r>
            <a:endParaRPr kumimoji="0" lang="en-US" sz="1100" b="0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6008740-CA69-65F6-5F46-F493541FC03C}"/>
              </a:ext>
            </a:extLst>
          </p:cNvPr>
          <p:cNvSpPr/>
          <p:nvPr/>
        </p:nvSpPr>
        <p:spPr>
          <a:xfrm>
            <a:off x="197744" y="4949163"/>
            <a:ext cx="7354474" cy="27432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Integrations: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Integration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sFTP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connectivity testing</a:t>
            </a:r>
            <a:endParaRPr kumimoji="0" lang="en-US" sz="1100" b="0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4673D84-AF78-0F2E-D0F0-E30D85B674BE}"/>
              </a:ext>
            </a:extLst>
          </p:cNvPr>
          <p:cNvSpPr/>
          <p:nvPr/>
        </p:nvSpPr>
        <p:spPr>
          <a:xfrm>
            <a:off x="202987" y="7206343"/>
            <a:ext cx="7315200" cy="18288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Integrations: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Integration GA@WORK API connectivity testing</a:t>
            </a:r>
            <a:endParaRPr kumimoji="0" lang="en-US" sz="1100" b="0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9A6D9D8-FC31-F70C-01D6-697D69C4E3C4}"/>
              </a:ext>
            </a:extLst>
          </p:cNvPr>
          <p:cNvSpPr/>
          <p:nvPr/>
        </p:nvSpPr>
        <p:spPr>
          <a:xfrm>
            <a:off x="201835" y="1822480"/>
            <a:ext cx="7386630" cy="365761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Security: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Share Sign-In Communications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E70EF5D9-0A41-34AF-C84E-D8824EA13A44}"/>
              </a:ext>
            </a:extLst>
          </p:cNvPr>
          <p:cNvSpPr/>
          <p:nvPr/>
        </p:nvSpPr>
        <p:spPr>
          <a:xfrm>
            <a:off x="6139008" y="1833693"/>
            <a:ext cx="1413210" cy="1246072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Data Conversion: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Finance/ Procurement Master Data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Converted to GA@WORK</a:t>
            </a:r>
            <a:endParaRPr kumimoji="0" lang="en-US" sz="1100" b="0" i="0" u="none" strike="noStrike" kern="1200" cap="all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919E2D4-2B00-5D0A-F1C5-A9F9D187F132}"/>
              </a:ext>
            </a:extLst>
          </p:cNvPr>
          <p:cNvSpPr/>
          <p:nvPr/>
        </p:nvSpPr>
        <p:spPr>
          <a:xfrm>
            <a:off x="201835" y="3308111"/>
            <a:ext cx="7386630" cy="365761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Security: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Share Sign-In Communications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80291A0-E890-134C-6373-A78C43034DBF}"/>
              </a:ext>
            </a:extLst>
          </p:cNvPr>
          <p:cNvSpPr/>
          <p:nvPr/>
        </p:nvSpPr>
        <p:spPr>
          <a:xfrm>
            <a:off x="202987" y="7403426"/>
            <a:ext cx="7315200" cy="18288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Security: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Share Sign-In Communications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3E517556-B17B-CE27-2C93-9570F93CC6A8}"/>
              </a:ext>
            </a:extLst>
          </p:cNvPr>
          <p:cNvSpPr/>
          <p:nvPr/>
        </p:nvSpPr>
        <p:spPr>
          <a:xfrm>
            <a:off x="4669786" y="7786963"/>
            <a:ext cx="2815695" cy="36576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Data Conversion: 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Catch Up HCM/Payroll Data Converted to GA@WORK</a:t>
            </a:r>
            <a:endParaRPr kumimoji="0" lang="en-US" sz="1050" b="0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E815F4D-2B36-CBE1-CFE8-063BB7AEBBDB}"/>
              </a:ext>
            </a:extLst>
          </p:cNvPr>
          <p:cNvSpPr/>
          <p:nvPr/>
        </p:nvSpPr>
        <p:spPr>
          <a:xfrm>
            <a:off x="194973" y="9577961"/>
            <a:ext cx="2926080" cy="27432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Security: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Share Sign-In Communications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C3D0ABA-7717-D95C-08A6-247A778CC513}"/>
              </a:ext>
            </a:extLst>
          </p:cNvPr>
          <p:cNvGrpSpPr/>
          <p:nvPr/>
        </p:nvGrpSpPr>
        <p:grpSpPr>
          <a:xfrm>
            <a:off x="5486401" y="459347"/>
            <a:ext cx="2285999" cy="483895"/>
            <a:chOff x="5486401" y="1468997"/>
            <a:chExt cx="2285999" cy="483895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D3A6E2B-577D-1382-686F-BDA429EFAB00}"/>
                </a:ext>
              </a:extLst>
            </p:cNvPr>
            <p:cNvSpPr txBox="1"/>
            <p:nvPr/>
          </p:nvSpPr>
          <p:spPr>
            <a:xfrm>
              <a:off x="6212165" y="1468997"/>
              <a:ext cx="52387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KEY</a:t>
              </a: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B74006B3-D689-2CAB-1521-CFCE2F44917C}"/>
                </a:ext>
              </a:extLst>
            </p:cNvPr>
            <p:cNvGrpSpPr/>
            <p:nvPr/>
          </p:nvGrpSpPr>
          <p:grpSpPr>
            <a:xfrm>
              <a:off x="5486401" y="1500441"/>
              <a:ext cx="2285999" cy="452451"/>
              <a:chOff x="5486401" y="480251"/>
              <a:chExt cx="2285999" cy="452451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570ED78F-20AF-C6E0-C696-86A1F9183BAB}"/>
                  </a:ext>
                </a:extLst>
              </p:cNvPr>
              <p:cNvSpPr/>
              <p:nvPr/>
            </p:nvSpPr>
            <p:spPr>
              <a:xfrm>
                <a:off x="5486401" y="480251"/>
                <a:ext cx="2088146" cy="414491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366802B-17D1-E0B9-7B09-4ED798CED8FC}"/>
                  </a:ext>
                </a:extLst>
              </p:cNvPr>
              <p:cNvSpPr txBox="1"/>
              <p:nvPr/>
            </p:nvSpPr>
            <p:spPr>
              <a:xfrm>
                <a:off x="5948290" y="593137"/>
                <a:ext cx="182411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Data Conversion/Integrations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5A0AA1F-2E1A-E598-1D99-6AB0F538618A}"/>
                  </a:ext>
                </a:extLst>
              </p:cNvPr>
              <p:cNvSpPr txBox="1"/>
              <p:nvPr/>
            </p:nvSpPr>
            <p:spPr>
              <a:xfrm>
                <a:off x="5945466" y="717258"/>
                <a:ext cx="647468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Security</a:t>
                </a:r>
              </a:p>
            </p:txBody>
          </p:sp>
          <p:sp>
            <p:nvSpPr>
              <p:cNvPr id="35" name="Rectangle: Rounded Corners 34">
                <a:extLst>
                  <a:ext uri="{FF2B5EF4-FFF2-40B4-BE49-F238E27FC236}">
                    <a16:creationId xmlns:a16="http://schemas.microsoft.com/office/drawing/2014/main" id="{335033A4-9602-0F83-7A03-4B88A8F9AD39}"/>
                  </a:ext>
                </a:extLst>
              </p:cNvPr>
              <p:cNvSpPr/>
              <p:nvPr/>
            </p:nvSpPr>
            <p:spPr>
              <a:xfrm>
                <a:off x="5698920" y="655528"/>
                <a:ext cx="249370" cy="86502"/>
              </a:xfrm>
              <a:prstGeom prst="round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43" name="Rectangle: Rounded Corners 42">
                <a:extLst>
                  <a:ext uri="{FF2B5EF4-FFF2-40B4-BE49-F238E27FC236}">
                    <a16:creationId xmlns:a16="http://schemas.microsoft.com/office/drawing/2014/main" id="{0AC49339-8119-F488-F4BC-B14F9AB6D4B7}"/>
                  </a:ext>
                </a:extLst>
              </p:cNvPr>
              <p:cNvSpPr/>
              <p:nvPr/>
            </p:nvSpPr>
            <p:spPr>
              <a:xfrm>
                <a:off x="5698920" y="769876"/>
                <a:ext cx="249370" cy="86502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99815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959AB-DDAA-04B1-68AA-80B632777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F6CDB7-649B-F521-3689-BC23500230C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40856D41-72BF-7D5D-858A-F07D62AD226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1517" y="173270"/>
            <a:ext cx="960024" cy="15328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0808254-13E0-09DB-947D-899227C3ED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783" y="80141"/>
            <a:ext cx="6365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Get to Go-Live Calendar: Additional Task Detail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B3F73EB-040A-4236-7FCE-4DC4BB72F123}"/>
              </a:ext>
            </a:extLst>
          </p:cNvPr>
          <p:cNvGraphicFramePr>
            <a:graphicFrameLocks noGrp="1"/>
          </p:cNvGraphicFramePr>
          <p:nvPr/>
        </p:nvGraphicFramePr>
        <p:xfrm>
          <a:off x="191815" y="918507"/>
          <a:ext cx="7389726" cy="898635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707731">
                  <a:extLst>
                    <a:ext uri="{9D8B030D-6E8A-4147-A177-3AD203B41FA5}">
                      <a16:colId xmlns:a16="http://schemas.microsoft.com/office/drawing/2014/main" val="809642585"/>
                    </a:ext>
                  </a:extLst>
                </a:gridCol>
                <a:gridCol w="1427684">
                  <a:extLst>
                    <a:ext uri="{9D8B030D-6E8A-4147-A177-3AD203B41FA5}">
                      <a16:colId xmlns:a16="http://schemas.microsoft.com/office/drawing/2014/main" val="1818782549"/>
                    </a:ext>
                  </a:extLst>
                </a:gridCol>
                <a:gridCol w="1254311">
                  <a:extLst>
                    <a:ext uri="{9D8B030D-6E8A-4147-A177-3AD203B41FA5}">
                      <a16:colId xmlns:a16="http://schemas.microsoft.com/office/drawing/2014/main" val="3971639449"/>
                    </a:ext>
                  </a:extLst>
                </a:gridCol>
              </a:tblGrid>
              <a:tr h="260696">
                <a:tc>
                  <a:txBody>
                    <a:bodyPr/>
                    <a:lstStyle/>
                    <a:p>
                      <a:r>
                        <a:rPr lang="en-US" sz="1000"/>
                        <a:t>Task /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Roles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229216"/>
                  </a:ext>
                </a:extLst>
              </a:tr>
              <a:tr h="749501">
                <a:tc>
                  <a:txBody>
                    <a:bodyPr/>
                    <a:lstStyle/>
                    <a:p>
                      <a:r>
                        <a:rPr lang="en-US" sz="1000" b="1" dirty="0"/>
                        <a:t>Share Sign-In Communications</a:t>
                      </a:r>
                    </a:p>
                    <a:p>
                      <a:r>
                        <a:rPr lang="en-US" sz="1000" b="0" dirty="0"/>
                        <a:t>ASPs and Agency POCs should collaborate to update the GA@WORK Sign-ON Communications Template and share it with employees to inform them of how they will access the system at go-live.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Agency ASPs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May 4 – June 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2523392"/>
                  </a:ext>
                </a:extLst>
              </a:tr>
              <a:tr h="626486">
                <a:tc>
                  <a:txBody>
                    <a:bodyPr/>
                    <a:lstStyle/>
                    <a:p>
                      <a:r>
                        <a:rPr lang="en-US" sz="1000" b="1" dirty="0" err="1"/>
                        <a:t>TeamWorks</a:t>
                      </a:r>
                      <a:r>
                        <a:rPr lang="en-US" sz="1000" b="1" dirty="0"/>
                        <a:t> HCM/Payroll Data converted to GA@WORK</a:t>
                      </a:r>
                    </a:p>
                    <a:p>
                      <a:r>
                        <a:rPr lang="en-US" sz="1000" b="0" dirty="0"/>
                        <a:t>Data taken on May 31 snapshot data is converted to GA@WORK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Data Conversion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June 1 - 11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0996792"/>
                  </a:ext>
                </a:extLst>
              </a:tr>
              <a:tr h="626486">
                <a:tc>
                  <a:txBody>
                    <a:bodyPr/>
                    <a:lstStyle/>
                    <a:p>
                      <a:r>
                        <a:rPr lang="en-US" sz="1000" b="1" err="1">
                          <a:solidFill>
                            <a:schemeClr val="tx1"/>
                          </a:solidFill>
                        </a:rPr>
                        <a:t>TeamWorks</a:t>
                      </a:r>
                      <a:r>
                        <a:rPr lang="en-US" sz="1000" b="1">
                          <a:solidFill>
                            <a:schemeClr val="tx1"/>
                          </a:solidFill>
                        </a:rPr>
                        <a:t> Finance/ Procurement Master Data Converted to GA@WORK</a:t>
                      </a:r>
                      <a:endParaRPr lang="en-US" sz="1000" b="1" cap="all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/>
                        <a:t>Data taken on June 6 snapshot data is converted to GA@WORK</a:t>
                      </a:r>
                    </a:p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Data Conversion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June 6 - 13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75818"/>
                  </a:ext>
                </a:extLst>
              </a:tr>
              <a:tr h="912437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Confirm Agencies are Aware of Sign-In Process</a:t>
                      </a: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/>
                        <a:t>ASPs and Agency POCs to confirm that communications related to their agency’s assign-in process have been shared so that employees are aware of how to sign-in on day one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Security/POCs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June 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296392"/>
                  </a:ext>
                </a:extLst>
              </a:tr>
              <a:tr h="626486">
                <a:tc>
                  <a:txBody>
                    <a:bodyPr/>
                    <a:lstStyle/>
                    <a:p>
                      <a:r>
                        <a:rPr lang="en-US" sz="1000" b="1" dirty="0"/>
                        <a:t>Integration </a:t>
                      </a:r>
                      <a:r>
                        <a:rPr lang="en-US" sz="1000" b="1" dirty="0" err="1"/>
                        <a:t>sFTP</a:t>
                      </a:r>
                      <a:r>
                        <a:rPr lang="en-US" sz="1000" b="1" dirty="0"/>
                        <a:t> Connectivity Testing</a:t>
                      </a:r>
                    </a:p>
                    <a:p>
                      <a:r>
                        <a:rPr lang="en-US" sz="1000" b="0" dirty="0"/>
                        <a:t>Tests the credentials of SFTP or API endpoints between GA@WORK and the Vendor/Agency System to ensure communications are established appropriately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Integrations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June 15 - 19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352748"/>
                  </a:ext>
                </a:extLst>
              </a:tr>
              <a:tr h="626486">
                <a:tc>
                  <a:txBody>
                    <a:bodyPr/>
                    <a:lstStyle/>
                    <a:p>
                      <a:r>
                        <a:rPr lang="en-US" sz="1000" b="1" dirty="0"/>
                        <a:t>Provision GA@WORK Access for Soft Launch </a:t>
                      </a:r>
                    </a:p>
                    <a:p>
                      <a:r>
                        <a:rPr lang="en-US" sz="1000" b="0" dirty="0"/>
                        <a:t>Agency ASPs and IDPs work to make sure employees are granted correct access to complete activities for Soft Launch catch-up activities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Security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June 17 - 19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885862"/>
                  </a:ext>
                </a:extLst>
              </a:tr>
              <a:tr h="626486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Legacy Journals (All Periods), FY2026 (Period 1-10)</a:t>
                      </a:r>
                    </a:p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Convert legacy system Journals data to GA@WORK</a:t>
                      </a:r>
                      <a:endParaRPr lang="en-US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Data Conversion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June 18 - 25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622129"/>
                  </a:ext>
                </a:extLst>
              </a:tr>
              <a:tr h="912437">
                <a:tc>
                  <a:txBody>
                    <a:bodyPr/>
                    <a:lstStyle/>
                    <a:p>
                      <a:r>
                        <a:rPr lang="en-US" sz="1000" b="1" dirty="0"/>
                        <a:t>Integration GA@WORK API Connectivity Testing</a:t>
                      </a:r>
                    </a:p>
                    <a:p>
                      <a:r>
                        <a:rPr lang="en-US" sz="1000" b="0" dirty="0"/>
                        <a:t>Tests the credentials of GA@WORK API endpoints between GA@WORK and the Vendor/Agency System to ensure communications are established appropriately</a:t>
                      </a:r>
                    </a:p>
                    <a:p>
                      <a:endParaRPr lang="en-US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Integrations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June 22 - 28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261515"/>
                  </a:ext>
                </a:extLst>
              </a:tr>
              <a:tr h="626486">
                <a:tc>
                  <a:txBody>
                    <a:bodyPr/>
                    <a:lstStyle/>
                    <a:p>
                      <a:r>
                        <a:rPr lang="en-US" sz="1000" b="1" dirty="0"/>
                        <a:t>Security Catch Up Transactions</a:t>
                      </a:r>
                    </a:p>
                    <a:p>
                      <a:r>
                        <a:rPr lang="en-US" sz="1000" dirty="0"/>
                        <a:t>Any catch-up transactions related to security role mapping for agencies will take place during the soft launch window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Security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June 22 - 30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727575"/>
                  </a:ext>
                </a:extLst>
              </a:tr>
              <a:tr h="833716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Test GA@WORK SSO Connection &amp; </a:t>
                      </a:r>
                    </a:p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Onboard End Users to GA@WORK Production Access</a:t>
                      </a:r>
                    </a:p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Agencies that will utilize SSO in GA@WORK will test the SSO connection to GA@WORK Production Tenant and onboard their users to their agency’s Active Directory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Security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June 22 - 30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428026"/>
                  </a:ext>
                </a:extLst>
              </a:tr>
              <a:tr h="912437">
                <a:tc>
                  <a:txBody>
                    <a:bodyPr/>
                    <a:lstStyle/>
                    <a:p>
                      <a:r>
                        <a:rPr lang="en-US" sz="1000" b="1" dirty="0"/>
                        <a:t>GA@WORK Soft Launch</a:t>
                      </a: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On a limited basis, agencies will be granted the ability to make updates in GA@WORK in preparation for go-live. Access will be restricted to only necessary roles. ASPs will be granted access to complete catch-up for Security Role Mapping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ASPs / IdPs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June 22 - 30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991507"/>
                  </a:ext>
                </a:extLst>
              </a:tr>
              <a:tr h="626486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Catch Up HCM/Payroll Data Converted to GA@WORK</a:t>
                      </a:r>
                    </a:p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All data from catch up transaction is converted to GA@WORK</a:t>
                      </a:r>
                      <a:endParaRPr lang="en-US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Data Conversion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June 26 - 30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4241888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07DB9556-0387-BB77-0ED5-7A58096DAF19}"/>
              </a:ext>
            </a:extLst>
          </p:cNvPr>
          <p:cNvSpPr txBox="1"/>
          <p:nvPr/>
        </p:nvSpPr>
        <p:spPr>
          <a:xfrm>
            <a:off x="128755" y="544255"/>
            <a:ext cx="257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June 2026</a:t>
            </a:r>
          </a:p>
        </p:txBody>
      </p:sp>
    </p:spTree>
    <p:extLst>
      <p:ext uri="{BB962C8B-B14F-4D97-AF65-F5344CB8AC3E}">
        <p14:creationId xmlns:p14="http://schemas.microsoft.com/office/powerpoint/2010/main" val="3690309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08171-8DE6-78DD-865D-A381BED7B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0B87A3E-1400-C206-55F8-91B85EB564FF}"/>
              </a:ext>
            </a:extLst>
          </p:cNvPr>
          <p:cNvGraphicFramePr>
            <a:graphicFrameLocks noGrp="1"/>
          </p:cNvGraphicFramePr>
          <p:nvPr/>
        </p:nvGraphicFramePr>
        <p:xfrm>
          <a:off x="192886" y="913587"/>
          <a:ext cx="7386630" cy="8956449"/>
        </p:xfrm>
        <a:graphic>
          <a:graphicData uri="http://schemas.openxmlformats.org/drawingml/2006/table">
            <a:tbl>
              <a:tblPr firstRow="1" bandRow="1"/>
              <a:tblGrid>
                <a:gridCol w="1477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1683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Monday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Tuesday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Wednesday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Thursday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Friday </a:t>
                      </a:r>
                      <a:endParaRPr lang="en-US" sz="700" b="1" cap="all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20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STATE HOLIDAY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64960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9299758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269467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532604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53493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CF1CFB05-1498-FF62-1E0E-E811E94D3F7C}"/>
              </a:ext>
            </a:extLst>
          </p:cNvPr>
          <p:cNvSpPr/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0062CA6E-C0D2-4382-4FCB-3CC7AD22E22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621517" y="173270"/>
            <a:ext cx="960024" cy="15328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EAA976A-86AA-7FE8-B916-98112B1729BC}"/>
              </a:ext>
            </a:extLst>
          </p:cNvPr>
          <p:cNvSpPr txBox="1"/>
          <p:nvPr/>
        </p:nvSpPr>
        <p:spPr>
          <a:xfrm>
            <a:off x="87783" y="80141"/>
            <a:ext cx="6365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Get to Go-Live Calendar: Technical and Security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265B45-86E3-EB4D-4E5F-E642FFA650D3}"/>
              </a:ext>
            </a:extLst>
          </p:cNvPr>
          <p:cNvSpPr txBox="1"/>
          <p:nvPr/>
        </p:nvSpPr>
        <p:spPr>
          <a:xfrm>
            <a:off x="128755" y="544255"/>
            <a:ext cx="257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July 2026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B19E690-98EF-85B1-E43C-3337B526B988}"/>
              </a:ext>
            </a:extLst>
          </p:cNvPr>
          <p:cNvSpPr/>
          <p:nvPr/>
        </p:nvSpPr>
        <p:spPr>
          <a:xfrm>
            <a:off x="4660562" y="3353384"/>
            <a:ext cx="1371749" cy="1151941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Data Conversion: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Semi-Monthly Payroll Confirmed in GA@WORK</a:t>
            </a:r>
            <a:endParaRPr kumimoji="0" lang="en-US" sz="1100" b="0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A18989A2-8826-53F7-CB46-A6D782BA54AE}"/>
              </a:ext>
            </a:extLst>
          </p:cNvPr>
          <p:cNvSpPr/>
          <p:nvPr/>
        </p:nvSpPr>
        <p:spPr>
          <a:xfrm>
            <a:off x="254609" y="8378036"/>
            <a:ext cx="1371749" cy="1025272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Data Conversion: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Monthly Payroll Confirmed in GA@WORK</a:t>
            </a:r>
            <a:endParaRPr kumimoji="0" lang="en-US" sz="1100" b="0" i="0" u="none" strike="noStrike" kern="1200" cap="all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8AE8351B-F46F-15E7-38E5-C171E9D393C8}"/>
              </a:ext>
            </a:extLst>
          </p:cNvPr>
          <p:cNvSpPr/>
          <p:nvPr/>
        </p:nvSpPr>
        <p:spPr>
          <a:xfrm>
            <a:off x="192884" y="5022636"/>
            <a:ext cx="7386630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Data Conversion: 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Finance/Procurement Transactions Data Converted to GA@WORK</a:t>
            </a:r>
            <a:endParaRPr kumimoji="0" lang="en-US" sz="1400" b="0" i="0" u="none" strike="noStrike" kern="1200" cap="all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FECFBC5-A5DC-1C18-09C2-66FBA3EECECB}"/>
              </a:ext>
            </a:extLst>
          </p:cNvPr>
          <p:cNvSpPr/>
          <p:nvPr/>
        </p:nvSpPr>
        <p:spPr>
          <a:xfrm>
            <a:off x="192884" y="6700336"/>
            <a:ext cx="7386630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Data Conversion: 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Finance/Procurement Transactions Data Converted to GA@WORK</a:t>
            </a:r>
            <a:endParaRPr kumimoji="0" lang="en-US" sz="1400" b="0" i="0" u="none" strike="noStrike" kern="1200" cap="all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098C61E4-31BE-EB32-B1FD-8E387BA23093}"/>
              </a:ext>
            </a:extLst>
          </p:cNvPr>
          <p:cNvSpPr/>
          <p:nvPr/>
        </p:nvSpPr>
        <p:spPr>
          <a:xfrm>
            <a:off x="3190316" y="1304584"/>
            <a:ext cx="1366982" cy="106490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GO-LIVE!</a:t>
            </a:r>
          </a:p>
        </p:txBody>
      </p:sp>
      <p:sp>
        <p:nvSpPr>
          <p:cNvPr id="22" name="Freeform 50">
            <a:extLst>
              <a:ext uri="{FF2B5EF4-FFF2-40B4-BE49-F238E27FC236}">
                <a16:creationId xmlns:a16="http://schemas.microsoft.com/office/drawing/2014/main" id="{38FC6019-3F47-A884-10A0-7D2B0859BF8A}"/>
              </a:ext>
            </a:extLst>
          </p:cNvPr>
          <p:cNvSpPr>
            <a:spLocks noChangeAspect="1"/>
          </p:cNvSpPr>
          <p:nvPr/>
        </p:nvSpPr>
        <p:spPr bwMode="auto">
          <a:xfrm>
            <a:off x="3680943" y="1359315"/>
            <a:ext cx="409978" cy="411480"/>
          </a:xfrm>
          <a:custGeom>
            <a:avLst/>
            <a:gdLst>
              <a:gd name="T0" fmla="*/ 136 w 273"/>
              <a:gd name="T1" fmla="*/ 0 h 274"/>
              <a:gd name="T2" fmla="*/ 174 w 273"/>
              <a:gd name="T3" fmla="*/ 106 h 274"/>
              <a:gd name="T4" fmla="*/ 273 w 273"/>
              <a:gd name="T5" fmla="*/ 106 h 274"/>
              <a:gd name="T6" fmla="*/ 191 w 273"/>
              <a:gd name="T7" fmla="*/ 167 h 274"/>
              <a:gd name="T8" fmla="*/ 220 w 273"/>
              <a:gd name="T9" fmla="*/ 274 h 274"/>
              <a:gd name="T10" fmla="*/ 136 w 273"/>
              <a:gd name="T11" fmla="*/ 209 h 274"/>
              <a:gd name="T12" fmla="*/ 52 w 273"/>
              <a:gd name="T13" fmla="*/ 274 h 274"/>
              <a:gd name="T14" fmla="*/ 82 w 273"/>
              <a:gd name="T15" fmla="*/ 167 h 274"/>
              <a:gd name="T16" fmla="*/ 0 w 273"/>
              <a:gd name="T17" fmla="*/ 106 h 274"/>
              <a:gd name="T18" fmla="*/ 98 w 273"/>
              <a:gd name="T19" fmla="*/ 106 h 274"/>
              <a:gd name="T20" fmla="*/ 136 w 273"/>
              <a:gd name="T21" fmla="*/ 0 h 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73" h="274">
                <a:moveTo>
                  <a:pt x="136" y="0"/>
                </a:moveTo>
                <a:lnTo>
                  <a:pt x="174" y="106"/>
                </a:lnTo>
                <a:lnTo>
                  <a:pt x="273" y="106"/>
                </a:lnTo>
                <a:lnTo>
                  <a:pt x="191" y="167"/>
                </a:lnTo>
                <a:lnTo>
                  <a:pt x="220" y="274"/>
                </a:lnTo>
                <a:lnTo>
                  <a:pt x="136" y="209"/>
                </a:lnTo>
                <a:lnTo>
                  <a:pt x="52" y="274"/>
                </a:lnTo>
                <a:lnTo>
                  <a:pt x="82" y="167"/>
                </a:lnTo>
                <a:lnTo>
                  <a:pt x="0" y="106"/>
                </a:lnTo>
                <a:lnTo>
                  <a:pt x="98" y="106"/>
                </a:lnTo>
                <a:lnTo>
                  <a:pt x="13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B5C62245-FF20-B48A-C678-83F2D0179C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9189" y="1815667"/>
            <a:ext cx="1113486" cy="179233"/>
          </a:xfrm>
          <a:prstGeom prst="rect">
            <a:avLst/>
          </a:prstGeom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9F97D23-8F9F-53AE-05B1-07E8D07875EF}"/>
              </a:ext>
            </a:extLst>
          </p:cNvPr>
          <p:cNvSpPr/>
          <p:nvPr/>
        </p:nvSpPr>
        <p:spPr>
          <a:xfrm>
            <a:off x="3190316" y="2436186"/>
            <a:ext cx="1366982" cy="555109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Security: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Users have access to GA@WORK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5424B72-D619-2132-599A-1DBD805DA86F}"/>
              </a:ext>
            </a:extLst>
          </p:cNvPr>
          <p:cNvGrpSpPr/>
          <p:nvPr/>
        </p:nvGrpSpPr>
        <p:grpSpPr>
          <a:xfrm>
            <a:off x="5486401" y="459347"/>
            <a:ext cx="2285999" cy="483895"/>
            <a:chOff x="5486401" y="1468997"/>
            <a:chExt cx="2285999" cy="483895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2276B99-FB0C-2284-A3D4-D08CB5278F00}"/>
                </a:ext>
              </a:extLst>
            </p:cNvPr>
            <p:cNvSpPr txBox="1"/>
            <p:nvPr/>
          </p:nvSpPr>
          <p:spPr>
            <a:xfrm>
              <a:off x="6212165" y="1468997"/>
              <a:ext cx="52387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KEY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A78848D2-33F6-C008-4374-F0EB9178C104}"/>
                </a:ext>
              </a:extLst>
            </p:cNvPr>
            <p:cNvGrpSpPr/>
            <p:nvPr/>
          </p:nvGrpSpPr>
          <p:grpSpPr>
            <a:xfrm>
              <a:off x="5486401" y="1500441"/>
              <a:ext cx="2285999" cy="452451"/>
              <a:chOff x="5486401" y="480251"/>
              <a:chExt cx="2285999" cy="452451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A52DBBA3-4040-11E5-19E3-9F46ED93FCEB}"/>
                  </a:ext>
                </a:extLst>
              </p:cNvPr>
              <p:cNvSpPr/>
              <p:nvPr/>
            </p:nvSpPr>
            <p:spPr>
              <a:xfrm>
                <a:off x="5486401" y="480251"/>
                <a:ext cx="2088146" cy="414491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D0700B4-BD35-817B-F99A-6C58E04242A8}"/>
                  </a:ext>
                </a:extLst>
              </p:cNvPr>
              <p:cNvSpPr txBox="1"/>
              <p:nvPr/>
            </p:nvSpPr>
            <p:spPr>
              <a:xfrm>
                <a:off x="5948290" y="593137"/>
                <a:ext cx="182411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Data Conversion/Integrations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1198357-9632-3312-276B-92E95C245D2E}"/>
                  </a:ext>
                </a:extLst>
              </p:cNvPr>
              <p:cNvSpPr txBox="1"/>
              <p:nvPr/>
            </p:nvSpPr>
            <p:spPr>
              <a:xfrm>
                <a:off x="5945466" y="717258"/>
                <a:ext cx="647468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Security</a:t>
                </a:r>
              </a:p>
            </p:txBody>
          </p:sp>
          <p:sp>
            <p:nvSpPr>
              <p:cNvPr id="30" name="Rectangle: Rounded Corners 29">
                <a:extLst>
                  <a:ext uri="{FF2B5EF4-FFF2-40B4-BE49-F238E27FC236}">
                    <a16:creationId xmlns:a16="http://schemas.microsoft.com/office/drawing/2014/main" id="{7A2888DA-DB29-95B9-9A74-08C87F6E5576}"/>
                  </a:ext>
                </a:extLst>
              </p:cNvPr>
              <p:cNvSpPr/>
              <p:nvPr/>
            </p:nvSpPr>
            <p:spPr>
              <a:xfrm>
                <a:off x="5698920" y="655528"/>
                <a:ext cx="249370" cy="86502"/>
              </a:xfrm>
              <a:prstGeom prst="round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1" name="Rectangle: Rounded Corners 30">
                <a:extLst>
                  <a:ext uri="{FF2B5EF4-FFF2-40B4-BE49-F238E27FC236}">
                    <a16:creationId xmlns:a16="http://schemas.microsoft.com/office/drawing/2014/main" id="{273F7684-44DD-A40A-A8CE-681089C14518}"/>
                  </a:ext>
                </a:extLst>
              </p:cNvPr>
              <p:cNvSpPr/>
              <p:nvPr/>
            </p:nvSpPr>
            <p:spPr>
              <a:xfrm>
                <a:off x="5698920" y="769876"/>
                <a:ext cx="249370" cy="86502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79094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392FC-EAB3-F8E5-62FA-4A3F39B5A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A3BF96D-C232-F377-4738-03F5AE16519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89AEFA70-1FAE-D67B-EF2E-EF76599938B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1517" y="173270"/>
            <a:ext cx="960024" cy="15328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2B7E62F-D865-8E96-EE11-C136BCD9589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783" y="80141"/>
            <a:ext cx="6365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Get to Go-Live Calendar: Additional Task Detail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3575AE5-C787-1198-1EAF-4AE0017BD099}"/>
              </a:ext>
            </a:extLst>
          </p:cNvPr>
          <p:cNvGraphicFramePr>
            <a:graphicFrameLocks noGrp="1"/>
          </p:cNvGraphicFramePr>
          <p:nvPr/>
        </p:nvGraphicFramePr>
        <p:xfrm>
          <a:off x="191815" y="918503"/>
          <a:ext cx="7389726" cy="421433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421128">
                  <a:extLst>
                    <a:ext uri="{9D8B030D-6E8A-4147-A177-3AD203B41FA5}">
                      <a16:colId xmlns:a16="http://schemas.microsoft.com/office/drawing/2014/main" val="809642585"/>
                    </a:ext>
                  </a:extLst>
                </a:gridCol>
                <a:gridCol w="1714287">
                  <a:extLst>
                    <a:ext uri="{9D8B030D-6E8A-4147-A177-3AD203B41FA5}">
                      <a16:colId xmlns:a16="http://schemas.microsoft.com/office/drawing/2014/main" val="1818782549"/>
                    </a:ext>
                  </a:extLst>
                </a:gridCol>
                <a:gridCol w="1254311">
                  <a:extLst>
                    <a:ext uri="{9D8B030D-6E8A-4147-A177-3AD203B41FA5}">
                      <a16:colId xmlns:a16="http://schemas.microsoft.com/office/drawing/2014/main" val="3971639449"/>
                    </a:ext>
                  </a:extLst>
                </a:gridCol>
              </a:tblGrid>
              <a:tr h="231553">
                <a:tc>
                  <a:txBody>
                    <a:bodyPr/>
                    <a:lstStyle/>
                    <a:p>
                      <a:r>
                        <a:rPr lang="en-US" sz="1000"/>
                        <a:t>Task /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Roles/Business 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229216"/>
                  </a:ext>
                </a:extLst>
              </a:tr>
              <a:tr h="794098">
                <a:tc>
                  <a:txBody>
                    <a:bodyPr/>
                    <a:lstStyle/>
                    <a:p>
                      <a:r>
                        <a:rPr lang="en-US" sz="1000" b="1"/>
                        <a:t>GA@WORK Go-Live</a:t>
                      </a: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/>
                        <a:t>GA@WORK is open for all end users</a:t>
                      </a:r>
                    </a:p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All Employees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July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75818"/>
                  </a:ext>
                </a:extLst>
              </a:tr>
              <a:tr h="794098">
                <a:tc>
                  <a:txBody>
                    <a:bodyPr/>
                    <a:lstStyle/>
                    <a:p>
                      <a:r>
                        <a:rPr lang="en-US" sz="1000" b="1" dirty="0"/>
                        <a:t>Users Sign In to GA@WORK and Complete Business Processes</a:t>
                      </a:r>
                    </a:p>
                    <a:p>
                      <a:r>
                        <a:rPr lang="en-US" sz="1000" b="0" dirty="0"/>
                        <a:t>Agency employees are able to sign in to GA@WORK and complete processes in accordance with their assigned security roles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All Employees / ASPs / IdPs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July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089388"/>
                  </a:ext>
                </a:extLst>
              </a:tr>
              <a:tr h="794098">
                <a:tc>
                  <a:txBody>
                    <a:bodyPr/>
                    <a:lstStyle/>
                    <a:p>
                      <a:r>
                        <a:rPr lang="en-US" sz="1000" b="1">
                          <a:solidFill>
                            <a:schemeClr val="tx1"/>
                          </a:solidFill>
                        </a:rPr>
                        <a:t>Semi-Monthly Payroll Confirmed in GA@WORK</a:t>
                      </a:r>
                    </a:p>
                    <a:p>
                      <a:r>
                        <a:rPr lang="en-US" sz="1000"/>
                        <a:t>Semimonthly payroll confirmed in GA@WORK for Pay date of July 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/>
                        <a:t>Data Conversion</a:t>
                      </a:r>
                    </a:p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July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979694"/>
                  </a:ext>
                </a:extLst>
              </a:tr>
              <a:tr h="794098">
                <a:tc>
                  <a:txBody>
                    <a:bodyPr/>
                    <a:lstStyle/>
                    <a:p>
                      <a:r>
                        <a:rPr lang="en-US" sz="1000" b="1"/>
                        <a:t>FIN/PROC Transactions Data converted to GA@WORK</a:t>
                      </a:r>
                    </a:p>
                    <a:p>
                      <a:r>
                        <a:rPr lang="en-US" sz="1000" b="0"/>
                        <a:t>Open/In Progress Purchase Orders, Supplier Contracts, Supplier Invoices, Customer Invoices, Assets, LTD Journals, Payroll Costing Allocations</a:t>
                      </a:r>
                    </a:p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Data Conversion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July 11 - 24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727575"/>
                  </a:ext>
                </a:extLst>
              </a:tr>
              <a:tr h="794098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</a:rPr>
                        <a:t>Monthly Payroll Confirmed in GA@WORK</a:t>
                      </a:r>
                    </a:p>
                    <a:p>
                      <a:r>
                        <a:rPr lang="en-US" sz="1000"/>
                        <a:t>Monthly payroll confirmed in GA@WORK for Pay date of July 31</a:t>
                      </a:r>
                    </a:p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Data Conversion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July 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991507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CFEBCB74-D0B0-05F7-2914-2DDAE13E2656}"/>
              </a:ext>
            </a:extLst>
          </p:cNvPr>
          <p:cNvSpPr txBox="1"/>
          <p:nvPr/>
        </p:nvSpPr>
        <p:spPr>
          <a:xfrm>
            <a:off x="128755" y="544255"/>
            <a:ext cx="257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July 2026</a:t>
            </a:r>
          </a:p>
        </p:txBody>
      </p:sp>
    </p:spTree>
    <p:extLst>
      <p:ext uri="{BB962C8B-B14F-4D97-AF65-F5344CB8AC3E}">
        <p14:creationId xmlns:p14="http://schemas.microsoft.com/office/powerpoint/2010/main" val="3697429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9AB71-DD14-3924-1FA7-488465317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182B6AF-7747-F473-672B-39920A16AA8F}"/>
              </a:ext>
            </a:extLst>
          </p:cNvPr>
          <p:cNvGraphicFramePr>
            <a:graphicFrameLocks noGrp="1"/>
          </p:cNvGraphicFramePr>
          <p:nvPr/>
        </p:nvGraphicFramePr>
        <p:xfrm>
          <a:off x="192886" y="913587"/>
          <a:ext cx="7386630" cy="8956449"/>
        </p:xfrm>
        <a:graphic>
          <a:graphicData uri="http://schemas.openxmlformats.org/drawingml/2006/table">
            <a:tbl>
              <a:tblPr firstRow="1" bandRow="1"/>
              <a:tblGrid>
                <a:gridCol w="1477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73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1683"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Monday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Tuesday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Wednesday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Thursday</a:t>
                      </a: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1pPr>
                      <a:lvl2pPr marL="457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2pPr>
                      <a:lvl3pPr marL="914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3pPr>
                      <a:lvl4pPr marL="1371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4pPr>
                      <a:lvl5pPr marL="18288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5pPr>
                      <a:lvl6pPr marL="22860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6pPr>
                      <a:lvl7pPr marL="27432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7pPr>
                      <a:lvl8pPr marL="32004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8pPr>
                      <a:lvl9pPr marL="365760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 b="1" i="0" u="none" strike="noStrike" kern="1200" cap="none">
                          <a:solidFill>
                            <a:schemeClr val="lt1"/>
                          </a:solidFill>
                          <a:latin typeface="Arial"/>
                          <a:ea typeface="ヒラギノ角ゴ ProN W3"/>
                          <a:cs typeface="ヒラギノ角ゴ ProN W3"/>
                          <a:sym typeface="Arial"/>
                        </a:defRPr>
                      </a:lvl9pPr>
                    </a:lstStyle>
                    <a:p>
                      <a:pPr algn="l"/>
                      <a:r>
                        <a:rPr lang="en-US" sz="700" b="1" cap="all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Friday </a:t>
                      </a:r>
                      <a:endParaRPr lang="en-US" sz="700" b="1" cap="all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20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64960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9299758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269467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700" b="1" i="0" kern="12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28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532604"/>
                  </a:ext>
                </a:extLst>
              </a:tr>
              <a:tr h="1690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i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700" b="1" i="0" kern="120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marL="64893" marR="64893" marT="21119" marB="21119">
                    <a:lnL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53493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0F48EDCE-5BB5-75DC-FBAD-BBE83AE8873C}"/>
              </a:ext>
            </a:extLst>
          </p:cNvPr>
          <p:cNvSpPr/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7FEDBC25-A079-9513-2CE6-DBD4496057E7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621517" y="173270"/>
            <a:ext cx="960024" cy="15328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DD91D88-2FB2-EEC0-0F22-4AFD17C96D37}"/>
              </a:ext>
            </a:extLst>
          </p:cNvPr>
          <p:cNvSpPr txBox="1"/>
          <p:nvPr/>
        </p:nvSpPr>
        <p:spPr>
          <a:xfrm>
            <a:off x="87783" y="80141"/>
            <a:ext cx="6365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Get to Go-Live Calendar: Technical and Security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917A53-1E80-33F3-FDF4-C2825BF75B03}"/>
              </a:ext>
            </a:extLst>
          </p:cNvPr>
          <p:cNvSpPr txBox="1"/>
          <p:nvPr/>
        </p:nvSpPr>
        <p:spPr>
          <a:xfrm>
            <a:off x="128755" y="544255"/>
            <a:ext cx="257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August 2026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84530E0-53B4-B400-447F-DD59F16BA23A}"/>
              </a:ext>
            </a:extLst>
          </p:cNvPr>
          <p:cNvSpPr/>
          <p:nvPr/>
        </p:nvSpPr>
        <p:spPr>
          <a:xfrm>
            <a:off x="192885" y="1346923"/>
            <a:ext cx="7386630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Data Conversion: 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Finance/Procurement Journal Transactions Data Converted to GA@WORK</a:t>
            </a:r>
            <a:endParaRPr kumimoji="0" lang="en-US" sz="1400" b="0" i="0" u="none" strike="noStrike" kern="1200" cap="all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A14DFF5-9C05-6326-A577-7211167D8EF9}"/>
              </a:ext>
            </a:extLst>
          </p:cNvPr>
          <p:cNvSpPr/>
          <p:nvPr/>
        </p:nvSpPr>
        <p:spPr>
          <a:xfrm>
            <a:off x="202811" y="3328122"/>
            <a:ext cx="2922526" cy="1025513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Data Conversion: 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Finance/Procurement Journal Transactions Data Converted to GA@WORK</a:t>
            </a:r>
            <a:endParaRPr kumimoji="0" lang="en-US" sz="1400" b="0" i="0" u="none" strike="noStrike" kern="1200" cap="all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15FEAA4-DDF7-322C-332D-3314A2E3D7EC}"/>
              </a:ext>
            </a:extLst>
          </p:cNvPr>
          <p:cNvGrpSpPr/>
          <p:nvPr/>
        </p:nvGrpSpPr>
        <p:grpSpPr>
          <a:xfrm>
            <a:off x="5486401" y="459347"/>
            <a:ext cx="2285999" cy="483895"/>
            <a:chOff x="5486401" y="1468997"/>
            <a:chExt cx="2285999" cy="483895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EBD69C6-0A73-A175-18AA-48DA19B51A76}"/>
                </a:ext>
              </a:extLst>
            </p:cNvPr>
            <p:cNvSpPr txBox="1"/>
            <p:nvPr/>
          </p:nvSpPr>
          <p:spPr>
            <a:xfrm>
              <a:off x="6212165" y="1468997"/>
              <a:ext cx="52387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KEY</a:t>
              </a:r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C0FF73B5-C3C9-6B91-6829-C6C51B644BF2}"/>
                </a:ext>
              </a:extLst>
            </p:cNvPr>
            <p:cNvGrpSpPr/>
            <p:nvPr/>
          </p:nvGrpSpPr>
          <p:grpSpPr>
            <a:xfrm>
              <a:off x="5486401" y="1500441"/>
              <a:ext cx="2285999" cy="452451"/>
              <a:chOff x="5486401" y="480251"/>
              <a:chExt cx="2285999" cy="452451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B03DE1D3-FE20-2581-A513-70DA5D793F34}"/>
                  </a:ext>
                </a:extLst>
              </p:cNvPr>
              <p:cNvSpPr/>
              <p:nvPr/>
            </p:nvSpPr>
            <p:spPr>
              <a:xfrm>
                <a:off x="5486401" y="480251"/>
                <a:ext cx="2088146" cy="414491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F7B569D-1BB0-952E-6F23-25B3E5894921}"/>
                  </a:ext>
                </a:extLst>
              </p:cNvPr>
              <p:cNvSpPr txBox="1"/>
              <p:nvPr/>
            </p:nvSpPr>
            <p:spPr>
              <a:xfrm>
                <a:off x="5948290" y="593137"/>
                <a:ext cx="182411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Data Conversion/Integrations</a:t>
                </a: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4A137E6-7446-CED1-2076-71FA9A34EE22}"/>
                  </a:ext>
                </a:extLst>
              </p:cNvPr>
              <p:cNvSpPr txBox="1"/>
              <p:nvPr/>
            </p:nvSpPr>
            <p:spPr>
              <a:xfrm>
                <a:off x="5945466" y="717258"/>
                <a:ext cx="647468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Security</a:t>
                </a:r>
              </a:p>
            </p:txBody>
          </p:sp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774F3118-6FD9-FD46-38E8-32F8D17701AF}"/>
                  </a:ext>
                </a:extLst>
              </p:cNvPr>
              <p:cNvSpPr/>
              <p:nvPr/>
            </p:nvSpPr>
            <p:spPr>
              <a:xfrm>
                <a:off x="5698920" y="655528"/>
                <a:ext cx="249370" cy="86502"/>
              </a:xfrm>
              <a:prstGeom prst="round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B68FD3F1-8031-78DA-7DE6-B7EDEBEF1FD2}"/>
                  </a:ext>
                </a:extLst>
              </p:cNvPr>
              <p:cNvSpPr/>
              <p:nvPr/>
            </p:nvSpPr>
            <p:spPr>
              <a:xfrm>
                <a:off x="5698920" y="769876"/>
                <a:ext cx="249370" cy="86502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1913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767480-45FF-363A-31D6-D69F07DBB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75AB8A1-47CC-514F-1ED8-D4D3456FA7A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7772400" cy="840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AF24BEAA-9BA3-0AF2-80D5-EC4976E8B21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1517" y="173270"/>
            <a:ext cx="960024" cy="15328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5ECDD62-B069-B252-CB1F-56046617565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783" y="80141"/>
            <a:ext cx="6365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Get to Go-Live Calendar: Additional Task Detail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02FA4C8-11F0-F5F1-F48C-DC1797B419F8}"/>
              </a:ext>
            </a:extLst>
          </p:cNvPr>
          <p:cNvGraphicFramePr>
            <a:graphicFrameLocks noGrp="1"/>
          </p:cNvGraphicFramePr>
          <p:nvPr/>
        </p:nvGraphicFramePr>
        <p:xfrm>
          <a:off x="191815" y="918503"/>
          <a:ext cx="7389726" cy="1037938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735027">
                  <a:extLst>
                    <a:ext uri="{9D8B030D-6E8A-4147-A177-3AD203B41FA5}">
                      <a16:colId xmlns:a16="http://schemas.microsoft.com/office/drawing/2014/main" val="809642585"/>
                    </a:ext>
                  </a:extLst>
                </a:gridCol>
                <a:gridCol w="1400388">
                  <a:extLst>
                    <a:ext uri="{9D8B030D-6E8A-4147-A177-3AD203B41FA5}">
                      <a16:colId xmlns:a16="http://schemas.microsoft.com/office/drawing/2014/main" val="1818782549"/>
                    </a:ext>
                  </a:extLst>
                </a:gridCol>
                <a:gridCol w="1254311">
                  <a:extLst>
                    <a:ext uri="{9D8B030D-6E8A-4147-A177-3AD203B41FA5}">
                      <a16:colId xmlns:a16="http://schemas.microsoft.com/office/drawing/2014/main" val="3971639449"/>
                    </a:ext>
                  </a:extLst>
                </a:gridCol>
              </a:tblGrid>
              <a:tr h="231553">
                <a:tc>
                  <a:txBody>
                    <a:bodyPr/>
                    <a:lstStyle/>
                    <a:p>
                      <a:r>
                        <a:rPr lang="en-US" sz="1000"/>
                        <a:t>Task /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Roles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229216"/>
                  </a:ext>
                </a:extLst>
              </a:tr>
              <a:tr h="794098">
                <a:tc>
                  <a:txBody>
                    <a:bodyPr/>
                    <a:lstStyle/>
                    <a:p>
                      <a:r>
                        <a:rPr lang="en-US" sz="1000" b="1">
                          <a:solidFill>
                            <a:schemeClr val="tx1"/>
                          </a:solidFill>
                        </a:rPr>
                        <a:t>Finance/Procurement Journal Transactions Data Converted to GA@WORK</a:t>
                      </a:r>
                    </a:p>
                    <a:p>
                      <a:r>
                        <a:rPr lang="en-US" sz="1000"/>
                        <a:t>Manual Journal Transactions and Beginning Balances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Data Conversion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August 1 - 11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0996792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D02D3668-F387-2F1C-0B2C-503F0263D0A9}"/>
              </a:ext>
            </a:extLst>
          </p:cNvPr>
          <p:cNvSpPr txBox="1"/>
          <p:nvPr/>
        </p:nvSpPr>
        <p:spPr>
          <a:xfrm>
            <a:off x="128755" y="544255"/>
            <a:ext cx="257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August 2026</a:t>
            </a:r>
          </a:p>
        </p:txBody>
      </p:sp>
    </p:spTree>
    <p:extLst>
      <p:ext uri="{BB962C8B-B14F-4D97-AF65-F5344CB8AC3E}">
        <p14:creationId xmlns:p14="http://schemas.microsoft.com/office/powerpoint/2010/main" val="4190156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F7921E"/>
      </a:accent1>
      <a:accent2>
        <a:srgbClr val="235789"/>
      </a:accent2>
      <a:accent3>
        <a:srgbClr val="F3B700"/>
      </a:accent3>
      <a:accent4>
        <a:srgbClr val="7FA267"/>
      </a:accent4>
      <a:accent5>
        <a:srgbClr val="90C3C8"/>
      </a:accent5>
      <a:accent6>
        <a:srgbClr val="A72608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hase xmlns="8d5ae7cb-5eaa-45bd-87a9-9ecdfd4d7a10" xsi:nil="true"/>
    <TaxCatchAll xmlns="8d5ae7cb-5eaa-45bd-87a9-9ecdfd4d7a10" xsi:nil="true"/>
    <lcf76f155ced4ddcb4097134ff3c332f xmlns="130acb8a-a3ba-4a55-8259-cc307651a17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NextGenDoc" ma:contentTypeID="0x01010036C3D368BC27924FAB34C8BDAF0794E900155845827574C74689886B0ED5E35BF0" ma:contentTypeVersion="15" ma:contentTypeDescription="includes phase column" ma:contentTypeScope="" ma:versionID="76d74761e96ce134a4771c47fb8921dc">
  <xsd:schema xmlns:xsd="http://www.w3.org/2001/XMLSchema" xmlns:xs="http://www.w3.org/2001/XMLSchema" xmlns:p="http://schemas.microsoft.com/office/2006/metadata/properties" xmlns:ns2="8d5ae7cb-5eaa-45bd-87a9-9ecdfd4d7a10" xmlns:ns3="130acb8a-a3ba-4a55-8259-cc307651a179" targetNamespace="http://schemas.microsoft.com/office/2006/metadata/properties" ma:root="true" ma:fieldsID="58bcbebf5fe9c4d4a576bd24cb9c672c" ns2:_="" ns3:_="">
    <xsd:import namespace="8d5ae7cb-5eaa-45bd-87a9-9ecdfd4d7a10"/>
    <xsd:import namespace="130acb8a-a3ba-4a55-8259-cc307651a179"/>
    <xsd:element name="properties">
      <xsd:complexType>
        <xsd:sequence>
          <xsd:element name="documentManagement">
            <xsd:complexType>
              <xsd:all>
                <xsd:element ref="ns2:Phase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2:SharedWithUsers" minOccurs="0"/>
                <xsd:element ref="ns2:SharedWithDetails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ae7cb-5eaa-45bd-87a9-9ecdfd4d7a10" elementFormDefault="qualified">
    <xsd:import namespace="http://schemas.microsoft.com/office/2006/documentManagement/types"/>
    <xsd:import namespace="http://schemas.microsoft.com/office/infopath/2007/PartnerControls"/>
    <xsd:element name="Phase" ma:index="8" nillable="true" ma:displayName="Project Phase" ma:format="Dropdown" ma:indexed="true" ma:internalName="Phase">
      <xsd:simpleType>
        <xsd:restriction base="dms:Choice">
          <xsd:enumeration value="0-Competitive Evaluation"/>
          <xsd:enumeration value="1-Supplier Selection"/>
          <xsd:enumeration value="2-Implementation"/>
          <xsd:enumeration value="3-Optimization"/>
        </xsd:restriction>
      </xsd:simpleType>
    </xsd:element>
    <xsd:element name="TaxCatchAll" ma:index="11" nillable="true" ma:displayName="Taxonomy Catch All Column" ma:hidden="true" ma:list="{47b3830a-905b-4cd3-90a5-cc2916807d11}" ma:internalName="TaxCatchAll" ma:showField="CatchAllData" ma:web="8d5ae7cb-5eaa-45bd-87a9-9ecdfd4d7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0acb8a-a3ba-4a55-8259-cc307651a179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0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EE4F6EC-5FE4-42C5-8F54-C641119C5DE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77AEFDC-9C5C-4E6B-B1D2-16B5EDD82483}">
  <ds:schemaRefs>
    <ds:schemaRef ds:uri="http://schemas.microsoft.com/office/2006/metadata/properties"/>
    <ds:schemaRef ds:uri="8d5ae7cb-5eaa-45bd-87a9-9ecdfd4d7a10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130acb8a-a3ba-4a55-8259-cc307651a17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FA6CF3C-227D-4AD6-9F9E-5A2F726069E5}">
  <ds:schemaRefs>
    <ds:schemaRef ds:uri="130acb8a-a3ba-4a55-8259-cc307651a179"/>
    <ds:schemaRef ds:uri="8d5ae7cb-5eaa-45bd-87a9-9ecdfd4d7a1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1309</Words>
  <Application>Microsoft Macintosh PowerPoint</Application>
  <PresentationFormat>Custom</PresentationFormat>
  <Paragraphs>282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Aptos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Segars, Tahni</dc:creator>
  <cp:lastModifiedBy>Segars, Tahni</cp:lastModifiedBy>
  <cp:revision>3</cp:revision>
  <dcterms:created xsi:type="dcterms:W3CDTF">2024-09-13T21:46:41Z</dcterms:created>
  <dcterms:modified xsi:type="dcterms:W3CDTF">2026-05-12T15:43:54Z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0x01010036C3D368BC27924FAB34C8BDAF0794E900155845827574C74689886B0ED5E35BF0</vt:lpwstr>
  </property>
  <property fmtid="{D5CDD505-2E9C-101B-9397-08002B2CF9AE}" pid="3" name="MediaServiceImageTags">
    <vt:lpwstr/>
  </property>
</Properties>
</file>