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55" r:id="rId6"/>
    <p:sldId id="357" r:id="rId7"/>
    <p:sldId id="360" r:id="rId8"/>
    <p:sldId id="361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49FA06-59A9-4FE4-4306-881FC3043C60}" name="Varakantam, Naveen" initials="VN" userId="S::naveen.varakantam@sao.ga.gov::ff51b545-f507-4699-a683-f2c3fb3d4476" providerId="AD"/>
  <p188:author id="{ED68300F-0F46-BFA1-4F06-A273C3DA2924}" name="Olsen, Scott" initials="OS" userId="S::scott.olsen@sao.ga.gov::b170e10a-e08e-4e4a-87e0-123fb392078b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73700E63-9CC2-786D-83C1-1798154DCA35}" name="Patton, Coker" initials="PC" userId="S::coker.patton@sao.ga.gov::fd9cd073-a1d1-4cea-9999-9497865ca325" providerId="AD"/>
  <p188:author id="{819D8871-ED60-00C8-BFFD-4250E3DAF102}" name="Lokula, Raghava" initials="" userId="S::Raghava.Lokula@sao.ga.gov::678cad94-13b0-4b0b-9f5d-be4a11eb164c" providerId="AD"/>
  <p188:author id="{BFFD038E-6017-C843-98BD-7DB9884C9DDE}" name="Sipe, Jamie" initials="SJ" userId="S::jasipe@deloitte.com::5bc06a04-23d5-42bd-853b-0cd5205b0fa0" providerId="AD"/>
  <p188:author id="{0BE746B9-A1D5-483B-5A84-685E3B983DD3}" name="Lokula, Raghava" initials="LR" userId="S::raghava.lokula@sao.ga.gov::678cad94-13b0-4b0b-9f5d-be4a11eb164c" providerId="AD"/>
  <p188:author id="{2AFD9AF1-72FD-DABD-77A2-2F9C0E103930}" name="Bennett, Sarah" initials="BS" userId="S::sarabennett@deloitte.com::e3a7b89e-ccd3-495f-9a2d-e395c84ccd09" providerId="AD"/>
  <p188:author id="{9D9554F6-6B45-898C-5824-2126B9C97A2A}" name="Lynch, Karim" initials="KL" userId="S::Karim.Lynch@sao.ga.gov::b4947292-acac-48ea-a6f8-67644614c322" providerId="AD"/>
  <p188:author id="{3033C2F6-E6C9-0691-B99F-BAFE8E228662}" name="Swartout, Darcy" initials="DS" userId="S::darcy.swartout@sao.ga.gov::1c015fc4-41a8-4efb-8017-be6f6fc86c37" providerId="AD"/>
  <p188:author id="{BC485BF9-81A4-A5CD-4C71-605566970FB5}" name="Olsen, Scott" initials="" userId="S::Scott.Olsen@sao.ga.gov::b170e10a-e08e-4e4a-87e0-123fb39207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018" autoAdjust="0"/>
  </p:normalViewPr>
  <p:slideViewPr>
    <p:cSldViewPr snapToGrid="0">
      <p:cViewPr varScale="1">
        <p:scale>
          <a:sx n="45" d="100"/>
          <a:sy n="45" d="100"/>
        </p:scale>
        <p:origin x="2592" y="232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213E569-3094-91C4-A367-D2EC4C646432}"/>
              </a:ext>
            </a:extLst>
          </p:cNvPr>
          <p:cNvSpPr txBox="1"/>
          <p:nvPr userDrawn="1"/>
        </p:nvSpPr>
        <p:spPr>
          <a:xfrm>
            <a:off x="318654" y="14891436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1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6/18/26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7" r:id="rId2"/>
    <p:sldLayoutId id="2147483728" r:id="rId3"/>
    <p:sldLayoutId id="2147483729" r:id="rId4"/>
    <p:sldLayoutId id="2147483730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Multifactor Authentication (MFA)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with Email Setup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681249" y="3576893"/>
            <a:ext cx="2749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employees </a:t>
            </a:r>
            <a:r>
              <a:rPr lang="en-US" dirty="0">
                <a:latin typeface="Arial"/>
                <a:cs typeface="Arial"/>
              </a:rPr>
              <a:t>how to set up</a:t>
            </a:r>
            <a:r>
              <a:rPr lang="en-US" i="1" dirty="0">
                <a:latin typeface="Arial"/>
                <a:cs typeface="Arial"/>
              </a:rPr>
              <a:t> Multi-Factor Authentication (MFA) with Email </a:t>
            </a:r>
            <a:r>
              <a:rPr lang="en-US" dirty="0">
                <a:latin typeface="Arial"/>
                <a:cs typeface="Arial"/>
              </a:rPr>
              <a:t>to access GA@WORK. </a:t>
            </a:r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6759" y="8051290"/>
            <a:ext cx="10542315" cy="401490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Log in to </a:t>
            </a:r>
            <a:r>
              <a:rPr lang="en-US" b="1" dirty="0"/>
              <a:t>GA@WORK</a:t>
            </a:r>
            <a:r>
              <a:rPr lang="en-US" dirty="0"/>
              <a:t> with your </a:t>
            </a:r>
            <a:r>
              <a:rPr lang="en-US" b="1" dirty="0"/>
              <a:t>username</a:t>
            </a:r>
            <a:r>
              <a:rPr lang="en-US" dirty="0"/>
              <a:t> and </a:t>
            </a:r>
            <a:r>
              <a:rPr lang="en-US" b="1" dirty="0"/>
              <a:t>password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Sign In</a:t>
            </a:r>
            <a:r>
              <a:rPr lang="en-US" dirty="0"/>
              <a:t>.</a:t>
            </a:r>
            <a:endParaRPr lang="en-US" b="1" dirty="0"/>
          </a:p>
          <a:p>
            <a:r>
              <a:rPr lang="en-US" dirty="0"/>
              <a:t>Click </a:t>
            </a:r>
            <a:r>
              <a:rPr lang="en-US" b="1" dirty="0"/>
              <a:t>Email Set Up</a:t>
            </a:r>
            <a:r>
              <a:rPr lang="en-US" dirty="0"/>
              <a:t>.</a:t>
            </a:r>
          </a:p>
          <a:p>
            <a:r>
              <a:rPr lang="en-US" dirty="0"/>
              <a:t>Retrieve </a:t>
            </a:r>
            <a:r>
              <a:rPr lang="en-US" b="1" dirty="0"/>
              <a:t>Verification Code </a:t>
            </a:r>
            <a:r>
              <a:rPr lang="en-US" dirty="0"/>
              <a:t>from email and enter code</a:t>
            </a:r>
            <a:r>
              <a:rPr lang="en-US" b="1" dirty="0"/>
              <a:t> </a:t>
            </a:r>
            <a:r>
              <a:rPr lang="en-US" dirty="0"/>
              <a:t>into GA@WORK.</a:t>
            </a:r>
          </a:p>
          <a:p>
            <a:r>
              <a:rPr lang="en-US" dirty="0"/>
              <a:t>Click </a:t>
            </a:r>
            <a:r>
              <a:rPr lang="en-US" b="1" dirty="0"/>
              <a:t>Verify Code</a:t>
            </a:r>
            <a:r>
              <a:rPr lang="en-US" dirty="0"/>
              <a:t>.</a:t>
            </a:r>
          </a:p>
          <a:p>
            <a:r>
              <a:rPr lang="en-US" dirty="0"/>
              <a:t>View your </a:t>
            </a:r>
            <a:r>
              <a:rPr lang="en-US" b="1" dirty="0"/>
              <a:t>GA@WORK </a:t>
            </a:r>
            <a:r>
              <a:rPr lang="en-US" dirty="0"/>
              <a:t>homepage.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5A3CAB-E9DB-EBB6-F327-F9D81F7B2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F3A9F-B6B4-C23A-16C5-11B882B4A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86443-729B-C209-21AF-99916F593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CFFD47-2168-685D-FEEC-BC36F7E9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Multifactor Authentication (MFA) with Email Setup (Part 1 of 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FDD6B3-D332-0ED2-2A4F-B665853A911C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>
                <a:latin typeface="Arial"/>
                <a:cs typeface="Arial"/>
              </a:rPr>
              <a:t>INSTRUCTIONS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FF8B0D-B220-A0DC-6FAC-8D832DE35F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your </a:t>
            </a:r>
            <a:r>
              <a:rPr lang="en-US" b="1" dirty="0"/>
              <a:t>Username</a:t>
            </a:r>
            <a:r>
              <a:rPr lang="en-US" dirty="0"/>
              <a:t> and </a:t>
            </a:r>
            <a:r>
              <a:rPr lang="en-US" b="1" dirty="0"/>
              <a:t>Password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b="1" dirty="0"/>
              <a:t>Sign In</a:t>
            </a:r>
            <a:r>
              <a:rPr lang="en-US" dirty="0"/>
              <a:t>. </a:t>
            </a:r>
          </a:p>
          <a:p>
            <a:pPr marL="742950" indent="-742950" algn="ctr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E4F380-5E81-5E09-E341-1B04BA0098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9017659"/>
            <a:ext cx="5417128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Click</a:t>
            </a:r>
            <a:r>
              <a:rPr lang="en-US" b="1" dirty="0"/>
              <a:t> Set Up</a:t>
            </a:r>
            <a:r>
              <a:rPr lang="en-US" dirty="0"/>
              <a:t> in the </a:t>
            </a:r>
            <a:r>
              <a:rPr lang="en-US" b="1" dirty="0"/>
              <a:t>Email</a:t>
            </a:r>
            <a:r>
              <a:rPr lang="en-US" dirty="0"/>
              <a:t> block.</a:t>
            </a:r>
          </a:p>
          <a:p>
            <a:pPr marL="746125"/>
            <a:r>
              <a:rPr lang="en-US" sz="2800" b="1" dirty="0"/>
              <a:t>Note</a:t>
            </a:r>
            <a:r>
              <a:rPr lang="en-US" sz="2800" dirty="0"/>
              <a:t>: </a:t>
            </a:r>
            <a:r>
              <a:rPr lang="en-US" sz="2800" i="1" dirty="0"/>
              <a:t>Employees</a:t>
            </a:r>
            <a:r>
              <a:rPr lang="en-US" sz="2800" dirty="0"/>
              <a:t> and </a:t>
            </a:r>
            <a:r>
              <a:rPr lang="en-US" sz="2800" i="1" dirty="0"/>
              <a:t>External Learners </a:t>
            </a:r>
            <a:r>
              <a:rPr lang="en-US" sz="2800" dirty="0"/>
              <a:t>may skip </a:t>
            </a:r>
            <a:r>
              <a:rPr lang="en-US" sz="2800" i="1" dirty="0"/>
              <a:t>Multi-Factor Authentication </a:t>
            </a:r>
            <a:r>
              <a:rPr lang="en-US" sz="2800" dirty="0"/>
              <a:t>up to 3 times when logging in. </a:t>
            </a:r>
          </a:p>
          <a:p>
            <a:pPr marL="742950" indent="-742950">
              <a:buFont typeface="+mj-lt"/>
              <a:buAutoNum type="arabicPeriod" startAt="2"/>
            </a:pPr>
            <a:endParaRPr lang="en-US" dirty="0"/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705AB376-1BA6-2B48-EEA6-97C0CCC51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399" y="3854160"/>
            <a:ext cx="4572000" cy="46703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9EB149-C8E1-0078-F8D2-D902E437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82383" y="5559034"/>
            <a:ext cx="3293832" cy="200381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643934-3808-C70F-1668-5E230D0D5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12582" y="7748330"/>
            <a:ext cx="2749293" cy="4560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5AD8D7D-03C1-B3B8-71F1-1260B7C4DE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33743" y="628662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E33EF59-6206-0D7B-D2A7-2D7F89257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966859" y="77020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0144FF0-D64A-A0E1-8027-454EEE865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4056" y="9183036"/>
            <a:ext cx="3657600" cy="61348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087D4A8-10BB-586B-E58F-C92F9C5DB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81875" y="12887325"/>
            <a:ext cx="3057526" cy="88582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7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0D28F-90F2-67FA-B0AF-3AE546D6D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BEDB49-81F9-CD29-E3E2-8E38A7768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808CE6-A734-C651-23EE-CEEC0ABC9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D0C85-8D1F-1DAE-9656-144A12FB0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54A80A-2E70-1A16-C0E4-CDFB48E9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Multifactor Authentication (MFA) with Email Setup (Part 2 of 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F6C3D-2533-C4D7-E7FE-73442A30B5C3}"/>
              </a:ext>
            </a:extLst>
          </p:cNvPr>
          <p:cNvSpPr txBox="1"/>
          <p:nvPr/>
        </p:nvSpPr>
        <p:spPr>
          <a:xfrm>
            <a:off x="4511197" y="1873780"/>
            <a:ext cx="3171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4092BDF-3A5E-F707-04F1-A1A48AB553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Select </a:t>
            </a:r>
            <a:r>
              <a:rPr lang="en-US" dirty="0">
                <a:latin typeface="Arial"/>
                <a:cs typeface="Arial"/>
              </a:rPr>
              <a:t>to</a:t>
            </a:r>
            <a:r>
              <a:rPr lang="en-US" b="1" dirty="0">
                <a:latin typeface="Arial"/>
                <a:cs typeface="Arial"/>
              </a:rPr>
              <a:t> Enroll for MFA with Email</a:t>
            </a:r>
            <a:r>
              <a:rPr lang="en-US" dirty="0">
                <a:latin typeface="Arial"/>
                <a:cs typeface="Arial"/>
              </a:rPr>
              <a:t>. A </a:t>
            </a:r>
            <a:r>
              <a:rPr lang="en-US" b="1" dirty="0">
                <a:latin typeface="Arial"/>
                <a:cs typeface="Arial"/>
              </a:rPr>
              <a:t>Verification Code </a:t>
            </a:r>
            <a:r>
              <a:rPr lang="en-US" dirty="0">
                <a:latin typeface="Arial"/>
                <a:cs typeface="Arial"/>
              </a:rPr>
              <a:t>will be sent to your email address noted in GA@WORK. </a:t>
            </a:r>
          </a:p>
          <a:p>
            <a:pPr marL="742950" indent="-742950" algn="ctr">
              <a:buFont typeface="+mj-lt"/>
              <a:buAutoNum type="arabicPeriod" startAt="4"/>
            </a:pPr>
            <a:endParaRPr lang="en-US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B7B565A-B7AF-FAD2-EC14-558079507E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 dirty="0"/>
              <a:t>Locate the </a:t>
            </a:r>
            <a:r>
              <a:rPr lang="en-US" b="1" dirty="0"/>
              <a:t>Verification Code</a:t>
            </a:r>
            <a:r>
              <a:rPr lang="en-US" dirty="0"/>
              <a:t> sent to your email. </a:t>
            </a:r>
          </a:p>
          <a:p>
            <a:endParaRPr lang="en-US" dirty="0"/>
          </a:p>
          <a:p>
            <a:pPr marL="742950" indent="-742950">
              <a:buFont typeface="+mj-lt"/>
              <a:buAutoNum type="arabicPeriod" startAt="5"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8705FC-7A29-EC3A-0599-0D52C53BE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43" b="2423"/>
          <a:stretch>
            <a:fillRect/>
          </a:stretch>
        </p:blipFill>
        <p:spPr>
          <a:xfrm>
            <a:off x="3352799" y="4038600"/>
            <a:ext cx="4476751" cy="45786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7E73652-397A-6585-D62E-3D089BED5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11198" y="6562725"/>
            <a:ext cx="2165828" cy="43338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C3DC03-FD64-80C1-B8F4-831CB9664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9" y="10381180"/>
            <a:ext cx="9144000" cy="48604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ECF8FF0-3D22-1A41-C2F9-53F6F386A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9548" y="13093183"/>
            <a:ext cx="3495677" cy="89058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92F84-7258-46F7-163D-2A780040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90B40D-2F3C-1A86-41F9-1120D6EAC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292388-9259-E95F-C34D-66019F5D5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3C62AF-0FF9-B047-206A-6B52F7DB9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F257138-D7BC-81AA-29C0-F01D4B1D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Multifactor Authentication (MFA) with Email Setup (Part 3 of 3)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FCEFC5-47EE-B318-8B1C-CB350572BE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/>
              <a:t>Enter the </a:t>
            </a:r>
            <a:r>
              <a:rPr lang="en-US" b="1" dirty="0"/>
              <a:t>Verification Code</a:t>
            </a:r>
            <a:r>
              <a:rPr lang="en-US" dirty="0"/>
              <a:t> from your email and click </a:t>
            </a:r>
            <a:r>
              <a:rPr lang="en-US" b="1" dirty="0"/>
              <a:t>Verify Code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5"/>
            </a:pPr>
            <a:endParaRPr lang="en-US" dirty="0"/>
          </a:p>
          <a:p>
            <a:pPr marL="742950" indent="-742950">
              <a:buFont typeface="+mj-lt"/>
              <a:buAutoNum type="arabicPeriod" startAt="5"/>
            </a:pP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5AD2EC9-8110-DCD7-CCBC-48AAD3128A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 dirty="0"/>
              <a:t>You are now logged in to </a:t>
            </a:r>
            <a:r>
              <a:rPr lang="en-US" b="1" dirty="0"/>
              <a:t>GA@WORK</a:t>
            </a:r>
            <a:r>
              <a:rPr lang="en-US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63353-0FB1-93D0-ED0F-C8854168F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11197" y="1873780"/>
            <a:ext cx="3171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D85F52-96CB-050F-FB52-1562E3E1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599" y="3914766"/>
            <a:ext cx="3657600" cy="462178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449FA75-6D5C-222A-EA1E-AB5148D72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8" y="5816193"/>
            <a:ext cx="3643843" cy="12288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3B79B31-872A-BFC7-B656-4B1E6D59C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030" t="-10" r="20202"/>
          <a:stretch>
            <a:fillRect/>
          </a:stretch>
        </p:blipFill>
        <p:spPr>
          <a:xfrm>
            <a:off x="1295399" y="9763330"/>
            <a:ext cx="9144000" cy="42358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99909FA-B107-DBCE-74B4-C9C2C8293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510" y="14302210"/>
            <a:ext cx="11118978" cy="1111444"/>
          </a:xfrm>
          <a:prstGeom prst="rect">
            <a:avLst/>
          </a:prstGeom>
        </p:spPr>
      </p:pic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187C9E8D-B532-2834-E37C-13CA79F42719}"/>
              </a:ext>
            </a:extLst>
          </p:cNvPr>
          <p:cNvSpPr txBox="1">
            <a:spLocks/>
          </p:cNvSpPr>
          <p:nvPr/>
        </p:nvSpPr>
        <p:spPr>
          <a:xfrm>
            <a:off x="1755773" y="14456284"/>
            <a:ext cx="9598025" cy="7509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>
                <a:latin typeface="Arial"/>
                <a:cs typeface="Arial"/>
              </a:rPr>
              <a:t>You have successfully setup a Multi-Factor Authentication (MFA) with Email.</a:t>
            </a:r>
          </a:p>
        </p:txBody>
      </p:sp>
      <p:pic>
        <p:nvPicPr>
          <p:cNvPr id="19" name="Graphic 20">
            <a:extLst>
              <a:ext uri="{FF2B5EF4-FFF2-40B4-BE49-F238E27FC236}">
                <a16:creationId xmlns:a16="http://schemas.microsoft.com/office/drawing/2014/main" id="{B7D45CB3-CA57-B5DB-3D77-FBFA655B0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4282" y="14446395"/>
            <a:ext cx="837931" cy="75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443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  <TaxCatchAll xmlns="8d5ae7cb-5eaa-45bd-87a9-9ecdfd4d7a10" xsi:nil="true"/>
  </documentManagement>
</p:properties>
</file>

<file path=customXml/itemProps1.xml><?xml version="1.0" encoding="utf-8"?>
<ds:datastoreItem xmlns:ds="http://schemas.openxmlformats.org/officeDocument/2006/customXml" ds:itemID="{1372027F-8C07-49B7-B7CA-10EF34DBA0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22cc-d96d-4c7a-a6ef-47af526da2c2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http://schemas.openxmlformats.org/package/2006/metadata/core-properties"/>
    <ds:schemaRef ds:uri="http://purl.org/dc/elements/1.1/"/>
    <ds:schemaRef ds:uri="8d5ae7cb-5eaa-45bd-87a9-9ecdfd4d7a10"/>
    <ds:schemaRef ds:uri="http://schemas.microsoft.com/office/2006/metadata/properties"/>
    <ds:schemaRef ds:uri="http://schemas.microsoft.com/office/2006/documentManagement/types"/>
    <ds:schemaRef ds:uri="91b022cc-d96d-4c7a-a6ef-47af526da2c2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255</Words>
  <Application>Microsoft Macintosh PowerPoint</Application>
  <PresentationFormat>Custom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Job Aid Template</vt:lpstr>
      <vt:lpstr>1_Administrative</vt:lpstr>
      <vt:lpstr>Multifactor Authentication (MFA)  with Email Setup</vt:lpstr>
      <vt:lpstr>Multifactor Authentication (MFA) with Email Setup (Part 1 of 3)</vt:lpstr>
      <vt:lpstr>Multifactor Authentication (MFA) with Email Setup (Part 2 of 3)</vt:lpstr>
      <vt:lpstr>Multifactor Authentication (MFA) with Email Setup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24</cp:revision>
  <cp:lastPrinted>2024-05-14T19:49:44Z</cp:lastPrinted>
  <dcterms:created xsi:type="dcterms:W3CDTF">2024-01-04T16:25:20Z</dcterms:created>
  <dcterms:modified xsi:type="dcterms:W3CDTF">2026-06-18T17:40:57Z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  <property fmtid="{D5CDD505-2E9C-101B-9397-08002B2CF9AE}" pid="11" name="Order">
    <vt:r8>593500</vt:r8>
  </property>
  <property fmtid="{D5CDD505-2E9C-101B-9397-08002B2CF9AE}" pid="12" name="xd_Signature">
    <vt:bool>false</vt:bool>
  </property>
  <property fmtid="{D5CDD505-2E9C-101B-9397-08002B2CF9AE}" pid="13" name="xd_ProgID">
    <vt:lpwstr/>
  </property>
  <property fmtid="{D5CDD505-2E9C-101B-9397-08002B2CF9AE}" pid="14" name="_SourceUrl">
    <vt:lpwstr/>
  </property>
  <property fmtid="{D5CDD505-2E9C-101B-9397-08002B2CF9AE}" pid="15" name="_SharedFileIndex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Developer">
    <vt:lpwstr>11;#West, Chelsey</vt:lpwstr>
  </property>
  <property fmtid="{D5CDD505-2E9C-101B-9397-08002B2CF9AE}" pid="21" name="Job Aid Version Number">
    <vt:r8>1</vt:r8>
  </property>
  <property fmtid="{D5CDD505-2E9C-101B-9397-08002B2CF9AE}" pid="22" name="Job Aid Version Notes">
    <vt:lpwstr>New file received. Updated webpage and moved old file to duplicate folder.</vt:lpwstr>
  </property>
  <property fmtid="{D5CDD505-2E9C-101B-9397-08002B2CF9AE}" pid="23" name="PageURL">
    <vt:lpwstr>https://gets.sharepoint.com/sites/gawork/Security/SitePages/Multifactor-Authentication-MFA-with-Email-Setup.aspx</vt:lpwstr>
  </property>
  <property fmtid="{D5CDD505-2E9C-101B-9397-08002B2CF9AE}" pid="24" name="Webpagestatus">
    <vt:lpwstr>Published</vt:lpwstr>
  </property>
</Properties>
</file>