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4"/>
  </p:sldMasterIdLst>
  <p:notesMasterIdLst>
    <p:notesMasterId r:id="rId8"/>
  </p:notesMasterIdLst>
  <p:sldIdLst>
    <p:sldId id="370" r:id="rId5"/>
    <p:sldId id="260" r:id="rId6"/>
    <p:sldId id="261" r:id="rId7"/>
  </p:sldIdLst>
  <p:sldSz cx="12192000" cy="16262350"/>
  <p:notesSz cx="12192000" cy="16262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49FA06-59A9-4FE4-4306-881FC3043C60}" name="Varakantam, Naveen" initials="VN" userId="S::naveen.varakantam@sao.ga.gov::ff51b545-f507-4699-a683-f2c3fb3d4476" providerId="AD"/>
  <p188:author id="{0BE746B9-A1D5-483B-5A84-685E3B983DD3}" name="Lokula, Raghava" initials="LR" userId="S::raghava.lokula@sao.ga.gov::678cad94-13b0-4b0b-9f5d-be4a11eb164c" providerId="AD"/>
  <p188:author id="{3033C2F6-E6C9-0691-B99F-BAFE8E228662}" name="Swartout, Darcy" initials="SD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48" d="100"/>
          <a:sy n="48" d="100"/>
        </p:scale>
        <p:origin x="3128" y="2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815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815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733D3-C0B0-4419-8375-0FA837DE17D2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2033588"/>
            <a:ext cx="4114800" cy="5487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7826375"/>
            <a:ext cx="9753600" cy="640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5446375"/>
            <a:ext cx="5283200" cy="815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15446375"/>
            <a:ext cx="5283200" cy="815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73FCC-072F-49FD-AB76-54DAD0E3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0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EF372-5774-82D4-60C3-94032A684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5D24EF-4EE9-5D0E-BE15-DE02A5E1D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49388-584C-D2DF-0CE9-8EC367D38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216F77-315E-C6A2-6832-947E083B3D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8F99EE-B2D2-41D4-83DE-2320E59029E6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279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1107"/>
            <a:ext cx="12192000" cy="164559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5053"/>
            <a:ext cx="12192000" cy="1674186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2638"/>
            <a:ext cx="10515600" cy="2564562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200" y="7473423"/>
            <a:ext cx="10470445" cy="554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90" y="8036978"/>
            <a:ext cx="10542315" cy="4016473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4" y="385996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4076"/>
            <a:ext cx="2634080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90" y="7169354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7642"/>
            <a:ext cx="2130326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7" y="625097"/>
            <a:ext cx="4544577" cy="73180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40671"/>
            <a:ext cx="12192000" cy="11289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BA1B22-2A3E-0169-86F4-A0378CFF3105}"/>
              </a:ext>
            </a:extLst>
          </p:cNvPr>
          <p:cNvSpPr txBox="1"/>
          <p:nvPr userDrawn="1"/>
        </p:nvSpPr>
        <p:spPr>
          <a:xfrm>
            <a:off x="311728" y="14947965"/>
            <a:ext cx="11554691" cy="64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7415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457"/>
            <a:ext cx="10515600" cy="809014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3581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2" y="1787883"/>
            <a:ext cx="3093455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951"/>
            <a:ext cx="10569221" cy="6056032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96"/>
            <a:ext cx="2936764" cy="4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0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457"/>
            <a:ext cx="10515600" cy="809014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200" y="881840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3581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6" y="1774101"/>
            <a:ext cx="3093455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951"/>
            <a:ext cx="10569221" cy="6056032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21182"/>
            <a:ext cx="10569221" cy="6056032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96"/>
            <a:ext cx="2936764" cy="4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3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2" y="6490541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2" y="2046062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2" y="1779624"/>
            <a:ext cx="3093455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6" y="1093974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457"/>
            <a:ext cx="10515600" cy="809014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9" y="2390755"/>
            <a:ext cx="10569221" cy="394348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8" y="11253618"/>
            <a:ext cx="10569221" cy="394348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8" y="6789641"/>
            <a:ext cx="10569221" cy="394348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96"/>
            <a:ext cx="2936764" cy="4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62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457"/>
            <a:ext cx="10515600" cy="809014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3581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0" y="1770704"/>
            <a:ext cx="3093455" cy="5234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951"/>
            <a:ext cx="10569221" cy="6056032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96"/>
            <a:ext cx="2936764" cy="4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09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70545"/>
            <a:ext cx="12192000" cy="68569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824"/>
            <a:ext cx="10515600" cy="3143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9098"/>
            <a:ext cx="10515600" cy="1031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70545"/>
            <a:ext cx="2743200" cy="685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70545"/>
            <a:ext cx="4114800" cy="685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70545"/>
            <a:ext cx="2743200" cy="685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5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B5A77-0403-F0D1-AD3D-3C23150BA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299377-1965-731B-06D8-C37214755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367B9413-C376-4173-83FA-9706DE374DDA}" type="datetime1">
              <a:rPr lang="en-US" kern="1200">
                <a:solidFill>
                  <a:prstClr val="white"/>
                </a:solidFill>
                <a:ea typeface="+mn-ea"/>
              </a:rPr>
              <a:pPr defTabSz="457200" rtl="0"/>
              <a:t>5/13/26</a:t>
            </a:fld>
            <a:endParaRPr lang="en-US" kern="1200">
              <a:solidFill>
                <a:prstClr val="white"/>
              </a:solidFill>
              <a:ea typeface="+mn-ea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D658E-ED19-A4E5-CB3E-7DDA3825E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r>
              <a:rPr lang="en-US" kern="1200">
                <a:solidFill>
                  <a:prstClr val="white"/>
                </a:solidFill>
                <a:ea typeface="+mn-ea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378D9-EF9B-BAC1-077A-CC6EBBB67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A178E8AA-DD40-477F-A66C-355F3DFD5912}" type="slidenum">
              <a:rPr lang="en-US" kern="1200">
                <a:solidFill>
                  <a:prstClr val="white"/>
                </a:solidFill>
                <a:ea typeface="+mn-ea"/>
              </a:rPr>
              <a:pPr defTabSz="457200" rtl="0"/>
              <a:t>1</a:t>
            </a:fld>
            <a:endParaRPr lang="en-US" kern="1200">
              <a:solidFill>
                <a:prstClr val="white"/>
              </a:solidFill>
              <a:ea typeface="+mn-e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C250C77-27D6-FD98-B47A-FDC6CB8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Log In to GA@WORK for Employees Using Azure Single Sign-On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DA27697-DA00-A6E4-0759-CDBA7AF3AE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assist Employees</a:t>
            </a:r>
            <a:r>
              <a:rPr lang="en-US" i="1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with the steps to </a:t>
            </a:r>
            <a:r>
              <a:rPr lang="en-US" i="1">
                <a:latin typeface="Arial"/>
                <a:cs typeface="Arial"/>
              </a:rPr>
              <a:t>Log In to GA@WORK using Azure Single sign-on.</a:t>
            </a:r>
            <a:r>
              <a:rPr lang="en-US">
                <a:latin typeface="Arial"/>
                <a:cs typeface="Arial"/>
              </a:rPr>
              <a:t> 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46618E-4C40-A330-832B-30936AE8FAE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90" y="8037015"/>
            <a:ext cx="10542315" cy="2563561"/>
          </a:xfrm>
        </p:spPr>
        <p:txBody>
          <a:bodyPr>
            <a:normAutofit/>
          </a:bodyPr>
          <a:lstStyle/>
          <a:p>
            <a:r>
              <a:rPr lang="en-US"/>
              <a:t>Enter </a:t>
            </a:r>
            <a:r>
              <a:rPr lang="en-US" b="1"/>
              <a:t>Username </a:t>
            </a:r>
            <a:r>
              <a:rPr lang="en-US"/>
              <a:t>and</a:t>
            </a:r>
            <a:r>
              <a:rPr lang="en-US" b="1"/>
              <a:t> Password</a:t>
            </a:r>
            <a:r>
              <a:rPr lang="en-US"/>
              <a:t>.</a:t>
            </a:r>
          </a:p>
          <a:p>
            <a:r>
              <a:rPr lang="en-US"/>
              <a:t>Select </a:t>
            </a:r>
            <a:r>
              <a:rPr lang="en-US" b="1"/>
              <a:t>Enter a code </a:t>
            </a:r>
            <a:r>
              <a:rPr lang="en-US"/>
              <a:t>or</a:t>
            </a:r>
            <a:r>
              <a:rPr lang="en-US" b="1"/>
              <a:t> Get a push notification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GA@WORK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5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8814943"/>
            <a:ext cx="10569575" cy="0"/>
          </a:xfrm>
          <a:custGeom>
            <a:avLst/>
            <a:gdLst/>
            <a:ahLst/>
            <a:cxnLst/>
            <a:rect l="l" t="t" r="r" b="b"/>
            <a:pathLst>
              <a:path w="10569575">
                <a:moveTo>
                  <a:pt x="0" y="0"/>
                </a:moveTo>
                <a:lnTo>
                  <a:pt x="10569067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2035048"/>
            <a:ext cx="3738245" cy="0"/>
          </a:xfrm>
          <a:custGeom>
            <a:avLst/>
            <a:gdLst/>
            <a:ahLst/>
            <a:cxnLst/>
            <a:rect l="l" t="t" r="r" b="b"/>
            <a:pathLst>
              <a:path w="3738245">
                <a:moveTo>
                  <a:pt x="0" y="0"/>
                </a:moveTo>
                <a:lnTo>
                  <a:pt x="3737737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9403" y="2035048"/>
            <a:ext cx="3738245" cy="0"/>
          </a:xfrm>
          <a:custGeom>
            <a:avLst/>
            <a:gdLst/>
            <a:ahLst/>
            <a:cxnLst/>
            <a:rect l="l" t="t" r="r" b="b"/>
            <a:pathLst>
              <a:path w="3738245">
                <a:moveTo>
                  <a:pt x="0" y="0"/>
                </a:moveTo>
                <a:lnTo>
                  <a:pt x="3737864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916939" y="623062"/>
            <a:ext cx="10436861" cy="107529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7429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ts val="3890"/>
              </a:lnSpc>
              <a:spcBef>
                <a:spcPts val="5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Log In to GA@WORK for Employees Using Azure Single Sign-On (Part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2)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58909" y="146787"/>
            <a:ext cx="2936748" cy="472719"/>
          </a:xfrm>
          <a:prstGeom prst="rect">
            <a:avLst/>
          </a:prstGeom>
        </p:spPr>
      </p:pic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68500" y="3259836"/>
            <a:ext cx="8255000" cy="4920615"/>
            <a:chOff x="1968500" y="3259836"/>
            <a:chExt cx="8255000" cy="492061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1200" y="3272536"/>
              <a:ext cx="8229600" cy="488861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74850" y="3266186"/>
              <a:ext cx="8242300" cy="4901565"/>
            </a:xfrm>
            <a:custGeom>
              <a:avLst/>
              <a:gdLst/>
              <a:ahLst/>
              <a:cxnLst/>
              <a:rect l="l" t="t" r="r" b="b"/>
              <a:pathLst>
                <a:path w="8242300" h="4901565">
                  <a:moveTo>
                    <a:pt x="0" y="4901310"/>
                  </a:moveTo>
                  <a:lnTo>
                    <a:pt x="8242300" y="4901310"/>
                  </a:lnTo>
                  <a:lnTo>
                    <a:pt x="8242300" y="0"/>
                  </a:lnTo>
                  <a:lnTo>
                    <a:pt x="0" y="0"/>
                  </a:lnTo>
                  <a:lnTo>
                    <a:pt x="0" y="490131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86000" y="7207225"/>
              <a:ext cx="2046605" cy="954405"/>
            </a:xfrm>
            <a:custGeom>
              <a:avLst/>
              <a:gdLst/>
              <a:ahLst/>
              <a:cxnLst/>
              <a:rect l="l" t="t" r="r" b="b"/>
              <a:pathLst>
                <a:path w="2046604" h="954404">
                  <a:moveTo>
                    <a:pt x="0" y="953922"/>
                  </a:moveTo>
                  <a:lnTo>
                    <a:pt x="2046477" y="953922"/>
                  </a:lnTo>
                  <a:lnTo>
                    <a:pt x="2046477" y="0"/>
                  </a:lnTo>
                  <a:lnTo>
                    <a:pt x="0" y="0"/>
                  </a:lnTo>
                  <a:lnTo>
                    <a:pt x="0" y="953922"/>
                  </a:lnTo>
                  <a:close/>
                </a:path>
              </a:pathLst>
            </a:custGeom>
            <a:ln w="38100">
              <a:solidFill>
                <a:srgbClr val="A725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16939" y="8873935"/>
            <a:ext cx="10008870" cy="2280285"/>
          </a:xfrm>
          <a:prstGeom prst="rect">
            <a:avLst/>
          </a:prstGeom>
        </p:spPr>
        <p:txBody>
          <a:bodyPr vert="horz" wrap="square" lIns="0" tIns="123190" rIns="0" bIns="0" rtlCol="0">
            <a:spAutoFit/>
          </a:bodyPr>
          <a:lstStyle/>
          <a:p>
            <a:pPr marL="756285" indent="-743585">
              <a:lnSpc>
                <a:spcPct val="100000"/>
              </a:lnSpc>
              <a:spcBef>
                <a:spcPts val="970"/>
              </a:spcBef>
              <a:buAutoNum type="arabicPeriod" startAt="2"/>
              <a:tabLst>
                <a:tab pos="756285" algn="l"/>
              </a:tabLst>
            </a:pPr>
            <a:r>
              <a:rPr sz="3600">
                <a:latin typeface="Arial"/>
                <a:cs typeface="Arial"/>
              </a:rPr>
              <a:t>Select</a:t>
            </a:r>
            <a:r>
              <a:rPr sz="3600" spc="-30">
                <a:latin typeface="Arial"/>
                <a:cs typeface="Arial"/>
              </a:rPr>
              <a:t> </a:t>
            </a:r>
            <a:r>
              <a:rPr sz="3600" b="1">
                <a:latin typeface="Arial"/>
                <a:cs typeface="Arial"/>
              </a:rPr>
              <a:t>Other</a:t>
            </a:r>
            <a:r>
              <a:rPr sz="3600" b="1" spc="-140">
                <a:latin typeface="Arial"/>
                <a:cs typeface="Arial"/>
              </a:rPr>
              <a:t> </a:t>
            </a:r>
            <a:r>
              <a:rPr sz="3600" b="1" spc="-10">
                <a:latin typeface="Arial"/>
                <a:cs typeface="Arial"/>
              </a:rPr>
              <a:t>Apps</a:t>
            </a:r>
            <a:r>
              <a:rPr sz="3600" spc="-1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 marL="756285" indent="-743585">
              <a:lnSpc>
                <a:spcPct val="100000"/>
              </a:lnSpc>
              <a:spcBef>
                <a:spcPts val="865"/>
              </a:spcBef>
              <a:buAutoNum type="arabicPeriod" startAt="2"/>
              <a:tabLst>
                <a:tab pos="756285" algn="l"/>
              </a:tabLst>
            </a:pPr>
            <a:r>
              <a:rPr sz="3600">
                <a:latin typeface="Arial"/>
                <a:cs typeface="Arial"/>
              </a:rPr>
              <a:t>Click</a:t>
            </a:r>
            <a:r>
              <a:rPr sz="3600" spc="-80">
                <a:latin typeface="Arial"/>
                <a:cs typeface="Arial"/>
              </a:rPr>
              <a:t> </a:t>
            </a:r>
            <a:r>
              <a:rPr sz="3600">
                <a:latin typeface="Arial"/>
                <a:cs typeface="Arial"/>
              </a:rPr>
              <a:t>the</a:t>
            </a:r>
            <a:r>
              <a:rPr sz="3600" spc="-60">
                <a:latin typeface="Arial"/>
                <a:cs typeface="Arial"/>
              </a:rPr>
              <a:t> </a:t>
            </a:r>
            <a:r>
              <a:rPr sz="3600" b="1">
                <a:latin typeface="Arial"/>
                <a:cs typeface="Arial"/>
              </a:rPr>
              <a:t>Workday</a:t>
            </a:r>
            <a:r>
              <a:rPr sz="3600" b="1" spc="-65">
                <a:latin typeface="Arial"/>
                <a:cs typeface="Arial"/>
              </a:rPr>
              <a:t> </a:t>
            </a:r>
            <a:r>
              <a:rPr sz="3600" spc="-20">
                <a:latin typeface="Arial"/>
                <a:cs typeface="Arial"/>
              </a:rPr>
              <a:t>app.</a:t>
            </a:r>
            <a:endParaRPr sz="3600">
              <a:latin typeface="Arial"/>
              <a:cs typeface="Arial"/>
            </a:endParaRPr>
          </a:p>
          <a:p>
            <a:pPr marL="759460" marR="5080">
              <a:lnSpc>
                <a:spcPts val="3020"/>
              </a:lnSpc>
              <a:spcBef>
                <a:spcPts val="1375"/>
              </a:spcBef>
            </a:pPr>
            <a:r>
              <a:rPr sz="2800" b="1">
                <a:latin typeface="Arial"/>
                <a:cs typeface="Arial"/>
              </a:rPr>
              <a:t>Note</a:t>
            </a:r>
            <a:r>
              <a:rPr sz="2800">
                <a:latin typeface="Arial"/>
                <a:cs typeface="Arial"/>
              </a:rPr>
              <a:t>:</a:t>
            </a:r>
            <a:r>
              <a:rPr sz="2800" spc="-9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The</a:t>
            </a:r>
            <a:r>
              <a:rPr sz="2800" spc="-5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location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of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the</a:t>
            </a:r>
            <a:r>
              <a:rPr sz="2800" spc="-45">
                <a:latin typeface="Arial"/>
                <a:cs typeface="Arial"/>
              </a:rPr>
              <a:t> </a:t>
            </a:r>
            <a:r>
              <a:rPr sz="2800" i="1">
                <a:latin typeface="Arial"/>
                <a:cs typeface="Arial"/>
              </a:rPr>
              <a:t>Workday</a:t>
            </a:r>
            <a:r>
              <a:rPr sz="2800" i="1" spc="-4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app</a:t>
            </a:r>
            <a:r>
              <a:rPr sz="2800" spc="-5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will</a:t>
            </a:r>
            <a:r>
              <a:rPr sz="2800" spc="-4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vary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 spc="-10">
                <a:latin typeface="Arial"/>
                <a:cs typeface="Arial"/>
              </a:rPr>
              <a:t>depending </a:t>
            </a:r>
            <a:r>
              <a:rPr sz="2800">
                <a:latin typeface="Arial"/>
                <a:cs typeface="Arial"/>
              </a:rPr>
              <a:t>on</a:t>
            </a:r>
            <a:r>
              <a:rPr sz="2800" spc="-6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your</a:t>
            </a:r>
            <a:r>
              <a:rPr sz="2800" spc="-6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personal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 spc="-10">
                <a:latin typeface="Arial"/>
                <a:cs typeface="Arial"/>
              </a:rPr>
              <a:t>configurations.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81200" y="11721846"/>
            <a:ext cx="8229600" cy="2961113"/>
          </a:xfrm>
          <a:prstGeom prst="rect">
            <a:avLst/>
          </a:prstGeom>
        </p:spPr>
      </p:pic>
      <p:sp>
        <p:nvSp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4850" y="11715496"/>
            <a:ext cx="8242300" cy="2986405"/>
          </a:xfrm>
          <a:custGeom>
            <a:avLst/>
            <a:gdLst/>
            <a:ahLst/>
            <a:cxnLst/>
            <a:rect l="l" t="t" r="r" b="b"/>
            <a:pathLst>
              <a:path w="8242300" h="2986405">
                <a:moveTo>
                  <a:pt x="0" y="2986150"/>
                </a:moveTo>
                <a:lnTo>
                  <a:pt x="8242300" y="2986150"/>
                </a:lnTo>
                <a:lnTo>
                  <a:pt x="8242300" y="0"/>
                </a:lnTo>
                <a:lnTo>
                  <a:pt x="0" y="0"/>
                </a:lnTo>
                <a:lnTo>
                  <a:pt x="0" y="298615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0988" y="13773468"/>
            <a:ext cx="3830320" cy="922019"/>
          </a:xfrm>
          <a:custGeom>
            <a:avLst/>
            <a:gdLst/>
            <a:ahLst/>
            <a:cxnLst/>
            <a:rect l="l" t="t" r="r" b="b"/>
            <a:pathLst>
              <a:path w="3830320" h="922019">
                <a:moveTo>
                  <a:pt x="0" y="921829"/>
                </a:moveTo>
                <a:lnTo>
                  <a:pt x="3829812" y="921829"/>
                </a:lnTo>
                <a:lnTo>
                  <a:pt x="3829812" y="0"/>
                </a:lnTo>
                <a:lnTo>
                  <a:pt x="0" y="0"/>
                </a:lnTo>
                <a:lnTo>
                  <a:pt x="0" y="921829"/>
                </a:lnTo>
                <a:close/>
              </a:path>
            </a:pathLst>
          </a:custGeom>
          <a:ln w="38100">
            <a:solidFill>
              <a:srgbClr val="A725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3320" y="12156846"/>
            <a:ext cx="1315720" cy="490220"/>
          </a:xfrm>
          <a:custGeom>
            <a:avLst/>
            <a:gdLst/>
            <a:ahLst/>
            <a:cxnLst/>
            <a:rect l="l" t="t" r="r" b="b"/>
            <a:pathLst>
              <a:path w="1315720" h="490220">
                <a:moveTo>
                  <a:pt x="0" y="490067"/>
                </a:moveTo>
                <a:lnTo>
                  <a:pt x="1315593" y="490067"/>
                </a:lnTo>
                <a:lnTo>
                  <a:pt x="1315593" y="0"/>
                </a:lnTo>
                <a:lnTo>
                  <a:pt x="0" y="0"/>
                </a:lnTo>
                <a:lnTo>
                  <a:pt x="0" y="490067"/>
                </a:lnTo>
                <a:close/>
              </a:path>
            </a:pathLst>
          </a:custGeom>
          <a:ln w="38100">
            <a:solidFill>
              <a:srgbClr val="A725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pc="-10"/>
              <a:t>Version</a:t>
            </a:r>
            <a:r>
              <a:rPr spc="-55"/>
              <a:t> </a:t>
            </a:r>
            <a:r>
              <a:rPr spc="-50"/>
              <a:t>1</a:t>
            </a:r>
          </a:p>
        </p:txBody>
      </p: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pc="-10"/>
              <a:t>6/18/2025</a:t>
            </a:r>
          </a:p>
        </p:txBody>
      </p:sp>
      <p:sp>
        <p:nvSpPr>
          <p:cNvPr id="24" name="object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64"/>
              </a:lnSpc>
            </a:pPr>
            <a:fld id="{81D60167-4931-47E6-BA6A-407CBD079E47}" type="slidenum">
              <a:rPr spc="-50" dirty="0"/>
              <a:t>2</a:t>
            </a:fld>
            <a:endParaRPr spc="-5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1DD554B-5844-2465-FE8F-1AA0E90351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Click </a:t>
            </a:r>
            <a:r>
              <a:rPr lang="en-US" b="1"/>
              <a:t>Apps</a:t>
            </a:r>
            <a:r>
              <a:rPr lang="en-US"/>
              <a:t> in </a:t>
            </a:r>
            <a:r>
              <a:rPr lang="en-US" b="1"/>
              <a:t>Microsoft</a:t>
            </a:r>
            <a:r>
              <a:rPr lang="en-US"/>
              <a:t> </a:t>
            </a:r>
            <a:r>
              <a:rPr lang="en-US" b="1"/>
              <a:t>365</a:t>
            </a:r>
            <a:r>
              <a:rPr lang="en-US"/>
              <a:t>.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86860" y="1160820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21828" y="132280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8814943"/>
            <a:ext cx="10569575" cy="0"/>
          </a:xfrm>
          <a:custGeom>
            <a:avLst/>
            <a:gdLst/>
            <a:ahLst/>
            <a:cxnLst/>
            <a:rect l="l" t="t" r="r" b="b"/>
            <a:pathLst>
              <a:path w="10569575">
                <a:moveTo>
                  <a:pt x="0" y="0"/>
                </a:moveTo>
                <a:lnTo>
                  <a:pt x="10569067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2035048"/>
            <a:ext cx="3738245" cy="0"/>
          </a:xfrm>
          <a:custGeom>
            <a:avLst/>
            <a:gdLst/>
            <a:ahLst/>
            <a:cxnLst/>
            <a:rect l="l" t="t" r="r" b="b"/>
            <a:pathLst>
              <a:path w="3738245">
                <a:moveTo>
                  <a:pt x="0" y="0"/>
                </a:moveTo>
                <a:lnTo>
                  <a:pt x="3737737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9403" y="2035048"/>
            <a:ext cx="3738245" cy="0"/>
          </a:xfrm>
          <a:custGeom>
            <a:avLst/>
            <a:gdLst/>
            <a:ahLst/>
            <a:cxnLst/>
            <a:rect l="l" t="t" r="r" b="b"/>
            <a:pathLst>
              <a:path w="3738245">
                <a:moveTo>
                  <a:pt x="0" y="0"/>
                </a:moveTo>
                <a:lnTo>
                  <a:pt x="3737864" y="0"/>
                </a:lnTo>
              </a:path>
            </a:pathLst>
          </a:custGeom>
          <a:ln w="57150">
            <a:solidFill>
              <a:srgbClr val="F792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58909" y="146787"/>
            <a:ext cx="2936748" cy="472719"/>
          </a:xfrm>
          <a:prstGeom prst="rect">
            <a:avLst/>
          </a:prstGeom>
        </p:spPr>
      </p:pic>
      <p:pic>
        <p:nvPic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9319" y="4292521"/>
            <a:ext cx="3657600" cy="4207636"/>
          </a:xfrm>
          <a:prstGeom prst="rect">
            <a:avLst/>
          </a:prstGeom>
        </p:spPr>
      </p:pic>
      <p:sp>
        <p:nvSpPr>
          <p:cNvPr id="33" name="object 5">
            <a:extLst>
              <a:ext uri="{FF2B5EF4-FFF2-40B4-BE49-F238E27FC236}">
                <a16:creationId xmlns:a16="http://schemas.microsoft.com/office/drawing/2014/main" id="{79F3D1B3-DA41-726C-7343-4918A8CEBC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6939" y="623062"/>
            <a:ext cx="10436861" cy="107529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7429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ts val="3890"/>
              </a:lnSpc>
              <a:spcBef>
                <a:spcPts val="5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Log In to GA@WORK for Employees Using Azure Single Sign-On (Part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lang="en-US" sz="3600" b="1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1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2)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FEF83D7-77AF-F0A3-CA3A-0BAEDDAB05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4105"/>
              </a:lnSpc>
              <a:spcBef>
                <a:spcPts val="795"/>
              </a:spcBef>
              <a:buFont typeface="+mj-lt"/>
              <a:buAutoNum type="arabicPeriod" startAt="4"/>
              <a:tabLst>
                <a:tab pos="756285" algn="l"/>
              </a:tabLst>
            </a:pPr>
            <a:r>
              <a:rPr lang="en-US">
                <a:latin typeface="Arial"/>
                <a:cs typeface="Arial"/>
              </a:rPr>
              <a:t>Select</a:t>
            </a:r>
            <a:r>
              <a:rPr lang="en-US" spc="-20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the</a:t>
            </a:r>
            <a:r>
              <a:rPr lang="en-US" spc="-15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appropriate</a:t>
            </a:r>
            <a:r>
              <a:rPr lang="en-US" spc="-45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Identity</a:t>
            </a:r>
            <a:r>
              <a:rPr lang="en-US" b="1" spc="-15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Provider</a:t>
            </a:r>
            <a:r>
              <a:rPr lang="en-US" b="1" spc="-15">
                <a:latin typeface="Arial"/>
                <a:cs typeface="Arial"/>
              </a:rPr>
              <a:t> </a:t>
            </a:r>
            <a:r>
              <a:rPr lang="en-US" b="1" spc="-10">
                <a:latin typeface="Arial"/>
                <a:cs typeface="Arial"/>
              </a:rPr>
              <a:t>(IdP) </a:t>
            </a:r>
            <a:r>
              <a:rPr lang="en-US">
                <a:latin typeface="Arial"/>
                <a:cs typeface="Arial"/>
              </a:rPr>
              <a:t>provided</a:t>
            </a:r>
            <a:r>
              <a:rPr lang="en-US" spc="-75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for</a:t>
            </a:r>
            <a:r>
              <a:rPr lang="en-US" spc="-45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your</a:t>
            </a:r>
            <a:r>
              <a:rPr lang="en-US" spc="-60">
                <a:latin typeface="Arial"/>
                <a:cs typeface="Arial"/>
              </a:rPr>
              <a:t> </a:t>
            </a:r>
            <a:r>
              <a:rPr lang="en-US" spc="-10">
                <a:latin typeface="Arial"/>
                <a:cs typeface="Arial"/>
              </a:rPr>
              <a:t>agency,</a:t>
            </a:r>
            <a:r>
              <a:rPr lang="en-US" spc="-70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if</a:t>
            </a:r>
            <a:r>
              <a:rPr lang="en-US" spc="-45">
                <a:latin typeface="Arial"/>
                <a:cs typeface="Arial"/>
              </a:rPr>
              <a:t> </a:t>
            </a:r>
            <a:r>
              <a:rPr lang="en-US" spc="-10">
                <a:latin typeface="Arial"/>
                <a:cs typeface="Arial"/>
              </a:rPr>
              <a:t>applicable.</a:t>
            </a:r>
            <a:endParaRPr lang="en-US">
              <a:latin typeface="Arial"/>
              <a:cs typeface="Arial"/>
            </a:endParaRPr>
          </a:p>
          <a:p>
            <a:pPr marL="741363" indent="0">
              <a:lnSpc>
                <a:spcPct val="100000"/>
              </a:lnSpc>
              <a:spcBef>
                <a:spcPts val="980"/>
              </a:spcBef>
              <a:buNone/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</a:t>
            </a:r>
            <a:r>
              <a:rPr lang="en-US" sz="2800" spc="-4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If</a:t>
            </a:r>
            <a:r>
              <a:rPr lang="en-US" sz="2800" spc="-6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your</a:t>
            </a:r>
            <a:r>
              <a:rPr lang="en-US" sz="2800" spc="-45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agency</a:t>
            </a:r>
            <a:r>
              <a:rPr lang="en-US" sz="2800" spc="-4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is</a:t>
            </a:r>
            <a:r>
              <a:rPr lang="en-US" sz="2800" spc="-5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not</a:t>
            </a:r>
            <a:r>
              <a:rPr lang="en-US" sz="2800" spc="-5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in</a:t>
            </a:r>
            <a:r>
              <a:rPr lang="en-US" sz="2800" spc="-5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the</a:t>
            </a:r>
            <a:r>
              <a:rPr lang="en-US" sz="2800" spc="-5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list,</a:t>
            </a:r>
            <a:r>
              <a:rPr lang="en-US" sz="2800" spc="-50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select</a:t>
            </a:r>
            <a:r>
              <a:rPr lang="en-US" sz="2800" spc="-10">
                <a:latin typeface="Arial"/>
                <a:cs typeface="Arial"/>
              </a:rPr>
              <a:t> </a:t>
            </a:r>
            <a:r>
              <a:rPr lang="en-US" sz="2800" i="1">
                <a:latin typeface="Arial"/>
                <a:cs typeface="Arial"/>
              </a:rPr>
              <a:t>Native</a:t>
            </a:r>
            <a:r>
              <a:rPr lang="en-US" sz="2800" i="1" spc="-40">
                <a:latin typeface="Arial"/>
                <a:cs typeface="Arial"/>
              </a:rPr>
              <a:t> </a:t>
            </a:r>
            <a:r>
              <a:rPr lang="en-US" sz="2800" i="1" spc="-10">
                <a:latin typeface="Arial"/>
                <a:cs typeface="Arial"/>
              </a:rPr>
              <a:t>Login</a:t>
            </a:r>
            <a:r>
              <a:rPr lang="en-US" sz="2800" spc="-10">
                <a:latin typeface="Arial"/>
                <a:cs typeface="Arial"/>
              </a:rPr>
              <a:t>.</a:t>
            </a:r>
            <a:endParaRPr lang="en-US"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6939" y="8873935"/>
            <a:ext cx="10323830" cy="2296783"/>
          </a:xfrm>
          <a:prstGeom prst="rect">
            <a:avLst/>
          </a:prstGeom>
        </p:spPr>
        <p:txBody>
          <a:bodyPr vert="horz" wrap="square" lIns="0" tIns="123190" rIns="0" bIns="0" rtlCol="0">
            <a:spAutoFit/>
          </a:bodyPr>
          <a:lstStyle/>
          <a:p>
            <a:pPr marL="756285" indent="-743585">
              <a:lnSpc>
                <a:spcPct val="100000"/>
              </a:lnSpc>
              <a:spcBef>
                <a:spcPts val="970"/>
              </a:spcBef>
              <a:buAutoNum type="arabicPeriod" startAt="5"/>
              <a:tabLst>
                <a:tab pos="756285" algn="l"/>
              </a:tabLst>
            </a:pPr>
            <a:r>
              <a:rPr lang="en-US" sz="3600">
                <a:latin typeface="Arial"/>
                <a:cs typeface="Arial"/>
              </a:rPr>
              <a:t>You may check</a:t>
            </a:r>
            <a:r>
              <a:rPr sz="3600" spc="-35">
                <a:latin typeface="Arial"/>
                <a:cs typeface="Arial"/>
              </a:rPr>
              <a:t> </a:t>
            </a:r>
            <a:r>
              <a:rPr sz="3600" b="1">
                <a:latin typeface="Arial"/>
                <a:cs typeface="Arial"/>
              </a:rPr>
              <a:t>Remember</a:t>
            </a:r>
            <a:r>
              <a:rPr sz="3600" b="1" spc="-30">
                <a:latin typeface="Arial"/>
                <a:cs typeface="Arial"/>
              </a:rPr>
              <a:t> </a:t>
            </a:r>
            <a:r>
              <a:rPr sz="3600" b="1">
                <a:latin typeface="Arial"/>
                <a:cs typeface="Arial"/>
              </a:rPr>
              <a:t>this</a:t>
            </a:r>
            <a:r>
              <a:rPr sz="3600" b="1" spc="-25">
                <a:latin typeface="Arial"/>
                <a:cs typeface="Arial"/>
              </a:rPr>
              <a:t> </a:t>
            </a:r>
            <a:r>
              <a:rPr sz="3600" b="1">
                <a:latin typeface="Arial"/>
                <a:cs typeface="Arial"/>
              </a:rPr>
              <a:t>device</a:t>
            </a:r>
            <a:r>
              <a:rPr sz="3600" spc="-1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 marL="756285" indent="-743585">
              <a:lnSpc>
                <a:spcPct val="100000"/>
              </a:lnSpc>
              <a:spcBef>
                <a:spcPts val="865"/>
              </a:spcBef>
              <a:buAutoNum type="arabicPeriod" startAt="5"/>
              <a:tabLst>
                <a:tab pos="756285" algn="l"/>
              </a:tabLst>
            </a:pPr>
            <a:r>
              <a:rPr sz="3600">
                <a:latin typeface="Arial"/>
                <a:cs typeface="Arial"/>
              </a:rPr>
              <a:t>Click</a:t>
            </a:r>
            <a:r>
              <a:rPr sz="3600" spc="-60">
                <a:latin typeface="Arial"/>
                <a:cs typeface="Arial"/>
              </a:rPr>
              <a:t> </a:t>
            </a:r>
            <a:r>
              <a:rPr sz="3600" b="1" spc="-10">
                <a:latin typeface="Arial"/>
                <a:cs typeface="Arial"/>
              </a:rPr>
              <a:t>Submit</a:t>
            </a:r>
            <a:r>
              <a:rPr sz="3600" spc="-1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 marL="762635" marR="1303655">
              <a:lnSpc>
                <a:spcPts val="3020"/>
              </a:lnSpc>
              <a:spcBef>
                <a:spcPts val="1375"/>
              </a:spcBef>
            </a:pPr>
            <a:r>
              <a:rPr sz="2800" b="1">
                <a:latin typeface="Arial"/>
                <a:cs typeface="Arial"/>
              </a:rPr>
              <a:t>Note</a:t>
            </a:r>
            <a:r>
              <a:rPr sz="2800">
                <a:latin typeface="Arial"/>
                <a:cs typeface="Arial"/>
              </a:rPr>
              <a:t>:</a:t>
            </a:r>
            <a:r>
              <a:rPr sz="2800" spc="-6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Click</a:t>
            </a:r>
            <a:r>
              <a:rPr sz="2800" spc="-55">
                <a:latin typeface="Arial"/>
                <a:cs typeface="Arial"/>
              </a:rPr>
              <a:t> </a:t>
            </a:r>
            <a:r>
              <a:rPr sz="2800" i="1">
                <a:latin typeface="Arial"/>
                <a:cs typeface="Arial"/>
              </a:rPr>
              <a:t>Skip</a:t>
            </a:r>
            <a:r>
              <a:rPr sz="2800" i="1" spc="-6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to</a:t>
            </a:r>
            <a:r>
              <a:rPr sz="2800" spc="-70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proceed</a:t>
            </a:r>
            <a:r>
              <a:rPr sz="2800" spc="-7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without</a:t>
            </a:r>
            <a:r>
              <a:rPr sz="2800" spc="-5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the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>
                <a:latin typeface="Arial"/>
                <a:cs typeface="Arial"/>
              </a:rPr>
              <a:t>device</a:t>
            </a:r>
            <a:r>
              <a:rPr sz="2800" spc="-65">
                <a:latin typeface="Arial"/>
                <a:cs typeface="Arial"/>
              </a:rPr>
              <a:t> </a:t>
            </a:r>
            <a:r>
              <a:rPr sz="2800" spc="-10">
                <a:latin typeface="Arial"/>
                <a:cs typeface="Arial"/>
              </a:rPr>
              <a:t>being remembered.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06880" y="11290327"/>
            <a:ext cx="8229600" cy="30116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4580" y="14558316"/>
            <a:ext cx="10953750" cy="881380"/>
            <a:chOff x="784580" y="14558316"/>
            <a:chExt cx="10953750" cy="881380"/>
          </a:xfrm>
        </p:grpSpPr>
        <p:sp>
          <p:nvSpPr>
            <p:cNvPr id="17" name="object 17"/>
            <p:cNvSpPr/>
            <p:nvPr/>
          </p:nvSpPr>
          <p:spPr>
            <a:xfrm>
              <a:off x="784580" y="14558316"/>
              <a:ext cx="10953750" cy="881380"/>
            </a:xfrm>
            <a:custGeom>
              <a:avLst/>
              <a:gdLst/>
              <a:ahLst/>
              <a:cxnLst/>
              <a:rect l="l" t="t" r="r" b="b"/>
              <a:pathLst>
                <a:path w="10953750" h="881380">
                  <a:moveTo>
                    <a:pt x="10953623" y="0"/>
                  </a:moveTo>
                  <a:lnTo>
                    <a:pt x="0" y="0"/>
                  </a:lnTo>
                  <a:lnTo>
                    <a:pt x="0" y="881062"/>
                  </a:lnTo>
                  <a:lnTo>
                    <a:pt x="10953623" y="881062"/>
                  </a:lnTo>
                  <a:lnTo>
                    <a:pt x="10953623" y="0"/>
                  </a:lnTo>
                  <a:close/>
                </a:path>
              </a:pathLst>
            </a:custGeom>
            <a:solidFill>
              <a:srgbClr val="90C3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45723" y="14785729"/>
              <a:ext cx="797560" cy="446405"/>
            </a:xfrm>
            <a:custGeom>
              <a:avLst/>
              <a:gdLst/>
              <a:ahLst/>
              <a:cxnLst/>
              <a:rect l="l" t="t" r="r" b="b"/>
              <a:pathLst>
                <a:path w="797560" h="446405">
                  <a:moveTo>
                    <a:pt x="727494" y="0"/>
                  </a:moveTo>
                  <a:lnTo>
                    <a:pt x="285647" y="332731"/>
                  </a:lnTo>
                  <a:lnTo>
                    <a:pt x="73353" y="159491"/>
                  </a:lnTo>
                  <a:lnTo>
                    <a:pt x="0" y="215175"/>
                  </a:lnTo>
                  <a:lnTo>
                    <a:pt x="282195" y="446163"/>
                  </a:lnTo>
                  <a:lnTo>
                    <a:pt x="356411" y="391166"/>
                  </a:lnTo>
                  <a:lnTo>
                    <a:pt x="797396" y="57746"/>
                  </a:lnTo>
                  <a:lnTo>
                    <a:pt x="7274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45723" y="14785729"/>
              <a:ext cx="797560" cy="446405"/>
            </a:xfrm>
            <a:custGeom>
              <a:avLst/>
              <a:gdLst/>
              <a:ahLst/>
              <a:cxnLst/>
              <a:rect l="l" t="t" r="r" b="b"/>
              <a:pathLst>
                <a:path w="797560" h="446405">
                  <a:moveTo>
                    <a:pt x="727494" y="0"/>
                  </a:moveTo>
                  <a:lnTo>
                    <a:pt x="285647" y="332731"/>
                  </a:lnTo>
                  <a:lnTo>
                    <a:pt x="73353" y="159491"/>
                  </a:lnTo>
                  <a:lnTo>
                    <a:pt x="0" y="215175"/>
                  </a:lnTo>
                  <a:lnTo>
                    <a:pt x="282195" y="446163"/>
                  </a:lnTo>
                  <a:lnTo>
                    <a:pt x="356411" y="391166"/>
                  </a:lnTo>
                  <a:lnTo>
                    <a:pt x="797396" y="57746"/>
                  </a:lnTo>
                  <a:lnTo>
                    <a:pt x="727494" y="0"/>
                  </a:lnTo>
                  <a:close/>
                </a:path>
              </a:pathLst>
            </a:custGeom>
            <a:ln w="8508">
              <a:solidFill>
                <a:srgbClr val="3A1C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84580" y="14558316"/>
            <a:ext cx="10953750" cy="759182"/>
          </a:xfrm>
          <a:prstGeom prst="rect">
            <a:avLst/>
          </a:prstGeom>
          <a:ln w="12700">
            <a:solidFill>
              <a:srgbClr val="90C3C7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1122680" marR="735965">
              <a:lnSpc>
                <a:spcPct val="100000"/>
              </a:lnSpc>
              <a:spcBef>
                <a:spcPts val="160"/>
              </a:spcBef>
            </a:pPr>
            <a:r>
              <a:rPr sz="2400" b="1" spc="-20">
                <a:latin typeface="Arial"/>
                <a:cs typeface="Arial"/>
              </a:rPr>
              <a:t>You</a:t>
            </a:r>
            <a:r>
              <a:rPr sz="2400" b="1" spc="-60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have</a:t>
            </a:r>
            <a:r>
              <a:rPr sz="2400" b="1" spc="-35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successfully</a:t>
            </a:r>
            <a:r>
              <a:rPr sz="2400" b="1" spc="-45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logged</a:t>
            </a:r>
            <a:r>
              <a:rPr sz="2400" b="1" spc="-55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in</a:t>
            </a:r>
            <a:r>
              <a:rPr sz="2400" b="1" spc="-70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to</a:t>
            </a:r>
            <a:r>
              <a:rPr sz="2400" b="1" spc="-45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GA@WORK</a:t>
            </a:r>
            <a:r>
              <a:rPr sz="2400" b="1" spc="-50">
                <a:latin typeface="Arial"/>
                <a:cs typeface="Arial"/>
              </a:rPr>
              <a:t> </a:t>
            </a:r>
            <a:r>
              <a:rPr lang="en-US" sz="2400" b="1">
                <a:latin typeface="Arial"/>
                <a:cs typeface="Arial"/>
              </a:rPr>
              <a:t>using </a:t>
            </a:r>
            <a:r>
              <a:rPr sz="2400" b="1" spc="-10">
                <a:latin typeface="Arial"/>
                <a:cs typeface="Arial"/>
              </a:rPr>
              <a:t>Azure</a:t>
            </a:r>
            <a:r>
              <a:rPr lang="en-US" sz="2400" b="1" spc="-10">
                <a:latin typeface="Arial"/>
                <a:cs typeface="Arial"/>
              </a:rPr>
              <a:t> Single Sign On</a:t>
            </a:r>
            <a:r>
              <a:rPr sz="2400" b="1" spc="-1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pc="-10"/>
              <a:t>Version</a:t>
            </a:r>
            <a:r>
              <a:rPr spc="-55"/>
              <a:t> </a:t>
            </a:r>
            <a:r>
              <a:rPr spc="-50"/>
              <a:t>1</a:t>
            </a:r>
          </a:p>
        </p:txBody>
      </p: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pc="-10"/>
              <a:t>6/18/2025</a:t>
            </a:r>
          </a:p>
        </p:txBody>
      </p:sp>
      <p:sp>
        <p:nv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64"/>
              </a:lnSpc>
            </a:pPr>
            <a:fld id="{81D60167-4931-47E6-BA6A-407CBD079E47}" type="slidenum">
              <a:rPr spc="-50" dirty="0"/>
              <a:t>3</a:t>
            </a:fld>
            <a:endParaRPr spc="-5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564130" y="1154322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95800" y="1334325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7400" y="12091860"/>
            <a:ext cx="1562100" cy="3065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909138E-DCA2-DC55-43B3-DCD873DB3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9799" y="13388975"/>
            <a:ext cx="2286001" cy="4572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  <TaxCatchAll xmlns="8d5ae7cb-5eaa-45bd-87a9-9ecdfd4d7a1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FD5D6B-7009-4704-8131-9C5B9EFF51FF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C106E50-5348-4DE3-B6FB-AE5877DA6B71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91b022cc-d96d-4c7a-a6ef-47af526da2c2"/>
    <ds:schemaRef ds:uri="http://schemas.microsoft.com/office/2006/metadata/properties"/>
    <ds:schemaRef ds:uri="8d5ae7cb-5eaa-45bd-87a9-9ecdfd4d7a1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5B83BEA-EE1D-45D9-BC61-EBE1C38FE3C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207</Words>
  <Application>Microsoft Macintosh PowerPoint</Application>
  <PresentationFormat>Custom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1_Job Aid Template</vt:lpstr>
      <vt:lpstr>Log In to GA@WORK for Employees Using Azure Single Sign-On</vt:lpstr>
      <vt:lpstr>Log In to GA@WORK for Employees Using Azure Single Sign-On (Part 1 of 2)</vt:lpstr>
      <vt:lpstr>Log In to GA@WORK for Employees Using Azure Single Sign-On (Part 2 of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3</cp:revision>
  <dcterms:created xsi:type="dcterms:W3CDTF">2026-05-08T13:25:49Z</dcterms:created>
  <dcterms:modified xsi:type="dcterms:W3CDTF">2026-05-13T12:46:27Z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2026-05-08T00:00:00Z</vt:filetime>
  </property>
  <property fmtid="{D5CDD505-2E9C-101B-9397-08002B2CF9AE}" pid="5" name="Producer">
    <vt:lpwstr>3-Heights(TM) PDF Security Shell 4.8.25.2 (http://www.pdf-tools.com)</vt:lpwstr>
  </property>
  <property fmtid="{D5CDD505-2E9C-101B-9397-08002B2CF9AE}" pid="6" name="ContentTypeId">
    <vt:lpwstr>0x010100FDB65DE563EE374EA74AD05A80579592</vt:lpwstr>
  </property>
  <property fmtid="{D5CDD505-2E9C-101B-9397-08002B2CF9AE}" pid="7" name="MediaServiceImageTags">
    <vt:lpwstr/>
  </property>
</Properties>
</file>