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4"/>
    <p:sldMasterId id="2147483753" r:id="rId5"/>
  </p:sldMasterIdLst>
  <p:notesMasterIdLst>
    <p:notesMasterId r:id="rId10"/>
  </p:notesMasterIdLst>
  <p:sldIdLst>
    <p:sldId id="353" r:id="rId6"/>
    <p:sldId id="355" r:id="rId7"/>
    <p:sldId id="362" r:id="rId8"/>
    <p:sldId id="365" r:id="rId9"/>
  </p:sldIdLst>
  <p:sldSz cx="12192000" cy="16256000"/>
  <p:notesSz cx="7315200" cy="96012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FA3D07-EBE2-B579-D471-6345AA2A5C61}" name="Krizanek, Rachael" initials="KR" userId="S::rachael.krizanek@sao.ga.gov::0a465433-afc6-4cd3-bef6-afda18945927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9787CA88-8990-7915-69DC-C917154F27AC}" name="Biador, Kim" initials="BK" userId="S::kbiador@deloitte.com::0aca51a9-456d-4254-bf9f-8c53f2de5f37" providerId="AD"/>
  <p188:author id="{BFFD038E-6017-C843-98BD-7DB9884C9DDE}" name="Sipe, Jamie" initials="SJ" userId="S::jasipe@deloitte.com::5bc06a04-23d5-42bd-853b-0cd5205b0fa0" providerId="AD"/>
  <p188:author id="{0BE746B9-A1D5-483B-5A84-685E3B983DD3}" name="Lokula, Raghava" initials="LR" userId="S::raghava.lokula@sao.ga.gov::678cad94-13b0-4b0b-9f5d-be4a11eb164c" providerId="AD"/>
  <p188:author id="{E7C035C9-2E0C-2950-4BE1-D60822819F77}" name="Kevin Craddock" initials="KC" userId="S::kevin.craddock@sao.ga.gov::ed86d6b4-8a29-4fab-9f29-c4a6f85acbfb" providerId="AD"/>
  <p188:author id="{C3F716E1-5E86-126D-1DD3-F82A61D43E20}" name="Craddock, Kevin" initials="CK" userId="S::kcraddock@deloitte.com::0e841674-75f8-4c3c-a0a5-e9ca8b58a7de" providerId="AD"/>
  <p188:author id="{2AFD9AF1-72FD-DABD-77A2-2F9C0E103930}" name="Bennett, Sarah" initials="BS" userId="S::sarabennett@deloitte.com::e3a7b89e-ccd3-495f-9a2d-e395c84ccd09" providerId="AD"/>
  <p188:author id="{14050DF4-5A79-A81B-870B-F71F08C740B9}" name="Carter, Deona" initials="CD" userId="S::dmcarter_tcsg.edu#ext#@gets.onmicrosoft.com::8b7bed87-ce7f-4433-964f-68a9215d084b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FA8F57-CC47-FA23-0F76-22E62A3AF072}" v="2" dt="2026-05-12T20:01:53.441"/>
    <p1510:client id="{7F7B058E-7908-44DA-B716-0EBF0B4C23D9}" v="7" dt="2026-05-12T17:14:11.780"/>
    <p1510:client id="{BC4CA545-6FCB-3CE8-12ED-D45C8662DFD7}" v="1" dt="2026-05-12T20:27:50.542"/>
    <p1510:client id="{C790A8C9-386E-FD40-B48C-4E18AB65242F}" v="1" dt="2026-05-13T12:46:45.094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35"/>
  </p:normalViewPr>
  <p:slideViewPr>
    <p:cSldViewPr snapToGrid="0">
      <p:cViewPr varScale="1">
        <p:scale>
          <a:sx n="46" d="100"/>
          <a:sy n="46" d="100"/>
        </p:scale>
        <p:origin x="3176" y="20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5/13/26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 Process Guid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92F6-2087-E12D-4041-9EDA057F1D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486"/>
            <a:ext cx="10515600" cy="1523754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/>
              <a:t>Click to Insert: </a:t>
            </a:r>
            <a:r>
              <a:rPr lang="en-US" err="1"/>
              <a:t>Suite_Workstream_Title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8AC13-3617-9F0B-73DC-92A3ADEE1A9B}"/>
              </a:ext>
            </a:extLst>
          </p:cNvPr>
          <p:cNvSpPr txBox="1"/>
          <p:nvPr userDrawn="1"/>
        </p:nvSpPr>
        <p:spPr>
          <a:xfrm>
            <a:off x="838200" y="2772696"/>
            <a:ext cx="10515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Review Process Guidance</a:t>
            </a:r>
          </a:p>
          <a:p>
            <a:pPr algn="ctr"/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Draft (In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Save Draft in SharePoint In Development folder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Have a trainer Peer Review</a:t>
            </a:r>
          </a:p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Workstream Review (State/Deloitte)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review each slide for system accuracy and business process alignment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updates are needed, use the comment feature to provide feedback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All comments will be added and tracked in the Comment Tracker by the Training Team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Revision (Training Developer) - 2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Address all comments/feedback from Workstream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 all comments/feedback to the Comment Tracker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Final Job Aid deliverable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Training Lead Review (State/Deloitte) (3 days)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verify all requested updates are incorporated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Notify Training Developer when review is complete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Final Review and Sign Off (State Lead &amp; PMO)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Incorporate final updates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and upload Final PDF and Final PPT version to client repository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415D64-35DC-654E-4A0D-43E390052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2" y="10005252"/>
            <a:ext cx="11317976" cy="41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2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icl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7097D7D-E5A2-6A26-0D49-2C4285FEC506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Article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50BAD-5229-FB81-E23D-FB031B54A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3424" y="2065338"/>
            <a:ext cx="10725150" cy="965200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Click to insert Article Title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3C6D7B7-A67D-77A0-F7C3-16868EDBCE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55430140"/>
              </p:ext>
            </p:extLst>
          </p:nvPr>
        </p:nvGraphicFramePr>
        <p:xfrm>
          <a:off x="961918" y="12078751"/>
          <a:ext cx="10268164" cy="28041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2839521">
                  <a:extLst>
                    <a:ext uri="{9D8B030D-6E8A-4147-A177-3AD203B41FA5}">
                      <a16:colId xmlns:a16="http://schemas.microsoft.com/office/drawing/2014/main" val="1553591331"/>
                    </a:ext>
                  </a:extLst>
                </a:gridCol>
                <a:gridCol w="7428643">
                  <a:extLst>
                    <a:ext uri="{9D8B030D-6E8A-4147-A177-3AD203B41FA5}">
                      <a16:colId xmlns:a16="http://schemas.microsoft.com/office/drawing/2014/main" val="537208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8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Can View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179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Tags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86773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EF31B3-5E6C-59C2-885A-9F17647103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1589" y="12079186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workstream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DC24424-4835-2EE8-08E2-FEBFDB909B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1588" y="12799911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the role(s) that apply: HR Admin, Manager, Public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66D5190-41B7-E561-BE8E-322C44359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1587" y="13484123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N/A (for now)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7787A8A-70C2-6484-AA6E-E6621FD706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11587" y="14190285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tags (workstream and key words)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04B46B2-EC63-D997-9ECA-B32B7A796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424" y="3953310"/>
            <a:ext cx="10725150" cy="965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insert Article Body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E97C49-1A79-B06F-DDD7-0BAA87EC4534}"/>
              </a:ext>
            </a:extLst>
          </p:cNvPr>
          <p:cNvSpPr txBox="1"/>
          <p:nvPr userDrawn="1"/>
        </p:nvSpPr>
        <p:spPr>
          <a:xfrm>
            <a:off x="4806529" y="3329892"/>
            <a:ext cx="2578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Article Body</a:t>
            </a:r>
          </a:p>
        </p:txBody>
      </p:sp>
    </p:spTree>
    <p:extLst>
      <p:ext uri="{BB962C8B-B14F-4D97-AF65-F5344CB8AC3E}">
        <p14:creationId xmlns:p14="http://schemas.microsoft.com/office/powerpoint/2010/main" val="81980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Developers: Insert Description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3F5DCB-BF1C-8491-A3DC-FEC224ABEE49}"/>
              </a:ext>
            </a:extLst>
          </p:cNvPr>
          <p:cNvSpPr txBox="1"/>
          <p:nvPr userDrawn="1"/>
        </p:nvSpPr>
        <p:spPr>
          <a:xfrm>
            <a:off x="838199" y="7470505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33839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475ABD0E-385F-8592-5776-5CC2B84409B1}"/>
              </a:ext>
            </a:extLst>
          </p:cNvPr>
          <p:cNvSpPr/>
          <p:nvPr userDrawn="1"/>
        </p:nvSpPr>
        <p:spPr>
          <a:xfrm>
            <a:off x="4621183" y="3602669"/>
            <a:ext cx="2634080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C9DB5D73-FB9A-8A80-AA19-14615243C2BB}"/>
              </a:ext>
            </a:extLst>
          </p:cNvPr>
          <p:cNvSpPr/>
          <p:nvPr userDrawn="1"/>
        </p:nvSpPr>
        <p:spPr>
          <a:xfrm>
            <a:off x="4873060" y="6904945"/>
            <a:ext cx="2130326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pic>
        <p:nvPicPr>
          <p:cNvPr id="27" name="Picture 2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FD19BBC-BAC4-08DB-FDBA-738F62F04F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9B55C9-2D71-348F-C31A-FF2C5B7D07CC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87933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71" y="1787185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7D9D906-924F-559D-A2D0-0CF232BBFF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40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BEA5A19-8521-AB81-E474-C5957BFDC60F}"/>
              </a:ext>
            </a:extLst>
          </p:cNvPr>
          <p:cNvSpPr/>
          <p:nvPr userDrawn="1"/>
        </p:nvSpPr>
        <p:spPr>
          <a:xfrm>
            <a:off x="4575985" y="1773408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endParaRPr 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steps. 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E342976-675F-9A54-1C8B-53AF5FC0BB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4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6254F56-ACA8-1D2A-9FF1-7C42D2AC33C9}"/>
              </a:ext>
            </a:extLst>
          </p:cNvPr>
          <p:cNvSpPr/>
          <p:nvPr userDrawn="1"/>
        </p:nvSpPr>
        <p:spPr>
          <a:xfrm>
            <a:off x="4549271" y="1778929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steps.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B3590C5-EAE4-5F81-FAC9-C74EE395E4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8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69" y="1770012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BA4C340-0BC8-0DF0-0BFF-CE95BC9F98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8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5/13/26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2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5ED81A-C28F-885B-F211-7886FCEAF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D7C0D-06E3-DA35-2C26-7138DD11C6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1DEA6-4098-F833-61A4-237A3E29B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791D0FD-7B11-C8C2-9763-857BBD832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/>
                <a:cs typeface="Arial"/>
              </a:rPr>
              <a:t>Log In to GA@WORK for Employees Using Duo Single Sign-On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F66885C-3549-59BA-9707-036A2DE650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latin typeface="Arial"/>
                <a:cs typeface="Arial"/>
              </a:rPr>
              <a:t>This guide will assist </a:t>
            </a:r>
            <a:r>
              <a:rPr lang="en-US" sz="3600" i="1" dirty="0">
                <a:latin typeface="Arial"/>
                <a:cs typeface="Arial"/>
              </a:rPr>
              <a:t>Employees</a:t>
            </a:r>
            <a:r>
              <a:rPr lang="en-US" i="1" dirty="0">
                <a:latin typeface="Arial"/>
                <a:cs typeface="Arial"/>
              </a:rPr>
              <a:t> </a:t>
            </a:r>
            <a:r>
              <a:rPr lang="en-US" sz="3600" dirty="0">
                <a:latin typeface="Arial"/>
                <a:cs typeface="Arial"/>
              </a:rPr>
              <a:t>with the steps to </a:t>
            </a:r>
            <a:r>
              <a:rPr lang="en-US" i="1" dirty="0">
                <a:latin typeface="Arial"/>
                <a:cs typeface="Arial"/>
              </a:rPr>
              <a:t>Log in</a:t>
            </a:r>
            <a:r>
              <a:rPr lang="en-US" sz="3600" i="1" dirty="0">
                <a:latin typeface="Arial"/>
                <a:cs typeface="Arial"/>
              </a:rPr>
              <a:t> to GA@WORK using D</a:t>
            </a:r>
            <a:r>
              <a:rPr lang="en-US" i="1" dirty="0">
                <a:latin typeface="Arial"/>
                <a:cs typeface="Arial"/>
              </a:rPr>
              <a:t>uo</a:t>
            </a:r>
            <a:r>
              <a:rPr lang="en-US" sz="3600" i="1" dirty="0">
                <a:latin typeface="Arial"/>
                <a:cs typeface="Arial"/>
              </a:rPr>
              <a:t> </a:t>
            </a:r>
            <a:r>
              <a:rPr lang="en-US" i="1" dirty="0">
                <a:latin typeface="Arial"/>
                <a:cs typeface="Arial"/>
              </a:rPr>
              <a:t>Single Sign-On.</a:t>
            </a:r>
            <a:endParaRPr lang="en-US" sz="3600" dirty="0">
              <a:latin typeface="Arial"/>
              <a:cs typeface="Arial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4BB5E7-8334-64E1-1A36-00124D25B1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33839"/>
            <a:ext cx="10542315" cy="2563561"/>
          </a:xfrm>
        </p:spPr>
        <p:txBody>
          <a:bodyPr>
            <a:normAutofit/>
          </a:bodyPr>
          <a:lstStyle/>
          <a:p>
            <a:r>
              <a:rPr lang="en-US"/>
              <a:t>Enter </a:t>
            </a:r>
            <a:r>
              <a:rPr lang="en-US" b="1"/>
              <a:t>Username </a:t>
            </a:r>
            <a:r>
              <a:rPr lang="en-US"/>
              <a:t>and</a:t>
            </a:r>
            <a:r>
              <a:rPr lang="en-US" b="1"/>
              <a:t> Password</a:t>
            </a:r>
            <a:r>
              <a:rPr lang="en-US"/>
              <a:t>.</a:t>
            </a:r>
          </a:p>
          <a:p>
            <a:r>
              <a:rPr lang="en-US"/>
              <a:t>Click </a:t>
            </a:r>
            <a:r>
              <a:rPr lang="en-US" b="1"/>
              <a:t>Approve </a:t>
            </a:r>
            <a:r>
              <a:rPr lang="en-US"/>
              <a:t>with</a:t>
            </a:r>
            <a:r>
              <a:rPr lang="en-US" b="1"/>
              <a:t> Cisco Duo</a:t>
            </a:r>
            <a:r>
              <a:rPr lang="en-US"/>
              <a:t>.</a:t>
            </a:r>
          </a:p>
          <a:p>
            <a:r>
              <a:rPr lang="en-US"/>
              <a:t>͏Enter</a:t>
            </a:r>
            <a:r>
              <a:rPr lang="en-US" b="1"/>
              <a:t> </a:t>
            </a:r>
            <a:r>
              <a:rPr lang="en-US"/>
              <a:t>your</a:t>
            </a:r>
            <a:r>
              <a:rPr lang="en-US" b="1"/>
              <a:t> Passcode</a:t>
            </a:r>
            <a:r>
              <a:rPr lang="en-US"/>
              <a:t>.</a:t>
            </a:r>
          </a:p>
          <a:p>
            <a:r>
              <a:rPr lang="en-US"/>
              <a:t>Click </a:t>
            </a:r>
            <a:r>
              <a:rPr lang="en-US" b="1"/>
              <a:t>Submit</a:t>
            </a:r>
            <a:r>
              <a:rPr lang="en-US"/>
              <a:t>.</a:t>
            </a:r>
            <a:endParaRPr lang="en-US" b="1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59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27E4873-2572-4927-521D-5C3D46575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5825321"/>
            <a:ext cx="8229600" cy="80207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Duo Single Sign-On (Part 1 of 3)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Enter your </a:t>
            </a:r>
            <a:r>
              <a:rPr lang="en-US" b="1"/>
              <a:t>Username</a:t>
            </a:r>
            <a:r>
              <a:rPr lang="en-US"/>
              <a:t> and </a:t>
            </a:r>
            <a:r>
              <a:rPr lang="en-US" b="1"/>
              <a:t>Password</a:t>
            </a:r>
            <a:r>
              <a:rPr lang="en-US"/>
              <a:t>.</a:t>
            </a:r>
          </a:p>
          <a:p>
            <a:r>
              <a:rPr lang="en-US"/>
              <a:t>Click </a:t>
            </a:r>
            <a:r>
              <a:rPr lang="en-US" b="1"/>
              <a:t>Log in</a:t>
            </a:r>
            <a:r>
              <a:rPr lang="en-US"/>
              <a:t>.</a:t>
            </a:r>
          </a:p>
          <a:p>
            <a:pPr marL="803275" indent="0">
              <a:buNone/>
            </a:pPr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For the purposes of this guide, we are using the GSFC (agency) as an example. Your login screen may appear different for your agency.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75EDE4-F191-2F1B-6C94-E7704079A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29491" y="8195999"/>
            <a:ext cx="6969411" cy="256441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43D39B-5755-7D7E-BE12-F2ABF37B4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29492" y="11342607"/>
            <a:ext cx="6936174" cy="138726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9B390A2-BC61-7217-6D94-166C85474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615050" y="920388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354EEB1-9168-7B70-EF14-FB387E143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571021" y="1176191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9070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9CCDC53-BE3F-CCDE-C237-3D5728366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599" y="4025976"/>
            <a:ext cx="6400800" cy="318364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5/13/26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Duo Single Sign-On (Part 2 of 3)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Approve with Cisco Duo</a:t>
            </a:r>
            <a:r>
              <a:rPr lang="en-US"/>
              <a:t>.</a:t>
            </a:r>
          </a:p>
          <a:p>
            <a:pPr marL="746125" indent="0">
              <a:buNone/>
            </a:pPr>
            <a:r>
              <a:rPr lang="en-US" sz="2800" b="1"/>
              <a:t>Note</a:t>
            </a:r>
            <a:r>
              <a:rPr lang="en-US" sz="2800"/>
              <a:t>: The </a:t>
            </a:r>
            <a:r>
              <a:rPr lang="en-US" sz="2800" i="1"/>
              <a:t>Remember device</a:t>
            </a:r>
            <a:r>
              <a:rPr lang="en-US" sz="2800"/>
              <a:t> option is only applicable to employees who have received the functionality approval.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F4904-3560-40C2-DD8F-FDF50EE1A6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4"/>
            </a:pPr>
            <a:r>
              <a:rPr lang="en-US" dirty="0"/>
              <a:t>Enter your </a:t>
            </a:r>
            <a:r>
              <a:rPr lang="en-US" b="1" dirty="0"/>
              <a:t>Passcode</a:t>
            </a:r>
            <a:r>
              <a:rPr lang="en-US" dirty="0"/>
              <a:t>.</a:t>
            </a:r>
          </a:p>
          <a:p>
            <a:pPr marL="795338" indent="0">
              <a:buNone/>
            </a:pPr>
            <a:r>
              <a:rPr lang="en-US" sz="2800" b="1" dirty="0"/>
              <a:t>Note</a:t>
            </a:r>
            <a:r>
              <a:rPr lang="en-US" sz="2800" dirty="0"/>
              <a:t>:</a:t>
            </a:r>
            <a:r>
              <a:rPr lang="en-US" sz="2800" b="1" dirty="0"/>
              <a:t> </a:t>
            </a:r>
            <a:r>
              <a:rPr lang="en-US" sz="2800" dirty="0"/>
              <a:t>Alternatively, you may click </a:t>
            </a:r>
            <a:r>
              <a:rPr lang="en-US" sz="2800" i="1" dirty="0"/>
              <a:t>Other options </a:t>
            </a:r>
            <a:r>
              <a:rPr lang="en-US" sz="2800" dirty="0"/>
              <a:t>to select an alternative authentication method.</a:t>
            </a:r>
          </a:p>
          <a:p>
            <a:pPr>
              <a:buFont typeface="+mj-lt"/>
              <a:buAutoNum type="arabicPeriod" startAt="5"/>
            </a:pPr>
            <a:r>
              <a:rPr lang="en-US" dirty="0"/>
              <a:t>Click </a:t>
            </a:r>
            <a:r>
              <a:rPr lang="en-US" b="1" dirty="0"/>
              <a:t>Verify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735B36-320B-BA6C-0708-30B3D166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45156" y="5569082"/>
            <a:ext cx="5715064" cy="147810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C98CA4-1085-710B-CF6A-24FAFF58F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0146"/>
          <a:stretch>
            <a:fillRect/>
          </a:stretch>
        </p:blipFill>
        <p:spPr>
          <a:xfrm>
            <a:off x="3259488" y="11398732"/>
            <a:ext cx="5486400" cy="391916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1698439-E124-132F-4FB3-E1B875C56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95700" y="13897970"/>
            <a:ext cx="4792980" cy="45327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6AED43-A98A-3365-5453-98B2151C15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95701" y="14508704"/>
            <a:ext cx="4792980" cy="63882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9BF8D2B-ACC3-1646-0E0B-1886872B0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164172" y="1385028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65802A4-ED8A-1DC5-D21B-A788B186F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471568" y="1452268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91815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7FA1AD69-5D33-8B96-088F-E45BFA04C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1267348"/>
            <a:ext cx="8229600" cy="29212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C7AE4F9-D777-0C68-C59C-27F059525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8009" y="3397715"/>
            <a:ext cx="8229600" cy="204074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5/13/26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Duo Single Sign-On (Part 3 of 3)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6"/>
            </a:pPr>
            <a:r>
              <a:rPr lang="en-US"/>
              <a:t>͏Click</a:t>
            </a:r>
            <a:r>
              <a:rPr lang="en-US" b="1"/>
              <a:t> Workday – Single Sign-On</a:t>
            </a:r>
            <a:r>
              <a:rPr lang="en-US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C159332-5732-1055-BFB8-C4A9802E25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7"/>
            </a:pPr>
            <a:r>
              <a:rPr lang="en-US" dirty="0"/>
              <a:t>You may check </a:t>
            </a:r>
            <a:r>
              <a:rPr lang="en-US" b="1" dirty="0"/>
              <a:t>Remember this device</a:t>
            </a:r>
            <a:r>
              <a:rPr lang="en-US" dirty="0"/>
              <a:t>.</a:t>
            </a:r>
          </a:p>
          <a:p>
            <a:pPr>
              <a:buAutoNum type="arabicPeriod" startAt="7"/>
            </a:pPr>
            <a:r>
              <a:rPr lang="en-US" dirty="0"/>
              <a:t>Click </a:t>
            </a:r>
            <a:r>
              <a:rPr lang="en-US" b="1" dirty="0"/>
              <a:t>Submit</a:t>
            </a:r>
            <a:r>
              <a:rPr lang="en-US" dirty="0"/>
              <a:t>.</a:t>
            </a:r>
          </a:p>
          <a:p>
            <a:pPr marL="749300" indent="0">
              <a:buNone/>
            </a:pPr>
            <a:r>
              <a:rPr lang="en-US" sz="2800" b="1" dirty="0"/>
              <a:t>Note</a:t>
            </a:r>
            <a:r>
              <a:rPr lang="en-US" sz="2800" dirty="0"/>
              <a:t>: Click </a:t>
            </a:r>
            <a:r>
              <a:rPr lang="en-US" sz="2800" i="1" dirty="0"/>
              <a:t>Skip</a:t>
            </a:r>
            <a:r>
              <a:rPr lang="en-US" sz="2800" dirty="0"/>
              <a:t> to proceed without the device being remembered.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818BFFF-BC24-D5D5-8201-2A793B05D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58618" y="4238177"/>
            <a:ext cx="1725373" cy="110344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28C13C-43A6-9CF9-48B2-12DA97957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13842" y="12887854"/>
            <a:ext cx="1479978" cy="31409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09A0A09-9404-EA82-F8CE-C3A8D1828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65202" y="1277058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839F3A-5DAC-C289-9E4F-7FD7EBE5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728011" y="1320677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DDCB83B-3B59-3BB4-5F31-680A87E0B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58902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7" name="Freeform 101">
              <a:extLst>
                <a:ext uri="{FF2B5EF4-FFF2-40B4-BE49-F238E27FC236}">
                  <a16:creationId xmlns:a16="http://schemas.microsoft.com/office/drawing/2014/main" id="{66220857-534A-C172-1935-C5B56244F401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8" name="Graphic 17" descr="Checkmark with solid fill">
              <a:extLst>
                <a:ext uri="{FF2B5EF4-FFF2-40B4-BE49-F238E27FC236}">
                  <a16:creationId xmlns:a16="http://schemas.microsoft.com/office/drawing/2014/main" id="{CEDB5483-D74B-757C-D67E-632BBD394B0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BAF87332-E7D2-0F04-77B3-0917DEADDE53}"/>
              </a:ext>
            </a:extLst>
          </p:cNvPr>
          <p:cNvSpPr txBox="1"/>
          <p:nvPr/>
        </p:nvSpPr>
        <p:spPr>
          <a:xfrm>
            <a:off x="1815624" y="14619720"/>
            <a:ext cx="96613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 have successfully logged in to GA@WORK using Duo Single Sign-On.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025F01-A80C-0F79-5977-5BB66D7DD6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83902" y="13312842"/>
            <a:ext cx="2244109" cy="40393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73343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B65DE563EE374EA74AD05A80579592" ma:contentTypeVersion="15" ma:contentTypeDescription="Create a new document." ma:contentTypeScope="" ma:versionID="74bcba3dbaef7232a2f349164506767e">
  <xsd:schema xmlns:xsd="http://www.w3.org/2001/XMLSchema" xmlns:xs="http://www.w3.org/2001/XMLSchema" xmlns:p="http://schemas.microsoft.com/office/2006/metadata/properties" xmlns:ns2="91b022cc-d96d-4c7a-a6ef-47af526da2c2" xmlns:ns3="8d5ae7cb-5eaa-45bd-87a9-9ecdfd4d7a10" targetNamespace="http://schemas.microsoft.com/office/2006/metadata/properties" ma:root="true" ma:fieldsID="a45a3afc3d81b7990a39b2f52d207b53" ns2:_="" ns3:_="">
    <xsd:import namespace="91b022cc-d96d-4c7a-a6ef-47af526da2c2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022cc-d96d-4c7a-a6ef-47af526da2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2" nillable="true" ma:displayName="Comments" ma:format="Dropdown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ae7cb-5eaa-45bd-87a9-9ecdfd4d7a10" xsi:nil="true"/>
    <lcf76f155ced4ddcb4097134ff3c332f xmlns="91b022cc-d96d-4c7a-a6ef-47af526da2c2">
      <Terms xmlns="http://schemas.microsoft.com/office/infopath/2007/PartnerControls"/>
    </lcf76f155ced4ddcb4097134ff3c332f>
    <Comments xmlns="91b022cc-d96d-4c7a-a6ef-47af526da2c2" xsi:nil="true"/>
  </documentManagement>
</p:properties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BC509E-5EDE-4C37-B695-772BA6D74AF8}">
  <ds:schemaRefs>
    <ds:schemaRef ds:uri="8d5ae7cb-5eaa-45bd-87a9-9ecdfd4d7a10"/>
    <ds:schemaRef ds:uri="91b022cc-d96d-4c7a-a6ef-47af526da2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  <ds:schemaRef ds:uri="8d5ae7cb-5eaa-45bd-87a9-9ecdfd4d7a10"/>
    <ds:schemaRef ds:uri="91b022cc-d96d-4c7a-a6ef-47af526da2c2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258</Words>
  <Application>Microsoft Macintosh PowerPoint</Application>
  <PresentationFormat>Custom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1_Administrative</vt:lpstr>
      <vt:lpstr>1_Job Aid Template</vt:lpstr>
      <vt:lpstr>Log In to GA@WORK for Employees Using Duo Single Sign-On</vt:lpstr>
      <vt:lpstr>Log In to GA@WORK for Employees using Duo Single Sign-On (Part 1 of 3)</vt:lpstr>
      <vt:lpstr>Log In to GA@WORK for Employees using Duo Single Sign-On (Part 2 of 3)</vt:lpstr>
      <vt:lpstr>Log In to GA@WORK for Employees using Duo Single Sign-On (Part 3 of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Segars, Tahni</cp:lastModifiedBy>
  <cp:revision>8</cp:revision>
  <cp:lastPrinted>2024-05-14T19:49:44Z</cp:lastPrinted>
  <dcterms:created xsi:type="dcterms:W3CDTF">2024-01-04T16:25:20Z</dcterms:created>
  <dcterms:modified xsi:type="dcterms:W3CDTF">2026-05-13T12:46:45Z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0x010100FDB65DE563EE374EA74AD05A80579592</vt:lpwstr>
  </property>
  <property fmtid="{D5CDD505-2E9C-101B-9397-08002B2CF9AE}" pid="10" name="MediaServiceImageTags">
    <vt:lpwstr/>
  </property>
</Properties>
</file>