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4"/>
    <p:sldMasterId id="2147483753" r:id="rId5"/>
  </p:sldMasterIdLst>
  <p:notesMasterIdLst>
    <p:notesMasterId r:id="rId14"/>
  </p:notesMasterIdLst>
  <p:sldIdLst>
    <p:sldId id="353" r:id="rId6"/>
    <p:sldId id="355" r:id="rId7"/>
    <p:sldId id="362" r:id="rId8"/>
    <p:sldId id="366" r:id="rId9"/>
    <p:sldId id="367" r:id="rId10"/>
    <p:sldId id="363" r:id="rId11"/>
    <p:sldId id="368" r:id="rId12"/>
    <p:sldId id="365" r:id="rId13"/>
  </p:sldIdLst>
  <p:sldSz cx="12192000" cy="16256000"/>
  <p:notesSz cx="7315200" cy="96012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3FA3D07-EBE2-B579-D471-6345AA2A5C61}" name="Krizanek, Rachael" initials="KR" userId="S::rachael.krizanek@sao.ga.gov::0a465433-afc6-4cd3-bef6-afda18945927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9787CA88-8990-7915-69DC-C917154F27AC}" name="Biador, Kim" initials="BK" userId="S::kbiador@deloitte.com::0aca51a9-456d-4254-bf9f-8c53f2de5f37" providerId="AD"/>
  <p188:author id="{BFFD038E-6017-C843-98BD-7DB9884C9DDE}" name="Sipe, Jamie" initials="SJ" userId="S::jasipe@deloitte.com::5bc06a04-23d5-42bd-853b-0cd5205b0fa0" providerId="AD"/>
  <p188:author id="{0BE746B9-A1D5-483B-5A84-685E3B983DD3}" name="Lokula, Raghava" initials="LR" userId="S::raghava.lokula@sao.ga.gov::678cad94-13b0-4b0b-9f5d-be4a11eb164c" providerId="AD"/>
  <p188:author id="{E7C035C9-2E0C-2950-4BE1-D60822819F77}" name="Kevin Craddock" initials="KC" userId="S::kevin.craddock@sao.ga.gov::ed86d6b4-8a29-4fab-9f29-c4a6f85acbfb" providerId="AD"/>
  <p188:author id="{C3F716E1-5E86-126D-1DD3-F82A61D43E20}" name="Craddock, Kevin" initials="CK" userId="S::kcraddock@deloitte.com::0e841674-75f8-4c3c-a0a5-e9ca8b58a7de" providerId="AD"/>
  <p188:author id="{2AFD9AF1-72FD-DABD-77A2-2F9C0E103930}" name="Bennett, Sarah" initials="BS" userId="S::sarabennett@deloitte.com::e3a7b89e-ccd3-495f-9a2d-e395c84ccd09" providerId="AD"/>
  <p188:author id="{14050DF4-5A79-A81B-870B-F71F08C740B9}" name="Carter, Deona" initials="CD" userId="S::dmcarter_tcsg.edu#ext#@gets.onmicrosoft.com::8b7bed87-ce7f-4433-964f-68a9215d084b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BFBFBF"/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5213CC-6455-16FD-C480-2C5B6D34E76E}" v="2" dt="2026-05-12T19:01:37.158"/>
    <p1510:client id="{1FEE8BB9-E757-4DFC-B4EC-5F7518F4FD73}" v="12" dt="2026-05-12T17:04:22.500"/>
    <p1510:client id="{435B21FB-D21F-61ED-B6B3-52C5A2219BEB}" v="28" dt="2026-05-12T19:19:16.424"/>
    <p1510:client id="{B2CE2844-FD56-781A-D4F1-D5AA2C53F8E6}" v="1" dt="2026-05-12T20:31:30.398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23"/>
    <p:restoredTop sz="96247" autoAdjust="0"/>
  </p:normalViewPr>
  <p:slideViewPr>
    <p:cSldViewPr snapToGrid="0">
      <p:cViewPr varScale="1">
        <p:scale>
          <a:sx n="49" d="100"/>
          <a:sy n="49" d="100"/>
        </p:scale>
        <p:origin x="3072" y="208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5/13/26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8F99EE-B2D2-41D4-83DE-2320E59029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315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view Process Guida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A92F6-2087-E12D-4041-9EDA057F1D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65486"/>
            <a:ext cx="10515600" cy="1523754"/>
          </a:xfrm>
        </p:spPr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en-US"/>
              <a:t>Click to Insert: </a:t>
            </a:r>
            <a:r>
              <a:rPr lang="en-US" err="1"/>
              <a:t>Suite_Workstream_Title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E8AC13-3617-9F0B-73DC-92A3ADEE1A9B}"/>
              </a:ext>
            </a:extLst>
          </p:cNvPr>
          <p:cNvSpPr txBox="1"/>
          <p:nvPr userDrawn="1"/>
        </p:nvSpPr>
        <p:spPr>
          <a:xfrm>
            <a:off x="838200" y="2772696"/>
            <a:ext cx="1051560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Review Process Guidance</a:t>
            </a:r>
          </a:p>
          <a:p>
            <a:pPr algn="ctr"/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Draft (In Development)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Save Draft in SharePoint In Development folder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Have a trainer Peer Review</a:t>
            </a:r>
          </a:p>
          <a:p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Workstream Review (State/Deloitte)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review each slide for system accuracy and business process alignment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If updates are needed, use the comment feature to provide feedback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All comments will be added and tracked in the Comment Tracker by the Training Team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Revision (Training Developer) - 2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Address all comments/feedback from Workstream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 all comments/feedback to the Comment Tracker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Final Job Aid deliverable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Training Lead Review (State/Deloitte) (3 days)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verify all requested updates are incorporated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Notify Training Developer when review is complete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Final Review and Sign Off (State Lead &amp; PMO)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Incorporate final updates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and upload Final PDF and Final PPT version to client repository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415D64-35DC-654E-4A0D-43E3900524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2" y="10005252"/>
            <a:ext cx="11317976" cy="417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12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ticl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7097D7D-E5A2-6A26-0D49-2C4285FEC506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Article Template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A50BAD-5229-FB81-E23D-FB031B54A96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3424" y="2065338"/>
            <a:ext cx="10725150" cy="965200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</a:lstStyle>
          <a:p>
            <a:pPr lvl="0"/>
            <a:r>
              <a:rPr lang="en-US"/>
              <a:t>Click to insert Article Title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3C6D7B7-A67D-77A0-F7C3-16868EDBCE6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55430140"/>
              </p:ext>
            </p:extLst>
          </p:nvPr>
        </p:nvGraphicFramePr>
        <p:xfrm>
          <a:off x="961918" y="12078751"/>
          <a:ext cx="10268164" cy="2804160"/>
        </p:xfrm>
        <a:graphic>
          <a:graphicData uri="http://schemas.openxmlformats.org/drawingml/2006/table">
            <a:tbl>
              <a:tblPr bandRow="1">
                <a:tableStyleId>{BDBED569-4797-4DF1-A0F4-6AAB3CD982D8}</a:tableStyleId>
              </a:tblPr>
              <a:tblGrid>
                <a:gridCol w="2839521">
                  <a:extLst>
                    <a:ext uri="{9D8B030D-6E8A-4147-A177-3AD203B41FA5}">
                      <a16:colId xmlns:a16="http://schemas.microsoft.com/office/drawing/2014/main" val="1553591331"/>
                    </a:ext>
                  </a:extLst>
                </a:gridCol>
                <a:gridCol w="7428643">
                  <a:extLst>
                    <a:ext uri="{9D8B030D-6E8A-4147-A177-3AD203B41FA5}">
                      <a16:colId xmlns:a16="http://schemas.microsoft.com/office/drawing/2014/main" val="537208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826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 Can View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3179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Location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919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Tags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886773"/>
                  </a:ext>
                </a:extLst>
              </a:tr>
            </a:tbl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EF31B3-5E6C-59C2-885A-9F17647103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1589" y="12079186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workstream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9DC24424-4835-2EE8-08E2-FEBFDB909B3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11588" y="12799911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the role(s) that apply: HR Admin, Manager, Public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866D5190-41B7-E561-BE8E-322C44359B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11587" y="13484123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N/A (for now)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77787A8A-70C2-6484-AA6E-E6621FD706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11587" y="14190285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tags (workstream and key words)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A04B46B2-EC63-D997-9ECA-B32B7A796F7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3424" y="3953310"/>
            <a:ext cx="10725150" cy="9652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insert Article Body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E97C49-1A79-B06F-DDD7-0BAA87EC4534}"/>
              </a:ext>
            </a:extLst>
          </p:cNvPr>
          <p:cNvSpPr txBox="1"/>
          <p:nvPr userDrawn="1"/>
        </p:nvSpPr>
        <p:spPr>
          <a:xfrm>
            <a:off x="4806529" y="3329892"/>
            <a:ext cx="2578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Article Body</a:t>
            </a:r>
          </a:p>
        </p:txBody>
      </p:sp>
    </p:spTree>
    <p:extLst>
      <p:ext uri="{BB962C8B-B14F-4D97-AF65-F5344CB8AC3E}">
        <p14:creationId xmlns:p14="http://schemas.microsoft.com/office/powerpoint/2010/main" val="81980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5/13/26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Developers: Insert Description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3F5DCB-BF1C-8491-A3DC-FEC224ABEE49}"/>
              </a:ext>
            </a:extLst>
          </p:cNvPr>
          <p:cNvSpPr txBox="1"/>
          <p:nvPr userDrawn="1"/>
        </p:nvSpPr>
        <p:spPr>
          <a:xfrm>
            <a:off x="838199" y="7470505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33839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475ABD0E-385F-8592-5776-5CC2B84409B1}"/>
              </a:ext>
            </a:extLst>
          </p:cNvPr>
          <p:cNvSpPr/>
          <p:nvPr userDrawn="1"/>
        </p:nvSpPr>
        <p:spPr>
          <a:xfrm>
            <a:off x="4621183" y="3602669"/>
            <a:ext cx="2634080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C9DB5D73-FB9A-8A80-AA19-14615243C2BB}"/>
              </a:ext>
            </a:extLst>
          </p:cNvPr>
          <p:cNvSpPr/>
          <p:nvPr userDrawn="1"/>
        </p:nvSpPr>
        <p:spPr>
          <a:xfrm>
            <a:off x="4873060" y="6904945"/>
            <a:ext cx="2130326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pic>
        <p:nvPicPr>
          <p:cNvPr id="27" name="Picture 2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EFD19BBC-BAC4-08DB-FDBA-738F62F04F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BA1B22-2A3E-0169-86F4-A0378CFF3105}"/>
              </a:ext>
            </a:extLst>
          </p:cNvPr>
          <p:cNvSpPr txBox="1"/>
          <p:nvPr userDrawn="1"/>
        </p:nvSpPr>
        <p:spPr>
          <a:xfrm>
            <a:off x="311727" y="1494212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879330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9928DEF-0B72-2DF6-0344-673436693EE5}"/>
              </a:ext>
            </a:extLst>
          </p:cNvPr>
          <p:cNvSpPr/>
          <p:nvPr userDrawn="1"/>
        </p:nvSpPr>
        <p:spPr>
          <a:xfrm>
            <a:off x="4549271" y="1787185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7D9D906-924F-559D-A2D0-0CF232BBFF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403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3BEA5A19-8521-AB81-E474-C5957BFDC60F}"/>
              </a:ext>
            </a:extLst>
          </p:cNvPr>
          <p:cNvSpPr/>
          <p:nvPr userDrawn="1"/>
        </p:nvSpPr>
        <p:spPr>
          <a:xfrm>
            <a:off x="4575985" y="1773408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  <a:endParaRPr lang="en-US" sz="1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steps. 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Step.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CE342976-675F-9A54-1C8B-53AF5FC0BB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14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16254F56-ACA8-1D2A-9FF1-7C42D2AC33C9}"/>
              </a:ext>
            </a:extLst>
          </p:cNvPr>
          <p:cNvSpPr/>
          <p:nvPr userDrawn="1"/>
        </p:nvSpPr>
        <p:spPr>
          <a:xfrm>
            <a:off x="4549271" y="1778929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steps.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BB3590C5-EAE4-5F81-FAC9-C74EE395E4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281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9928DEF-0B72-2DF6-0344-673436693EE5}"/>
              </a:ext>
            </a:extLst>
          </p:cNvPr>
          <p:cNvSpPr/>
          <p:nvPr userDrawn="1"/>
        </p:nvSpPr>
        <p:spPr>
          <a:xfrm>
            <a:off x="4549269" y="1770012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BA4C340-0BC8-0DF0-0BFF-CE95BC9F98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98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5/13/26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24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5ED81A-C28F-885B-F211-7886FCEAF2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5/13/26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8D7C0D-06E3-DA35-2C26-7138DD11C6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61DEA6-4098-F833-61A4-237A3E29B7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791D0FD-7B11-C8C2-9763-857BBD832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Log In to GA@WORK for Employees </a:t>
            </a:r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Using Okta Single Sign-On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F66885C-3549-59BA-9707-036A2DE650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>
                <a:latin typeface="Arial"/>
                <a:cs typeface="Arial"/>
              </a:rPr>
              <a:t>This guide will assist </a:t>
            </a:r>
            <a:r>
              <a:rPr lang="en-US">
                <a:latin typeface="Arial"/>
                <a:cs typeface="Arial"/>
              </a:rPr>
              <a:t>employees</a:t>
            </a:r>
            <a:r>
              <a:rPr lang="en-US" i="1" dirty="0">
                <a:latin typeface="Arial"/>
                <a:cs typeface="Arial"/>
              </a:rPr>
              <a:t> </a:t>
            </a:r>
            <a:r>
              <a:rPr lang="en-US" sz="3600" dirty="0">
                <a:latin typeface="Arial"/>
                <a:cs typeface="Arial"/>
              </a:rPr>
              <a:t>with the steps to </a:t>
            </a:r>
            <a:r>
              <a:rPr lang="en-US" sz="3600" i="1" dirty="0">
                <a:latin typeface="Arial"/>
                <a:cs typeface="Arial"/>
              </a:rPr>
              <a:t>Log In to GA@WORK using Okta </a:t>
            </a:r>
            <a:r>
              <a:rPr lang="en-US" i="1" dirty="0">
                <a:latin typeface="Arial"/>
                <a:cs typeface="Arial"/>
              </a:rPr>
              <a:t>Single Sign-On</a:t>
            </a:r>
            <a:r>
              <a:rPr lang="en-US" sz="3600" i="1" dirty="0">
                <a:latin typeface="Arial"/>
                <a:cs typeface="Arial"/>
              </a:rPr>
              <a:t>.</a:t>
            </a:r>
            <a:r>
              <a:rPr lang="en-US" sz="3600" dirty="0">
                <a:latin typeface="Arial"/>
                <a:cs typeface="Arial"/>
              </a:rPr>
              <a:t> </a:t>
            </a:r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C4BB5E7-8334-64E1-1A36-00124D25B1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033839"/>
            <a:ext cx="10542315" cy="2563561"/>
          </a:xfrm>
        </p:spPr>
        <p:txBody>
          <a:bodyPr>
            <a:normAutofit/>
          </a:bodyPr>
          <a:lstStyle/>
          <a:p>
            <a:r>
              <a:rPr lang="en-US" dirty="0"/>
              <a:t>Enter </a:t>
            </a:r>
            <a:r>
              <a:rPr lang="en-US" b="1" dirty="0"/>
              <a:t>Username </a:t>
            </a:r>
            <a:r>
              <a:rPr lang="en-US" dirty="0"/>
              <a:t>and</a:t>
            </a:r>
            <a:r>
              <a:rPr lang="en-US" b="1" dirty="0"/>
              <a:t> Password</a:t>
            </a:r>
            <a:r>
              <a:rPr lang="en-US" dirty="0"/>
              <a:t>.</a:t>
            </a:r>
          </a:p>
          <a:p>
            <a:r>
              <a:rPr lang="en-US" dirty="0"/>
              <a:t>Select </a:t>
            </a:r>
            <a:r>
              <a:rPr lang="en-US" b="1" dirty="0"/>
              <a:t>Enter a code </a:t>
            </a:r>
            <a:r>
              <a:rPr lang="en-US" dirty="0"/>
              <a:t>or</a:t>
            </a:r>
            <a:r>
              <a:rPr lang="en-US" b="1" dirty="0"/>
              <a:t> Get a push notification</a:t>
            </a:r>
            <a:r>
              <a:rPr lang="en-US" dirty="0"/>
              <a:t>.</a:t>
            </a:r>
          </a:p>
          <a:p>
            <a:r>
              <a:rPr lang="en-US" dirty="0"/>
              <a:t>Click </a:t>
            </a:r>
            <a:r>
              <a:rPr lang="en-US" b="1" dirty="0"/>
              <a:t>GA@WORK</a:t>
            </a:r>
            <a:r>
              <a:rPr lang="en-US" dirty="0"/>
              <a:t>.</a:t>
            </a:r>
          </a:p>
          <a:p>
            <a:r>
              <a:rPr lang="en-US" dirty="0"/>
              <a:t>Click </a:t>
            </a:r>
            <a:r>
              <a:rPr lang="en-US" b="1" dirty="0"/>
              <a:t>Submit</a:t>
            </a:r>
            <a:r>
              <a:rPr lang="en-US" dirty="0"/>
              <a:t>.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059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A3728E23-04D2-4C5A-D0FF-64B2E4EC11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5227997"/>
            <a:ext cx="8229600" cy="846473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C47035-5F4A-1A00-4353-361FC9C45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1BF005-D502-C1DF-F1A2-0A923E435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041AF7-65DA-5377-F90A-BCA043013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027BEE0-11B3-65E0-0FFC-AE1999FC8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</a:t>
            </a:r>
            <a:r>
              <a:rPr lang="en-US">
                <a:latin typeface="Arial"/>
                <a:cs typeface="Arial"/>
              </a:rPr>
              <a:t>Okta Single Sign-On (Part 1 of 7)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D8363A2-E4A0-A090-41F1-2D4788362D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73616"/>
            <a:ext cx="10569221" cy="6053667"/>
          </a:xfrm>
        </p:spPr>
        <p:txBody>
          <a:bodyPr/>
          <a:lstStyle/>
          <a:p>
            <a:r>
              <a:rPr lang="en-US" dirty="0"/>
              <a:t>Enter your </a:t>
            </a:r>
            <a:r>
              <a:rPr lang="en-US" b="1" dirty="0"/>
              <a:t>Username</a:t>
            </a:r>
            <a:r>
              <a:rPr lang="en-US" dirty="0"/>
              <a:t> and </a:t>
            </a:r>
            <a:r>
              <a:rPr lang="en-US" b="1" dirty="0"/>
              <a:t>Password</a:t>
            </a:r>
            <a:r>
              <a:rPr lang="en-US" dirty="0"/>
              <a:t>.</a:t>
            </a:r>
          </a:p>
          <a:p>
            <a:r>
              <a:rPr lang="en-US" dirty="0"/>
              <a:t>Click </a:t>
            </a:r>
            <a:r>
              <a:rPr lang="en-US" b="1" dirty="0"/>
              <a:t>Sign In</a:t>
            </a:r>
            <a:r>
              <a:rPr lang="en-US" dirty="0"/>
              <a:t>.</a:t>
            </a:r>
          </a:p>
          <a:p>
            <a:pPr marL="800100" indent="-46038">
              <a:buNone/>
            </a:pPr>
            <a:r>
              <a:rPr lang="en-US" sz="2800" b="1" dirty="0"/>
              <a:t>Note</a:t>
            </a:r>
            <a:r>
              <a:rPr lang="en-US" sz="2800" dirty="0"/>
              <a:t>: You may click </a:t>
            </a:r>
            <a:r>
              <a:rPr lang="en-US" sz="2800" i="1" dirty="0"/>
              <a:t>Keep me signed in </a:t>
            </a:r>
            <a:r>
              <a:rPr lang="en-US" sz="2800" dirty="0"/>
              <a:t>to allow automatic sign in for future logins.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75EDE4-F191-2F1B-6C94-E7704079A1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09951" y="8238240"/>
            <a:ext cx="7927667" cy="284353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9B390A2-BC61-7217-6D94-166C85474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041525" y="938568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934783C-1016-349E-A784-40EA6FEBF6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09951" y="12065946"/>
            <a:ext cx="7927667" cy="145248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7B3434A-556B-9BC2-7CAF-E79BF170E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055246" y="1251786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707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9EB69535-7799-C520-9678-5E49ECAEDA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0709533"/>
            <a:ext cx="9144000" cy="396370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7B44BF7-871F-0B75-6283-ECE676996E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3218091"/>
            <a:ext cx="8229600" cy="47614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4067B-4CAF-9086-AA70-9E8862904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5/13/26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72444-C1BF-86D8-4153-5C2547A5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3C7EA-89E4-CA0C-3866-16DA8E81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F310411D-A3BF-D565-1E4D-5BF707BDD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780325"/>
            <a:ext cx="10515600" cy="808698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</a:t>
            </a:r>
            <a:r>
              <a:rPr lang="en-US">
                <a:latin typeface="Arial"/>
                <a:cs typeface="Arial"/>
              </a:rPr>
              <a:t>Okta Single Sign-On (Part 2 of 7)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5CEE69-915B-A74E-EE7A-3481CC66D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+mj-lt"/>
              <a:buAutoNum type="arabicPeriod" startAt="3"/>
            </a:pPr>
            <a:r>
              <a:rPr lang="en-US" dirty="0"/>
              <a:t>If using a code, select </a:t>
            </a:r>
            <a:r>
              <a:rPr lang="en-US" b="1" dirty="0"/>
              <a:t>Enter a Code</a:t>
            </a:r>
            <a:r>
              <a:rPr lang="en-US" dirty="0"/>
              <a:t>.</a:t>
            </a:r>
          </a:p>
          <a:p>
            <a:pPr marL="746125" indent="0">
              <a:buNone/>
            </a:pPr>
            <a:r>
              <a:rPr lang="en-US" sz="2800" dirty="0"/>
              <a:t>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B80E82D-95D1-175D-7D9D-52887D9017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Font typeface="+mj-lt"/>
              <a:buAutoNum type="arabicPeriod" startAt="4"/>
            </a:pPr>
            <a:r>
              <a:rPr lang="en-US" dirty="0"/>
              <a:t>You will be redirected to the </a:t>
            </a:r>
            <a:r>
              <a:rPr lang="en-US" b="1" dirty="0"/>
              <a:t>Enter a code </a:t>
            </a:r>
            <a:r>
              <a:rPr lang="en-US" dirty="0"/>
              <a:t>screen.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D735B36-320B-BA6C-0708-30B3D1664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98941" y="5773360"/>
            <a:ext cx="1588168" cy="76125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1815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E223A0D-7787-F059-6AEC-4690999CC2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5187271"/>
            <a:ext cx="10058400" cy="269949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4067B-4CAF-9086-AA70-9E8862904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5/13/26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72444-C1BF-86D8-4153-5C2547A5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3C7EA-89E4-CA0C-3866-16DA8E81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F310411D-A3BF-D565-1E4D-5BF707BD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</a:t>
            </a:r>
            <a:r>
              <a:rPr lang="en-US">
                <a:latin typeface="Arial"/>
                <a:cs typeface="Arial"/>
              </a:rPr>
              <a:t>Okta Single Sign-On (Part 3 of 7)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5CEE69-915B-A74E-EE7A-3481CC66D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+mj-lt"/>
              <a:buAutoNum type="arabicPeriod" startAt="5"/>
            </a:pPr>
            <a:r>
              <a:rPr lang="en-US" dirty="0"/>
              <a:t>On your device, select </a:t>
            </a:r>
            <a:r>
              <a:rPr lang="en-US" b="1" dirty="0"/>
              <a:t>Okta</a:t>
            </a:r>
            <a:r>
              <a:rPr lang="en-US" dirty="0"/>
              <a:t> </a:t>
            </a:r>
            <a:r>
              <a:rPr lang="en-US" b="1" dirty="0"/>
              <a:t>Verify</a:t>
            </a:r>
            <a:r>
              <a:rPr lang="en-US" dirty="0"/>
              <a:t>.</a:t>
            </a:r>
          </a:p>
          <a:p>
            <a:pPr marL="734695" indent="0">
              <a:buNone/>
            </a:pPr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Location and appearance may vary by device and personal configurations. This guide, uses an iPhone.</a:t>
            </a:r>
          </a:p>
          <a:p>
            <a:pPr marL="746125" indent="0">
              <a:buNone/>
            </a:pPr>
            <a:r>
              <a:rPr lang="en-US" sz="2800" dirty="0"/>
              <a:t>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B80E82D-95D1-175D-7D9D-52887D9017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Font typeface="+mj-lt"/>
              <a:buAutoNum type="arabicPeriod" startAt="6"/>
            </a:pPr>
            <a:r>
              <a:rPr lang="en-US" dirty="0"/>
              <a:t>Click the masked code.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D735B36-320B-BA6C-0708-30B3D1664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97393" y="5535382"/>
            <a:ext cx="1656006" cy="166390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9D92F58-AAC6-2AD5-5393-D63BA6BAE5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10608111"/>
            <a:ext cx="8229600" cy="373798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F7F026C-61E9-A2A5-D511-0FEBAE3B9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31032" y="13387892"/>
            <a:ext cx="2885903" cy="80144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4053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4067B-4CAF-9086-AA70-9E8862904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5/13/26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72444-C1BF-86D8-4153-5C2547A5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3C7EA-89E4-CA0C-3866-16DA8E81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F310411D-A3BF-D565-1E4D-5BF707BD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</a:t>
            </a:r>
            <a:r>
              <a:rPr lang="en-US">
                <a:latin typeface="Arial"/>
                <a:cs typeface="Arial"/>
              </a:rPr>
              <a:t>Okta Single Sign-On (Part 4 of 7)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5CEE69-915B-A74E-EE7A-3481CC66D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+mj-lt"/>
              <a:buAutoNum type="arabicPeriod" startAt="7"/>
            </a:pPr>
            <a:r>
              <a:rPr lang="en-US" dirty="0"/>
              <a:t>The code will be revealed.</a:t>
            </a:r>
          </a:p>
          <a:p>
            <a:pPr marL="735013" indent="0">
              <a:buNone/>
            </a:pPr>
            <a:r>
              <a:rPr lang="en-US" sz="2800" b="1" dirty="0"/>
              <a:t>Note</a:t>
            </a:r>
            <a:r>
              <a:rPr lang="en-US" sz="2800" dirty="0"/>
              <a:t>: This screen will reset code every thirty (30) seconds with a new code.</a:t>
            </a:r>
          </a:p>
          <a:p>
            <a:pPr marL="746125" indent="0">
              <a:buNone/>
            </a:pPr>
            <a:r>
              <a:rPr lang="en-US" sz="2800" dirty="0"/>
              <a:t> 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B80E82D-95D1-175D-7D9D-52887D9017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Font typeface="+mj-lt"/>
              <a:buAutoNum type="arabicPeriod" startAt="8"/>
            </a:pPr>
            <a:r>
              <a:rPr lang="en-US" dirty="0"/>
              <a:t>On your computer, enter </a:t>
            </a:r>
            <a:r>
              <a:rPr lang="en-US" b="1" dirty="0"/>
              <a:t>code</a:t>
            </a:r>
            <a:r>
              <a:rPr lang="en-US" dirty="0"/>
              <a:t> from the </a:t>
            </a:r>
            <a:r>
              <a:rPr lang="en-US" b="1" dirty="0"/>
              <a:t>Okta</a:t>
            </a:r>
            <a:r>
              <a:rPr lang="en-US" dirty="0"/>
              <a:t> </a:t>
            </a:r>
            <a:r>
              <a:rPr lang="en-US" b="1" dirty="0"/>
              <a:t>Verify</a:t>
            </a:r>
            <a:r>
              <a:rPr lang="en-US" dirty="0"/>
              <a:t> application.</a:t>
            </a:r>
          </a:p>
          <a:p>
            <a:pPr>
              <a:buAutoNum type="arabicPeriod" startAt="8"/>
            </a:pPr>
            <a:r>
              <a:rPr lang="en-US" dirty="0"/>
              <a:t>Click </a:t>
            </a:r>
            <a:r>
              <a:rPr lang="en-US" b="1" dirty="0"/>
              <a:t>Verify</a:t>
            </a:r>
            <a:r>
              <a:rPr lang="en-US" dirty="0"/>
              <a:t> to access GA@WORK.</a:t>
            </a:r>
          </a:p>
          <a:p>
            <a:pPr marL="739775" indent="0">
              <a:buNone/>
            </a:pPr>
            <a:r>
              <a:rPr lang="en-US" sz="2800" b="1" dirty="0"/>
              <a:t>Note</a:t>
            </a:r>
            <a:r>
              <a:rPr lang="en-US" sz="2800" dirty="0"/>
              <a:t>: If you would like to have the notification pushed to your phone, skip to </a:t>
            </a:r>
            <a:r>
              <a:rPr lang="en-US" sz="2800" i="1" dirty="0"/>
              <a:t>Step 10</a:t>
            </a:r>
            <a:r>
              <a:rPr lang="en-US" dirty="0"/>
              <a:t>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F7F026C-61E9-A2A5-D511-0FEBAE3B9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31032" y="14130080"/>
            <a:ext cx="2885903" cy="80144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B32E91C-CDEC-3937-43E8-9EC863ED34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599" y="4052573"/>
            <a:ext cx="6400800" cy="297928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D3C557B2-5F22-8BF9-CEB1-52F65439A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599" y="12020941"/>
            <a:ext cx="6400800" cy="334071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E192B3CD-9FD2-931C-E868-475BF2FB73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95599" y="13581709"/>
            <a:ext cx="6400800" cy="58105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DE6319A-B533-56A0-0082-717655965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346958" y="1359791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963502C-F27C-9275-95C1-8864398A9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95600" y="14318881"/>
            <a:ext cx="6400800" cy="104277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6F4FE279-CAA8-99FF-925D-889C83557C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296399" y="1456594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D735B36-320B-BA6C-0708-30B3D1664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38599" y="6011056"/>
            <a:ext cx="2811906" cy="102079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8368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4067B-4CAF-9086-AA70-9E8862904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5/13/26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72444-C1BF-86D8-4153-5C2547A5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3C7EA-89E4-CA0C-3866-16DA8E81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F310411D-A3BF-D565-1E4D-5BF707BD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</a:t>
            </a:r>
            <a:r>
              <a:rPr lang="en-US">
                <a:latin typeface="Arial"/>
                <a:cs typeface="Arial"/>
              </a:rPr>
              <a:t>Okta Single Sign-On (Part 5 of 7)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5CEE69-915B-A74E-EE7A-3481CC66D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+mj-lt"/>
              <a:buAutoNum type="arabicPeriod" startAt="10"/>
            </a:pPr>
            <a:r>
              <a:rPr lang="en-US" dirty="0"/>
              <a:t>͏You may click </a:t>
            </a:r>
            <a:r>
              <a:rPr lang="en-US" b="1" dirty="0"/>
              <a:t>Get a push notification</a:t>
            </a:r>
            <a:r>
              <a:rPr lang="en-US" dirty="0"/>
              <a:t> as an alternative to entering a code.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75E1785-9C63-22BE-E092-74E4552391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Font typeface="+mj-lt"/>
              <a:buAutoNum type="arabicPeriod" startAt="11"/>
            </a:pPr>
            <a:r>
              <a:rPr lang="en-US" dirty="0"/>
              <a:t>On your device, select the </a:t>
            </a:r>
            <a:r>
              <a:rPr lang="en-US" b="1" dirty="0"/>
              <a:t>Okta</a:t>
            </a:r>
            <a:r>
              <a:rPr lang="en-US" dirty="0"/>
              <a:t> application.</a:t>
            </a:r>
          </a:p>
          <a:p>
            <a:pPr marL="734695" indent="0">
              <a:buNone/>
            </a:pPr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Location and appearance may vary by device and personal configurations. This guide, uses an iPhone.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B9EF05-F92B-6E0C-267E-9EAA1C69A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599" y="3817691"/>
            <a:ext cx="6400800" cy="370332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62A46D2-8F41-D14E-86FE-F77EB144CE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16514" y="6712784"/>
            <a:ext cx="1356515" cy="76125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3ED54B1-B8B5-DF44-743A-2A6C17F1E4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599" y="11185563"/>
            <a:ext cx="6400800" cy="171785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CBB58CD-8856-E066-735E-6A719A9CF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60508" y="11212538"/>
            <a:ext cx="1386921" cy="166390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7074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155B5FD-EA41-BE48-1665-9395301009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5863" y="3311195"/>
            <a:ext cx="6400800" cy="481029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4067B-4CAF-9086-AA70-9E8862904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5/13/26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72444-C1BF-86D8-4153-5C2547A5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3C7EA-89E4-CA0C-3866-16DA8E81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F310411D-A3BF-D565-1E4D-5BF707BD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</a:t>
            </a:r>
            <a:r>
              <a:rPr lang="en-US">
                <a:latin typeface="Arial"/>
                <a:cs typeface="Arial"/>
              </a:rPr>
              <a:t>Okta Single Sign-On (Part 6 of 7)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5CEE69-915B-A74E-EE7A-3481CC66D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+mj-lt"/>
              <a:buAutoNum type="arabicPeriod" startAt="12"/>
            </a:pPr>
            <a:r>
              <a:rPr lang="en-US" dirty="0"/>
              <a:t>͏On your device, click </a:t>
            </a:r>
            <a:r>
              <a:rPr lang="en-US" b="1" dirty="0"/>
              <a:t>Yes, It’s Me</a:t>
            </a:r>
            <a:r>
              <a:rPr lang="en-US" dirty="0"/>
              <a:t>.</a:t>
            </a:r>
          </a:p>
          <a:p>
            <a:pPr>
              <a:buFont typeface="+mj-lt"/>
              <a:buAutoNum type="arabicPeriod" startAt="12"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CCB817-DFEA-D6E4-D8AF-7824112AF69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Font typeface="+mj-lt"/>
              <a:buAutoNum type="arabicPeriod" startAt="13"/>
            </a:pPr>
            <a:r>
              <a:rPr lang="en-US" dirty="0"/>
              <a:t>Click</a:t>
            </a:r>
            <a:r>
              <a:rPr lang="en-US" b="1" dirty="0"/>
              <a:t> GA@WORK</a:t>
            </a:r>
            <a:r>
              <a:rPr lang="en-US" dirty="0"/>
              <a:t>.</a:t>
            </a:r>
          </a:p>
          <a:p>
            <a:pPr marL="738188" indent="0">
              <a:buNone/>
            </a:pPr>
            <a:r>
              <a:rPr lang="en-US" sz="2800" b="1" dirty="0"/>
              <a:t>Note</a:t>
            </a:r>
            <a:r>
              <a:rPr lang="en-US" sz="2800" dirty="0"/>
              <a:t>: Location of GA@WORK tile will vary depending on personal configurations.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2A46D2-8F41-D14E-86FE-F77EB144CE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16144" y="6981302"/>
            <a:ext cx="2808884" cy="103058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00661DA-223A-2CD0-2598-9595AE475F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5863" y="10912856"/>
            <a:ext cx="6400800" cy="233789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BDF5A13-E835-1423-A189-F6ACD80783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06668" y="10944607"/>
            <a:ext cx="2959995" cy="216179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534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7FA1AD69-5D33-8B96-088F-E45BFA04C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4077626"/>
            <a:ext cx="10058400" cy="357042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4067B-4CAF-9086-AA70-9E8862904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5/13/26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72444-C1BF-86D8-4153-5C2547A5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3C7EA-89E4-CA0C-3866-16DA8E81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F310411D-A3BF-D565-1E4D-5BF707BD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</a:t>
            </a:r>
            <a:r>
              <a:rPr lang="en-US">
                <a:latin typeface="Arial"/>
                <a:cs typeface="Arial"/>
              </a:rPr>
              <a:t>Okta Single Sign-On (Part 7 of 7)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5CEE69-915B-A74E-EE7A-3481CC66D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 startAt="14"/>
            </a:pPr>
            <a:r>
              <a:rPr lang="en-US" dirty="0"/>
              <a:t>You may check </a:t>
            </a:r>
            <a:r>
              <a:rPr lang="en-US" b="1" dirty="0"/>
              <a:t>Remember this device</a:t>
            </a:r>
            <a:r>
              <a:rPr lang="en-US" dirty="0"/>
              <a:t>.</a:t>
            </a:r>
          </a:p>
          <a:p>
            <a:pPr>
              <a:buAutoNum type="arabicPeriod" startAt="14"/>
            </a:pPr>
            <a:r>
              <a:rPr lang="en-US" dirty="0">
                <a:latin typeface="Arial"/>
                <a:cs typeface="Arial"/>
              </a:rPr>
              <a:t>Click </a:t>
            </a:r>
            <a:r>
              <a:rPr lang="en-US" b="1" dirty="0">
                <a:latin typeface="Arial"/>
                <a:cs typeface="Arial"/>
              </a:rPr>
              <a:t>Submit</a:t>
            </a:r>
            <a:r>
              <a:rPr lang="en-US" dirty="0">
                <a:latin typeface="Arial"/>
                <a:cs typeface="Arial"/>
              </a:rPr>
              <a:t>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28C13C-43A6-9CF9-48B2-12DA97957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96625" y="6090380"/>
            <a:ext cx="1785807" cy="31409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09A0A09-9404-EA82-F8CE-C3A8D1828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363617" y="597769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1839F3A-5DAC-C289-9E4F-7FD7EBE5F1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445791" y="656666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DDCB83B-3B59-3BB4-5F31-680A87E0B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58902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7" name="Freeform 101">
              <a:extLst>
                <a:ext uri="{FF2B5EF4-FFF2-40B4-BE49-F238E27FC236}">
                  <a16:creationId xmlns:a16="http://schemas.microsoft.com/office/drawing/2014/main" id="{66220857-534A-C172-1935-C5B56244F401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8" name="Graphic 17" descr="Checkmark with solid fill">
              <a:extLst>
                <a:ext uri="{FF2B5EF4-FFF2-40B4-BE49-F238E27FC236}">
                  <a16:creationId xmlns:a16="http://schemas.microsoft.com/office/drawing/2014/main" id="{CEDB5483-D74B-757C-D67E-632BBD394B0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BAF87332-E7D2-0F04-77B3-0917DEADDE53}"/>
              </a:ext>
            </a:extLst>
          </p:cNvPr>
          <p:cNvSpPr txBox="1"/>
          <p:nvPr/>
        </p:nvSpPr>
        <p:spPr>
          <a:xfrm>
            <a:off x="1815624" y="14539310"/>
            <a:ext cx="966135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You have successfully logged in to GA@WORK using Okta (GETS) Single Sign-On.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1025F01-A80C-0F79-5977-5BB66D7DD6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68148" y="6639020"/>
            <a:ext cx="2777643" cy="40393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73343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B65DE563EE374EA74AD05A80579592" ma:contentTypeVersion="15" ma:contentTypeDescription="Create a new document." ma:contentTypeScope="" ma:versionID="74bcba3dbaef7232a2f349164506767e">
  <xsd:schema xmlns:xsd="http://www.w3.org/2001/XMLSchema" xmlns:xs="http://www.w3.org/2001/XMLSchema" xmlns:p="http://schemas.microsoft.com/office/2006/metadata/properties" xmlns:ns2="91b022cc-d96d-4c7a-a6ef-47af526da2c2" xmlns:ns3="8d5ae7cb-5eaa-45bd-87a9-9ecdfd4d7a10" targetNamespace="http://schemas.microsoft.com/office/2006/metadata/properties" ma:root="true" ma:fieldsID="a45a3afc3d81b7990a39b2f52d207b53" ns2:_="" ns3:_="">
    <xsd:import namespace="91b022cc-d96d-4c7a-a6ef-47af526da2c2"/>
    <xsd:import namespace="8d5ae7cb-5eaa-45bd-87a9-9ecdfd4d7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Com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022cc-d96d-4c7a-a6ef-47af526da2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2" nillable="true" ma:displayName="Comments" ma:format="Dropdown" ma:internalName="Comment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ae7cb-5eaa-45bd-87a9-9ecdfd4d7a1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7b3830a-905b-4cd3-90a5-cc2916807d11}" ma:internalName="TaxCatchAll" ma:showField="CatchAllData" ma:web="8d5ae7cb-5eaa-45bd-87a9-9ecdfd4d7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d5ae7cb-5eaa-45bd-87a9-9ecdfd4d7a10" xsi:nil="true"/>
    <lcf76f155ced4ddcb4097134ff3c332f xmlns="91b022cc-d96d-4c7a-a6ef-47af526da2c2">
      <Terms xmlns="http://schemas.microsoft.com/office/infopath/2007/PartnerControls"/>
    </lcf76f155ced4ddcb4097134ff3c332f>
    <Comments xmlns="91b022cc-d96d-4c7a-a6ef-47af526da2c2" xsi:nil="true"/>
  </documentManagement>
</p:properties>
</file>

<file path=customXml/itemProps1.xml><?xml version="1.0" encoding="utf-8"?>
<ds:datastoreItem xmlns:ds="http://schemas.openxmlformats.org/officeDocument/2006/customXml" ds:itemID="{FD87299E-CEB8-4D36-88A8-EFD8B08DAD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b022cc-d96d-4c7a-a6ef-47af526da2c2"/>
    <ds:schemaRef ds:uri="8d5ae7cb-5eaa-45bd-87a9-9ecdfd4d7a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5037ED-0B11-4449-BF81-C0D1539FFB91}">
  <ds:schemaRefs>
    <ds:schemaRef ds:uri="http://purl.org/dc/dcmitype/"/>
    <ds:schemaRef ds:uri="http://purl.org/dc/elements/1.1/"/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2006/metadata/properties"/>
    <ds:schemaRef ds:uri="8d5ae7cb-5eaa-45bd-87a9-9ecdfd4d7a10"/>
    <ds:schemaRef ds:uri="http://schemas.microsoft.com/office/2006/documentManagement/types"/>
    <ds:schemaRef ds:uri="http://schemas.microsoft.com/office/infopath/2007/PartnerControls"/>
    <ds:schemaRef ds:uri="91b022cc-d96d-4c7a-a6ef-47af526da2c2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</TotalTime>
  <Words>472</Words>
  <Application>Microsoft Macintosh PowerPoint</Application>
  <PresentationFormat>Custom</PresentationFormat>
  <Paragraphs>69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1_Administrative</vt:lpstr>
      <vt:lpstr>1_Job Aid Template</vt:lpstr>
      <vt:lpstr>Log In to GA@WORK for Employees Using Okta Single Sign-On</vt:lpstr>
      <vt:lpstr>Log In to GA@WORK for Employees Using Okta Single Sign-On (Part 1 of 7)</vt:lpstr>
      <vt:lpstr>Log In to GA@WORK for Employees Using Okta Single Sign-On (Part 2 of 7)</vt:lpstr>
      <vt:lpstr>Log In to GA@WORK for Employees Using Okta Single Sign-On (Part 3 of 7)</vt:lpstr>
      <vt:lpstr>Log In to GA@WORK for Employees Using Okta Single Sign-On (Part 4 of 7)</vt:lpstr>
      <vt:lpstr>Log In to GA@WORK for Employees Using Okta Single Sign-On (Part 5 of 7)</vt:lpstr>
      <vt:lpstr>Log In to GA@WORK for Employees Using Okta Single Sign-On (Part 6 of 7)</vt:lpstr>
      <vt:lpstr>Log In to GA@WORK for Employees Using Okta Single Sign-On (Part 7 of 7)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Segars, Tahni</cp:lastModifiedBy>
  <cp:revision>33</cp:revision>
  <cp:lastPrinted>2024-05-14T19:49:44Z</cp:lastPrinted>
  <dcterms:created xsi:type="dcterms:W3CDTF">2024-01-04T16:25:20Z</dcterms:created>
  <dcterms:modified xsi:type="dcterms:W3CDTF">2026-05-13T12:47:17Z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0x010100FDB65DE563EE374EA74AD05A80579592</vt:lpwstr>
  </property>
  <property fmtid="{D5CDD505-2E9C-101B-9397-08002B2CF9AE}" pid="10" name="MediaServiceImageTags">
    <vt:lpwstr/>
  </property>
</Properties>
</file>