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12"/>
  </p:notesMasterIdLst>
  <p:sldIdLst>
    <p:sldId id="353" r:id="rId6"/>
    <p:sldId id="355" r:id="rId7"/>
    <p:sldId id="367" r:id="rId8"/>
    <p:sldId id="373" r:id="rId9"/>
    <p:sldId id="372" r:id="rId10"/>
    <p:sldId id="366" r:id="rId11"/>
  </p:sldIdLst>
  <p:sldSz cx="12192000" cy="16256000"/>
  <p:notesSz cx="7315200" cy="96012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0BE746B9-A1D5-483B-5A84-685E3B983DD3}" name="Lokula, Raghava" initials="LR" userId="S::raghava.lokula@sao.ga.gov::678cad94-13b0-4b0b-9f5d-be4a11eb164c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E0483-F181-FFA6-3773-9485FADE5D1C}" v="2" dt="2026-05-12T20:03:00.821"/>
    <p1510:client id="{556D5DB4-804E-493C-8DCE-754D8B115F59}" v="10" dt="2026-05-12T17:21:16.970"/>
    <p1510:client id="{98FB56A8-4C79-2A40-929B-F22FBEF47B76}" v="1" dt="2026-05-13T12:47:30.597"/>
    <p1510:client id="{FF34FF1C-D52B-D3BE-58D6-AEFE96E1E85C}" v="1" dt="2026-05-12T20:36:23.862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3E77E3-3F32-6F98-15E7-9965DE10E0A5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16162"/>
            <a:ext cx="12192000" cy="167353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Employees Using SafeNet Single Sign-On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i="1" dirty="0">
                <a:latin typeface="Arial"/>
                <a:cs typeface="Arial"/>
              </a:rPr>
              <a:t>Employees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i="1" dirty="0">
                <a:latin typeface="Arial"/>
                <a:cs typeface="Arial"/>
              </a:rPr>
              <a:t>Log In</a:t>
            </a:r>
            <a:r>
              <a:rPr lang="en-US" sz="3600" i="1" dirty="0">
                <a:latin typeface="Arial"/>
                <a:cs typeface="Arial"/>
              </a:rPr>
              <a:t> to GA@WORK </a:t>
            </a:r>
            <a:r>
              <a:rPr lang="en-US" sz="3600" dirty="0">
                <a:latin typeface="Arial"/>
                <a:cs typeface="Arial"/>
              </a:rPr>
              <a:t>using</a:t>
            </a:r>
            <a:r>
              <a:rPr lang="en-US" sz="3600" i="1" dirty="0">
                <a:latin typeface="Arial"/>
                <a:cs typeface="Arial"/>
              </a:rPr>
              <a:t> SafeNet </a:t>
            </a:r>
            <a:r>
              <a:rPr lang="en-US" i="1" dirty="0">
                <a:latin typeface="Arial"/>
                <a:cs typeface="Arial"/>
              </a:rPr>
              <a:t>Single Sign-On</a:t>
            </a:r>
            <a:r>
              <a:rPr lang="en-US" sz="3600" i="1" dirty="0">
                <a:latin typeface="Arial"/>
                <a:cs typeface="Arial"/>
              </a:rPr>
              <a:t>.</a:t>
            </a:r>
            <a:r>
              <a:rPr lang="en-US" sz="3600" dirty="0">
                <a:latin typeface="Arial"/>
                <a:cs typeface="Arial"/>
              </a:rPr>
              <a:t> </a:t>
            </a: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3299908"/>
          </a:xfrm>
        </p:spPr>
        <p:txBody>
          <a:bodyPr>
            <a:normAutofit/>
          </a:bodyPr>
          <a:lstStyle/>
          <a:p>
            <a:r>
              <a:rPr lang="en-US" dirty="0"/>
              <a:t>Click </a:t>
            </a:r>
            <a:r>
              <a:rPr lang="en-US" b="1" dirty="0"/>
              <a:t>Start</a:t>
            </a:r>
            <a:r>
              <a:rPr lang="en-US" dirty="0"/>
              <a:t>.</a:t>
            </a:r>
          </a:p>
          <a:p>
            <a:r>
              <a:rPr lang="en-US" dirty="0"/>
              <a:t>Enter your </a:t>
            </a:r>
            <a:r>
              <a:rPr lang="en-US" b="1" dirty="0"/>
              <a:t>Username</a:t>
            </a:r>
            <a:r>
              <a:rPr lang="en-US" dirty="0"/>
              <a:t>.</a:t>
            </a:r>
          </a:p>
          <a:p>
            <a:r>
              <a:rPr lang="en-US" dirty="0"/>
              <a:t>͏Select </a:t>
            </a:r>
            <a:r>
              <a:rPr lang="en-US" b="1" dirty="0"/>
              <a:t>MobilePASS+ </a:t>
            </a:r>
            <a:r>
              <a:rPr lang="en-US" dirty="0"/>
              <a:t>or </a:t>
            </a:r>
            <a:r>
              <a:rPr lang="en-US" b="1" dirty="0"/>
              <a:t>Enter a code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Applications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DCDF7C9-A487-2200-9219-5344127DB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599" y="3012845"/>
            <a:ext cx="4572000" cy="539885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SafeNet Single Sign-On (Part 1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Click </a:t>
            </a:r>
            <a:r>
              <a:rPr lang="en-US" b="1"/>
              <a:t>Start</a:t>
            </a:r>
            <a:r>
              <a:rPr lang="en-US"/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208A8F0-FCF3-C084-FDBB-0AEA7F45DD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en-US" dirty="0"/>
              <a:t>Enter your</a:t>
            </a:r>
            <a:r>
              <a:rPr lang="en-US" b="1" dirty="0"/>
              <a:t> Username</a:t>
            </a:r>
            <a:r>
              <a:rPr lang="en-US" dirty="0"/>
              <a:t>.</a:t>
            </a:r>
          </a:p>
          <a:p>
            <a:pPr>
              <a:buAutoNum type="arabicPeriod" startAt="2"/>
            </a:pPr>
            <a:r>
              <a:rPr lang="en-US" dirty="0"/>
              <a:t>Click</a:t>
            </a:r>
            <a:r>
              <a:rPr lang="en-US" b="1" dirty="0"/>
              <a:t> Login</a:t>
            </a:r>
            <a:r>
              <a:rPr lang="en-US" dirty="0"/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43D39B-5755-7D7E-BE12-F2ABF37B4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77869" y="7156912"/>
            <a:ext cx="4343831" cy="62183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8FC2C8B-ECBB-9D23-18D8-73730A68E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7944" y="10369627"/>
            <a:ext cx="8229600" cy="483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0973FCC1-133D-20F0-92E2-7F502E101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34111" y="1272684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7270D5-1139-4EEF-A3F3-47F5823F0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6017" y="12500528"/>
            <a:ext cx="7626622" cy="10012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3C212DE-7739-16D8-4D7F-1BADDC29E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50146" y="143711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1DA536-64E2-EE29-57F3-45F3F351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56544" y="14144856"/>
            <a:ext cx="7677567" cy="10012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SafeNet Single Sign-On (Part 2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en-US" dirty="0"/>
              <a:t>Enter your </a:t>
            </a:r>
            <a:r>
              <a:rPr lang="en-US" b="1" dirty="0"/>
              <a:t>Domain Password</a:t>
            </a:r>
            <a:r>
              <a:rPr lang="en-US" dirty="0"/>
              <a:t>.</a:t>
            </a:r>
          </a:p>
          <a:p>
            <a:pPr>
              <a:buAutoNum type="arabicPeriod" startAt="4"/>
            </a:pPr>
            <a:r>
              <a:rPr lang="en-US" dirty="0"/>
              <a:t>Click </a:t>
            </a:r>
            <a:r>
              <a:rPr lang="en-US" b="1" dirty="0"/>
              <a:t>Login</a:t>
            </a:r>
            <a:r>
              <a:rPr lang="en-US" dirty="0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CB7DAF-D695-B631-2695-9C9A45A549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 dirty="0"/>
              <a:t>͏If using MobilePASS+, click </a:t>
            </a:r>
            <a:r>
              <a:rPr lang="en-US" b="1" dirty="0"/>
              <a:t>Send a push to MobilePASS+</a:t>
            </a:r>
            <a:r>
              <a:rPr lang="en-US" dirty="0"/>
              <a:t>.</a:t>
            </a:r>
          </a:p>
          <a:p>
            <a:pPr marL="746125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You may also click </a:t>
            </a:r>
            <a:r>
              <a:rPr lang="en-US" sz="2800" i="1" dirty="0"/>
              <a:t>Enter a code</a:t>
            </a:r>
            <a:r>
              <a:rPr lang="en-US" sz="2800" dirty="0"/>
              <a:t>. You will be prompted to enter the code from your </a:t>
            </a:r>
            <a:r>
              <a:rPr lang="en-US" sz="2800" i="1" dirty="0"/>
              <a:t>MobilePASS+</a:t>
            </a:r>
            <a:r>
              <a:rPr lang="en-US" sz="2800" dirty="0"/>
              <a:t>.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7D77925-6722-5AB5-78EF-69F9A65AE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964442"/>
            <a:ext cx="8229600" cy="39271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BFF7DFE-F49B-BD4B-9C53-E10F6D5BE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2200" y="6372878"/>
            <a:ext cx="7541202" cy="5009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C20500A-8C68-F74F-8545-077339722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2201" y="7043631"/>
            <a:ext cx="7541202" cy="72441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DEFD43-5A19-469B-B071-BDC2BDF38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3560" y="634902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BF3EF73-614B-53C0-01A8-191A00C19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3560" y="712659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B72F77-924C-B5DF-6537-8C2F948B3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799" y="11310494"/>
            <a:ext cx="5486400" cy="37608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E5EFDD-44B9-DF91-DC77-172E38057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3299" y="12291558"/>
            <a:ext cx="5097314" cy="8624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46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SafeNet Single Sign-On (Part 4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7"/>
            </a:pPr>
            <a:r>
              <a:rPr lang="en-US" dirty="0">
                <a:latin typeface="Arial"/>
                <a:cs typeface="Arial"/>
              </a:rPr>
              <a:t>A login request will be sent to your </a:t>
            </a:r>
            <a:r>
              <a:rPr lang="en-US" b="1" dirty="0">
                <a:latin typeface="Arial"/>
                <a:cs typeface="Arial"/>
              </a:rPr>
              <a:t>MobilePASS+ </a:t>
            </a:r>
            <a:r>
              <a:rPr lang="en-US" dirty="0">
                <a:latin typeface="Arial"/>
                <a:cs typeface="Arial"/>
              </a:rPr>
              <a:t>authenticator.</a:t>
            </a:r>
          </a:p>
          <a:p>
            <a:pPr marL="744220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Click </a:t>
            </a:r>
            <a:r>
              <a:rPr lang="en-US" sz="2800" i="1" dirty="0">
                <a:latin typeface="Arial"/>
                <a:cs typeface="Arial"/>
              </a:rPr>
              <a:t>Other options </a:t>
            </a:r>
            <a:r>
              <a:rPr lang="en-US" sz="2800" dirty="0">
                <a:latin typeface="Arial"/>
                <a:cs typeface="Arial"/>
              </a:rPr>
              <a:t>to choose another authentication method, if needed.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D842F06-03A9-EB11-ED7C-CBDC0CFA32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8"/>
            </a:pPr>
            <a:r>
              <a:rPr lang="en-US">
                <a:latin typeface="Arial"/>
                <a:cs typeface="Arial"/>
              </a:rPr>
              <a:t>On your mobile device select the applicable </a:t>
            </a:r>
            <a:r>
              <a:rPr lang="en-US" b="1">
                <a:latin typeface="Arial"/>
                <a:cs typeface="Arial"/>
              </a:rPr>
              <a:t>MobilePASS+ </a:t>
            </a:r>
            <a:r>
              <a:rPr lang="en-US">
                <a:latin typeface="Arial"/>
                <a:cs typeface="Arial"/>
              </a:rPr>
              <a:t>and enter the code on your computer.</a:t>
            </a:r>
            <a:endParaRPr lang="en-US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56ECA0-F690-9F27-C542-C6D26E73A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409" y="4582256"/>
            <a:ext cx="6400800" cy="2874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8B004F5-CDB5-7F89-AAA6-8E4BDAF5B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599" y="10344526"/>
            <a:ext cx="3657600" cy="497337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954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SafeNet Single Sign-On (Part 5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9"/>
            </a:pPr>
            <a:r>
              <a:rPr lang="en-US" dirty="0"/>
              <a:t>͏Click </a:t>
            </a:r>
            <a:r>
              <a:rPr lang="en-US" b="1" dirty="0"/>
              <a:t>Applications</a:t>
            </a:r>
            <a:r>
              <a:rPr lang="en-US" dirty="0"/>
              <a:t>.</a:t>
            </a:r>
          </a:p>
          <a:p>
            <a:pPr marL="750888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8BD467-7F8E-3DCE-8146-AB0DB9A13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399" y="10817825"/>
            <a:ext cx="7315200" cy="42535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A00AB1-561E-EA1D-4400-89B5C9680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399" y="3627394"/>
            <a:ext cx="7315200" cy="30999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09AAF50-F36D-3017-22F5-36344F2858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10"/>
            </a:pPr>
            <a:r>
              <a:rPr lang="en-US"/>
              <a:t>Click </a:t>
            </a:r>
            <a:r>
              <a:rPr lang="en-US" b="1"/>
              <a:t>Workday</a:t>
            </a:r>
            <a:r>
              <a:rPr lang="en-US"/>
              <a:t>.</a:t>
            </a:r>
          </a:p>
          <a:p>
            <a:pPr marL="738188" indent="0">
              <a:buNone/>
            </a:pPr>
            <a:r>
              <a:rPr lang="en-US" sz="2800" b="1"/>
              <a:t>Note</a:t>
            </a:r>
            <a:r>
              <a:rPr lang="en-US" sz="2800"/>
              <a:t>: Location of the </a:t>
            </a:r>
            <a:r>
              <a:rPr lang="en-US" sz="2800" i="1"/>
              <a:t>Workday</a:t>
            </a:r>
            <a:r>
              <a:rPr lang="en-US" sz="2800"/>
              <a:t> tile may vary depending on your personal configurations.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402DEF-B3AE-3093-4B38-D4AD064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89183" y="4854186"/>
            <a:ext cx="746573" cy="106135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2D19F9-B397-41E7-B565-775071ADE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3117" y="13069380"/>
            <a:ext cx="7032318" cy="18763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144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4973176"/>
            <a:ext cx="10058400" cy="3570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SafeNet Single Sign-On (Part 6 of 6)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1"/>
            </a:pPr>
            <a:r>
              <a:rPr lang="en-US"/>
              <a:t>You may check </a:t>
            </a:r>
            <a:r>
              <a:rPr lang="en-US" b="1"/>
              <a:t>Remember this device</a:t>
            </a:r>
            <a:r>
              <a:rPr lang="en-US"/>
              <a:t>.</a:t>
            </a:r>
          </a:p>
          <a:p>
            <a:pPr>
              <a:buAutoNum type="arabicPeriod" startAt="11"/>
            </a:pPr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</a:p>
          <a:p>
            <a:pPr marL="749300" indent="0">
              <a:buNone/>
            </a:pPr>
            <a:r>
              <a:rPr lang="en-US" sz="2800" b="1"/>
              <a:t>Note</a:t>
            </a:r>
            <a:r>
              <a:rPr lang="en-US" sz="2800"/>
              <a:t>: Click </a:t>
            </a:r>
            <a:r>
              <a:rPr lang="en-US" sz="2800" i="1"/>
              <a:t>Skip</a:t>
            </a:r>
            <a:r>
              <a:rPr lang="en-US" sz="2800"/>
              <a:t> to proceed without checking </a:t>
            </a:r>
            <a:r>
              <a:rPr lang="en-US" sz="2800" i="1"/>
              <a:t>Remember this device</a:t>
            </a:r>
            <a:r>
              <a:rPr lang="en-US" sz="2800"/>
              <a:t>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0072" y="6977267"/>
            <a:ext cx="1750347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60419" y="685375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93609" y="745603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1" dirty="0">
                <a:latin typeface="Arial"/>
                <a:cs typeface="Arial"/>
              </a:rPr>
              <a:t>You have successfully logged in to GA@WORK using SafeNet Single Sign-On.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9711" y="7516147"/>
            <a:ext cx="2853709" cy="42841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71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www.w3.org/XML/1998/namespace"/>
    <ds:schemaRef ds:uri="http://schemas.microsoft.com/office/2006/documentManagement/types"/>
    <ds:schemaRef ds:uri="8d5ae7cb-5eaa-45bd-87a9-9ecdfd4d7a10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1b022cc-d96d-4c7a-a6ef-47af526da2c2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813450-5332-4901-98F9-1F3544F97099}">
  <ds:schemaRefs>
    <ds:schemaRef ds:uri="8d5ae7cb-5eaa-45bd-87a9-9ecdfd4d7a10"/>
    <ds:schemaRef ds:uri="91b022cc-d96d-4c7a-a6ef-47af526da2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327</Words>
  <Application>Microsoft Macintosh PowerPoint</Application>
  <PresentationFormat>Custom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1_Administrative</vt:lpstr>
      <vt:lpstr>1_Job Aid Template</vt:lpstr>
      <vt:lpstr>Log In to GA@WORK for Employees Using SafeNet Single Sign-On</vt:lpstr>
      <vt:lpstr>Log In to GA@WORK for Employees Using SafeNet Single Sign-On (Part 1 of 6)</vt:lpstr>
      <vt:lpstr>Log In to GA@WORK for Employees Using SafeNet Single Sign-On (Part 2 of 6)</vt:lpstr>
      <vt:lpstr>Log In to GA@WORK for Employees Using SafeNet Single Sign-On (Part 4 of 6)</vt:lpstr>
      <vt:lpstr>Log In to GA@WORK for Employees Using SafeNet Single Sign-On (Part 5 of 6)</vt:lpstr>
      <vt:lpstr>Log In to GA@WORK for Employees Using SafeNet Single Sign-On 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7</cp:revision>
  <cp:lastPrinted>2024-05-14T19:49:44Z</cp:lastPrinted>
  <dcterms:created xsi:type="dcterms:W3CDTF">2024-01-04T16:25:20Z</dcterms:created>
  <dcterms:modified xsi:type="dcterms:W3CDTF">2026-05-13T12:47:30Z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