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5"/>
  </p:notesMasterIdLst>
  <p:sldIdLst>
    <p:sldId id="355" r:id="rId6"/>
    <p:sldId id="363" r:id="rId7"/>
    <p:sldId id="356" r:id="rId8"/>
    <p:sldId id="357" r:id="rId9"/>
    <p:sldId id="360" r:id="rId10"/>
    <p:sldId id="361" r:id="rId11"/>
    <p:sldId id="362" r:id="rId12"/>
    <p:sldId id="365" r:id="rId13"/>
    <p:sldId id="366" r:id="rId14"/>
  </p:sldIdLst>
  <p:sldSz cx="12192000" cy="16256000"/>
  <p:notesSz cx="7315200" cy="96012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FA3D07-EBE2-B579-D471-6345AA2A5C61}" name="Krizanek, Rachael" initials="RK" userId="S::rachael.krizanek@sao.ga.gov::0a465433-afc6-4cd3-bef6-afda18945927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9787CA88-8990-7915-69DC-C917154F27AC}" name="Biador, Kim" initials="KB" userId="S::kbiador@deloitte.com::0aca51a9-456d-4254-bf9f-8c53f2de5f37" providerId="AD"/>
  <p188:author id="{BFFD038E-6017-C843-98BD-7DB9884C9DDE}" name="Sipe, Jamie" initials="SJ" userId="S::jasipe@deloitte.com::5bc06a04-23d5-42bd-853b-0cd5205b0fa0" providerId="AD"/>
  <p188:author id="{0BE746B9-A1D5-483B-5A84-685E3B983DD3}" name="Lokula, Raghava" initials="LR" userId="S::raghava.lokula@sao.ga.gov::678cad94-13b0-4b0b-9f5d-be4a11eb164c" providerId="AD"/>
  <p188:author id="{65BAA4BD-248D-002D-F1AF-1C0992B9FC95}" name="Toorpu, Ram Reddy" initials="TR" userId="S::ramreddy.toorpu@sao.ga.gov::72914284-7427-43b5-92e0-d9cd05a32050" providerId="AD"/>
  <p188:author id="{C3F716E1-5E86-126D-1DD3-F82A61D43E20}" name="Craddock, Kevin" initials="KC" userId="S::kcraddock@deloitte.com::0e841674-75f8-4c3c-a0a5-e9ca8b58a7de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76130-0CB5-5997-D5BD-217B29B8F62C}" v="1" dt="2026-05-15T13:32:21.79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3" autoAdjust="0"/>
    <p:restoredTop sz="95827" autoAdjust="0"/>
  </p:normalViewPr>
  <p:slideViewPr>
    <p:cSldViewPr snapToGrid="0">
      <p:cViewPr varScale="1">
        <p:scale>
          <a:sx n="43" d="100"/>
          <a:sy n="43" d="100"/>
        </p:scale>
        <p:origin x="2952" y="256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rgbClr val="B3B3B3"/>
          </a:solidFill>
          <a:ln>
            <a:solidFill>
              <a:srgbClr val="B3B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C148B-DD4F-5E6F-A8D9-94FCA04BFDC4}"/>
              </a:ext>
            </a:extLst>
          </p:cNvPr>
          <p:cNvSpPr txBox="1"/>
          <p:nvPr userDrawn="1"/>
        </p:nvSpPr>
        <p:spPr>
          <a:xfrm>
            <a:off x="311727" y="1494212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5/15/26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to GA@WORK for Employees Using Native Login with MFA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630880" y="3576893"/>
            <a:ext cx="285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4923" y="4181005"/>
            <a:ext cx="10515600" cy="2417472"/>
          </a:xfrm>
        </p:spPr>
        <p:txBody>
          <a:bodyPr>
            <a:normAutofit/>
          </a:bodyPr>
          <a:lstStyle/>
          <a:p>
            <a:r>
              <a:rPr lang="en-US" dirty="0"/>
              <a:t>This guide will assist </a:t>
            </a:r>
            <a:r>
              <a:rPr lang="en-US" i="1" dirty="0"/>
              <a:t>Employees</a:t>
            </a:r>
            <a:r>
              <a:rPr lang="en-US" dirty="0"/>
              <a:t> with the steps for Native login to GA@WORK using Multifactor Authentication (MFA) with </a:t>
            </a:r>
            <a:r>
              <a:rPr lang="en-US" i="1" dirty="0"/>
              <a:t>DUO, SafeNet</a:t>
            </a:r>
            <a:r>
              <a:rPr lang="en-US" i="1"/>
              <a:t>, Okta, </a:t>
            </a:r>
            <a:r>
              <a:rPr lang="en-US" i="1" dirty="0"/>
              <a:t>Google, or Microsoft  </a:t>
            </a:r>
            <a:r>
              <a:rPr lang="en-US" dirty="0"/>
              <a:t>authenticator applications.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Download the applicable</a:t>
            </a:r>
            <a:r>
              <a:rPr lang="en-US" b="1" dirty="0"/>
              <a:t> Authenticator Application </a:t>
            </a:r>
            <a:r>
              <a:rPr lang="en-US" dirty="0"/>
              <a:t>on your phone (DUO, SafeNet, Okta, Google or Microsoft)</a:t>
            </a:r>
          </a:p>
          <a:p>
            <a:r>
              <a:rPr lang="en-US" dirty="0"/>
              <a:t>Login to </a:t>
            </a:r>
            <a:r>
              <a:rPr lang="en-US" b="1" dirty="0"/>
              <a:t>GA@WORK </a:t>
            </a:r>
            <a:r>
              <a:rPr lang="en-US" dirty="0"/>
              <a:t>and setup extra verification.</a:t>
            </a:r>
          </a:p>
          <a:p>
            <a:r>
              <a:rPr lang="en-US" dirty="0"/>
              <a:t>Scan </a:t>
            </a:r>
            <a:r>
              <a:rPr lang="en-US" b="1" dirty="0"/>
              <a:t>QR Code</a:t>
            </a:r>
            <a:r>
              <a:rPr lang="en-US" dirty="0"/>
              <a:t>.</a:t>
            </a:r>
          </a:p>
          <a:p>
            <a:r>
              <a:rPr lang="en-US" dirty="0"/>
              <a:t>Enter </a:t>
            </a:r>
            <a:r>
              <a:rPr lang="en-US" b="1" dirty="0"/>
              <a:t>numerical code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1122" y="13697149"/>
            <a:ext cx="1766093" cy="771525"/>
          </a:xfrm>
        </p:spPr>
        <p:txBody>
          <a:bodyPr/>
          <a:lstStyle/>
          <a:p>
            <a:r>
              <a:rPr lang="en-US" dirty="0"/>
              <a:t>Install Duo Authenticator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1021" y="13660332"/>
            <a:ext cx="1514465" cy="771525"/>
          </a:xfrm>
        </p:spPr>
        <p:txBody>
          <a:bodyPr/>
          <a:lstStyle/>
          <a:p>
            <a:r>
              <a:rPr lang="en-US"/>
              <a:t>Log In to GA@WORK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Scan QR Code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Enter Numerical Code</a:t>
            </a:r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A7766-1FDE-C5B1-D27E-1ADF92B0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AE3CB-7024-3EFB-7987-BA6C47CC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7E84D-AC0B-7A6D-A6F6-BE466A607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CE98A371-56E8-7368-C1FE-00525638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(Part 1 of 8)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44E2F3-9784-70A0-B241-7EB31A15F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On your phone, navigate to your phone’s app store and download the </a:t>
            </a:r>
            <a:r>
              <a:rPr lang="en-US" b="1" dirty="0"/>
              <a:t>Authenticator Application</a:t>
            </a:r>
            <a:r>
              <a:rPr lang="en-US" dirty="0"/>
              <a:t> used by your Agency.</a:t>
            </a:r>
          </a:p>
          <a:p>
            <a:pPr marL="798513"/>
            <a:r>
              <a:rPr lang="en-US" sz="2800" b="1" dirty="0"/>
              <a:t>Note</a:t>
            </a:r>
            <a:r>
              <a:rPr lang="en-US" sz="2800" dirty="0"/>
              <a:t>: The images below show each of the </a:t>
            </a:r>
            <a:r>
              <a:rPr lang="en-US" sz="2800" i="1" dirty="0"/>
              <a:t>Multifactor Authentication Applications </a:t>
            </a:r>
            <a:r>
              <a:rPr lang="en-US" sz="2800" dirty="0"/>
              <a:t>(</a:t>
            </a:r>
            <a:r>
              <a:rPr lang="en-US" sz="2800" i="1" dirty="0"/>
              <a:t>DUO</a:t>
            </a:r>
            <a:r>
              <a:rPr lang="en-US" sz="2800" dirty="0"/>
              <a:t>, </a:t>
            </a:r>
            <a:r>
              <a:rPr lang="en-US" sz="2800" i="1" dirty="0"/>
              <a:t>Okta</a:t>
            </a:r>
            <a:r>
              <a:rPr lang="en-US" sz="2800" dirty="0"/>
              <a:t>, </a:t>
            </a:r>
            <a:r>
              <a:rPr lang="en-US" sz="2800" i="1" dirty="0"/>
              <a:t>SafeNet</a:t>
            </a:r>
            <a:r>
              <a:rPr lang="en-US" sz="2800" dirty="0"/>
              <a:t> </a:t>
            </a:r>
            <a:r>
              <a:rPr lang="en-US" sz="2800" i="1" dirty="0"/>
              <a:t>MobilePass+, Google</a:t>
            </a:r>
            <a:r>
              <a:rPr lang="en-US" sz="2800" dirty="0"/>
              <a:t> and </a:t>
            </a:r>
            <a:r>
              <a:rPr lang="en-US" sz="2800" i="1" dirty="0"/>
              <a:t>Microsoft</a:t>
            </a:r>
            <a:r>
              <a:rPr lang="en-US" sz="2800" dirty="0"/>
              <a:t>), please select the app designated by your agency.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7B1885-DB5F-1A7D-81A0-DC2560F33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1" y="6169824"/>
            <a:ext cx="3657600" cy="33395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1C4F433-D2D1-7437-DAFC-2BB1179D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2" y="10242804"/>
            <a:ext cx="3200400" cy="44707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DCD6E4-E4DC-2DEC-8281-CC243596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1" y="6169824"/>
            <a:ext cx="4775669" cy="335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148486-3743-496A-6F5F-004813FA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38" y="10270866"/>
            <a:ext cx="35147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161AA24-C847-2CDF-99FA-8C8BFFCAB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95" y="10242804"/>
            <a:ext cx="3200400" cy="37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21A5B4-CEA1-AD6B-9CEB-E8928D297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9215" y="6725489"/>
            <a:ext cx="643326" cy="58436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E28E6-E7B9-8DCD-0D87-D99DA2CCA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112" y="11186206"/>
            <a:ext cx="750225" cy="5203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8966B8-87F3-98B9-B357-61207E69C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9174" y="10995705"/>
            <a:ext cx="750225" cy="5203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954312-0259-37F9-A6A9-449C53B13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3030" y="11422521"/>
            <a:ext cx="750225" cy="5203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A8FF69-625B-D42B-6C7F-815C7F1DF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57341" y="8042229"/>
            <a:ext cx="1038227" cy="52039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0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D9FE-AACD-E717-9335-70B52079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74E4-FED9-E34D-3397-72BFB3F93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6F22A-9DC2-0131-3DE0-806446DD8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72F123-7042-8D81-34FB-091C1DD1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(Part 2 of 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FBB83-8BDA-AEDF-0A26-4C068D97C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Navigate to the </a:t>
            </a:r>
            <a:r>
              <a:rPr lang="en-US" b="1" dirty="0"/>
              <a:t>GA@WORK </a:t>
            </a:r>
            <a:r>
              <a:rPr lang="en-US" dirty="0"/>
              <a:t>sign-in page, click </a:t>
            </a:r>
            <a:r>
              <a:rPr lang="en-US" b="1" dirty="0"/>
              <a:t>User Name/Password-Native</a:t>
            </a:r>
            <a:r>
              <a:rPr lang="en-US" dirty="0"/>
              <a:t>.</a:t>
            </a:r>
            <a:endParaRPr lang="en-US" b="1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029012-080D-B14F-8E35-15F1C8D99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Enter your </a:t>
            </a:r>
            <a:r>
              <a:rPr lang="en-US" b="1" dirty="0"/>
              <a:t>Username</a:t>
            </a:r>
            <a:r>
              <a:rPr lang="en-US" dirty="0"/>
              <a:t> and </a:t>
            </a:r>
            <a:r>
              <a:rPr lang="en-US" b="1" dirty="0"/>
              <a:t>Password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Sign In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F6214-3BBB-D007-039D-F307757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36461" y="1873780"/>
            <a:ext cx="309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6998C2-0CD0-C6C1-EC34-A7870821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779750"/>
            <a:ext cx="6400800" cy="44553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762D1B-C025-5E3F-2277-2FABA2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9014" y="6664412"/>
            <a:ext cx="5385332" cy="71845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2C19240-3D5E-3E91-AA42-60EFFCCC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545245"/>
            <a:ext cx="4572000" cy="4670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1B2DCE-2373-B538-D781-F04219653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984" y="12250119"/>
            <a:ext cx="3293832" cy="20038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B94F32-4D6A-D2B7-5217-B4FDC1B35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1183" y="14439415"/>
            <a:ext cx="2749293" cy="4560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A03D9C-23D8-63E5-ACCF-277B60E65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62344" y="12977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CF02D6-7757-F0AD-B719-8A230F185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95460" y="1439311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7836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A3CAB-E9DB-EBB6-F327-F9D81F7B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F3A9F-B6B4-C23A-16C5-11B882B4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86443-729B-C209-21AF-99916F593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FFD47-2168-685D-FEEC-BC36F7E9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(Part 3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DD6B3-D332-0ED2-2A4F-B665853A911C}"/>
              </a:ext>
            </a:extLst>
          </p:cNvPr>
          <p:cNvSpPr txBox="1"/>
          <p:nvPr/>
        </p:nvSpPr>
        <p:spPr>
          <a:xfrm>
            <a:off x="4483477" y="1873780"/>
            <a:ext cx="327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F8B0D-B220-A0DC-6FAC-8D832DE35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dirty="0"/>
              <a:t>Set Up Now</a:t>
            </a:r>
            <a:r>
              <a:rPr lang="en-US" dirty="0"/>
              <a:t> on the </a:t>
            </a:r>
            <a:r>
              <a:rPr lang="en-US" b="1" dirty="0"/>
              <a:t>Extra Verification Required</a:t>
            </a:r>
            <a:r>
              <a:rPr lang="en-US" dirty="0"/>
              <a:t> page.</a:t>
            </a:r>
          </a:p>
          <a:p>
            <a:pPr marL="744538"/>
            <a:r>
              <a:rPr lang="en-US" sz="2800" b="1" dirty="0"/>
              <a:t>Note</a:t>
            </a:r>
            <a:r>
              <a:rPr lang="en-US" sz="2800" dirty="0"/>
              <a:t>: If you inadvertently skip the initial </a:t>
            </a:r>
            <a:r>
              <a:rPr lang="en-US" sz="2800" i="1" dirty="0"/>
              <a:t>MFA setup</a:t>
            </a:r>
            <a:r>
              <a:rPr lang="en-US" sz="2800" dirty="0"/>
              <a:t>, skip to  </a:t>
            </a:r>
            <a:r>
              <a:rPr lang="en-US" sz="2800" i="1" dirty="0"/>
              <a:t>Step 15 </a:t>
            </a:r>
            <a:r>
              <a:rPr lang="en-US" sz="2800" dirty="0"/>
              <a:t>to access the </a:t>
            </a:r>
            <a:r>
              <a:rPr lang="en-US" sz="2800" i="1" dirty="0"/>
              <a:t>QR Code </a:t>
            </a:r>
            <a:r>
              <a:rPr lang="en-US" sz="2800" dirty="0"/>
              <a:t>from within the tenant.</a:t>
            </a:r>
          </a:p>
          <a:p>
            <a:pPr marL="742950" indent="-742950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E4F380-5E81-5E09-E341-1B04BA0098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 dirty="0"/>
              <a:t>View the </a:t>
            </a:r>
            <a:r>
              <a:rPr lang="en-US" b="1" dirty="0"/>
              <a:t>QR Code </a:t>
            </a:r>
            <a:r>
              <a:rPr lang="en-US" dirty="0"/>
              <a:t>and instructions on how to connect with the </a:t>
            </a:r>
            <a:r>
              <a:rPr lang="en-US" b="1" dirty="0"/>
              <a:t>Authenticator App</a:t>
            </a:r>
            <a:r>
              <a:rPr lang="en-US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56603-29AF-1CF5-7630-B0A9B03DF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4467500"/>
            <a:ext cx="4572000" cy="41425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8B0E49-4A16-00AF-3BEF-422B3246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4393" y="6886188"/>
            <a:ext cx="3297345" cy="5128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4DE454-A6D0-6E5D-419B-62A24C7B4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338" y="10264571"/>
            <a:ext cx="3200400" cy="51015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957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C7366-232C-95E5-755E-617B28A5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34115-F1F5-527C-9EBA-C068F2FB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D9869-B4EE-DE7B-D294-034E0BC5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861AA-F1EC-CBDB-E461-C6040E12E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ACD610-1695-8B3F-D36C-406D28C2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(Part 4 of 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18292-708E-8627-BD80-C21B99D7D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301389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Open the </a:t>
            </a:r>
            <a:r>
              <a:rPr lang="en-US" b="1" dirty="0"/>
              <a:t>Authenticator</a:t>
            </a:r>
            <a:r>
              <a:rPr lang="en-US" dirty="0"/>
              <a:t> application on your phone and follow the setup guidance below:</a:t>
            </a:r>
            <a:endParaRPr lang="en-US" sz="3200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70991-FF56-222A-A376-DD2AA92CD914}"/>
              </a:ext>
            </a:extLst>
          </p:cNvPr>
          <p:cNvSpPr txBox="1"/>
          <p:nvPr/>
        </p:nvSpPr>
        <p:spPr>
          <a:xfrm>
            <a:off x="4484159" y="1873780"/>
            <a:ext cx="319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D0858D-D30C-19ED-53D0-5D54DFA54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0775" y="3845025"/>
            <a:ext cx="2774070" cy="4142324"/>
            <a:chOff x="1410775" y="3525711"/>
            <a:chExt cx="2774070" cy="414232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4B1F20-9008-3E27-7C08-34F5054ABEDF}"/>
                </a:ext>
              </a:extLst>
            </p:cNvPr>
            <p:cNvGrpSpPr/>
            <p:nvPr/>
          </p:nvGrpSpPr>
          <p:grpSpPr>
            <a:xfrm>
              <a:off x="1441645" y="4228292"/>
              <a:ext cx="2743200" cy="3439743"/>
              <a:chOff x="381000" y="6663551"/>
              <a:chExt cx="2743200" cy="3439743"/>
            </a:xfrm>
          </p:grpSpPr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1723DCA2-343A-508A-151F-BC1176090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79" b="8052"/>
              <a:stretch>
                <a:fillRect/>
              </a:stretch>
            </p:blipFill>
            <p:spPr bwMode="auto">
              <a:xfrm>
                <a:off x="381000" y="6663551"/>
                <a:ext cx="2743200" cy="3439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AAD5B8D-D2B4-5DAB-3CED-630C86858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01951" y="9657989"/>
                <a:ext cx="2517474" cy="445305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81BCDA-F0C4-8D3E-43EE-F35A2BAC27CC}"/>
                </a:ext>
              </a:extLst>
            </p:cNvPr>
            <p:cNvSpPr txBox="1"/>
            <p:nvPr/>
          </p:nvSpPr>
          <p:spPr>
            <a:xfrm>
              <a:off x="1410775" y="3525711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DUO</a:t>
              </a:r>
              <a:br>
                <a:rPr lang="en-US" dirty="0"/>
              </a:br>
              <a:r>
                <a:rPr lang="en-US" dirty="0"/>
                <a:t>Click </a:t>
              </a:r>
              <a:r>
                <a:rPr lang="en-US" b="1" dirty="0"/>
                <a:t>Use activation code</a:t>
              </a:r>
            </a:p>
            <a:p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B8F913-6113-87FB-D003-26094587E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2132" y="8864976"/>
            <a:ext cx="3938401" cy="5343825"/>
            <a:chOff x="5440354" y="3577357"/>
            <a:chExt cx="3938401" cy="53438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B1F38D7-5F93-02C6-E118-FBF0A568606A}"/>
                </a:ext>
              </a:extLst>
            </p:cNvPr>
            <p:cNvGrpSpPr/>
            <p:nvPr/>
          </p:nvGrpSpPr>
          <p:grpSpPr>
            <a:xfrm>
              <a:off x="5639015" y="4172042"/>
              <a:ext cx="3739740" cy="4749140"/>
              <a:chOff x="134421" y="9289885"/>
              <a:chExt cx="3739740" cy="4749140"/>
            </a:xfrm>
          </p:grpSpPr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FD111805-4853-EF65-34F1-E688AF95B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21" y="9289885"/>
                <a:ext cx="2743200" cy="3692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20202A0-48D8-6705-3A1B-FD6540469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961" y="11214750"/>
                <a:ext cx="2743200" cy="28242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C1DDFD-119C-489A-1CC5-7EED2BB30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4422" y="10673250"/>
                <a:ext cx="2743200" cy="445305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90C10B-24CB-EFED-D68A-EDF5BD7FE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230624" y="13346906"/>
                <a:ext cx="2572757" cy="285750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FA1A3B-B6E2-D0F6-4165-BC96BC5058A1}"/>
                </a:ext>
              </a:extLst>
            </p:cNvPr>
            <p:cNvSpPr txBox="1"/>
            <p:nvPr/>
          </p:nvSpPr>
          <p:spPr>
            <a:xfrm>
              <a:off x="5440354" y="3577357"/>
              <a:ext cx="39384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/>
                <a:t>Okta</a:t>
              </a:r>
              <a:r>
                <a:rPr lang="en-US" sz="1800" dirty="0"/>
                <a:t> </a:t>
              </a:r>
              <a:br>
                <a:rPr lang="en-US" sz="1800" dirty="0"/>
              </a:br>
              <a:r>
                <a:rPr lang="en-US" sz="1800" dirty="0"/>
                <a:t>Click </a:t>
              </a:r>
              <a:r>
                <a:rPr lang="en-US" sz="1800" b="1" dirty="0"/>
                <a:t>Organization</a:t>
              </a:r>
              <a:r>
                <a:rPr lang="en-US" sz="1800" dirty="0"/>
                <a:t> &gt; </a:t>
              </a:r>
              <a:r>
                <a:rPr lang="en-US" sz="1800" b="1" dirty="0"/>
                <a:t>Scan QR Code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E546E6F-8484-2971-6A72-7BAF44D0A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1271" y="3845025"/>
            <a:ext cx="2756409" cy="4132044"/>
            <a:chOff x="1518516" y="9631747"/>
            <a:chExt cx="2756409" cy="41320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A221A-AEDC-6CE8-3376-D43316867603}"/>
                </a:ext>
              </a:extLst>
            </p:cNvPr>
            <p:cNvSpPr txBox="1"/>
            <p:nvPr/>
          </p:nvSpPr>
          <p:spPr>
            <a:xfrm>
              <a:off x="1531724" y="9631747"/>
              <a:ext cx="27432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/>
                <a:t>SafeNet</a:t>
              </a:r>
              <a:br>
                <a:rPr lang="en-US" sz="1800" dirty="0"/>
              </a:br>
              <a:r>
                <a:rPr lang="en-US" sz="1800" dirty="0"/>
                <a:t> Click </a:t>
              </a:r>
              <a:r>
                <a:rPr lang="en-US" sz="1800" b="1" dirty="0"/>
                <a:t>Activate</a:t>
              </a:r>
              <a:r>
                <a:rPr lang="en-US" sz="1800" dirty="0"/>
                <a:t> </a:t>
              </a:r>
              <a:r>
                <a:rPr lang="en-US" sz="1800" b="1" dirty="0"/>
                <a:t>Now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884C54-FAC9-32ED-DB06-D96344941178}"/>
                </a:ext>
              </a:extLst>
            </p:cNvPr>
            <p:cNvGrpSpPr/>
            <p:nvPr/>
          </p:nvGrpSpPr>
          <p:grpSpPr>
            <a:xfrm>
              <a:off x="1518516" y="10242346"/>
              <a:ext cx="2743200" cy="3521445"/>
              <a:chOff x="4285433" y="10498252"/>
              <a:chExt cx="2743200" cy="3521445"/>
            </a:xfrm>
          </p:grpSpPr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BD5C2CDC-D0D4-D948-4267-978DA85DFA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433" y="10498252"/>
                <a:ext cx="2743200" cy="352144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3298CB-C2F1-EADF-E5FF-40539D7109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91820" y="13341288"/>
                <a:ext cx="2130426" cy="339560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5A94FF-9B8F-D2B0-B905-0E6CBB465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78456" y="3845025"/>
            <a:ext cx="2782158" cy="4431193"/>
            <a:chOff x="1410775" y="12993436"/>
            <a:chExt cx="2782158" cy="443119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919221-AB49-6E02-D5C7-3C24376B7073}"/>
                </a:ext>
              </a:extLst>
            </p:cNvPr>
            <p:cNvSpPr txBox="1"/>
            <p:nvPr/>
          </p:nvSpPr>
          <p:spPr>
            <a:xfrm>
              <a:off x="1410775" y="12993436"/>
              <a:ext cx="27821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/>
                <a:t>Google</a:t>
              </a:r>
            </a:p>
            <a:p>
              <a:pPr algn="ctr"/>
              <a:r>
                <a:rPr lang="en-US" sz="1800" dirty="0"/>
                <a:t>Click </a:t>
              </a:r>
              <a:r>
                <a:rPr lang="en-US" sz="1800" b="1" dirty="0"/>
                <a:t>BEGIN</a:t>
              </a:r>
              <a:r>
                <a:rPr lang="en-US" sz="1800" dirty="0"/>
                <a:t> </a:t>
              </a:r>
              <a:r>
                <a:rPr lang="en-US" sz="1800" b="1" dirty="0"/>
                <a:t>SETUP</a:t>
              </a:r>
              <a:endParaRPr lang="en-US" b="1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D20024-B047-5543-0BD3-6D4312762581}"/>
                </a:ext>
              </a:extLst>
            </p:cNvPr>
            <p:cNvGrpSpPr/>
            <p:nvPr/>
          </p:nvGrpSpPr>
          <p:grpSpPr>
            <a:xfrm>
              <a:off x="1449733" y="13707070"/>
              <a:ext cx="2743200" cy="3717559"/>
              <a:chOff x="8516955" y="5862994"/>
              <a:chExt cx="2743200" cy="3717559"/>
            </a:xfrm>
          </p:grpSpPr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4FD0072A-11EF-2790-55C3-A88A0208C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6955" y="5862994"/>
                <a:ext cx="2743200" cy="371755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07766E-496B-F2C1-D8AE-7BBDF8418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156701" y="9085791"/>
                <a:ext cx="1371600" cy="445305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C50B3F7-A47A-2696-C538-93826F34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06446" y="8864976"/>
            <a:ext cx="6006278" cy="6212772"/>
            <a:chOff x="5984833" y="9159150"/>
            <a:chExt cx="6006278" cy="621277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368EDE2-134B-41CF-E8E6-78EB8BE369EE}"/>
                </a:ext>
              </a:extLst>
            </p:cNvPr>
            <p:cNvGrpSpPr/>
            <p:nvPr/>
          </p:nvGrpSpPr>
          <p:grpSpPr>
            <a:xfrm>
              <a:off x="5984834" y="10082479"/>
              <a:ext cx="6006277" cy="5289443"/>
              <a:chOff x="5761772" y="10106281"/>
              <a:chExt cx="6006277" cy="5397754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B387581-BC36-7CBE-C06E-05E827FAC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1772" y="10106281"/>
                <a:ext cx="2743200" cy="354555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0D2B5F7-921D-BF75-06F9-2C7AFCADD4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982285" y="12337061"/>
                <a:ext cx="2302174" cy="347076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pic>
            <p:nvPicPr>
              <p:cNvPr id="56" name="Picture 10">
                <a:extLst>
                  <a:ext uri="{FF2B5EF4-FFF2-40B4-BE49-F238E27FC236}">
                    <a16:creationId xmlns:a16="http://schemas.microsoft.com/office/drawing/2014/main" id="{1456A8D6-C6A2-6BDA-5699-532785D12B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1609" y="12827362"/>
                <a:ext cx="2743200" cy="17920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12">
                <a:extLst>
                  <a:ext uri="{FF2B5EF4-FFF2-40B4-BE49-F238E27FC236}">
                    <a16:creationId xmlns:a16="http://schemas.microsoft.com/office/drawing/2014/main" id="{418649C1-3D2E-FE1B-BBB0-495E088C4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4849" y="13868554"/>
                <a:ext cx="2743200" cy="1635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5B9CCC-75FB-C37D-1D4E-4AE6CE62F695}"/>
                </a:ext>
              </a:extLst>
            </p:cNvPr>
            <p:cNvSpPr txBox="1"/>
            <p:nvPr/>
          </p:nvSpPr>
          <p:spPr>
            <a:xfrm>
              <a:off x="5984833" y="9159150"/>
              <a:ext cx="600627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/>
                <a:t>Microsoft</a:t>
              </a:r>
              <a:r>
                <a:rPr lang="en-US" sz="1800" dirty="0"/>
                <a:t> </a:t>
              </a:r>
              <a:br>
                <a:rPr lang="en-US" sz="1800" dirty="0"/>
              </a:br>
              <a:r>
                <a:rPr lang="en-US" sz="1800" dirty="0"/>
                <a:t>Click </a:t>
              </a:r>
              <a:r>
                <a:rPr lang="en-US" sz="1800" b="1" dirty="0"/>
                <a:t>Add account </a:t>
              </a:r>
              <a:r>
                <a:rPr lang="en-US" sz="1800" dirty="0"/>
                <a:t>&gt; </a:t>
              </a:r>
              <a:r>
                <a:rPr lang="en-US" sz="1800" b="1" dirty="0"/>
                <a:t>Work or school account </a:t>
              </a:r>
              <a:r>
                <a:rPr lang="en-US" sz="1800" dirty="0"/>
                <a:t>&gt; </a:t>
              </a:r>
              <a:br>
                <a:rPr lang="en-US" sz="1800" dirty="0"/>
              </a:br>
              <a:r>
                <a:rPr lang="en-US" sz="1800" b="1" dirty="0"/>
                <a:t>Scan QR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11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5E9BC-89DA-035E-E9BB-806C29E7F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C71A2-51C1-8DA6-7ECF-180AC6BD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3D013-C513-C831-FE0F-342433D4B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471B0-04C2-4E0C-7802-3476EF8A0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6E10B1-3E7D-10C0-F282-A2083771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(Part 5 of 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0281A-9F73-6806-D635-A75318FA3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/>
              <a:t>Scan the </a:t>
            </a:r>
            <a:r>
              <a:rPr lang="en-US" b="1" dirty="0"/>
              <a:t>QR Code </a:t>
            </a:r>
            <a:r>
              <a:rPr lang="en-US" dirty="0"/>
              <a:t>with your device.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C69E04-9E4D-DD24-8951-F4517D16E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 dirty="0"/>
              <a:t>View the </a:t>
            </a:r>
            <a:r>
              <a:rPr lang="en-US" b="1" dirty="0"/>
              <a:t>code</a:t>
            </a:r>
            <a:r>
              <a:rPr lang="en-US" dirty="0"/>
              <a:t> on your device. </a:t>
            </a:r>
          </a:p>
          <a:p>
            <a:pPr marL="738188"/>
            <a:r>
              <a:rPr lang="en-US" sz="2800" b="1" dirty="0"/>
              <a:t>Note</a:t>
            </a:r>
            <a:r>
              <a:rPr lang="en-US" sz="2800" dirty="0"/>
              <a:t>: When the timer on the bottom right of the </a:t>
            </a:r>
            <a:r>
              <a:rPr lang="en-US" sz="2800" i="1" dirty="0"/>
              <a:t>authenticator</a:t>
            </a:r>
            <a:r>
              <a:rPr lang="en-US" sz="2800" dirty="0"/>
              <a:t> </a:t>
            </a:r>
            <a:r>
              <a:rPr lang="en-US" sz="2800" i="1" dirty="0"/>
              <a:t>code</a:t>
            </a:r>
            <a:r>
              <a:rPr lang="en-US" sz="2800" dirty="0"/>
              <a:t> times out, a new code is generated.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71726-FABC-C61A-2086-C2A651F44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84704" y="1873780"/>
            <a:ext cx="317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FB7215-A21D-02FE-C72E-487A390E7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76" y="3207015"/>
            <a:ext cx="4572000" cy="53247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F012B0-73FE-B43E-D1E4-A85895EEE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8929" y="4811701"/>
            <a:ext cx="2207019" cy="20462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A1FDA6-027C-3214-0887-7EC3D87C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900289" y="55605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3BEA74-124D-DD77-B0D4-08C98D342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81209" y="78536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7F67B0-942C-6597-3360-10BB69AA7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9849" y="7799764"/>
            <a:ext cx="3980749" cy="62717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5529E4-3921-D33F-A395-E52CC2AB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26" y="10994508"/>
            <a:ext cx="6400800" cy="40768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1774EB-2308-2D42-342A-01CFF9F42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5089" y="13271597"/>
            <a:ext cx="3814054" cy="111062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14ECD-2717-8430-301B-4BD0B1470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D5520-B70D-8EFF-2BC2-93479090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DE52C-78E2-850A-E0FF-2EB3C55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E21-CD50-450E-5DF3-FB5C727A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A5AD19-CE35-08E1-1F8E-254B0F5D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(Part 6 of 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EFBF8-3558-D2A3-1B72-95B90C1446FE}"/>
              </a:ext>
            </a:extLst>
          </p:cNvPr>
          <p:cNvSpPr txBox="1"/>
          <p:nvPr/>
        </p:nvSpPr>
        <p:spPr>
          <a:xfrm>
            <a:off x="4457258" y="1873780"/>
            <a:ext cx="324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E11876-CE24-65E9-9257-7DD83D576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 dirty="0"/>
              <a:t>Enter the </a:t>
            </a:r>
            <a:r>
              <a:rPr lang="en-US" b="1" dirty="0"/>
              <a:t>code</a:t>
            </a:r>
            <a:r>
              <a:rPr lang="en-US" dirty="0"/>
              <a:t> (from your phone) into the </a:t>
            </a:r>
            <a:r>
              <a:rPr lang="en-US" b="1" dirty="0"/>
              <a:t>Security Code </a:t>
            </a:r>
            <a:r>
              <a:rPr lang="en-US" dirty="0"/>
              <a:t>field.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68B6BA-35F9-55BA-6CDD-904B2D4E4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Done</a:t>
            </a:r>
            <a:r>
              <a:rPr lang="en-US" dirty="0"/>
              <a:t> to continue to </a:t>
            </a:r>
            <a:r>
              <a:rPr lang="en-US" b="1" dirty="0"/>
              <a:t>GA@WORK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ED8F83-E6E4-CDA3-543B-7B838C0F0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111" y="3287155"/>
            <a:ext cx="4114800" cy="52471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33153D-87D5-9823-B972-9C218ACDC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7725" y="5880358"/>
            <a:ext cx="3239325" cy="33217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4CD3F1-78D0-E73D-099D-E6D743A0F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2996" y="6539584"/>
            <a:ext cx="3201866" cy="4428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EC05F1-EC7F-E9FE-6AD1-E352156F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59085" y="577212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979C86-6AC9-5CF1-2035-127AF2161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34862" y="64866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FD109-F50D-4281-99B2-7683CBB4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09" y="10554072"/>
            <a:ext cx="3657600" cy="41319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A7735D-C677-D49D-D0B7-572065E7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5649" y="13863458"/>
            <a:ext cx="2641601" cy="4011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2FBBB-CC43-FD06-C542-3FDE15E3D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173E-C6D2-11AE-E478-C7ED96416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70167-82A2-8C2F-E022-630DA650F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B3906E-C95F-E8C2-9B37-797D454F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</a:t>
            </a:r>
            <a:r>
              <a:rPr lang="en-US" dirty="0">
                <a:latin typeface="Arial"/>
                <a:cs typeface="Arial"/>
              </a:rPr>
              <a:t>(Part 7 of 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A3989F-9DE8-590C-F218-70A00AFD6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 dirty="0"/>
              <a:t>To locate the QR Code within the tenant, enter </a:t>
            </a:r>
            <a:r>
              <a:rPr lang="en-US" b="1" dirty="0"/>
              <a:t>Manage Security Settings </a:t>
            </a:r>
            <a:r>
              <a:rPr lang="en-US" dirty="0"/>
              <a:t>in the </a:t>
            </a:r>
            <a:r>
              <a:rPr lang="en-US" b="1" dirty="0"/>
              <a:t>Search</a:t>
            </a:r>
            <a:r>
              <a:rPr lang="en-US" dirty="0"/>
              <a:t> field.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 dirty="0"/>
              <a:t>Select </a:t>
            </a:r>
            <a:r>
              <a:rPr lang="en-US" b="1" dirty="0"/>
              <a:t>Manage Security Settings Report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C5570F-F00F-082C-24D5-9BEE82047E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Authenticator App Setup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42BCAC-5DFC-692C-022F-DFDF1C3231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Check the </a:t>
            </a:r>
            <a:r>
              <a:rPr lang="en-US" b="1"/>
              <a:t>Confirm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/>
              <a:t> box.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OK</a:t>
            </a:r>
            <a:r>
              <a:rPr lang="en-US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9E157-9CBF-DBA3-3FC8-2E3BDB62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460F8-C59A-0D46-06C6-CD9791253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26" y="4345517"/>
            <a:ext cx="5486400" cy="19211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237895-231A-8CE9-EBDA-DE04FDED0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12" y="8128000"/>
            <a:ext cx="6400800" cy="20931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4FAE4B-5E45-6DEA-DD2B-74449E5DC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08" y="12397170"/>
            <a:ext cx="4572000" cy="279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735773-5153-463C-D1C4-DABC707E9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3421" y="5064486"/>
            <a:ext cx="2893312" cy="46550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EF481-9653-C767-A216-1ACAB9FD5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3421" y="4477190"/>
            <a:ext cx="5030583" cy="45562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5AB61-B68F-5846-BD44-03FE295B2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7233" y="13639099"/>
            <a:ext cx="1658220" cy="3898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03860-FE0F-6B1B-B279-0EF2BEB5D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2888" y="9555649"/>
            <a:ext cx="2722565" cy="42563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5C985-DBBC-FE46-8800-0BD8FD9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4963" y="14424230"/>
            <a:ext cx="1658220" cy="5366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4E5764-C903-7C55-595B-5ECAB37C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56733" y="50229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ACC80D-201E-D9B3-1C77-BFD4EED4B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94004" y="44306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EB4102-5AF8-7DA4-F4BF-C39609881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35453" y="135596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EA73A5-5252-7E0A-6E71-5A1449C9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86323" y="144242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9062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55448-D529-A4C6-EFBB-0163C3DE1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DC298-D789-1B07-E00A-5CE968049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892B-A5FA-E81B-8B5F-6D75E8B6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D6FD7D-0947-E145-AC6D-8C25F1EB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 In to GA@WORK for Employees Using Native Login with MFA </a:t>
            </a:r>
            <a:r>
              <a:rPr lang="en-US" dirty="0">
                <a:latin typeface="Arial"/>
                <a:cs typeface="Arial"/>
              </a:rPr>
              <a:t>(Part 8 of 8)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854FAC-E4B6-1C74-1FE9-E131A58E3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View the </a:t>
            </a:r>
            <a:r>
              <a:rPr lang="en-US" b="1" dirty="0"/>
              <a:t>QR Code </a:t>
            </a:r>
            <a:r>
              <a:rPr lang="en-US" dirty="0"/>
              <a:t>and instructions, then return to </a:t>
            </a:r>
            <a:r>
              <a:rPr lang="en-US" b="1" dirty="0"/>
              <a:t>Step 7 </a:t>
            </a:r>
            <a:r>
              <a:rPr lang="en-US" dirty="0"/>
              <a:t>to set up your </a:t>
            </a:r>
            <a:r>
              <a:rPr lang="en-US" b="1" dirty="0"/>
              <a:t>Authenticator App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79F23-2951-A168-6F38-E794B8488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4579179"/>
            <a:ext cx="6400800" cy="8348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A9A21A-EEF7-1C9D-D2A1-749802528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7D6B86-1F7E-8E8A-3383-A74C67B6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8424" y="14429800"/>
            <a:ext cx="2628906" cy="3578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A user needs to manage folders in Pallium">
            <a:extLst>
              <a:ext uri="{FF2B5EF4-FFF2-40B4-BE49-F238E27FC236}">
                <a16:creationId xmlns:a16="http://schemas.microsoft.com/office/drawing/2014/main" id="{AC7AA379-FE3B-79EC-22B7-321EC8374A58}"/>
              </a:ext>
            </a:extLst>
          </p:cNvPr>
          <p:cNvGrpSpPr/>
          <p:nvPr/>
        </p:nvGrpSpPr>
        <p:grpSpPr>
          <a:xfrm>
            <a:off x="838199" y="14255726"/>
            <a:ext cx="10537490" cy="1158258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5" name="Freeform 101">
              <a:extLst>
                <a:ext uri="{FF2B5EF4-FFF2-40B4-BE49-F238E27FC236}">
                  <a16:creationId xmlns:a16="http://schemas.microsoft.com/office/drawing/2014/main" id="{AC0A2A1E-4FF0-6131-89E4-20B18F2FF78F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07EC2575-826E-B337-0754-CE4C02BBA31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A80BF7C-115D-54CA-566E-08CBA9A05219}"/>
              </a:ext>
            </a:extLst>
          </p:cNvPr>
          <p:cNvSpPr txBox="1">
            <a:spLocks/>
          </p:cNvSpPr>
          <p:nvPr/>
        </p:nvSpPr>
        <p:spPr>
          <a:xfrm>
            <a:off x="1912688" y="14425039"/>
            <a:ext cx="9444345" cy="875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/>
                <a:cs typeface="Arial"/>
              </a:rPr>
              <a:t>You have successfully logged in to GA@WORK using Native Login with Multifactor Authentication.</a:t>
            </a:r>
          </a:p>
        </p:txBody>
      </p:sp>
    </p:spTree>
    <p:extLst>
      <p:ext uri="{BB962C8B-B14F-4D97-AF65-F5344CB8AC3E}">
        <p14:creationId xmlns:p14="http://schemas.microsoft.com/office/powerpoint/2010/main" val="1578933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b022cc-d96d-4c7a-a6ef-47af526da2c2">
      <Terms xmlns="http://schemas.microsoft.com/office/infopath/2007/PartnerControls"/>
    </lcf76f155ced4ddcb4097134ff3c332f>
    <TaxCatchAll xmlns="8d5ae7cb-5eaa-45bd-87a9-9ecdfd4d7a10" xsi:nil="true"/>
    <Comments xmlns="91b022cc-d96d-4c7a-a6ef-47af526da2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65DE563EE374EA74AD05A80579592" ma:contentTypeVersion="15" ma:contentTypeDescription="Create a new document." ma:contentTypeScope="" ma:versionID="74bcba3dbaef7232a2f349164506767e">
  <xsd:schema xmlns:xsd="http://www.w3.org/2001/XMLSchema" xmlns:xs="http://www.w3.org/2001/XMLSchema" xmlns:p="http://schemas.microsoft.com/office/2006/metadata/properties" xmlns:ns2="91b022cc-d96d-4c7a-a6ef-47af526da2c2" xmlns:ns3="8d5ae7cb-5eaa-45bd-87a9-9ecdfd4d7a10" targetNamespace="http://schemas.microsoft.com/office/2006/metadata/properties" ma:root="true" ma:fieldsID="a45a3afc3d81b7990a39b2f52d207b53" ns2:_="" ns3:_="">
    <xsd:import namespace="91b022cc-d96d-4c7a-a6ef-47af526da2c2"/>
    <xsd:import namespace="8d5ae7cb-5eaa-45bd-87a9-9ecdfd4d7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022cc-d96d-4c7a-a6ef-47af526da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ae7cb-5eaa-45bd-87a9-9ecdfd4d7a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7b3830a-905b-4cd3-90a5-cc2916807d11}" ma:internalName="TaxCatchAll" ma:showField="CatchAllData" ma:web="8d5ae7cb-5eaa-45bd-87a9-9ecdfd4d7a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037ED-0B11-4449-BF81-C0D1539FFB91}">
  <ds:schemaRefs>
    <ds:schemaRef ds:uri="91b022cc-d96d-4c7a-a6ef-47af526da2c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d5ae7cb-5eaa-45bd-87a9-9ecdfd4d7a10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511685-2A5A-4C55-A15C-BE3C983ED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022cc-d96d-4c7a-a6ef-47af526da2c2"/>
    <ds:schemaRef ds:uri="8d5ae7cb-5eaa-45bd-87a9-9ecdfd4d7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640</Words>
  <Application>Microsoft Macintosh PowerPoint</Application>
  <PresentationFormat>Custom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Job Aid Template</vt:lpstr>
      <vt:lpstr>1_Administrative</vt:lpstr>
      <vt:lpstr>Log In to GA@WORK for Employees Using Native Login with MFA</vt:lpstr>
      <vt:lpstr>Log In to GA@WORK for Employees Using Native Login with MFA (Part 1 of 8)</vt:lpstr>
      <vt:lpstr>Log In to GA@WORK for Employees Using Native Login with MFA (Part 2 of 8)</vt:lpstr>
      <vt:lpstr>Log In to GA@WORK for Employees Using Native Login with MFA (Part 3 of 8)</vt:lpstr>
      <vt:lpstr>Log In to GA@WORK for Employees Using Native Login with MFA (Part 4 of 8)</vt:lpstr>
      <vt:lpstr>Log In to GA@WORK for Employees Using Native Login with MFA (Part 5 of 8)</vt:lpstr>
      <vt:lpstr>Log In to GA@WORK for Employees Using Native Login with MFA (Part 6 of 8)</vt:lpstr>
      <vt:lpstr>Log In to GA@WORK for Employees Using Native Login with MFA (Part 7 of 8)</vt:lpstr>
      <vt:lpstr>Log In to GA@WORK for Employees Using Native Login with MFA (Part 8 of 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Segars, Tahni</cp:lastModifiedBy>
  <cp:revision>41</cp:revision>
  <cp:lastPrinted>2024-05-14T19:49:44Z</cp:lastPrinted>
  <dcterms:created xsi:type="dcterms:W3CDTF">2024-01-04T16:25:20Z</dcterms:created>
  <dcterms:modified xsi:type="dcterms:W3CDTF">2026-05-15T20:11:17Z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0x010100FDB65DE563EE374EA74AD05A80579592</vt:lpwstr>
  </property>
  <property fmtid="{D5CDD505-2E9C-101B-9397-08002B2CF9AE}" pid="10" name="MediaServiceImageTags">
    <vt:lpwstr/>
  </property>
</Properties>
</file>