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4D0624-24E3-9A7B-E078-B91BA7F1C591}" name="Rocks, Jennifer" initials="JR" userId="S::jennifer.rocks@sao.ga.gov::d705f8ee-50bf-42d1-9115-b192bde118f5" providerId="AD"/>
  <p188:author id="{4C955640-5453-3BF8-F2E4-3AB841B78264}" name="Peloquin, Noel" initials="NP" userId="S::epeloquin@deloitte.com::1e51cbbe-b010-414f-a399-1da072ae8cc2" providerId="AD"/>
  <p188:author id="{F91B0641-7AD4-5A68-D1F4-7C9063A67663}" name="Swartout, Darcy" initials="DS" userId="S::dswartout@deloitte.com::bc7a7b0f-5bcf-46d3-acb2-99bb7206cb2b" providerId="AD"/>
  <p188:author id="{EF4A3D43-2045-5B91-9F66-5AA0DF5A87F9}" name="Tiernan, Diana" initials="TD" userId="S::ditiernan@deloitte.com::5b4e8595-1de4-462f-bfed-88e56573ae28" providerId="AD"/>
  <p188:author id="{00CA4B48-BF22-AA2C-93F9-DD61F18C0FDD}" name="Orban, Linda" initials="OL" userId="S::linda.orban@sao.ga.gov::67aa9d3c-bf96-45fe-95ed-b5c8fa0ea22c" providerId="AD"/>
  <p188:author id="{BBE35853-AC98-BAF5-411E-97A12DEB4656}" name="Locke, Sara" initials="LS" userId="S::sara.locke1@sao.ga.gov::8c61036f-f87b-423e-a877-916725c4b71f" providerId="AD"/>
  <p188:author id="{84568B58-6CCD-CD35-A72E-BC560A76B6AA}" name="Peloquin, Noel" initials="NP" userId="S::Noel.Peloquin@sao.ga.gov::4e885465-1977-4403-aa04-16e66b5d8ce9" providerId="AD"/>
  <p188:author id="{5CDDBC5E-026C-7CB9-152D-0B8BC8F43557}" name="Artis, Brandon" initials="AB" userId="S::bartis@deloitte.com::bd644fa6-be81-45db-8bf0-99a1a8f6abf3" providerId="AD"/>
  <p188:author id="{EA51AE8D-B91D-CC65-E3B4-D93E1948E48C}" name="Segars, Tahni" initials="ST" userId="S::tahni.segars@sao.ga.gov::64e0f1c5-cbd2-4ec4-b5fa-ccd2a6333b5c" providerId="AD"/>
  <p188:author id="{7848D9A7-5D66-36EB-38A8-65148A118730}" name="Locke, Sara" initials="SL" userId="S::Sara.Locke1@sao.ga.gov::8c61036f-f87b-423e-a877-916725c4b71f" providerId="AD"/>
  <p188:author id="{7FC03FAA-EFEF-E423-8DBC-F9150098B1A6}" name="Tiernan, Diana" initials="TD" userId="S::diana.tiernan@sao.ga.gov::48195535-aa32-469e-ab3a-fc477825ec60" providerId="AD"/>
  <p188:author id="{4B2B8AC2-2737-8B12-EB5B-DF2DD45D9FB4}" name="Comer, Cody" initials="CC" userId="S::cocomer@deloitte.com::abf27cfd-312d-4019-aa91-dd18759a6a34" providerId="AD"/>
  <p188:author id="{C0E696D5-B42C-A2C5-750C-FEED1FC190A1}" name="Horne, Rhonda" initials="RH" userId="S::rhonda.horne@sao.ga.gov::41c4878e-ff7b-42fa-a090-4ba924bb0c8b" providerId="AD"/>
  <p188:author id="{89E892EB-C24C-1308-C8E8-DD27F4D192B4}" name="Brown, Alaysia" initials="AB" userId="S::Alaysia.Brown@sao.ga.gov::c5e678dc-7c52-4a2d-91f9-5f3b0466fa98" providerId="AD"/>
  <p188:author id="{3033C2F6-E6C9-0691-B99F-BAFE8E228662}" name="Swartout, Darcy" initials="SD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789"/>
    <a:srgbClr val="EB360B"/>
    <a:srgbClr val="A72608"/>
    <a:srgbClr val="3177BD"/>
    <a:srgbClr val="91BAE3"/>
    <a:srgbClr val="787878"/>
    <a:srgbClr val="EF8D1D"/>
    <a:srgbClr val="90C3C8"/>
    <a:srgbClr val="CCD8E4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A7685-1862-4330-8C02-2548796BCD28}" v="84" dt="2026-05-04T19:40:34.388"/>
    <p1510:client id="{3278D470-4F5C-5B4C-B80C-AB02C76CA432}" v="1" dt="2026-05-05T12:30:44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99"/>
    <p:restoredTop sz="94658"/>
  </p:normalViewPr>
  <p:slideViewPr>
    <p:cSldViewPr snapToGrid="0">
      <p:cViewPr varScale="1">
        <p:scale>
          <a:sx n="79" d="100"/>
          <a:sy n="79" d="100"/>
        </p:scale>
        <p:origin x="13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6E973-572F-41C6-ACD7-E866D74BFB2B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DFD5C-EA84-4A7D-9855-56C71E6C3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84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9C1EB-A2B1-2F01-B94F-E1F323389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2F920D-6CB0-64DC-21E4-58E42C0067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186A05-1B3F-5B9D-0EF8-E4AF68FF4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102EC-663D-FE12-2F7D-B6E83DB532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E16F3-8246-4D22-917B-A5E00AA764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13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0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4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1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4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5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3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4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0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87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3B3C6-7F3F-49C4-A5B2-3CD1538569BA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17A4E-EFC3-4217-8DBE-0585C0C9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7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1.png"/><Relationship Id="rId7" Type="http://schemas.openxmlformats.org/officeDocument/2006/relationships/hyperlink" Target="https://sao.georgia.gov/security-sign-suppor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ao.georgia.gov/manager-communication-toolkit" TargetMode="External"/><Relationship Id="rId5" Type="http://schemas.openxmlformats.org/officeDocument/2006/relationships/hyperlink" Target="https://sao.georgia.gov/nextgen-points-contact" TargetMode="External"/><Relationship Id="rId4" Type="http://schemas.openxmlformats.org/officeDocument/2006/relationships/hyperlink" Target="https://sao.georgia.gov/gawork-resource-library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1D216-EE32-55ED-BE42-2891F9F78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FE402FFB-EC39-143A-4C94-9518E2827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390" y="4914637"/>
            <a:ext cx="7483621" cy="361376"/>
          </a:xfrm>
          <a:prstGeom prst="roundRect">
            <a:avLst/>
          </a:prstGeom>
          <a:solidFill>
            <a:srgbClr val="A726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DAF1D77-2B33-0CAF-7B45-520097149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390" y="874769"/>
            <a:ext cx="7483621" cy="361376"/>
          </a:xfrm>
          <a:prstGeom prst="roundRect">
            <a:avLst/>
          </a:prstGeom>
          <a:solidFill>
            <a:srgbClr val="2357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8B8CC-9B91-BAB2-0842-89B575F294D8}"/>
              </a:ext>
            </a:extLst>
          </p:cNvPr>
          <p:cNvSpPr txBox="1"/>
          <p:nvPr/>
        </p:nvSpPr>
        <p:spPr>
          <a:xfrm>
            <a:off x="0" y="251310"/>
            <a:ext cx="776880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350" algn="ctr"/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Updated - Manager Readiness Checklist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F134C8-179E-1836-5754-B74AEF69A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91" y="137477"/>
            <a:ext cx="1119110" cy="17868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AE35539-2301-EF20-9CF1-B2F0797ECAF1}"/>
              </a:ext>
            </a:extLst>
          </p:cNvPr>
          <p:cNvSpPr txBox="1"/>
          <p:nvPr/>
        </p:nvSpPr>
        <p:spPr>
          <a:xfrm>
            <a:off x="150890" y="597770"/>
            <a:ext cx="75184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Complete the items on this checklist to get yourself — and your team — ready for GA@WORK!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3E0EBB5E-EE82-0F03-B8CD-ED4342987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946697"/>
              </p:ext>
            </p:extLst>
          </p:nvPr>
        </p:nvGraphicFramePr>
        <p:xfrm>
          <a:off x="144390" y="1175371"/>
          <a:ext cx="7483621" cy="361113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19677">
                  <a:extLst>
                    <a:ext uri="{9D8B030D-6E8A-4147-A177-3AD203B41FA5}">
                      <a16:colId xmlns:a16="http://schemas.microsoft.com/office/drawing/2014/main" val="852092594"/>
                    </a:ext>
                  </a:extLst>
                </a:gridCol>
                <a:gridCol w="5613990">
                  <a:extLst>
                    <a:ext uri="{9D8B030D-6E8A-4147-A177-3AD203B41FA5}">
                      <a16:colId xmlns:a16="http://schemas.microsoft.com/office/drawing/2014/main" val="2801877984"/>
                    </a:ext>
                  </a:extLst>
                </a:gridCol>
                <a:gridCol w="1549954">
                  <a:extLst>
                    <a:ext uri="{9D8B030D-6E8A-4147-A177-3AD203B41FA5}">
                      <a16:colId xmlns:a16="http://schemas.microsoft.com/office/drawing/2014/main" val="3706564691"/>
                    </a:ext>
                  </a:extLst>
                </a:gridCol>
              </a:tblGrid>
              <a:tr h="260435">
                <a:tc>
                  <a:txBody>
                    <a:bodyPr/>
                    <a:lstStyle/>
                    <a:p>
                      <a:endParaRPr lang="en-US" sz="105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Due 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92904"/>
                  </a:ext>
                </a:extLst>
              </a:tr>
              <a:tr h="1226662">
                <a:tc>
                  <a:txBody>
                    <a:bodyPr/>
                    <a:lstStyle/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effectLst/>
                        <a:latin typeface="Arial"/>
                        <a:ea typeface="MS Mincho"/>
                        <a:cs typeface="Arial"/>
                      </a:endParaRPr>
                    </a:p>
                  </a:txBody>
                  <a:tcPr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Complete</a:t>
                      </a:r>
                      <a:r>
                        <a:rPr lang="en-US" sz="1050" kern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your Learning Programs:</a:t>
                      </a:r>
                    </a:p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kern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Employee Foundational Learning Program (Duration: 2.5 hr - you may self-enroll)</a:t>
                      </a:r>
                    </a:p>
                    <a:p>
                      <a:pPr marL="560070" marR="0" lvl="1" indent="-171450">
                        <a:lnSpc>
                          <a:spcPct val="11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kern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Manager Foundational Learning Program </a:t>
                      </a:r>
                      <a:r>
                        <a:rPr lang="en-US" sz="1050" kern="1200" noProof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(Duration: 6 hr - you may self-enroll)</a:t>
                      </a:r>
                    </a:p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kern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HCM, Finance, and/or Procurement role-based learning program enrollment was contingent role assignments (Duration varies by learning program)</a:t>
                      </a:r>
                    </a:p>
                    <a:p>
                      <a:pPr marL="0" marR="0" lvl="0" indent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050" i="1" kern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You may revisit completed training after go-live.</a:t>
                      </a:r>
                      <a:endParaRPr lang="en-US" sz="1050" i="1">
                        <a:solidFill>
                          <a:schemeClr val="tx1"/>
                        </a:solidFill>
                        <a:effectLst/>
                        <a:latin typeface="Arial"/>
                        <a:ea typeface="MS Mincho" panose="02020609040205080304" pitchFamily="49" charset="-128"/>
                        <a:cs typeface="Arial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Complete Employee and Manager Foundational Learning Programs by 5/28; all other programs by 6/11</a:t>
                      </a: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587478"/>
                  </a:ext>
                </a:extLst>
              </a:tr>
              <a:tr h="502546">
                <a:tc>
                  <a:txBody>
                    <a:bodyPr/>
                    <a:lstStyle/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effectLst/>
                        <a:latin typeface="Arial"/>
                        <a:ea typeface="MS Mincho"/>
                        <a:cs typeface="Arial"/>
                      </a:endParaRPr>
                    </a:p>
                  </a:txBody>
                  <a:tcPr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Complete</a:t>
                      </a: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 the activities on the Employee Readiness Checklist located on the </a:t>
                      </a:r>
                      <a:r>
                        <a:rPr lang="en-US" sz="1050">
                          <a:solidFill>
                            <a:srgbClr val="235789"/>
                          </a:solidFill>
                          <a:effectLst/>
                          <a:latin typeface="Arial"/>
                          <a:ea typeface="MS Mincho"/>
                          <a:cs typeface="Arial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GA@WORK Resource Library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Arial"/>
                        <a:ea typeface="MS Mincho"/>
                        <a:cs typeface="Arial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Task dependent; some tasks are due in May others in June</a:t>
                      </a: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464210"/>
                  </a:ext>
                </a:extLst>
              </a:tr>
              <a:tr h="871818">
                <a:tc>
                  <a:txBody>
                    <a:bodyPr/>
                    <a:lstStyle/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effectLst/>
                        <a:latin typeface="Arial"/>
                        <a:ea typeface="MS Mincho"/>
                        <a:cs typeface="Arial"/>
                      </a:endParaRPr>
                    </a:p>
                  </a:txBody>
                  <a:tcPr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Read and review</a:t>
                      </a: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 the Manager and Employee resources on the </a:t>
                      </a:r>
                      <a:r>
                        <a:rPr lang="en-US" sz="1050">
                          <a:solidFill>
                            <a:srgbClr val="235789"/>
                          </a:solidFill>
                          <a:effectLst/>
                          <a:latin typeface="Arial"/>
                          <a:ea typeface="MS Mincho"/>
                          <a:cs typeface="Arial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GA@WORK Resource Library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Arial"/>
                        <a:ea typeface="MS Mincho"/>
                        <a:cs typeface="Arial"/>
                      </a:endParaRPr>
                    </a:p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Carefully read your Manager and Employee Go-Live Guides</a:t>
                      </a:r>
                    </a:p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Use the Manager Toolkit to communicate and talk to your team about GA@WORK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End of May</a:t>
                      </a: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21164"/>
                  </a:ext>
                </a:extLst>
              </a:tr>
              <a:tr h="694339">
                <a:tc>
                  <a:txBody>
                    <a:bodyPr/>
                    <a:lstStyle/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effectLst/>
                        <a:latin typeface="Arial"/>
                        <a:ea typeface="MS Mincho" panose="02020609040205080304" pitchFamily="49" charset="-128"/>
                        <a:cs typeface="Arial"/>
                      </a:endParaRPr>
                    </a:p>
                  </a:txBody>
                  <a:tcPr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Familiarize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 yourself with what your agency support for GA@WORK looks like – your agency will likely send you instructions about who your Super Users are and where to go for help.</a:t>
                      </a:r>
                    </a:p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Your 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  <a:hlinkClick r:id="rId5"/>
                        </a:rPr>
                        <a:t>Agency Point of Contact 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MS Mincho"/>
                          <a:cs typeface="Arial"/>
                        </a:rPr>
                        <a:t>(POC) is responsible for sharing this information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End of June</a:t>
                      </a: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5514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5FA37CD-F98A-EC22-44C5-074745ADE9BD}"/>
              </a:ext>
            </a:extLst>
          </p:cNvPr>
          <p:cNvSpPr txBox="1"/>
          <p:nvPr/>
        </p:nvSpPr>
        <p:spPr>
          <a:xfrm>
            <a:off x="1301373" y="887324"/>
            <a:ext cx="5169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Managers, please prepare </a:t>
            </a:r>
            <a:r>
              <a:rPr lang="en-US" sz="1200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YOURSELF</a:t>
            </a:r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completing these actions: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322EE5-98B2-7886-CC27-D4E61105E146}"/>
              </a:ext>
            </a:extLst>
          </p:cNvPr>
          <p:cNvSpPr txBox="1"/>
          <p:nvPr/>
        </p:nvSpPr>
        <p:spPr>
          <a:xfrm>
            <a:off x="1535906" y="4932973"/>
            <a:ext cx="4700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Managers, prepare your </a:t>
            </a:r>
            <a:r>
              <a:rPr lang="en-US" sz="1200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completing these actions:</a:t>
            </a:r>
          </a:p>
        </p:txBody>
      </p:sp>
      <p:graphicFrame>
        <p:nvGraphicFramePr>
          <p:cNvPr id="18" name="Table 3">
            <a:extLst>
              <a:ext uri="{FF2B5EF4-FFF2-40B4-BE49-F238E27FC236}">
                <a16:creationId xmlns:a16="http://schemas.microsoft.com/office/drawing/2014/main" id="{D8360BDF-5A80-BA83-49A5-E76BC0B41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216698"/>
              </p:ext>
            </p:extLst>
          </p:nvPr>
        </p:nvGraphicFramePr>
        <p:xfrm>
          <a:off x="142546" y="5219412"/>
          <a:ext cx="7487308" cy="4681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576244174"/>
                    </a:ext>
                  </a:extLst>
                </a:gridCol>
                <a:gridCol w="5594624">
                  <a:extLst>
                    <a:ext uri="{9D8B030D-6E8A-4147-A177-3AD203B41FA5}">
                      <a16:colId xmlns:a16="http://schemas.microsoft.com/office/drawing/2014/main" val="2801877984"/>
                    </a:ext>
                  </a:extLst>
                </a:gridCol>
                <a:gridCol w="1572644">
                  <a:extLst>
                    <a:ext uri="{9D8B030D-6E8A-4147-A177-3AD203B41FA5}">
                      <a16:colId xmlns:a16="http://schemas.microsoft.com/office/drawing/2014/main" val="3706564691"/>
                    </a:ext>
                  </a:extLst>
                </a:gridCol>
              </a:tblGrid>
              <a:tr h="225198">
                <a:tc>
                  <a:txBody>
                    <a:bodyPr/>
                    <a:lstStyle/>
                    <a:p>
                      <a:endParaRPr lang="en-US" sz="105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Due 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92904"/>
                  </a:ext>
                </a:extLst>
              </a:tr>
              <a:tr h="512185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Communicate </a:t>
                      </a: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to your team members about the Employee Readiness Checklist and remind them to complete the activities on the checklist.</a:t>
                      </a:r>
                    </a:p>
                    <a:p>
                      <a:pPr marL="560070" marR="0" lvl="1" indent="-17145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See communication templates in the </a:t>
                      </a: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  <a:hlinkClick r:id="rId6"/>
                        </a:rPr>
                        <a:t>Manager Communications Toolkit</a:t>
                      </a:r>
                      <a:endParaRPr lang="en-US" sz="1050" b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ASAP</a:t>
                      </a:r>
                      <a:endParaRPr lang="en-US" sz="105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761545"/>
                  </a:ext>
                </a:extLst>
              </a:tr>
              <a:tr h="512185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Find out</a:t>
                      </a: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if your team members have successfully completed their Employee Foundation Learning Program and ask if they have any questions.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 Employee Foundational training by 5/28/2026</a:t>
                      </a:r>
                      <a:endParaRPr lang="en-US" sz="105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257225"/>
                  </a:ext>
                </a:extLst>
              </a:tr>
              <a:tr h="816797">
                <a:tc>
                  <a:txBody>
                    <a:bodyPr/>
                    <a:lstStyle/>
                    <a:p>
                      <a:pPr marL="171450" marR="0" lvl="0" indent="-17145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Prepare work coverage plans </a:t>
                      </a: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while your team members are involved in training to minimize business disruption. </a:t>
                      </a:r>
                    </a:p>
                    <a:p>
                      <a:pPr marL="560070" marR="0" lvl="1" indent="-17145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Allot appropriate time for your Employees to complete their training requirements. </a:t>
                      </a:r>
                    </a:p>
                    <a:p>
                      <a:pPr marL="560070" marR="0" lvl="1" indent="-17145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View approximate timing for role-based learning programs in the </a:t>
                      </a: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  <a:hlinkClick r:id="rId4"/>
                        </a:rPr>
                        <a:t>Training Support Center on the GA@WORK Resource Library</a:t>
                      </a:r>
                      <a:r>
                        <a:rPr lang="en-US" sz="1050" b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.</a:t>
                      </a:r>
                      <a:endParaRPr lang="en-US"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ASAP</a:t>
                      </a: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475358"/>
                  </a:ext>
                </a:extLst>
              </a:tr>
              <a:tr h="650571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Learn </a:t>
                      </a: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from your agency how you will sign-onto GA@WORK and confirm that your team knows how to access GA@WORK. Reach out to your help desk/IT team if you do not know.</a:t>
                      </a:r>
                    </a:p>
                    <a:p>
                      <a:pPr marL="560070" marR="0" lvl="1" indent="-171450" algn="l" defTabSz="777240" rtl="0" eaLnBrk="1" fontAlgn="auto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Sign-on Job Aids</a:t>
                      </a:r>
                      <a:endParaRPr lang="en-US"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May</a:t>
                      </a: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308726"/>
                  </a:ext>
                </a:extLst>
              </a:tr>
              <a:tr h="983021">
                <a:tc>
                  <a:txBody>
                    <a:bodyPr/>
                    <a:lstStyle/>
                    <a:p>
                      <a:pPr marL="560070" marR="0" lvl="1" indent="-171450" algn="l" defTabSz="777240" rtl="0" eaLnBrk="1" fontAlgn="auto" latinLnBrk="0" hangingPunct="1">
                        <a:lnSpc>
                          <a:spcPct val="11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5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1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 recurring meetings, </a:t>
                      </a:r>
                      <a:r>
                        <a:rPr lang="en-US" sz="105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engage</a:t>
                      </a:r>
                      <a:r>
                        <a:rPr lang="en-US" sz="105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with your team about GA@WORK and make sure they are familiar with training and their Employee resources, located on the </a:t>
                      </a:r>
                      <a:r>
                        <a:rPr lang="en-US" sz="105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4"/>
                        </a:rPr>
                        <a:t>GA@WORK Resource Library</a:t>
                      </a:r>
                      <a:r>
                        <a:rPr lang="en-US" sz="105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560070" marR="0" lvl="1" indent="-171450" algn="l" defTabSz="777240" rtl="0" eaLnBrk="1" fontAlgn="auto" latinLnBrk="0" hangingPunct="1">
                        <a:lnSpc>
                          <a:spcPct val="11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Share the Employee Go-Live Guide with your team</a:t>
                      </a:r>
                    </a:p>
                    <a:p>
                      <a:pPr marL="560070" marR="0" lvl="1" indent="-171450" algn="l" defTabSz="777240" rtl="0" eaLnBrk="1" fontAlgn="auto" latinLnBrk="0" hangingPunct="1">
                        <a:lnSpc>
                          <a:spcPct val="11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Communicate with your team what your agency support process and review the tools they should use to try to find possible solutions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</a:t>
                      </a:r>
                      <a:endParaRPr lang="en-US" sz="105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285032"/>
                  </a:ext>
                </a:extLst>
              </a:tr>
              <a:tr h="627165">
                <a:tc>
                  <a:txBody>
                    <a:bodyPr/>
                    <a:lstStyle/>
                    <a:p>
                      <a:pPr marL="388620" marR="0" lvl="1" indent="0" algn="l" defTabSz="777240" rtl="0" eaLnBrk="1" fontAlgn="auto" latinLnBrk="0" hangingPunct="1">
                        <a:lnSpc>
                          <a:spcPct val="11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5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1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Remember to </a:t>
                      </a:r>
                      <a:r>
                        <a:rPr lang="en-US" sz="105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support</a:t>
                      </a:r>
                      <a:r>
                        <a:rPr lang="en-US" sz="105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your team through this journey. There may be bumps along the way, and help will be available!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</a:t>
                      </a:r>
                    </a:p>
                  </a:txBody>
                  <a:tcPr marT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63688"/>
                  </a:ext>
                </a:extLst>
              </a:tr>
            </a:tbl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8B6B897F-A13D-9C92-178A-592574ECA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798" y="6168280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8695B0B-C586-E68A-E152-0C34F1376F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444" y="1935890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FA39505-7FB5-B013-F71F-33ECF1253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444" y="4331060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8A6801F-8D71-6870-0356-8EB416755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444" y="3553141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C73E1A-F2CF-8673-A611-CAD9ACDBB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0" y="-1"/>
            <a:ext cx="7768802" cy="64007"/>
          </a:xfrm>
          <a:prstGeom prst="rect">
            <a:avLst/>
          </a:prstGeom>
          <a:solidFill>
            <a:srgbClr val="90C3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076CE0-D794-2EC6-CA46-2468BAB6C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798" y="5701388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551365-7C35-167C-5259-8C9CFAFB60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798" y="6835722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7C74E2-DF7F-6071-FCFC-633367151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798" y="7688854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B387968-25CC-E466-A504-E09315029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3525" y="5190919"/>
            <a:ext cx="266956" cy="240971"/>
            <a:chOff x="-488448" y="5611552"/>
            <a:chExt cx="266956" cy="240971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C183652-D7E1-BD95-C179-BA349E2AEA3E}"/>
                </a:ext>
              </a:extLst>
            </p:cNvPr>
            <p:cNvSpPr/>
            <p:nvPr/>
          </p:nvSpPr>
          <p:spPr>
            <a:xfrm>
              <a:off x="-488448" y="5673322"/>
              <a:ext cx="184868" cy="17920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" name="Graphic 48" descr="Checkmark with solid fill">
              <a:extLst>
                <a:ext uri="{FF2B5EF4-FFF2-40B4-BE49-F238E27FC236}">
                  <a16:creationId xmlns:a16="http://schemas.microsoft.com/office/drawing/2014/main" id="{169AC7AF-4C7A-CFDC-199E-2116960FB83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-462463" y="5611552"/>
              <a:ext cx="240971" cy="240971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B497156-BB2E-9ACE-04A5-18E50FB40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3525" y="1152084"/>
            <a:ext cx="266956" cy="240971"/>
            <a:chOff x="-488448" y="5611552"/>
            <a:chExt cx="266956" cy="24097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31B1869-1146-BF41-7B12-8951D6E287F9}"/>
                </a:ext>
              </a:extLst>
            </p:cNvPr>
            <p:cNvSpPr/>
            <p:nvPr/>
          </p:nvSpPr>
          <p:spPr>
            <a:xfrm>
              <a:off x="-488448" y="5673322"/>
              <a:ext cx="184868" cy="17920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2" name="Graphic 51" descr="Checkmark with solid fill">
              <a:extLst>
                <a:ext uri="{FF2B5EF4-FFF2-40B4-BE49-F238E27FC236}">
                  <a16:creationId xmlns:a16="http://schemas.microsoft.com/office/drawing/2014/main" id="{7070E3D5-4AE7-6CF8-6B51-4CF1053C8B4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-462463" y="5611552"/>
              <a:ext cx="240971" cy="240971"/>
            </a:xfrm>
            <a:prstGeom prst="rect">
              <a:avLst/>
            </a:prstGeom>
          </p:spPr>
        </p:pic>
      </p:grpSp>
      <p:grpSp>
        <p:nvGrpSpPr>
          <p:cNvPr id="4" name="Group 3" descr="Date stamp reflecting April 30 2026">
            <a:extLst>
              <a:ext uri="{FF2B5EF4-FFF2-40B4-BE49-F238E27FC236}">
                <a16:creationId xmlns:a16="http://schemas.microsoft.com/office/drawing/2014/main" id="{9439848E-72C5-40C3-8B0E-02AFADEF3028}"/>
              </a:ext>
            </a:extLst>
          </p:cNvPr>
          <p:cNvGrpSpPr/>
          <p:nvPr/>
        </p:nvGrpSpPr>
        <p:grpSpPr>
          <a:xfrm>
            <a:off x="6119443" y="77777"/>
            <a:ext cx="1501717" cy="469920"/>
            <a:chOff x="0" y="0"/>
            <a:chExt cx="1323528" cy="406168"/>
          </a:xfrm>
        </p:grpSpPr>
        <p:sp>
          <p:nvSpPr>
            <p:cNvPr id="5" name="Folded Corner 6">
              <a:extLst>
                <a:ext uri="{FF2B5EF4-FFF2-40B4-BE49-F238E27FC236}">
                  <a16:creationId xmlns:a16="http://schemas.microsoft.com/office/drawing/2014/main" id="{7FBE81DF-B1AA-7E36-86D1-25DC7E7F7DEB}"/>
                </a:ext>
              </a:extLst>
            </p:cNvPr>
            <p:cNvSpPr/>
            <p:nvPr/>
          </p:nvSpPr>
          <p:spPr>
            <a:xfrm>
              <a:off x="0" y="0"/>
              <a:ext cx="1323528" cy="399033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15" name="Picture 1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CA35B14A-FCE0-02E1-3175-21F4191539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50" y="37868"/>
              <a:ext cx="835025" cy="137795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6" name="TextBox 4">
              <a:extLst>
                <a:ext uri="{FF2B5EF4-FFF2-40B4-BE49-F238E27FC236}">
                  <a16:creationId xmlns:a16="http://schemas.microsoft.com/office/drawing/2014/main" id="{42997D8C-BD59-33F6-17BC-FAFCB0B44760}"/>
                </a:ext>
              </a:extLst>
            </p:cNvPr>
            <p:cNvSpPr txBox="1"/>
            <p:nvPr/>
          </p:nvSpPr>
          <p:spPr>
            <a:xfrm>
              <a:off x="44450" y="177568"/>
              <a:ext cx="1228090" cy="228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900">
                  <a:solidFill>
                    <a:srgbClr val="000000"/>
                  </a:solidFill>
                  <a:latin typeface="Arial"/>
                  <a:ea typeface="Calibri"/>
                  <a:cs typeface="Arial"/>
                </a:rPr>
                <a:t>Publish</a:t>
              </a:r>
              <a:r>
                <a:rPr lang="en-US" sz="900" kern="1200">
                  <a:solidFill>
                    <a:srgbClr val="000000"/>
                  </a:solidFill>
                  <a:effectLst/>
                  <a:latin typeface="Arial"/>
                  <a:ea typeface="Calibri"/>
                  <a:cs typeface="Arial"/>
                </a:rPr>
                <a:t> date 04.30.26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F8610567-D5D4-535F-D0F1-4E9372A2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798" y="8665345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C9A165-8C77-3106-0233-DD595CC293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444" y="2831369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9BAE19-ADBC-0AB9-801E-849AD1DCD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798" y="9460630"/>
            <a:ext cx="184868" cy="179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8244899-6AE8-D07D-08A6-E49170A7A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37160" y="4840684"/>
            <a:ext cx="749808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756">
            <a:extLst>
              <a:ext uri="{FF2B5EF4-FFF2-40B4-BE49-F238E27FC236}">
                <a16:creationId xmlns:a16="http://schemas.microsoft.com/office/drawing/2014/main" id="{211EA78B-4894-D083-EBBC-5DBBDA94F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419763" y="4957172"/>
            <a:ext cx="228600" cy="228600"/>
          </a:xfrm>
          <a:custGeom>
            <a:avLst/>
            <a:gdLst>
              <a:gd name="T0" fmla="*/ 0 w 512"/>
              <a:gd name="T1" fmla="*/ 256 h 512"/>
              <a:gd name="T2" fmla="*/ 512 w 512"/>
              <a:gd name="T3" fmla="*/ 256 h 512"/>
              <a:gd name="T4" fmla="*/ 308 w 512"/>
              <a:gd name="T5" fmla="*/ 356 h 512"/>
              <a:gd name="T6" fmla="*/ 294 w 512"/>
              <a:gd name="T7" fmla="*/ 361 h 512"/>
              <a:gd name="T8" fmla="*/ 240 w 512"/>
              <a:gd name="T9" fmla="*/ 350 h 512"/>
              <a:gd name="T10" fmla="*/ 221 w 512"/>
              <a:gd name="T11" fmla="*/ 290 h 512"/>
              <a:gd name="T12" fmla="*/ 235 w 512"/>
              <a:gd name="T13" fmla="*/ 191 h 512"/>
              <a:gd name="T14" fmla="*/ 202 w 512"/>
              <a:gd name="T15" fmla="*/ 176 h 512"/>
              <a:gd name="T16" fmla="*/ 170 w 512"/>
              <a:gd name="T17" fmla="*/ 191 h 512"/>
              <a:gd name="T18" fmla="*/ 184 w 512"/>
              <a:gd name="T19" fmla="*/ 290 h 512"/>
              <a:gd name="T20" fmla="*/ 165 w 512"/>
              <a:gd name="T21" fmla="*/ 350 h 512"/>
              <a:gd name="T22" fmla="*/ 111 w 512"/>
              <a:gd name="T23" fmla="*/ 361 h 512"/>
              <a:gd name="T24" fmla="*/ 97 w 512"/>
              <a:gd name="T25" fmla="*/ 356 h 512"/>
              <a:gd name="T26" fmla="*/ 139 w 512"/>
              <a:gd name="T27" fmla="*/ 334 h 512"/>
              <a:gd name="T28" fmla="*/ 166 w 512"/>
              <a:gd name="T29" fmla="*/ 302 h 512"/>
              <a:gd name="T30" fmla="*/ 153 w 512"/>
              <a:gd name="T31" fmla="*/ 177 h 512"/>
              <a:gd name="T32" fmla="*/ 251 w 512"/>
              <a:gd name="T33" fmla="*/ 177 h 512"/>
              <a:gd name="T34" fmla="*/ 239 w 512"/>
              <a:gd name="T35" fmla="*/ 302 h 512"/>
              <a:gd name="T36" fmla="*/ 265 w 512"/>
              <a:gd name="T37" fmla="*/ 334 h 512"/>
              <a:gd name="T38" fmla="*/ 308 w 512"/>
              <a:gd name="T39" fmla="*/ 356 h 512"/>
              <a:gd name="T40" fmla="*/ 405 w 512"/>
              <a:gd name="T41" fmla="*/ 342 h 512"/>
              <a:gd name="T42" fmla="*/ 380 w 512"/>
              <a:gd name="T43" fmla="*/ 335 h 512"/>
              <a:gd name="T44" fmla="*/ 356 w 512"/>
              <a:gd name="T45" fmla="*/ 328 h 512"/>
              <a:gd name="T46" fmla="*/ 360 w 512"/>
              <a:gd name="T47" fmla="*/ 248 h 512"/>
              <a:gd name="T48" fmla="*/ 330 w 512"/>
              <a:gd name="T49" fmla="*/ 197 h 512"/>
              <a:gd name="T50" fmla="*/ 301 w 512"/>
              <a:gd name="T51" fmla="*/ 248 h 512"/>
              <a:gd name="T52" fmla="*/ 305 w 512"/>
              <a:gd name="T53" fmla="*/ 328 h 512"/>
              <a:gd name="T54" fmla="*/ 290 w 512"/>
              <a:gd name="T55" fmla="*/ 326 h 512"/>
              <a:gd name="T56" fmla="*/ 298 w 512"/>
              <a:gd name="T57" fmla="*/ 293 h 512"/>
              <a:gd name="T58" fmla="*/ 288 w 512"/>
              <a:gd name="T59" fmla="*/ 195 h 512"/>
              <a:gd name="T60" fmla="*/ 373 w 512"/>
              <a:gd name="T61" fmla="*/ 195 h 512"/>
              <a:gd name="T62" fmla="*/ 363 w 512"/>
              <a:gd name="T63" fmla="*/ 293 h 512"/>
              <a:gd name="T64" fmla="*/ 383 w 512"/>
              <a:gd name="T65" fmla="*/ 314 h 512"/>
              <a:gd name="T66" fmla="*/ 414 w 512"/>
              <a:gd name="T67" fmla="*/ 337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12" h="512">
                <a:moveTo>
                  <a:pt x="256" y="0"/>
                </a:moveTo>
                <a:cubicBezTo>
                  <a:pt x="114" y="0"/>
                  <a:pt x="0" y="114"/>
                  <a:pt x="0" y="256"/>
                </a:cubicBezTo>
                <a:cubicBezTo>
                  <a:pt x="0" y="397"/>
                  <a:pt x="114" y="512"/>
                  <a:pt x="256" y="512"/>
                </a:cubicBezTo>
                <a:cubicBezTo>
                  <a:pt x="397" y="512"/>
                  <a:pt x="512" y="397"/>
                  <a:pt x="512" y="256"/>
                </a:cubicBezTo>
                <a:cubicBezTo>
                  <a:pt x="512" y="114"/>
                  <a:pt x="397" y="0"/>
                  <a:pt x="256" y="0"/>
                </a:cubicBezTo>
                <a:close/>
                <a:moveTo>
                  <a:pt x="308" y="356"/>
                </a:moveTo>
                <a:cubicBezTo>
                  <a:pt x="306" y="360"/>
                  <a:pt x="302" y="362"/>
                  <a:pt x="298" y="362"/>
                </a:cubicBezTo>
                <a:cubicBezTo>
                  <a:pt x="297" y="362"/>
                  <a:pt x="295" y="362"/>
                  <a:pt x="294" y="361"/>
                </a:cubicBezTo>
                <a:cubicBezTo>
                  <a:pt x="283" y="356"/>
                  <a:pt x="273" y="356"/>
                  <a:pt x="264" y="355"/>
                </a:cubicBezTo>
                <a:cubicBezTo>
                  <a:pt x="256" y="355"/>
                  <a:pt x="248" y="355"/>
                  <a:pt x="240" y="350"/>
                </a:cubicBezTo>
                <a:cubicBezTo>
                  <a:pt x="226" y="343"/>
                  <a:pt x="220" y="323"/>
                  <a:pt x="219" y="317"/>
                </a:cubicBezTo>
                <a:cubicBezTo>
                  <a:pt x="217" y="308"/>
                  <a:pt x="216" y="297"/>
                  <a:pt x="221" y="290"/>
                </a:cubicBezTo>
                <a:cubicBezTo>
                  <a:pt x="228" y="280"/>
                  <a:pt x="236" y="261"/>
                  <a:pt x="240" y="246"/>
                </a:cubicBezTo>
                <a:cubicBezTo>
                  <a:pt x="246" y="221"/>
                  <a:pt x="244" y="202"/>
                  <a:pt x="235" y="191"/>
                </a:cubicBezTo>
                <a:cubicBezTo>
                  <a:pt x="223" y="176"/>
                  <a:pt x="203" y="177"/>
                  <a:pt x="203" y="177"/>
                </a:cubicBezTo>
                <a:cubicBezTo>
                  <a:pt x="202" y="177"/>
                  <a:pt x="202" y="176"/>
                  <a:pt x="202" y="176"/>
                </a:cubicBezTo>
                <a:cubicBezTo>
                  <a:pt x="202" y="176"/>
                  <a:pt x="202" y="177"/>
                  <a:pt x="202" y="177"/>
                </a:cubicBezTo>
                <a:cubicBezTo>
                  <a:pt x="202" y="177"/>
                  <a:pt x="181" y="176"/>
                  <a:pt x="170" y="191"/>
                </a:cubicBezTo>
                <a:cubicBezTo>
                  <a:pt x="160" y="202"/>
                  <a:pt x="159" y="221"/>
                  <a:pt x="165" y="246"/>
                </a:cubicBezTo>
                <a:cubicBezTo>
                  <a:pt x="168" y="261"/>
                  <a:pt x="176" y="280"/>
                  <a:pt x="184" y="290"/>
                </a:cubicBezTo>
                <a:cubicBezTo>
                  <a:pt x="189" y="297"/>
                  <a:pt x="187" y="308"/>
                  <a:pt x="185" y="317"/>
                </a:cubicBezTo>
                <a:cubicBezTo>
                  <a:pt x="184" y="323"/>
                  <a:pt x="179" y="343"/>
                  <a:pt x="165" y="350"/>
                </a:cubicBezTo>
                <a:cubicBezTo>
                  <a:pt x="157" y="355"/>
                  <a:pt x="149" y="355"/>
                  <a:pt x="140" y="355"/>
                </a:cubicBezTo>
                <a:cubicBezTo>
                  <a:pt x="131" y="356"/>
                  <a:pt x="122" y="356"/>
                  <a:pt x="111" y="361"/>
                </a:cubicBezTo>
                <a:cubicBezTo>
                  <a:pt x="109" y="362"/>
                  <a:pt x="108" y="362"/>
                  <a:pt x="106" y="362"/>
                </a:cubicBezTo>
                <a:cubicBezTo>
                  <a:pt x="102" y="362"/>
                  <a:pt x="98" y="360"/>
                  <a:pt x="97" y="356"/>
                </a:cubicBezTo>
                <a:cubicBezTo>
                  <a:pt x="94" y="351"/>
                  <a:pt x="96" y="344"/>
                  <a:pt x="102" y="342"/>
                </a:cubicBezTo>
                <a:cubicBezTo>
                  <a:pt x="116" y="335"/>
                  <a:pt x="129" y="335"/>
                  <a:pt x="139" y="334"/>
                </a:cubicBezTo>
                <a:cubicBezTo>
                  <a:pt x="146" y="334"/>
                  <a:pt x="151" y="334"/>
                  <a:pt x="155" y="332"/>
                </a:cubicBezTo>
                <a:cubicBezTo>
                  <a:pt x="161" y="328"/>
                  <a:pt x="167" y="308"/>
                  <a:pt x="166" y="302"/>
                </a:cubicBezTo>
                <a:cubicBezTo>
                  <a:pt x="157" y="289"/>
                  <a:pt x="148" y="269"/>
                  <a:pt x="144" y="251"/>
                </a:cubicBezTo>
                <a:cubicBezTo>
                  <a:pt x="136" y="219"/>
                  <a:pt x="139" y="194"/>
                  <a:pt x="153" y="177"/>
                </a:cubicBezTo>
                <a:cubicBezTo>
                  <a:pt x="171" y="155"/>
                  <a:pt x="200" y="155"/>
                  <a:pt x="202" y="155"/>
                </a:cubicBezTo>
                <a:cubicBezTo>
                  <a:pt x="205" y="155"/>
                  <a:pt x="233" y="155"/>
                  <a:pt x="251" y="177"/>
                </a:cubicBezTo>
                <a:cubicBezTo>
                  <a:pt x="265" y="194"/>
                  <a:pt x="268" y="219"/>
                  <a:pt x="261" y="251"/>
                </a:cubicBezTo>
                <a:cubicBezTo>
                  <a:pt x="256" y="269"/>
                  <a:pt x="247" y="289"/>
                  <a:pt x="239" y="302"/>
                </a:cubicBezTo>
                <a:cubicBezTo>
                  <a:pt x="237" y="308"/>
                  <a:pt x="243" y="328"/>
                  <a:pt x="250" y="332"/>
                </a:cubicBezTo>
                <a:cubicBezTo>
                  <a:pt x="253" y="334"/>
                  <a:pt x="259" y="334"/>
                  <a:pt x="265" y="334"/>
                </a:cubicBezTo>
                <a:cubicBezTo>
                  <a:pt x="276" y="335"/>
                  <a:pt x="288" y="335"/>
                  <a:pt x="303" y="342"/>
                </a:cubicBezTo>
                <a:cubicBezTo>
                  <a:pt x="308" y="344"/>
                  <a:pt x="310" y="351"/>
                  <a:pt x="308" y="356"/>
                </a:cubicBezTo>
                <a:close/>
                <a:moveTo>
                  <a:pt x="414" y="337"/>
                </a:moveTo>
                <a:cubicBezTo>
                  <a:pt x="412" y="340"/>
                  <a:pt x="408" y="342"/>
                  <a:pt x="405" y="342"/>
                </a:cubicBezTo>
                <a:cubicBezTo>
                  <a:pt x="403" y="342"/>
                  <a:pt x="401" y="341"/>
                  <a:pt x="399" y="340"/>
                </a:cubicBezTo>
                <a:cubicBezTo>
                  <a:pt x="395" y="337"/>
                  <a:pt x="387" y="336"/>
                  <a:pt x="380" y="335"/>
                </a:cubicBezTo>
                <a:cubicBezTo>
                  <a:pt x="372" y="334"/>
                  <a:pt x="364" y="333"/>
                  <a:pt x="357" y="329"/>
                </a:cubicBezTo>
                <a:cubicBezTo>
                  <a:pt x="357" y="329"/>
                  <a:pt x="356" y="328"/>
                  <a:pt x="356" y="328"/>
                </a:cubicBezTo>
                <a:cubicBezTo>
                  <a:pt x="341" y="317"/>
                  <a:pt x="337" y="293"/>
                  <a:pt x="345" y="282"/>
                </a:cubicBezTo>
                <a:cubicBezTo>
                  <a:pt x="351" y="274"/>
                  <a:pt x="357" y="260"/>
                  <a:pt x="360" y="248"/>
                </a:cubicBezTo>
                <a:cubicBezTo>
                  <a:pt x="364" y="230"/>
                  <a:pt x="363" y="217"/>
                  <a:pt x="356" y="208"/>
                </a:cubicBezTo>
                <a:cubicBezTo>
                  <a:pt x="347" y="197"/>
                  <a:pt x="332" y="197"/>
                  <a:pt x="330" y="197"/>
                </a:cubicBezTo>
                <a:cubicBezTo>
                  <a:pt x="329" y="197"/>
                  <a:pt x="313" y="197"/>
                  <a:pt x="305" y="208"/>
                </a:cubicBezTo>
                <a:cubicBezTo>
                  <a:pt x="298" y="217"/>
                  <a:pt x="297" y="230"/>
                  <a:pt x="301" y="248"/>
                </a:cubicBezTo>
                <a:cubicBezTo>
                  <a:pt x="304" y="260"/>
                  <a:pt x="310" y="274"/>
                  <a:pt x="315" y="282"/>
                </a:cubicBezTo>
                <a:cubicBezTo>
                  <a:pt x="323" y="293"/>
                  <a:pt x="319" y="317"/>
                  <a:pt x="305" y="328"/>
                </a:cubicBezTo>
                <a:cubicBezTo>
                  <a:pt x="303" y="330"/>
                  <a:pt x="300" y="330"/>
                  <a:pt x="298" y="330"/>
                </a:cubicBezTo>
                <a:cubicBezTo>
                  <a:pt x="295" y="330"/>
                  <a:pt x="292" y="329"/>
                  <a:pt x="290" y="326"/>
                </a:cubicBezTo>
                <a:cubicBezTo>
                  <a:pt x="286" y="321"/>
                  <a:pt x="287" y="315"/>
                  <a:pt x="292" y="311"/>
                </a:cubicBezTo>
                <a:cubicBezTo>
                  <a:pt x="298" y="307"/>
                  <a:pt x="299" y="296"/>
                  <a:pt x="298" y="293"/>
                </a:cubicBezTo>
                <a:cubicBezTo>
                  <a:pt x="291" y="284"/>
                  <a:pt x="284" y="268"/>
                  <a:pt x="280" y="253"/>
                </a:cubicBezTo>
                <a:cubicBezTo>
                  <a:pt x="274" y="228"/>
                  <a:pt x="277" y="209"/>
                  <a:pt x="288" y="195"/>
                </a:cubicBezTo>
                <a:cubicBezTo>
                  <a:pt x="304" y="175"/>
                  <a:pt x="328" y="176"/>
                  <a:pt x="330" y="176"/>
                </a:cubicBezTo>
                <a:cubicBezTo>
                  <a:pt x="332" y="176"/>
                  <a:pt x="357" y="175"/>
                  <a:pt x="373" y="195"/>
                </a:cubicBezTo>
                <a:cubicBezTo>
                  <a:pt x="384" y="209"/>
                  <a:pt x="386" y="228"/>
                  <a:pt x="380" y="253"/>
                </a:cubicBezTo>
                <a:cubicBezTo>
                  <a:pt x="377" y="268"/>
                  <a:pt x="370" y="284"/>
                  <a:pt x="363" y="293"/>
                </a:cubicBezTo>
                <a:cubicBezTo>
                  <a:pt x="362" y="296"/>
                  <a:pt x="363" y="306"/>
                  <a:pt x="369" y="311"/>
                </a:cubicBezTo>
                <a:cubicBezTo>
                  <a:pt x="372" y="312"/>
                  <a:pt x="378" y="313"/>
                  <a:pt x="383" y="314"/>
                </a:cubicBezTo>
                <a:cubicBezTo>
                  <a:pt x="392" y="315"/>
                  <a:pt x="402" y="317"/>
                  <a:pt x="410" y="322"/>
                </a:cubicBezTo>
                <a:cubicBezTo>
                  <a:pt x="415" y="325"/>
                  <a:pt x="417" y="332"/>
                  <a:pt x="414" y="337"/>
                </a:cubicBezTo>
                <a:close/>
              </a:path>
            </a:pathLst>
          </a:cu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9" name="Group 550">
            <a:extLst>
              <a:ext uri="{FF2B5EF4-FFF2-40B4-BE49-F238E27FC236}">
                <a16:creationId xmlns:a16="http://schemas.microsoft.com/office/drawing/2014/main" id="{72E6D8CD-881D-5A0D-C903-1516C3BB8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130300" y="914400"/>
            <a:ext cx="228600" cy="228600"/>
            <a:chOff x="1520" y="1938"/>
            <a:chExt cx="340" cy="340"/>
          </a:xfrm>
          <a:solidFill>
            <a:schemeClr val="accent6"/>
          </a:solidFill>
        </p:grpSpPr>
        <p:sp>
          <p:nvSpPr>
            <p:cNvPr id="31" name="Freeform 551">
              <a:extLst>
                <a:ext uri="{FF2B5EF4-FFF2-40B4-BE49-F238E27FC236}">
                  <a16:creationId xmlns:a16="http://schemas.microsoft.com/office/drawing/2014/main" id="{B6ED911B-E433-0646-4298-D7E65A1C61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0" y="1938"/>
              <a:ext cx="340" cy="340"/>
            </a:xfrm>
            <a:custGeom>
              <a:avLst/>
              <a:gdLst>
                <a:gd name="T0" fmla="*/ 256 w 512"/>
                <a:gd name="T1" fmla="*/ 0 h 512"/>
                <a:gd name="T2" fmla="*/ 0 w 512"/>
                <a:gd name="T3" fmla="*/ 256 h 512"/>
                <a:gd name="T4" fmla="*/ 256 w 512"/>
                <a:gd name="T5" fmla="*/ 512 h 512"/>
                <a:gd name="T6" fmla="*/ 512 w 512"/>
                <a:gd name="T7" fmla="*/ 256 h 512"/>
                <a:gd name="T8" fmla="*/ 256 w 512"/>
                <a:gd name="T9" fmla="*/ 0 h 512"/>
                <a:gd name="T10" fmla="*/ 413 w 512"/>
                <a:gd name="T11" fmla="*/ 370 h 512"/>
                <a:gd name="T12" fmla="*/ 405 w 512"/>
                <a:gd name="T13" fmla="*/ 374 h 512"/>
                <a:gd name="T14" fmla="*/ 398 w 512"/>
                <a:gd name="T15" fmla="*/ 371 h 512"/>
                <a:gd name="T16" fmla="*/ 349 w 512"/>
                <a:gd name="T17" fmla="*/ 358 h 512"/>
                <a:gd name="T18" fmla="*/ 316 w 512"/>
                <a:gd name="T19" fmla="*/ 352 h 512"/>
                <a:gd name="T20" fmla="*/ 286 w 512"/>
                <a:gd name="T21" fmla="*/ 324 h 512"/>
                <a:gd name="T22" fmla="*/ 290 w 512"/>
                <a:gd name="T23" fmla="*/ 303 h 512"/>
                <a:gd name="T24" fmla="*/ 320 w 512"/>
                <a:gd name="T25" fmla="*/ 233 h 512"/>
                <a:gd name="T26" fmla="*/ 311 w 512"/>
                <a:gd name="T27" fmla="*/ 142 h 512"/>
                <a:gd name="T28" fmla="*/ 256 w 512"/>
                <a:gd name="T29" fmla="*/ 118 h 512"/>
                <a:gd name="T30" fmla="*/ 256 w 512"/>
                <a:gd name="T31" fmla="*/ 118 h 512"/>
                <a:gd name="T32" fmla="*/ 256 w 512"/>
                <a:gd name="T33" fmla="*/ 118 h 512"/>
                <a:gd name="T34" fmla="*/ 256 w 512"/>
                <a:gd name="T35" fmla="*/ 118 h 512"/>
                <a:gd name="T36" fmla="*/ 201 w 512"/>
                <a:gd name="T37" fmla="*/ 142 h 512"/>
                <a:gd name="T38" fmla="*/ 192 w 512"/>
                <a:gd name="T39" fmla="*/ 233 h 512"/>
                <a:gd name="T40" fmla="*/ 222 w 512"/>
                <a:gd name="T41" fmla="*/ 303 h 512"/>
                <a:gd name="T42" fmla="*/ 225 w 512"/>
                <a:gd name="T43" fmla="*/ 324 h 512"/>
                <a:gd name="T44" fmla="*/ 196 w 512"/>
                <a:gd name="T45" fmla="*/ 352 h 512"/>
                <a:gd name="T46" fmla="*/ 163 w 512"/>
                <a:gd name="T47" fmla="*/ 358 h 512"/>
                <a:gd name="T48" fmla="*/ 114 w 512"/>
                <a:gd name="T49" fmla="*/ 371 h 512"/>
                <a:gd name="T50" fmla="*/ 107 w 512"/>
                <a:gd name="T51" fmla="*/ 374 h 512"/>
                <a:gd name="T52" fmla="*/ 99 w 512"/>
                <a:gd name="T53" fmla="*/ 370 h 512"/>
                <a:gd name="T54" fmla="*/ 100 w 512"/>
                <a:gd name="T55" fmla="*/ 355 h 512"/>
                <a:gd name="T56" fmla="*/ 160 w 512"/>
                <a:gd name="T57" fmla="*/ 337 h 512"/>
                <a:gd name="T58" fmla="*/ 188 w 512"/>
                <a:gd name="T59" fmla="*/ 332 h 512"/>
                <a:gd name="T60" fmla="*/ 205 w 512"/>
                <a:gd name="T61" fmla="*/ 318 h 512"/>
                <a:gd name="T62" fmla="*/ 205 w 512"/>
                <a:gd name="T63" fmla="*/ 316 h 512"/>
                <a:gd name="T64" fmla="*/ 171 w 512"/>
                <a:gd name="T65" fmla="*/ 237 h 512"/>
                <a:gd name="T66" fmla="*/ 184 w 512"/>
                <a:gd name="T67" fmla="*/ 128 h 512"/>
                <a:gd name="T68" fmla="*/ 256 w 512"/>
                <a:gd name="T69" fmla="*/ 96 h 512"/>
                <a:gd name="T70" fmla="*/ 256 w 512"/>
                <a:gd name="T71" fmla="*/ 96 h 512"/>
                <a:gd name="T72" fmla="*/ 328 w 512"/>
                <a:gd name="T73" fmla="*/ 128 h 512"/>
                <a:gd name="T74" fmla="*/ 341 w 512"/>
                <a:gd name="T75" fmla="*/ 237 h 512"/>
                <a:gd name="T76" fmla="*/ 307 w 512"/>
                <a:gd name="T77" fmla="*/ 316 h 512"/>
                <a:gd name="T78" fmla="*/ 307 w 512"/>
                <a:gd name="T79" fmla="*/ 318 h 512"/>
                <a:gd name="T80" fmla="*/ 324 w 512"/>
                <a:gd name="T81" fmla="*/ 332 h 512"/>
                <a:gd name="T82" fmla="*/ 352 w 512"/>
                <a:gd name="T83" fmla="*/ 337 h 512"/>
                <a:gd name="T84" fmla="*/ 412 w 512"/>
                <a:gd name="T85" fmla="*/ 355 h 512"/>
                <a:gd name="T86" fmla="*/ 413 w 512"/>
                <a:gd name="T87" fmla="*/ 37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2" h="512">
                  <a:moveTo>
                    <a:pt x="256" y="0"/>
                  </a:moveTo>
                  <a:cubicBezTo>
                    <a:pt x="115" y="0"/>
                    <a:pt x="0" y="115"/>
                    <a:pt x="0" y="256"/>
                  </a:cubicBezTo>
                  <a:cubicBezTo>
                    <a:pt x="0" y="398"/>
                    <a:pt x="115" y="512"/>
                    <a:pt x="256" y="512"/>
                  </a:cubicBezTo>
                  <a:cubicBezTo>
                    <a:pt x="397" y="512"/>
                    <a:pt x="512" y="398"/>
                    <a:pt x="512" y="256"/>
                  </a:cubicBezTo>
                  <a:cubicBezTo>
                    <a:pt x="512" y="115"/>
                    <a:pt x="397" y="0"/>
                    <a:pt x="256" y="0"/>
                  </a:cubicBezTo>
                  <a:close/>
                  <a:moveTo>
                    <a:pt x="413" y="370"/>
                  </a:moveTo>
                  <a:cubicBezTo>
                    <a:pt x="411" y="372"/>
                    <a:pt x="408" y="374"/>
                    <a:pt x="405" y="374"/>
                  </a:cubicBezTo>
                  <a:cubicBezTo>
                    <a:pt x="403" y="374"/>
                    <a:pt x="400" y="373"/>
                    <a:pt x="398" y="371"/>
                  </a:cubicBezTo>
                  <a:cubicBezTo>
                    <a:pt x="391" y="364"/>
                    <a:pt x="366" y="361"/>
                    <a:pt x="349" y="358"/>
                  </a:cubicBezTo>
                  <a:cubicBezTo>
                    <a:pt x="335" y="356"/>
                    <a:pt x="324" y="355"/>
                    <a:pt x="316" y="352"/>
                  </a:cubicBezTo>
                  <a:cubicBezTo>
                    <a:pt x="301" y="346"/>
                    <a:pt x="290" y="336"/>
                    <a:pt x="286" y="324"/>
                  </a:cubicBezTo>
                  <a:cubicBezTo>
                    <a:pt x="284" y="317"/>
                    <a:pt x="285" y="310"/>
                    <a:pt x="290" y="303"/>
                  </a:cubicBezTo>
                  <a:cubicBezTo>
                    <a:pt x="301" y="288"/>
                    <a:pt x="314" y="258"/>
                    <a:pt x="320" y="233"/>
                  </a:cubicBezTo>
                  <a:cubicBezTo>
                    <a:pt x="330" y="192"/>
                    <a:pt x="327" y="162"/>
                    <a:pt x="311" y="142"/>
                  </a:cubicBezTo>
                  <a:cubicBezTo>
                    <a:pt x="291" y="117"/>
                    <a:pt x="257" y="118"/>
                    <a:pt x="256" y="118"/>
                  </a:cubicBezTo>
                  <a:cubicBezTo>
                    <a:pt x="256" y="118"/>
                    <a:pt x="256" y="118"/>
                    <a:pt x="256" y="118"/>
                  </a:cubicBezTo>
                  <a:cubicBezTo>
                    <a:pt x="256" y="118"/>
                    <a:pt x="256" y="118"/>
                    <a:pt x="256" y="118"/>
                  </a:cubicBezTo>
                  <a:cubicBezTo>
                    <a:pt x="256" y="118"/>
                    <a:pt x="256" y="118"/>
                    <a:pt x="256" y="118"/>
                  </a:cubicBezTo>
                  <a:cubicBezTo>
                    <a:pt x="255" y="118"/>
                    <a:pt x="220" y="117"/>
                    <a:pt x="201" y="142"/>
                  </a:cubicBezTo>
                  <a:cubicBezTo>
                    <a:pt x="185" y="162"/>
                    <a:pt x="182" y="192"/>
                    <a:pt x="192" y="233"/>
                  </a:cubicBezTo>
                  <a:cubicBezTo>
                    <a:pt x="198" y="258"/>
                    <a:pt x="211" y="288"/>
                    <a:pt x="222" y="303"/>
                  </a:cubicBezTo>
                  <a:cubicBezTo>
                    <a:pt x="226" y="310"/>
                    <a:pt x="228" y="317"/>
                    <a:pt x="225" y="324"/>
                  </a:cubicBezTo>
                  <a:cubicBezTo>
                    <a:pt x="222" y="336"/>
                    <a:pt x="211" y="346"/>
                    <a:pt x="196" y="352"/>
                  </a:cubicBezTo>
                  <a:cubicBezTo>
                    <a:pt x="188" y="355"/>
                    <a:pt x="177" y="356"/>
                    <a:pt x="163" y="358"/>
                  </a:cubicBezTo>
                  <a:cubicBezTo>
                    <a:pt x="145" y="361"/>
                    <a:pt x="121" y="364"/>
                    <a:pt x="114" y="371"/>
                  </a:cubicBezTo>
                  <a:cubicBezTo>
                    <a:pt x="112" y="373"/>
                    <a:pt x="109" y="374"/>
                    <a:pt x="107" y="374"/>
                  </a:cubicBezTo>
                  <a:cubicBezTo>
                    <a:pt x="104" y="374"/>
                    <a:pt x="101" y="372"/>
                    <a:pt x="99" y="370"/>
                  </a:cubicBezTo>
                  <a:cubicBezTo>
                    <a:pt x="95" y="366"/>
                    <a:pt x="95" y="359"/>
                    <a:pt x="100" y="355"/>
                  </a:cubicBezTo>
                  <a:cubicBezTo>
                    <a:pt x="112" y="344"/>
                    <a:pt x="136" y="341"/>
                    <a:pt x="160" y="337"/>
                  </a:cubicBezTo>
                  <a:cubicBezTo>
                    <a:pt x="171" y="335"/>
                    <a:pt x="183" y="334"/>
                    <a:pt x="188" y="332"/>
                  </a:cubicBezTo>
                  <a:cubicBezTo>
                    <a:pt x="198" y="328"/>
                    <a:pt x="204" y="322"/>
                    <a:pt x="205" y="318"/>
                  </a:cubicBezTo>
                  <a:cubicBezTo>
                    <a:pt x="205" y="317"/>
                    <a:pt x="205" y="317"/>
                    <a:pt x="205" y="316"/>
                  </a:cubicBezTo>
                  <a:cubicBezTo>
                    <a:pt x="192" y="298"/>
                    <a:pt x="178" y="265"/>
                    <a:pt x="171" y="237"/>
                  </a:cubicBezTo>
                  <a:cubicBezTo>
                    <a:pt x="160" y="190"/>
                    <a:pt x="164" y="153"/>
                    <a:pt x="184" y="128"/>
                  </a:cubicBezTo>
                  <a:cubicBezTo>
                    <a:pt x="210" y="96"/>
                    <a:pt x="252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8" y="96"/>
                    <a:pt x="301" y="96"/>
                    <a:pt x="328" y="128"/>
                  </a:cubicBezTo>
                  <a:cubicBezTo>
                    <a:pt x="348" y="153"/>
                    <a:pt x="352" y="190"/>
                    <a:pt x="341" y="237"/>
                  </a:cubicBezTo>
                  <a:cubicBezTo>
                    <a:pt x="334" y="265"/>
                    <a:pt x="320" y="298"/>
                    <a:pt x="307" y="316"/>
                  </a:cubicBezTo>
                  <a:cubicBezTo>
                    <a:pt x="307" y="317"/>
                    <a:pt x="306" y="317"/>
                    <a:pt x="307" y="318"/>
                  </a:cubicBezTo>
                  <a:cubicBezTo>
                    <a:pt x="308" y="322"/>
                    <a:pt x="314" y="328"/>
                    <a:pt x="324" y="332"/>
                  </a:cubicBezTo>
                  <a:cubicBezTo>
                    <a:pt x="329" y="334"/>
                    <a:pt x="341" y="335"/>
                    <a:pt x="352" y="337"/>
                  </a:cubicBezTo>
                  <a:cubicBezTo>
                    <a:pt x="375" y="341"/>
                    <a:pt x="400" y="344"/>
                    <a:pt x="412" y="355"/>
                  </a:cubicBezTo>
                  <a:cubicBezTo>
                    <a:pt x="417" y="359"/>
                    <a:pt x="417" y="366"/>
                    <a:pt x="413" y="37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tx1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552">
              <a:extLst>
                <a:ext uri="{FF2B5EF4-FFF2-40B4-BE49-F238E27FC236}">
                  <a16:creationId xmlns:a16="http://schemas.microsoft.com/office/drawing/2014/main" id="{5014D574-7440-E5DE-B6F4-9F548C89CA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0" y="1938"/>
              <a:ext cx="340" cy="340"/>
            </a:xfrm>
            <a:custGeom>
              <a:avLst/>
              <a:gdLst>
                <a:gd name="T0" fmla="*/ 256 w 512"/>
                <a:gd name="T1" fmla="*/ 0 h 512"/>
                <a:gd name="T2" fmla="*/ 0 w 512"/>
                <a:gd name="T3" fmla="*/ 256 h 512"/>
                <a:gd name="T4" fmla="*/ 256 w 512"/>
                <a:gd name="T5" fmla="*/ 512 h 512"/>
                <a:gd name="T6" fmla="*/ 512 w 512"/>
                <a:gd name="T7" fmla="*/ 256 h 512"/>
                <a:gd name="T8" fmla="*/ 256 w 512"/>
                <a:gd name="T9" fmla="*/ 0 h 512"/>
                <a:gd name="T10" fmla="*/ 413 w 512"/>
                <a:gd name="T11" fmla="*/ 370 h 512"/>
                <a:gd name="T12" fmla="*/ 405 w 512"/>
                <a:gd name="T13" fmla="*/ 374 h 512"/>
                <a:gd name="T14" fmla="*/ 398 w 512"/>
                <a:gd name="T15" fmla="*/ 371 h 512"/>
                <a:gd name="T16" fmla="*/ 349 w 512"/>
                <a:gd name="T17" fmla="*/ 358 h 512"/>
                <a:gd name="T18" fmla="*/ 316 w 512"/>
                <a:gd name="T19" fmla="*/ 352 h 512"/>
                <a:gd name="T20" fmla="*/ 286 w 512"/>
                <a:gd name="T21" fmla="*/ 324 h 512"/>
                <a:gd name="T22" fmla="*/ 290 w 512"/>
                <a:gd name="T23" fmla="*/ 303 h 512"/>
                <a:gd name="T24" fmla="*/ 320 w 512"/>
                <a:gd name="T25" fmla="*/ 233 h 512"/>
                <a:gd name="T26" fmla="*/ 311 w 512"/>
                <a:gd name="T27" fmla="*/ 142 h 512"/>
                <a:gd name="T28" fmla="*/ 256 w 512"/>
                <a:gd name="T29" fmla="*/ 118 h 512"/>
                <a:gd name="T30" fmla="*/ 256 w 512"/>
                <a:gd name="T31" fmla="*/ 118 h 512"/>
                <a:gd name="T32" fmla="*/ 256 w 512"/>
                <a:gd name="T33" fmla="*/ 118 h 512"/>
                <a:gd name="T34" fmla="*/ 256 w 512"/>
                <a:gd name="T35" fmla="*/ 118 h 512"/>
                <a:gd name="T36" fmla="*/ 201 w 512"/>
                <a:gd name="T37" fmla="*/ 142 h 512"/>
                <a:gd name="T38" fmla="*/ 192 w 512"/>
                <a:gd name="T39" fmla="*/ 233 h 512"/>
                <a:gd name="T40" fmla="*/ 222 w 512"/>
                <a:gd name="T41" fmla="*/ 303 h 512"/>
                <a:gd name="T42" fmla="*/ 225 w 512"/>
                <a:gd name="T43" fmla="*/ 324 h 512"/>
                <a:gd name="T44" fmla="*/ 196 w 512"/>
                <a:gd name="T45" fmla="*/ 352 h 512"/>
                <a:gd name="T46" fmla="*/ 163 w 512"/>
                <a:gd name="T47" fmla="*/ 358 h 512"/>
                <a:gd name="T48" fmla="*/ 114 w 512"/>
                <a:gd name="T49" fmla="*/ 371 h 512"/>
                <a:gd name="T50" fmla="*/ 107 w 512"/>
                <a:gd name="T51" fmla="*/ 374 h 512"/>
                <a:gd name="T52" fmla="*/ 99 w 512"/>
                <a:gd name="T53" fmla="*/ 370 h 512"/>
                <a:gd name="T54" fmla="*/ 100 w 512"/>
                <a:gd name="T55" fmla="*/ 355 h 512"/>
                <a:gd name="T56" fmla="*/ 160 w 512"/>
                <a:gd name="T57" fmla="*/ 337 h 512"/>
                <a:gd name="T58" fmla="*/ 188 w 512"/>
                <a:gd name="T59" fmla="*/ 332 h 512"/>
                <a:gd name="T60" fmla="*/ 205 w 512"/>
                <a:gd name="T61" fmla="*/ 318 h 512"/>
                <a:gd name="T62" fmla="*/ 205 w 512"/>
                <a:gd name="T63" fmla="*/ 316 h 512"/>
                <a:gd name="T64" fmla="*/ 171 w 512"/>
                <a:gd name="T65" fmla="*/ 237 h 512"/>
                <a:gd name="T66" fmla="*/ 184 w 512"/>
                <a:gd name="T67" fmla="*/ 128 h 512"/>
                <a:gd name="T68" fmla="*/ 256 w 512"/>
                <a:gd name="T69" fmla="*/ 96 h 512"/>
                <a:gd name="T70" fmla="*/ 256 w 512"/>
                <a:gd name="T71" fmla="*/ 96 h 512"/>
                <a:gd name="T72" fmla="*/ 328 w 512"/>
                <a:gd name="T73" fmla="*/ 128 h 512"/>
                <a:gd name="T74" fmla="*/ 341 w 512"/>
                <a:gd name="T75" fmla="*/ 237 h 512"/>
                <a:gd name="T76" fmla="*/ 307 w 512"/>
                <a:gd name="T77" fmla="*/ 316 h 512"/>
                <a:gd name="T78" fmla="*/ 307 w 512"/>
                <a:gd name="T79" fmla="*/ 318 h 512"/>
                <a:gd name="T80" fmla="*/ 324 w 512"/>
                <a:gd name="T81" fmla="*/ 332 h 512"/>
                <a:gd name="T82" fmla="*/ 352 w 512"/>
                <a:gd name="T83" fmla="*/ 337 h 512"/>
                <a:gd name="T84" fmla="*/ 412 w 512"/>
                <a:gd name="T85" fmla="*/ 355 h 512"/>
                <a:gd name="T86" fmla="*/ 413 w 512"/>
                <a:gd name="T87" fmla="*/ 37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2" h="512">
                  <a:moveTo>
                    <a:pt x="256" y="0"/>
                  </a:moveTo>
                  <a:cubicBezTo>
                    <a:pt x="115" y="0"/>
                    <a:pt x="0" y="115"/>
                    <a:pt x="0" y="256"/>
                  </a:cubicBezTo>
                  <a:cubicBezTo>
                    <a:pt x="0" y="398"/>
                    <a:pt x="115" y="512"/>
                    <a:pt x="256" y="512"/>
                  </a:cubicBezTo>
                  <a:cubicBezTo>
                    <a:pt x="397" y="512"/>
                    <a:pt x="512" y="398"/>
                    <a:pt x="512" y="256"/>
                  </a:cubicBezTo>
                  <a:cubicBezTo>
                    <a:pt x="512" y="115"/>
                    <a:pt x="397" y="0"/>
                    <a:pt x="256" y="0"/>
                  </a:cubicBezTo>
                  <a:close/>
                  <a:moveTo>
                    <a:pt x="413" y="370"/>
                  </a:moveTo>
                  <a:cubicBezTo>
                    <a:pt x="411" y="372"/>
                    <a:pt x="408" y="374"/>
                    <a:pt x="405" y="374"/>
                  </a:cubicBezTo>
                  <a:cubicBezTo>
                    <a:pt x="403" y="374"/>
                    <a:pt x="400" y="373"/>
                    <a:pt x="398" y="371"/>
                  </a:cubicBezTo>
                  <a:cubicBezTo>
                    <a:pt x="391" y="364"/>
                    <a:pt x="366" y="361"/>
                    <a:pt x="349" y="358"/>
                  </a:cubicBezTo>
                  <a:cubicBezTo>
                    <a:pt x="335" y="356"/>
                    <a:pt x="324" y="355"/>
                    <a:pt x="316" y="352"/>
                  </a:cubicBezTo>
                  <a:cubicBezTo>
                    <a:pt x="301" y="346"/>
                    <a:pt x="290" y="336"/>
                    <a:pt x="286" y="324"/>
                  </a:cubicBezTo>
                  <a:cubicBezTo>
                    <a:pt x="284" y="317"/>
                    <a:pt x="285" y="310"/>
                    <a:pt x="290" y="303"/>
                  </a:cubicBezTo>
                  <a:cubicBezTo>
                    <a:pt x="301" y="288"/>
                    <a:pt x="314" y="258"/>
                    <a:pt x="320" y="233"/>
                  </a:cubicBezTo>
                  <a:cubicBezTo>
                    <a:pt x="330" y="192"/>
                    <a:pt x="327" y="162"/>
                    <a:pt x="311" y="142"/>
                  </a:cubicBezTo>
                  <a:cubicBezTo>
                    <a:pt x="291" y="117"/>
                    <a:pt x="257" y="118"/>
                    <a:pt x="256" y="118"/>
                  </a:cubicBezTo>
                  <a:cubicBezTo>
                    <a:pt x="256" y="118"/>
                    <a:pt x="256" y="118"/>
                    <a:pt x="256" y="118"/>
                  </a:cubicBezTo>
                  <a:cubicBezTo>
                    <a:pt x="256" y="118"/>
                    <a:pt x="256" y="118"/>
                    <a:pt x="256" y="118"/>
                  </a:cubicBezTo>
                  <a:cubicBezTo>
                    <a:pt x="256" y="118"/>
                    <a:pt x="256" y="118"/>
                    <a:pt x="256" y="118"/>
                  </a:cubicBezTo>
                  <a:cubicBezTo>
                    <a:pt x="255" y="118"/>
                    <a:pt x="220" y="117"/>
                    <a:pt x="201" y="142"/>
                  </a:cubicBezTo>
                  <a:cubicBezTo>
                    <a:pt x="185" y="162"/>
                    <a:pt x="182" y="192"/>
                    <a:pt x="192" y="233"/>
                  </a:cubicBezTo>
                  <a:cubicBezTo>
                    <a:pt x="198" y="258"/>
                    <a:pt x="211" y="288"/>
                    <a:pt x="222" y="303"/>
                  </a:cubicBezTo>
                  <a:cubicBezTo>
                    <a:pt x="226" y="310"/>
                    <a:pt x="228" y="317"/>
                    <a:pt x="225" y="324"/>
                  </a:cubicBezTo>
                  <a:cubicBezTo>
                    <a:pt x="222" y="336"/>
                    <a:pt x="211" y="346"/>
                    <a:pt x="196" y="352"/>
                  </a:cubicBezTo>
                  <a:cubicBezTo>
                    <a:pt x="188" y="355"/>
                    <a:pt x="177" y="356"/>
                    <a:pt x="163" y="358"/>
                  </a:cubicBezTo>
                  <a:cubicBezTo>
                    <a:pt x="145" y="361"/>
                    <a:pt x="121" y="364"/>
                    <a:pt x="114" y="371"/>
                  </a:cubicBezTo>
                  <a:cubicBezTo>
                    <a:pt x="112" y="373"/>
                    <a:pt x="109" y="374"/>
                    <a:pt x="107" y="374"/>
                  </a:cubicBezTo>
                  <a:cubicBezTo>
                    <a:pt x="104" y="374"/>
                    <a:pt x="101" y="372"/>
                    <a:pt x="99" y="370"/>
                  </a:cubicBezTo>
                  <a:cubicBezTo>
                    <a:pt x="95" y="366"/>
                    <a:pt x="95" y="359"/>
                    <a:pt x="100" y="355"/>
                  </a:cubicBezTo>
                  <a:cubicBezTo>
                    <a:pt x="112" y="344"/>
                    <a:pt x="136" y="341"/>
                    <a:pt x="160" y="337"/>
                  </a:cubicBezTo>
                  <a:cubicBezTo>
                    <a:pt x="171" y="335"/>
                    <a:pt x="183" y="334"/>
                    <a:pt x="188" y="332"/>
                  </a:cubicBezTo>
                  <a:cubicBezTo>
                    <a:pt x="198" y="328"/>
                    <a:pt x="204" y="322"/>
                    <a:pt x="205" y="318"/>
                  </a:cubicBezTo>
                  <a:cubicBezTo>
                    <a:pt x="205" y="317"/>
                    <a:pt x="205" y="317"/>
                    <a:pt x="205" y="316"/>
                  </a:cubicBezTo>
                  <a:cubicBezTo>
                    <a:pt x="192" y="298"/>
                    <a:pt x="178" y="265"/>
                    <a:pt x="171" y="237"/>
                  </a:cubicBezTo>
                  <a:cubicBezTo>
                    <a:pt x="160" y="190"/>
                    <a:pt x="164" y="153"/>
                    <a:pt x="184" y="128"/>
                  </a:cubicBezTo>
                  <a:cubicBezTo>
                    <a:pt x="210" y="96"/>
                    <a:pt x="252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8" y="96"/>
                    <a:pt x="301" y="96"/>
                    <a:pt x="328" y="128"/>
                  </a:cubicBezTo>
                  <a:cubicBezTo>
                    <a:pt x="348" y="153"/>
                    <a:pt x="352" y="190"/>
                    <a:pt x="341" y="237"/>
                  </a:cubicBezTo>
                  <a:cubicBezTo>
                    <a:pt x="334" y="265"/>
                    <a:pt x="320" y="298"/>
                    <a:pt x="307" y="316"/>
                  </a:cubicBezTo>
                  <a:cubicBezTo>
                    <a:pt x="307" y="317"/>
                    <a:pt x="306" y="317"/>
                    <a:pt x="307" y="318"/>
                  </a:cubicBezTo>
                  <a:cubicBezTo>
                    <a:pt x="308" y="322"/>
                    <a:pt x="314" y="328"/>
                    <a:pt x="324" y="332"/>
                  </a:cubicBezTo>
                  <a:cubicBezTo>
                    <a:pt x="329" y="334"/>
                    <a:pt x="341" y="335"/>
                    <a:pt x="352" y="337"/>
                  </a:cubicBezTo>
                  <a:cubicBezTo>
                    <a:pt x="375" y="341"/>
                    <a:pt x="400" y="344"/>
                    <a:pt x="412" y="355"/>
                  </a:cubicBezTo>
                  <a:cubicBezTo>
                    <a:pt x="417" y="359"/>
                    <a:pt x="417" y="366"/>
                    <a:pt x="413" y="37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tx1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92784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98cac-b32e-49c5-b898-ca5bb4f9f130">
      <Terms xmlns="http://schemas.microsoft.com/office/infopath/2007/PartnerControls"/>
    </lcf76f155ced4ddcb4097134ff3c332f>
    <TaxCatchAll xmlns="8d5ae7cb-5eaa-45bd-87a9-9ecdfd4d7a1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0DDD70423AD44AA41EF33C7AAC081" ma:contentTypeVersion="14" ma:contentTypeDescription="Create a new document." ma:contentTypeScope="" ma:versionID="b1ed05f14f29b8175775cdbd547e36e8">
  <xsd:schema xmlns:xsd="http://www.w3.org/2001/XMLSchema" xmlns:xs="http://www.w3.org/2001/XMLSchema" xmlns:p="http://schemas.microsoft.com/office/2006/metadata/properties" xmlns:ns2="e3798cac-b32e-49c5-b898-ca5bb4f9f130" xmlns:ns3="8d5ae7cb-5eaa-45bd-87a9-9ecdfd4d7a10" targetNamespace="http://schemas.microsoft.com/office/2006/metadata/properties" ma:root="true" ma:fieldsID="3da889561c64217fbfa1e65232c3fe41" ns2:_="" ns3:_="">
    <xsd:import namespace="e3798cac-b32e-49c5-b898-ca5bb4f9f130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98cac-b32e-49c5-b898-ca5bb4f9f1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B0F77C-F920-4FAF-89AF-7CDA843B7A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1F4F64-3C72-412B-80F4-236F2EBD187C}">
  <ds:schemaRefs>
    <ds:schemaRef ds:uri="http://purl.org/dc/elements/1.1/"/>
    <ds:schemaRef ds:uri="e3798cac-b32e-49c5-b898-ca5bb4f9f130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8d5ae7cb-5eaa-45bd-87a9-9ecdfd4d7a10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FF81447-DE76-476E-99BF-DB9205E6D6FD}">
  <ds:schemaRefs>
    <ds:schemaRef ds:uri="8d5ae7cb-5eaa-45bd-87a9-9ecdfd4d7a10"/>
    <ds:schemaRef ds:uri="e3798cac-b32e-49c5-b898-ca5bb4f9f1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496</Words>
  <Application>Microsoft Macintosh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Tiernan, Diana</dc:creator>
  <cp:lastModifiedBy>Segars, Tahni</cp:lastModifiedBy>
  <cp:revision>2</cp:revision>
  <dcterms:created xsi:type="dcterms:W3CDTF">2024-11-06T22:05:20Z</dcterms:created>
  <dcterms:modified xsi:type="dcterms:W3CDTF">2026-05-05T12:30:44Z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2024-11-06T22:36:30Z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9dc6d418-426c-4bac-84aa-4f0292ee6dde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0x010100F490DDD70423AD44AA41EF33C7AAC081</vt:lpwstr>
  </property>
  <property fmtid="{D5CDD505-2E9C-101B-9397-08002B2CF9AE}" pid="10" name="MediaServiceImageTags">
    <vt:lpwstr/>
  </property>
</Properties>
</file>