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8"/>
  </p:notesMasterIdLst>
  <p:sldIdLst>
    <p:sldId id="264" r:id="rId5"/>
    <p:sldId id="268" r:id="rId6"/>
    <p:sldId id="269" r:id="rId7"/>
  </p:sldIdLst>
  <p:sldSz cx="12192000" cy="6858000"/>
  <p:notesSz cx="6858000" cy="9144000"/>
  <p:defaultTextStyle>
    <a:defPPr>
      <a:defRPr lang="en-US"/>
    </a:defPPr>
    <a:lvl1pPr marL="0" algn="l" defTabSz="91429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1pPr>
    <a:lvl2pPr marL="457146" algn="l" defTabSz="91429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2pPr>
    <a:lvl3pPr marL="914294" algn="l" defTabSz="91429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3pPr>
    <a:lvl4pPr marL="1371440" algn="l" defTabSz="91429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4pPr>
    <a:lvl5pPr marL="1828586" algn="l" defTabSz="91429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5pPr>
    <a:lvl6pPr marL="2285732" algn="l" defTabSz="91429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6pPr>
    <a:lvl7pPr marL="2742880" algn="l" defTabSz="91429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7pPr>
    <a:lvl8pPr marL="3200026" algn="l" defTabSz="91429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8pPr>
    <a:lvl9pPr marL="3657172" algn="l" defTabSz="91429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DBD1002-E9DA-CF14-9F35-F0B0A1A3D793}" name="Woods, Pamela" initials="WP" userId="S::pamela.woods@sao.ga.gov::5b29f719-0cd6-44ed-9711-fcc43c6b4d57" providerId="AD"/>
  <p188:author id="{F91B0641-7AD4-5A68-D1F4-7C9063A67663}" name="Swartout, Darcy" initials="DS" userId="S::dswartout@deloitte.com::bc7a7b0f-5bcf-46d3-acb2-99bb7206cb2b" providerId="AD"/>
  <p188:author id="{EF4A3D43-2045-5B91-9F66-5AA0DF5A87F9}" name="Tiernan, Diana" initials="TD" userId="S::ditiernan@deloitte.com::5b4e8595-1de4-462f-bfed-88e56573ae28" providerId="AD"/>
  <p188:author id="{00CA4B48-BF22-AA2C-93F9-DD61F18C0FDD}" name="Orban, Linda" initials="LO" userId="S::linda.orban@sao.ga.gov::67aa9d3c-bf96-45fe-95ed-b5c8fa0ea22c" providerId="AD"/>
  <p188:author id="{BBE35853-AC98-BAF5-411E-97A12DEB4656}" name="Locke, Sara" initials="LS" userId="S::sara.locke1@sao.ga.gov::8c61036f-f87b-423e-a877-916725c4b71f" providerId="AD"/>
  <p188:author id="{5CDDBC5E-026C-7CB9-152D-0B8BC8F43557}" name="Artis, Brandon" initials="AB" userId="S::bartis@deloitte.com::bd644fa6-be81-45db-8bf0-99a1a8f6abf3" providerId="AD"/>
  <p188:author id="{9787CA88-8990-7915-69DC-C917154F27AC}" name="Biador, Kim" initials="BK" userId="S::kbiador@deloitte.com::0aca51a9-456d-4254-bf9f-8c53f2de5f37" providerId="AD"/>
  <p188:author id="{EA51AE8D-B91D-CC65-E3B4-D93E1948E48C}" name="Segars, Tahni" initials="TS" userId="S::tahni.segars@sao.ga.gov::64e0f1c5-cbd2-4ec4-b5fa-ccd2a6333b5c" providerId="AD"/>
  <p188:author id="{4BD284A5-A5D2-5EFF-4C86-22EBAE64A827}" name="McDaniel, Bo" initials="MB" userId="S::bo.mcdaniel@doas.ga.gov::81e7fe1a-8121-4d29-ae33-07ef252044e1" providerId="AD"/>
  <p188:author id="{7848D9A7-5D66-36EB-38A8-65148A118730}" name="Locke, Sara" initials="SL" userId="S::Sara.Locke1@sao.ga.gov::8c61036f-f87b-423e-a877-916725c4b71f" providerId="AD"/>
  <p188:author id="{7FC03FAA-EFEF-E423-8DBC-F9150098B1A6}" name="Diana" initials="D" userId="S::diana.tiernan@sao.ga.gov::48195535-aa32-469e-ab3a-fc477825ec60" providerId="AD"/>
  <p188:author id="{45BA40BA-BFEE-E1EF-5FD6-09F5578BC950}" name="Guevara, Miriam Guevara" initials="MG" userId="S::Miriamguevara.Guevara@sao.ga.gov::717ffee5-d02d-493b-87da-3f9550bfaca7" providerId="AD"/>
  <p188:author id="{C0E696D5-B42C-A2C5-750C-FEED1FC190A1}" name="Horne, Rhonda" initials="HR" userId="S::rhonda.horne@sao.ga.gov::41c4878e-ff7b-42fa-a090-4ba924bb0c8b" providerId="AD"/>
  <p188:author id="{3299B4F6-8AEA-9E9D-C1A1-B98492400FD9}" name="Ezell, Salonda" initials="SE" userId="S::Salonda.Ezell@sao.ga.gov::9bcdd421-f496-4a48-972f-1c6ff665ce30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0C3C8"/>
    <a:srgbClr val="156082"/>
    <a:srgbClr val="F3B700"/>
    <a:srgbClr val="F7921E"/>
    <a:srgbClr val="E8E8E8"/>
    <a:srgbClr val="9AC78A"/>
    <a:srgbClr val="73B75B"/>
    <a:srgbClr val="BBD5D7"/>
    <a:srgbClr val="FFFFFF"/>
    <a:srgbClr val="4EA7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EBF0B6-7711-1C4C-9CFC-3F4F348141E0}" v="7" dt="2026-04-28T19:21:48.383"/>
    <p1510:client id="{A32DF2AA-0550-4DD1-B56C-9765290DB4D3}" v="2315" dt="2026-04-28T19:56:17.969"/>
    <p1510:client id="{DAA77CFB-88B5-4A1C-A540-7E44FF402B23}" v="464" dt="2026-04-28T19:38:37.785"/>
    <p1510:client id="{E77C9882-B6B4-4BFF-96A5-ECECF586B996}" v="1" dt="2026-04-28T19:37:15.8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16" d="100"/>
          <a:sy n="116" d="100"/>
        </p:scale>
        <p:origin x="51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BD7B29-F419-E042-8D22-492E28C37939}" type="datetimeFigureOut">
              <a:rPr lang="en-US" smtClean="0"/>
              <a:t>5/5/26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94C567-C0B4-1F4B-97C9-00FF931C5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40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6" algn="l" defTabSz="9142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4" algn="l" defTabSz="9142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0" algn="l" defTabSz="9142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86" algn="l" defTabSz="9142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32" algn="l" defTabSz="9142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0" algn="l" defTabSz="9142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26" algn="l" defTabSz="9142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72" algn="l" defTabSz="91429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94C567-C0B4-1F4B-97C9-00FF931C58F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216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94C567-C0B4-1F4B-97C9-00FF931C58F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6888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72354D-80C5-68D8-4836-818DE67B6A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45F9894-94FB-D15E-B2F0-439CB61A3C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7001CD-7141-979F-D75E-BD75C3924E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58CACB-C720-4760-4DEE-5D3C375FF5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94C567-C0B4-1F4B-97C9-00FF931C58F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578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E65E6-E199-FE63-29F6-FA68C6A709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268C44-FF98-203F-47DE-F8D49ABFC0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11" indent="0" algn="ctr">
              <a:buNone/>
              <a:defRPr sz="2000"/>
            </a:lvl2pPr>
            <a:lvl3pPr marL="914422" indent="0" algn="ctr">
              <a:buNone/>
              <a:defRPr sz="1800"/>
            </a:lvl3pPr>
            <a:lvl4pPr marL="1371633" indent="0" algn="ctr">
              <a:buNone/>
              <a:defRPr sz="1600"/>
            </a:lvl4pPr>
            <a:lvl5pPr marL="1828844" indent="0" algn="ctr">
              <a:buNone/>
              <a:defRPr sz="1600"/>
            </a:lvl5pPr>
            <a:lvl6pPr marL="2286055" indent="0" algn="ctr">
              <a:buNone/>
              <a:defRPr sz="1600"/>
            </a:lvl6pPr>
            <a:lvl7pPr marL="2743266" indent="0" algn="ctr">
              <a:buNone/>
              <a:defRPr sz="1600"/>
            </a:lvl7pPr>
            <a:lvl8pPr marL="3200476" indent="0" algn="ctr">
              <a:buNone/>
              <a:defRPr sz="1600"/>
            </a:lvl8pPr>
            <a:lvl9pPr marL="3657687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6EF97-431B-597D-C816-4733ECBC8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3809-E8A6-AB47-A8AE-B364B739BAC8}" type="datetimeFigureOut">
              <a:rPr lang="en-US" smtClean="0"/>
              <a:t>5/5/26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A03CAB-5DEF-E26D-7375-F460E2F6B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C56201-0113-8D32-251A-2BA9838EE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2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7FAB9-1A20-D9C2-8A4C-DEDB6C091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9FB889-985D-F984-A2C0-515F1DC8FF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33E7D1-12E1-45D8-127F-FA757B162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3809-E8A6-AB47-A8AE-B364B739BAC8}" type="datetimeFigureOut">
              <a:rPr lang="en-US" smtClean="0"/>
              <a:t>5/5/26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0450C-7C6C-215B-807F-819D1A05F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EF482B-1CFE-B1E9-39D1-1A3D6AA79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889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2CED86-71C2-F8BF-FD47-8D277A5EF4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96CAD2-0B06-2724-E2EC-F2619045E8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1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0A21CE-E969-30C3-C336-4F7B71D9B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3809-E8A6-AB47-A8AE-B364B739BAC8}" type="datetimeFigureOut">
              <a:rPr lang="en-US" smtClean="0"/>
              <a:t>5/5/26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A37053-FC25-31B3-EF7C-8299D5D13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909F89-7D98-3F75-EC8C-E9466C76E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27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1C86C-EAC0-57F9-5ABF-4A604B317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552287-E63F-09F3-BBFE-20C2B18F5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74BDFD-3684-7C36-44EC-151873BCA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3809-E8A6-AB47-A8AE-B364B739BAC8}" type="datetimeFigureOut">
              <a:rPr lang="en-US" smtClean="0"/>
              <a:t>5/5/26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3FEBC1-D0AC-E88A-33A7-EF71226F9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E4DD72-A9C0-3DAD-DF3E-D2146C708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025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99C53-FD39-5A49-882B-59295AE30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B5EEC9-EC13-B539-9F3F-05E87F53B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11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22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33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44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55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66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76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87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A86237-EC38-3DAB-447F-2A0C377FE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3809-E8A6-AB47-A8AE-B364B739BAC8}" type="datetimeFigureOut">
              <a:rPr lang="en-US" smtClean="0"/>
              <a:t>5/5/26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935756-AEE1-409C-8BB3-D81C88DD2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5DA91B-9842-1659-C85A-63BA79552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43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819BA-1C27-0C52-B5B5-03F6815B8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AB0F8A-3820-722A-AB51-E275878650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27C1DE-D272-ED48-327E-F51E3615C2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E6E840-98D3-07BA-BE59-E39D78D50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3809-E8A6-AB47-A8AE-B364B739BAC8}" type="datetimeFigureOut">
              <a:rPr lang="en-US" smtClean="0"/>
              <a:t>5/5/26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1A041-B928-2956-0591-563E63054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E2AFE-1E1C-1646-4CA5-2B06296AD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641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EED51-295A-7456-673D-1ED37448A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429864-7B73-D48D-8CB6-458498B3C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1" indent="0">
              <a:buNone/>
              <a:defRPr sz="2000" b="1"/>
            </a:lvl2pPr>
            <a:lvl3pPr marL="914422" indent="0">
              <a:buNone/>
              <a:defRPr sz="1800" b="1"/>
            </a:lvl3pPr>
            <a:lvl4pPr marL="1371633" indent="0">
              <a:buNone/>
              <a:defRPr sz="1600" b="1"/>
            </a:lvl4pPr>
            <a:lvl5pPr marL="1828844" indent="0">
              <a:buNone/>
              <a:defRPr sz="1600" b="1"/>
            </a:lvl5pPr>
            <a:lvl6pPr marL="2286055" indent="0">
              <a:buNone/>
              <a:defRPr sz="1600" b="1"/>
            </a:lvl6pPr>
            <a:lvl7pPr marL="2743266" indent="0">
              <a:buNone/>
              <a:defRPr sz="1600" b="1"/>
            </a:lvl7pPr>
            <a:lvl8pPr marL="3200476" indent="0">
              <a:buNone/>
              <a:defRPr sz="1600" b="1"/>
            </a:lvl8pPr>
            <a:lvl9pPr marL="365768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1615E8-2805-A57C-522C-E56F965E6E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E9D429-0DB7-E99B-DAF3-1327E93662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1" indent="0">
              <a:buNone/>
              <a:defRPr sz="2000" b="1"/>
            </a:lvl2pPr>
            <a:lvl3pPr marL="914422" indent="0">
              <a:buNone/>
              <a:defRPr sz="1800" b="1"/>
            </a:lvl3pPr>
            <a:lvl4pPr marL="1371633" indent="0">
              <a:buNone/>
              <a:defRPr sz="1600" b="1"/>
            </a:lvl4pPr>
            <a:lvl5pPr marL="1828844" indent="0">
              <a:buNone/>
              <a:defRPr sz="1600" b="1"/>
            </a:lvl5pPr>
            <a:lvl6pPr marL="2286055" indent="0">
              <a:buNone/>
              <a:defRPr sz="1600" b="1"/>
            </a:lvl6pPr>
            <a:lvl7pPr marL="2743266" indent="0">
              <a:buNone/>
              <a:defRPr sz="1600" b="1"/>
            </a:lvl7pPr>
            <a:lvl8pPr marL="3200476" indent="0">
              <a:buNone/>
              <a:defRPr sz="1600" b="1"/>
            </a:lvl8pPr>
            <a:lvl9pPr marL="365768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095735-5478-456D-E909-9B66CB5426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555779-512D-D666-698A-DB87FB08A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3809-E8A6-AB47-A8AE-B364B739BAC8}" type="datetimeFigureOut">
              <a:rPr lang="en-US" smtClean="0"/>
              <a:t>5/5/26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352F70-942D-BE36-47F7-7A5437133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22008D8-1E26-41D6-1FE3-7D06D18DD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069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D9828-CD83-DAA4-B486-16D363042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D8BA0F-5027-5B5F-82AA-C603C52CC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3809-E8A6-AB47-A8AE-B364B739BAC8}" type="datetimeFigureOut">
              <a:rPr lang="en-US" smtClean="0"/>
              <a:t>5/5/26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B61C94-F4BB-F4BB-D163-567DF5484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A4675B-CBE4-9309-2E1E-8457EC1E6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540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DA8491-1280-42EF-0DD5-632E10F00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3809-E8A6-AB47-A8AE-B364B739BAC8}" type="datetimeFigureOut">
              <a:rPr lang="en-US" smtClean="0"/>
              <a:t>5/5/26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321AA3-CC17-2ED0-C359-7F6292E65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AC66A8-AAEB-7F47-977B-0C4178D7D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799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D397E-9B4E-59C3-B29F-B74854F0D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DB99DD-3DA4-23F9-76E8-5C165AA479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D14942-E28C-715C-14C7-01763708AA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1" indent="0">
              <a:buNone/>
              <a:defRPr sz="1400"/>
            </a:lvl2pPr>
            <a:lvl3pPr marL="914422" indent="0">
              <a:buNone/>
              <a:defRPr sz="1200"/>
            </a:lvl3pPr>
            <a:lvl4pPr marL="1371633" indent="0">
              <a:buNone/>
              <a:defRPr sz="1000"/>
            </a:lvl4pPr>
            <a:lvl5pPr marL="1828844" indent="0">
              <a:buNone/>
              <a:defRPr sz="1000"/>
            </a:lvl5pPr>
            <a:lvl6pPr marL="2286055" indent="0">
              <a:buNone/>
              <a:defRPr sz="1000"/>
            </a:lvl6pPr>
            <a:lvl7pPr marL="2743266" indent="0">
              <a:buNone/>
              <a:defRPr sz="1000"/>
            </a:lvl7pPr>
            <a:lvl8pPr marL="3200476" indent="0">
              <a:buNone/>
              <a:defRPr sz="1000"/>
            </a:lvl8pPr>
            <a:lvl9pPr marL="3657687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DEF3CC-130C-3DA3-B129-41138F5BA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3809-E8A6-AB47-A8AE-B364B739BAC8}" type="datetimeFigureOut">
              <a:rPr lang="en-US" smtClean="0"/>
              <a:t>5/5/26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DE80D-88E3-3AD4-8F92-2A7963B1B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1DE3BA-CC70-4D2F-0CA2-FECC61698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367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BB071-5A34-344F-128B-3031CD879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6B208F-A9FC-3813-13D1-88224554E7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11" indent="0">
              <a:buNone/>
              <a:defRPr sz="2800"/>
            </a:lvl2pPr>
            <a:lvl3pPr marL="914422" indent="0">
              <a:buNone/>
              <a:defRPr sz="2400"/>
            </a:lvl3pPr>
            <a:lvl4pPr marL="1371633" indent="0">
              <a:buNone/>
              <a:defRPr sz="2000"/>
            </a:lvl4pPr>
            <a:lvl5pPr marL="1828844" indent="0">
              <a:buNone/>
              <a:defRPr sz="2000"/>
            </a:lvl5pPr>
            <a:lvl6pPr marL="2286055" indent="0">
              <a:buNone/>
              <a:defRPr sz="2000"/>
            </a:lvl6pPr>
            <a:lvl7pPr marL="2743266" indent="0">
              <a:buNone/>
              <a:defRPr sz="2000"/>
            </a:lvl7pPr>
            <a:lvl8pPr marL="3200476" indent="0">
              <a:buNone/>
              <a:defRPr sz="2000"/>
            </a:lvl8pPr>
            <a:lvl9pPr marL="3657687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E02BA6-1250-2F4E-CECA-5669DF3548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1" indent="0">
              <a:buNone/>
              <a:defRPr sz="1400"/>
            </a:lvl2pPr>
            <a:lvl3pPr marL="914422" indent="0">
              <a:buNone/>
              <a:defRPr sz="1200"/>
            </a:lvl3pPr>
            <a:lvl4pPr marL="1371633" indent="0">
              <a:buNone/>
              <a:defRPr sz="1000"/>
            </a:lvl4pPr>
            <a:lvl5pPr marL="1828844" indent="0">
              <a:buNone/>
              <a:defRPr sz="1000"/>
            </a:lvl5pPr>
            <a:lvl6pPr marL="2286055" indent="0">
              <a:buNone/>
              <a:defRPr sz="1000"/>
            </a:lvl6pPr>
            <a:lvl7pPr marL="2743266" indent="0">
              <a:buNone/>
              <a:defRPr sz="1000"/>
            </a:lvl7pPr>
            <a:lvl8pPr marL="3200476" indent="0">
              <a:buNone/>
              <a:defRPr sz="1000"/>
            </a:lvl8pPr>
            <a:lvl9pPr marL="3657687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CBA7BF-4085-8FA5-D548-6A1803F4F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3809-E8A6-AB47-A8AE-B364B739BAC8}" type="datetimeFigureOut">
              <a:rPr lang="en-US" smtClean="0"/>
              <a:t>5/5/26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B13F7A-A76E-5330-216B-0AD48041A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91F0D6-26AB-1172-6F96-96017781C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53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5CB866-9678-ECCD-2299-12C9C0511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5CB59C-6B1C-25B7-7DBB-83ED61242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096EF9-13E3-14AD-EE60-88E0654FC9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7A3809-E8A6-AB47-A8AE-B364B739BAC8}" type="datetimeFigureOut">
              <a:rPr lang="en-US" smtClean="0"/>
              <a:t>5/5/26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578131-F51E-4D03-6B58-634F520F38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040C15-9F46-D72E-5363-3BF43A699F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BA43DE-B43C-4B4D-B658-3A45A5D32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978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22" rtl="0" eaLnBrk="1" latinLnBrk="0" hangingPunct="1">
        <a:lnSpc>
          <a:spcPct val="90000"/>
        </a:lnSpc>
        <a:spcBef>
          <a:spcPct val="0"/>
        </a:spcBef>
        <a:buNone/>
        <a:defRPr sz="44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5" indent="-228605" algn="l" defTabSz="91442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6" indent="-228605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7" indent="-228605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39" indent="-228605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49" indent="-228605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60" indent="-228605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1" indent="-228605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2" indent="-228605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3" indent="-228605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1" algn="l" defTabSz="9144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2" algn="l" defTabSz="9144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3" algn="l" defTabSz="9144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4" algn="l" defTabSz="9144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5" algn="l" defTabSz="9144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6" algn="l" defTabSz="9144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76" algn="l" defTabSz="9144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87" algn="l" defTabSz="9144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B176123-DDFE-BC54-471A-5F57E078A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1999" cy="603682"/>
          </a:xfrm>
          <a:prstGeom prst="rect">
            <a:avLst/>
          </a:prstGeom>
          <a:solidFill>
            <a:srgbClr val="90C3C8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31367E7F-D2E1-821D-9AC6-EC0477667DE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524713" y="65974"/>
            <a:ext cx="9708454" cy="46166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2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Snapshot to GA@WORK Functionality for Managers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5CC8036-5BCF-F634-5E8A-8F6D708BDD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701103" y="78945"/>
            <a:ext cx="1323340" cy="398780"/>
            <a:chOff x="0" y="0"/>
            <a:chExt cx="1323528" cy="399033"/>
          </a:xfrm>
        </p:grpSpPr>
        <p:sp>
          <p:nvSpPr>
            <p:cNvPr id="8" name="Folded Corner 6">
              <a:extLst>
                <a:ext uri="{FF2B5EF4-FFF2-40B4-BE49-F238E27FC236}">
                  <a16:creationId xmlns:a16="http://schemas.microsoft.com/office/drawing/2014/main" id="{85E14E6A-A3C8-D240-3144-B2479EA13B11}"/>
                </a:ext>
              </a:extLst>
            </p:cNvPr>
            <p:cNvSpPr/>
            <p:nvPr/>
          </p:nvSpPr>
          <p:spPr>
            <a:xfrm>
              <a:off x="0" y="0"/>
              <a:ext cx="1323528" cy="399033"/>
            </a:xfrm>
            <a:prstGeom prst="foldedCorner">
              <a:avLst/>
            </a:prstGeom>
            <a:solidFill>
              <a:schemeClr val="bg1"/>
            </a:solidFill>
            <a:ln w="19050" cap="flat" cmpd="sng" algn="ctr">
              <a:noFill/>
              <a:prstDash val="solid"/>
              <a:miter lim="8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en-US"/>
            </a:p>
          </p:txBody>
        </p:sp>
        <p:pic>
          <p:nvPicPr>
            <p:cNvPr id="9" name="Picture 8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409A715F-01BA-28D0-6FF1-6828C943E2C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4950" y="19050"/>
              <a:ext cx="835025" cy="137795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10" name="TextBox 4">
              <a:extLst>
                <a:ext uri="{FF2B5EF4-FFF2-40B4-BE49-F238E27FC236}">
                  <a16:creationId xmlns:a16="http://schemas.microsoft.com/office/drawing/2014/main" id="{3298079C-E01D-1FF0-64CB-860EC8A0126B}"/>
                </a:ext>
              </a:extLst>
            </p:cNvPr>
            <p:cNvSpPr txBox="1"/>
            <p:nvPr/>
          </p:nvSpPr>
          <p:spPr>
            <a:xfrm>
              <a:off x="44450" y="158750"/>
              <a:ext cx="1228090" cy="22860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91440" tIns="45720" rIns="91440" bIns="45720" rtlCol="0" anchor="t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900" kern="1200">
                  <a:solidFill>
                    <a:srgbClr val="000000"/>
                  </a:solidFill>
                  <a:effectLst/>
                  <a:latin typeface="Arial"/>
                  <a:ea typeface="Calibri"/>
                  <a:cs typeface="Arial"/>
                </a:rPr>
                <a:t>As of date: </a:t>
              </a:r>
              <a:r>
                <a:rPr lang="en-US" sz="900">
                  <a:solidFill>
                    <a:srgbClr val="000000"/>
                  </a:solidFill>
                  <a:latin typeface="Arial"/>
                  <a:ea typeface="Calibri"/>
                  <a:cs typeface="Arial"/>
                </a:rPr>
                <a:t>04.28.26</a:t>
              </a:r>
              <a:endParaRPr lang="en-US" sz="1100" kern="100">
                <a:effectLst/>
                <a:latin typeface="Arial"/>
                <a:ea typeface="Calibri"/>
                <a:cs typeface="Arial"/>
              </a:endParaRPr>
            </a:p>
          </p:txBody>
        </p:sp>
      </p:grpSp>
      <p:sp>
        <p:nvSpPr>
          <p:cNvPr id="3" name="Folded Corner 6">
            <a:extLst>
              <a:ext uri="{FF2B5EF4-FFF2-40B4-BE49-F238E27FC236}">
                <a16:creationId xmlns:a16="http://schemas.microsoft.com/office/drawing/2014/main" id="{385FBD21-DCE6-19FF-85B0-5B277D7CB6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46476"/>
            <a:ext cx="2024064" cy="331249"/>
          </a:xfrm>
          <a:prstGeom prst="foldedCorner">
            <a:avLst/>
          </a:prstGeom>
          <a:solidFill>
            <a:srgbClr val="FFFFFF"/>
          </a:solidFill>
          <a:ln w="19050" cap="flat" cmpd="sng" algn="ctr">
            <a:noFill/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2" name="Table 2" descr="Security Roles&#10;What are security roles? ​&#10;Security roles allow users to access specific functionality in GA@WORK.&#10;&#10;Do security roles correspond with actual job titles? &#10;Security roles do not necessarily correspond with a job title. Security roles are indicative of functions and responsibilities Employees may complete in GA@WORK.&#10;&#10;How are employees assigned security role(s)?&#10;Subject Matter Experts from your agency mapped your organization's employees to various security roles through multiple iterations of Security Role Mapping, setting a baseline for end user access. After Go-Live, roles will be assigned through submitting Security Request Forms to your Agency Security Partner.&#10;&#10;What is security role mapping?&#10;Explained on page 2 of this document, role mapping was a process completed by agencies to correctly assign users to roles.&#10;More information about security roles will be &#10;provided in training.&#10;&#10;&#10;&#10;">
            <a:extLst>
              <a:ext uri="{FF2B5EF4-FFF2-40B4-BE49-F238E27FC236}">
                <a16:creationId xmlns:a16="http://schemas.microsoft.com/office/drawing/2014/main" id="{6AFFB35E-30B7-B0A8-0514-29EDEBAB69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129519"/>
              </p:ext>
            </p:extLst>
          </p:nvPr>
        </p:nvGraphicFramePr>
        <p:xfrm>
          <a:off x="165876" y="605741"/>
          <a:ext cx="3750720" cy="61357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4132274645"/>
                    </a:ext>
                  </a:extLst>
                </a:gridCol>
                <a:gridCol w="3542440">
                  <a:extLst>
                    <a:ext uri="{9D8B030D-6E8A-4147-A177-3AD203B41FA5}">
                      <a16:colId xmlns:a16="http://schemas.microsoft.com/office/drawing/2014/main" val="1610809117"/>
                    </a:ext>
                  </a:extLst>
                </a:gridCol>
              </a:tblGrid>
              <a:tr h="437636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u="sng"/>
                        <a:t>Security Roles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r>
                        <a:rPr lang="en-US"/>
                        <a:t>Security Roles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5411404"/>
                  </a:ext>
                </a:extLst>
              </a:tr>
              <a:tr h="1178777">
                <a:tc>
                  <a:txBody>
                    <a:bodyPr/>
                    <a:lstStyle/>
                    <a:p>
                      <a:pPr marL="0" marR="0" lvl="0" indent="0" algn="l" defTabSz="9144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/>
                    </a:p>
                  </a:txBody>
                  <a:tcPr anchor="ctr">
                    <a:solidFill>
                      <a:srgbClr val="90C3C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/>
                        <a:t>What are security roles? </a:t>
                      </a:r>
                    </a:p>
                    <a:p>
                      <a:pPr marL="0" marR="0" lvl="0" indent="0" algn="l" defTabSz="9144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/>
                        <a:t>Security roles allow users to access specific functionality in GA@WORK.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70302041"/>
                  </a:ext>
                </a:extLst>
              </a:tr>
              <a:tr h="1421466">
                <a:tc>
                  <a:txBody>
                    <a:bodyPr/>
                    <a:lstStyle/>
                    <a:p>
                      <a:pPr marL="0" marR="0" lvl="0" indent="0" algn="l" defTabSz="9144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/>
                    </a:p>
                  </a:txBody>
                  <a:tcPr anchor="ctr">
                    <a:solidFill>
                      <a:srgbClr val="90C3C8">
                        <a:alpha val="8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/>
                        <a:t>Do security roles correspond with actual job titles? </a:t>
                      </a:r>
                    </a:p>
                    <a:p>
                      <a:pPr marL="0" marR="0" lvl="0" indent="0" algn="l" defTabSz="9144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/>
                        <a:t>Security roles do not necessarily correspond with a job title. Security roles are indicative of functions and responsibilities Employees may complete in GA@WORK.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7664460"/>
                  </a:ext>
                </a:extLst>
              </a:tr>
              <a:tr h="1239737">
                <a:tc>
                  <a:txBody>
                    <a:bodyPr/>
                    <a:lstStyle/>
                    <a:p>
                      <a:pPr marL="0" marR="0" lvl="0" indent="0" algn="l" defTabSz="9144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/>
                    </a:p>
                  </a:txBody>
                  <a:tcPr anchor="ctr">
                    <a:solidFill>
                      <a:srgbClr val="90C3C8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/>
                        <a:t>How are employees assigned security role(s)?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100">
                          <a:solidFill>
                            <a:schemeClr val="tx1"/>
                          </a:solidFill>
                        </a:rPr>
                        <a:t>Subject Matter Experts from your agency mapped your organization's employees to various security roles through multiple iterations of Security Role Mapping, setting a baseline for end user access. After Go-Live, roles will be assigned through submitting Security Request Forms to your Agency Security Partner.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2828393"/>
                  </a:ext>
                </a:extLst>
              </a:tr>
              <a:tr h="970757">
                <a:tc>
                  <a:txBody>
                    <a:bodyPr/>
                    <a:lstStyle/>
                    <a:p>
                      <a:pPr marL="0" marR="0" lvl="0" indent="0" algn="l" defTabSz="9144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90C3C8">
                        <a:alpha val="7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/>
                        <a:t>What is security role mapping?</a:t>
                      </a:r>
                    </a:p>
                    <a:p>
                      <a:pPr marL="0" marR="0" lvl="0" indent="0" algn="l" defTabSz="9144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/>
                        <a:t>Explained on page 2 of this document, role mapping was a process completed by agencies to correctly assign users to roles.</a:t>
                      </a:r>
                      <a:endParaRPr lang="en-US" sz="1100" b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52917709"/>
                  </a:ext>
                </a:extLst>
              </a:tr>
              <a:tr h="679308">
                <a:tc>
                  <a:txBody>
                    <a:bodyPr/>
                    <a:lstStyle/>
                    <a:p>
                      <a:pPr marL="0" marR="0" lvl="0" indent="0" algn="l" defTabSz="9144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90C3C8">
                        <a:alpha val="6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i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More information about security roles will be </a:t>
                      </a:r>
                      <a:br>
                        <a:rPr lang="en-US" sz="1100" i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100" i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provided in training.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3573240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64379D01-EA87-A62C-4CD3-F51C3BF15C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88" y="173763"/>
            <a:ext cx="1604342" cy="256155"/>
          </a:xfrm>
          <a:prstGeom prst="rect">
            <a:avLst/>
          </a:prstGeom>
        </p:spPr>
      </p:pic>
      <p:graphicFrame>
        <p:nvGraphicFramePr>
          <p:cNvPr id="26" name="Table 2" descr="Approvals&#10;Why are approvals important in GA@WORK?&#10;Approvals are what keep business processes moving in GA@WORK. Approvals are the checks and balances that provide for accountability and awareness. Approvals are required on many business processes.&#10;Where do Managers learn what approvals are waiting on their action? &#10;After a Manager signs into GA@WORK, any pending approvals will be visible in My Tasks, located on the home screen.&#10;How do Managers see the next step in approvals for a business process? &#10;If there are additional approvals required in the business process, a Manager can navigate to the archive section of their My Tasks Inbox to view the process history. After selecting the process, a Manager can then see what the next step is to be completed in the business process.&#10;&#10;&#10;">
            <a:extLst>
              <a:ext uri="{FF2B5EF4-FFF2-40B4-BE49-F238E27FC236}">
                <a16:creationId xmlns:a16="http://schemas.microsoft.com/office/drawing/2014/main" id="{06B7BD7F-BE83-C2EA-4116-3926597095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4871545"/>
              </p:ext>
            </p:extLst>
          </p:nvPr>
        </p:nvGraphicFramePr>
        <p:xfrm>
          <a:off x="4220639" y="599570"/>
          <a:ext cx="3750720" cy="44363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4132274645"/>
                    </a:ext>
                  </a:extLst>
                </a:gridCol>
                <a:gridCol w="3542440">
                  <a:extLst>
                    <a:ext uri="{9D8B030D-6E8A-4147-A177-3AD203B41FA5}">
                      <a16:colId xmlns:a16="http://schemas.microsoft.com/office/drawing/2014/main" val="1610809117"/>
                    </a:ext>
                  </a:extLst>
                </a:gridCol>
              </a:tblGrid>
              <a:tr h="413528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u="sng"/>
                        <a:t>Approvals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r>
                        <a:rPr lang="en-US"/>
                        <a:t>Security Roles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5411404"/>
                  </a:ext>
                </a:extLst>
              </a:tr>
              <a:tr h="1441344">
                <a:tc>
                  <a:txBody>
                    <a:bodyPr/>
                    <a:lstStyle/>
                    <a:p>
                      <a:pPr marL="0" marR="0" lvl="0" indent="0" algn="l" defTabSz="9144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/>
                    </a:p>
                  </a:txBody>
                  <a:tcPr anchor="ctr">
                    <a:solidFill>
                      <a:srgbClr val="F7921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/>
                        <a:t>Why are approvals important in GA@WORK?</a:t>
                      </a:r>
                    </a:p>
                    <a:p>
                      <a:pPr marL="0" marR="0" lvl="0" indent="0" algn="l" defTabSz="9144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/>
                        <a:t>Approvals are what keep business processes moving in GA@WORK. Approvals are the checks and balances that provide for accountability and awareness. Approvals are required on many business processes.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70302041"/>
                  </a:ext>
                </a:extLst>
              </a:tr>
              <a:tr h="1118404">
                <a:tc>
                  <a:txBody>
                    <a:bodyPr/>
                    <a:lstStyle/>
                    <a:p>
                      <a:pPr marL="0" marR="0" lvl="0" indent="0" algn="l" defTabSz="9144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/>
                    </a:p>
                  </a:txBody>
                  <a:tcPr anchor="ctr">
                    <a:solidFill>
                      <a:srgbClr val="F7921E">
                        <a:alpha val="8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/>
                        <a:t>Where do Managers learn what approvals are waiting on their action? </a:t>
                      </a:r>
                    </a:p>
                    <a:p>
                      <a:pPr marL="0" marR="0" lvl="0" indent="0" algn="l" defTabSz="9144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/>
                        <a:t>After a Manager signs into GA@WORK, any pending approvals will be visible in My Tasks, located on the home screen.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7664460"/>
                  </a:ext>
                </a:extLst>
              </a:tr>
              <a:tr h="1362235">
                <a:tc>
                  <a:txBody>
                    <a:bodyPr/>
                    <a:lstStyle/>
                    <a:p>
                      <a:pPr marL="0" marR="0" lvl="0" indent="0" algn="l" defTabSz="9144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/>
                    </a:p>
                  </a:txBody>
                  <a:tcPr anchor="ctr">
                    <a:solidFill>
                      <a:srgbClr val="F7921E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/>
                        <a:t>How do Managers see the next step in approvals for a business process? </a:t>
                      </a:r>
                    </a:p>
                    <a:p>
                      <a:pPr marL="0" marR="0" lvl="0" indent="0" algn="l" defTabSz="9144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/>
                        <a:t>If there are additional approvals required in the business proces</a:t>
                      </a:r>
                      <a:r>
                        <a:rPr lang="en-US" sz="1100">
                          <a:solidFill>
                            <a:schemeClr val="tx1"/>
                          </a:solidFill>
                        </a:rPr>
                        <a:t>s, </a:t>
                      </a:r>
                      <a:r>
                        <a:rPr lang="en-US" sz="1100"/>
                        <a:t>a Manager can navigate to the archive section of their My Tasks Inbox to view the process history. After selecting the process, a Manager can then see what the next step is to be completed in the business process.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2828393"/>
                  </a:ext>
                </a:extLst>
              </a:tr>
            </a:tbl>
          </a:graphicData>
        </a:graphic>
      </p:graphicFrame>
      <p:grpSp>
        <p:nvGrpSpPr>
          <p:cNvPr id="13" name="Group 12" descr="Image of the Georgia at Work home screen. The top left corner shows the inbox icon with a red callout box.">
            <a:extLst>
              <a:ext uri="{FF2B5EF4-FFF2-40B4-BE49-F238E27FC236}">
                <a16:creationId xmlns:a16="http://schemas.microsoft.com/office/drawing/2014/main" id="{748C03AE-D1E0-7381-FBC3-9B055D0E7ED4}"/>
              </a:ext>
            </a:extLst>
          </p:cNvPr>
          <p:cNvGrpSpPr/>
          <p:nvPr/>
        </p:nvGrpSpPr>
        <p:grpSpPr>
          <a:xfrm>
            <a:off x="5043461" y="5168330"/>
            <a:ext cx="2105078" cy="1547970"/>
            <a:chOff x="5178392" y="5168330"/>
            <a:chExt cx="2105078" cy="1547970"/>
          </a:xfrm>
        </p:grpSpPr>
        <p:pic>
          <p:nvPicPr>
            <p:cNvPr id="11" name="Picture 2">
              <a:extLst>
                <a:ext uri="{FF2B5EF4-FFF2-40B4-BE49-F238E27FC236}">
                  <a16:creationId xmlns:a16="http://schemas.microsoft.com/office/drawing/2014/main" id="{36BE4319-1DCA-5F23-5ECC-4D46B07944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78392" y="5168330"/>
              <a:ext cx="2105078" cy="1272300"/>
            </a:xfrm>
            <a:prstGeom prst="rect">
              <a:avLst/>
            </a:prstGeom>
            <a:ln w="12700"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5682264F-FD60-3BA2-842D-523784B03A28}"/>
                </a:ext>
              </a:extLst>
            </p:cNvPr>
            <p:cNvSpPr txBox="1"/>
            <p:nvPr/>
          </p:nvSpPr>
          <p:spPr>
            <a:xfrm>
              <a:off x="5178392" y="6439301"/>
              <a:ext cx="210507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i="1"/>
                <a:t>The My Tasks Inbox</a:t>
              </a:r>
            </a:p>
          </p:txBody>
        </p:sp>
      </p:grpSp>
      <p:graphicFrame>
        <p:nvGraphicFramePr>
          <p:cNvPr id="27" name="Table 2" descr="Delegations&#10;What is delegation?&#10;Delegation is when an Employee formally delegates their approval or initiation responsibilities to another qualified individual for a set period of time.&#10;Why would someone delegate? &#10;Delegation of approval or initiation responsibilities means that business processes do not stop while an Employee is out of the office. This is meant as a temporary shift of responsibilities.&#10;When would someone delegate? &#10;Often individuals would delegate when going out of the office for an extended period of time.&#10;&#10;Does delegation require an approval? &#10;Delegation requires an approval process. After an Employee requests delegation, it has to be approved by their Manager, and the Agency Security Partner will have a task to confirm accuracy of the request.&#10;More information about delegation will be &#10;provided in training.&#10;">
            <a:extLst>
              <a:ext uri="{FF2B5EF4-FFF2-40B4-BE49-F238E27FC236}">
                <a16:creationId xmlns:a16="http://schemas.microsoft.com/office/drawing/2014/main" id="{73F414AC-0A39-63D4-3892-834634233C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3859670"/>
              </p:ext>
            </p:extLst>
          </p:nvPr>
        </p:nvGraphicFramePr>
        <p:xfrm>
          <a:off x="8275403" y="604674"/>
          <a:ext cx="3749040" cy="59681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9621">
                  <a:extLst>
                    <a:ext uri="{9D8B030D-6E8A-4147-A177-3AD203B41FA5}">
                      <a16:colId xmlns:a16="http://schemas.microsoft.com/office/drawing/2014/main" val="4132274645"/>
                    </a:ext>
                  </a:extLst>
                </a:gridCol>
                <a:gridCol w="3539419">
                  <a:extLst>
                    <a:ext uri="{9D8B030D-6E8A-4147-A177-3AD203B41FA5}">
                      <a16:colId xmlns:a16="http://schemas.microsoft.com/office/drawing/2014/main" val="1610809117"/>
                    </a:ext>
                  </a:extLst>
                </a:gridCol>
              </a:tblGrid>
              <a:tr h="420827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u="sng"/>
                        <a:t>Delegations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r>
                        <a:rPr lang="en-US"/>
                        <a:t>Security Roles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5411404"/>
                  </a:ext>
                </a:extLst>
              </a:tr>
              <a:tr h="1300741">
                <a:tc>
                  <a:txBody>
                    <a:bodyPr/>
                    <a:lstStyle/>
                    <a:p>
                      <a:pPr marL="0" marR="0" lvl="0" indent="0" algn="l" defTabSz="9144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/>
                    </a:p>
                  </a:txBody>
                  <a:tcPr anchor="ctr">
                    <a:solidFill>
                      <a:srgbClr val="F3B7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/>
                        <a:t>What is delegation?</a:t>
                      </a:r>
                    </a:p>
                    <a:p>
                      <a:pPr marL="0" marR="0" lvl="0" indent="0" algn="l" defTabSz="9144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/>
                        <a:t>Delegation is when an Employee formally delegates their approval or initiation responsibilities to another qualified individual for a set period of time.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70302041"/>
                  </a:ext>
                </a:extLst>
              </a:tr>
              <a:tr h="1071198">
                <a:tc>
                  <a:txBody>
                    <a:bodyPr/>
                    <a:lstStyle/>
                    <a:p>
                      <a:pPr marL="0" marR="0" lvl="0" indent="0" algn="l" defTabSz="9144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/>
                    </a:p>
                  </a:txBody>
                  <a:tcPr anchor="ctr">
                    <a:solidFill>
                      <a:srgbClr val="F3B700">
                        <a:alpha val="8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/>
                        <a:t>Why would someone delegate? </a:t>
                      </a:r>
                    </a:p>
                    <a:p>
                      <a:pPr marL="0" marR="0" lvl="0" indent="0" algn="l" defTabSz="9144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/>
                        <a:t>Delegation of approval or initiation responsibilities means that business processes do not stop while an Employee is out of the office. This is meant as a temporary shift of responsibilities.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7664460"/>
                  </a:ext>
                </a:extLst>
              </a:tr>
              <a:tr h="1300741">
                <a:tc>
                  <a:txBody>
                    <a:bodyPr/>
                    <a:lstStyle/>
                    <a:p>
                      <a:pPr marL="0" marR="0" lvl="0" indent="0" algn="l" defTabSz="9144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/>
                    </a:p>
                  </a:txBody>
                  <a:tcPr anchor="ctr">
                    <a:solidFill>
                      <a:srgbClr val="F3B700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/>
                        <a:t>When would someone delegate? </a:t>
                      </a:r>
                    </a:p>
                    <a:p>
                      <a:pPr marL="0" marR="0" lvl="0" indent="0" algn="l" defTabSz="9144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/>
                        <a:t>Often individuals would delegate when going out of the office for an extended period of time.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2828393"/>
                  </a:ext>
                </a:extLst>
              </a:tr>
              <a:tr h="1300741">
                <a:tc>
                  <a:txBody>
                    <a:bodyPr/>
                    <a:lstStyle/>
                    <a:p>
                      <a:pPr marL="0" marR="0" lvl="0" indent="0" algn="l" defTabSz="9144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F3B700">
                        <a:alpha val="7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/>
                        <a:t>Does delegation require an approval? </a:t>
                      </a:r>
                    </a:p>
                    <a:p>
                      <a:pPr marL="0" marR="0" lvl="0" indent="0" algn="l" defTabSz="9144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/>
                        <a:t>Delegation requires an approval process. After an Employee requests delegation, it has to be approved by their Manager, and the Agency Security Partner will have a task to confirm accuracy of the request.</a:t>
                      </a:r>
                      <a:endParaRPr lang="en-US" sz="1100" b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52917709"/>
                  </a:ext>
                </a:extLst>
              </a:tr>
              <a:tr h="573856">
                <a:tc>
                  <a:txBody>
                    <a:bodyPr/>
                    <a:lstStyle/>
                    <a:p>
                      <a:pPr marL="0" marR="0" lvl="0" indent="0" algn="l" defTabSz="9144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F3B700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2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i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More information about delegation will be </a:t>
                      </a:r>
                      <a:br>
                        <a:rPr lang="en-US" sz="1100" i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100" i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provided in training.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35732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52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4898B15-F1C4-2DF3-A804-93B329D8B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1999" cy="603682"/>
          </a:xfrm>
          <a:prstGeom prst="rect">
            <a:avLst/>
          </a:prstGeom>
          <a:solidFill>
            <a:srgbClr val="90C3C8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Folded Corner 6">
            <a:extLst>
              <a:ext uri="{FF2B5EF4-FFF2-40B4-BE49-F238E27FC236}">
                <a16:creationId xmlns:a16="http://schemas.microsoft.com/office/drawing/2014/main" id="{3C7FEA9C-6B01-7F5C-3B06-6CEA1F84C8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46476"/>
            <a:ext cx="2024064" cy="331249"/>
          </a:xfrm>
          <a:prstGeom prst="foldedCorner">
            <a:avLst/>
          </a:prstGeom>
          <a:solidFill>
            <a:srgbClr val="FFFFFF"/>
          </a:solidFill>
          <a:ln w="19050" cap="flat" cmpd="sng" algn="ctr">
            <a:noFill/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CC80502-21D2-61DA-E5D6-11F4621618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488" y="173763"/>
            <a:ext cx="1604342" cy="256155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754FF5B5-CC3C-A19E-7B7D-C81947E7FEC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43933"/>
            <a:ext cx="12191999" cy="46166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2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Security Role Mapping Explanation Summary (1/2)</a:t>
            </a:r>
          </a:p>
        </p:txBody>
      </p:sp>
      <p:grpSp>
        <p:nvGrpSpPr>
          <p:cNvPr id="5" name="Group 4" descr="Document as of date: 4/28/26">
            <a:extLst>
              <a:ext uri="{FF2B5EF4-FFF2-40B4-BE49-F238E27FC236}">
                <a16:creationId xmlns:a16="http://schemas.microsoft.com/office/drawing/2014/main" id="{42F98C28-61D9-58CA-2042-B667ED9A152F}"/>
              </a:ext>
            </a:extLst>
          </p:cNvPr>
          <p:cNvGrpSpPr/>
          <p:nvPr/>
        </p:nvGrpSpPr>
        <p:grpSpPr>
          <a:xfrm>
            <a:off x="10701103" y="78945"/>
            <a:ext cx="1323340" cy="398780"/>
            <a:chOff x="0" y="0"/>
            <a:chExt cx="1323528" cy="399033"/>
          </a:xfrm>
        </p:grpSpPr>
        <p:sp>
          <p:nvSpPr>
            <p:cNvPr id="8" name="Folded Corner 6">
              <a:extLst>
                <a:ext uri="{FF2B5EF4-FFF2-40B4-BE49-F238E27FC236}">
                  <a16:creationId xmlns:a16="http://schemas.microsoft.com/office/drawing/2014/main" id="{D83916B6-A8DB-5F39-5797-7E6B7350AEF5}"/>
                </a:ext>
              </a:extLst>
            </p:cNvPr>
            <p:cNvSpPr/>
            <p:nvPr/>
          </p:nvSpPr>
          <p:spPr>
            <a:xfrm>
              <a:off x="0" y="0"/>
              <a:ext cx="1323528" cy="399033"/>
            </a:xfrm>
            <a:prstGeom prst="foldedCorner">
              <a:avLst/>
            </a:prstGeom>
            <a:solidFill>
              <a:schemeClr val="bg1"/>
            </a:solidFill>
            <a:ln w="19050" cap="flat" cmpd="sng" algn="ctr">
              <a:noFill/>
              <a:prstDash val="solid"/>
              <a:miter lim="8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en-US"/>
            </a:p>
          </p:txBody>
        </p:sp>
        <p:pic>
          <p:nvPicPr>
            <p:cNvPr id="9" name="Picture 8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8356F8E5-554C-E34E-D789-92DE0823978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4950" y="19050"/>
              <a:ext cx="835025" cy="137795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10" name="TextBox 4">
              <a:extLst>
                <a:ext uri="{FF2B5EF4-FFF2-40B4-BE49-F238E27FC236}">
                  <a16:creationId xmlns:a16="http://schemas.microsoft.com/office/drawing/2014/main" id="{DC80DABF-0DAB-41C8-E398-8EC1842CE8FE}"/>
                </a:ext>
              </a:extLst>
            </p:cNvPr>
            <p:cNvSpPr txBox="1"/>
            <p:nvPr/>
          </p:nvSpPr>
          <p:spPr>
            <a:xfrm>
              <a:off x="44450" y="158750"/>
              <a:ext cx="1228090" cy="22860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91440" tIns="45720" rIns="91440" bIns="45720" rtlCol="0" anchor="t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900" kern="1200">
                  <a:solidFill>
                    <a:srgbClr val="000000"/>
                  </a:solidFill>
                  <a:effectLst/>
                  <a:latin typeface="Arial"/>
                  <a:ea typeface="Calibri"/>
                  <a:cs typeface="Arial"/>
                </a:rPr>
                <a:t>As of date: </a:t>
              </a:r>
              <a:r>
                <a:rPr lang="en-US" sz="900">
                  <a:solidFill>
                    <a:srgbClr val="000000"/>
                  </a:solidFill>
                  <a:latin typeface="Arial"/>
                  <a:ea typeface="Calibri"/>
                  <a:cs typeface="Arial"/>
                </a:rPr>
                <a:t>04.28.26</a:t>
              </a:r>
              <a:r>
                <a:rPr lang="en-US" sz="900" kern="1200">
                  <a:solidFill>
                    <a:srgbClr val="000000"/>
                  </a:solidFill>
                  <a:effectLst/>
                  <a:latin typeface="Arial"/>
                  <a:ea typeface="Calibri"/>
                  <a:cs typeface="Arial"/>
                </a:rPr>
                <a:t> </a:t>
              </a:r>
              <a:endParaRPr lang="en-US" sz="1100" kern="100">
                <a:effectLst/>
                <a:latin typeface="Arial"/>
                <a:ea typeface="Calibri"/>
                <a:cs typeface="Arial"/>
              </a:endParaRPr>
            </a:p>
          </p:txBody>
        </p:sp>
      </p:grpSp>
      <p:sp>
        <p:nvSpPr>
          <p:cNvPr id="6" name="Rectangle 5" descr="Security Role Mapping&#10;Role mapping was an important activity completed by agencies at different times during the project in preparation for the implementation of GA@WORK.&#10;&#10;&#10;Employees may see that their everyday job title does not exactly match their role title in GA@WORK.&#10;&#10;Security roles in GA@WORK are tied to security access – Employees need the right access to fulfill their job responsibilities.&#10;">
            <a:extLst>
              <a:ext uri="{FF2B5EF4-FFF2-40B4-BE49-F238E27FC236}">
                <a16:creationId xmlns:a16="http://schemas.microsoft.com/office/drawing/2014/main" id="{E88E1128-8167-1F6B-1E49-418BBD3312A7}"/>
              </a:ext>
            </a:extLst>
          </p:cNvPr>
          <p:cNvSpPr/>
          <p:nvPr/>
        </p:nvSpPr>
        <p:spPr>
          <a:xfrm>
            <a:off x="347488" y="1465389"/>
            <a:ext cx="3655892" cy="5093968"/>
          </a:xfrm>
          <a:prstGeom prst="rect">
            <a:avLst/>
          </a:prstGeom>
          <a:solidFill>
            <a:srgbClr val="FFFFFF"/>
          </a:solidFill>
          <a:ln w="28575">
            <a:solidFill>
              <a:srgbClr val="90C3C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4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>
                <a:solidFill>
                  <a:srgbClr val="000000"/>
                </a:solidFill>
                <a:latin typeface="Arial"/>
                <a:cs typeface="Arial"/>
              </a:rPr>
              <a:t>R</a:t>
            </a:r>
            <a:r>
              <a:rPr lang="en-US" sz="1600">
                <a:solidFill>
                  <a:schemeClr val="tx1"/>
                </a:solidFill>
              </a:rPr>
              <a:t>ole mapping was an important activity completed by agencies at different times during the project in preparation for the implementation of GA@WORK.</a:t>
            </a:r>
            <a:endParaRPr lang="en-US" sz="1600">
              <a:solidFill>
                <a:schemeClr val="tx1"/>
              </a:solidFill>
              <a:cs typeface="Arial"/>
            </a:endParaRPr>
          </a:p>
          <a:p>
            <a:endParaRPr lang="en-US" sz="160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>
                <a:solidFill>
                  <a:schemeClr val="tx1"/>
                </a:solidFill>
              </a:rPr>
              <a:t>Employees may see that their everyday</a:t>
            </a:r>
            <a:r>
              <a:rPr lang="en-US" sz="1600">
                <a:solidFill>
                  <a:srgbClr val="FF0000"/>
                </a:solidFill>
              </a:rPr>
              <a:t> </a:t>
            </a:r>
            <a:r>
              <a:rPr lang="en-US" sz="1600" b="1">
                <a:solidFill>
                  <a:srgbClr val="156082"/>
                </a:solidFill>
              </a:rPr>
              <a:t>job title</a:t>
            </a:r>
            <a:r>
              <a:rPr lang="en-US" sz="1600">
                <a:solidFill>
                  <a:schemeClr val="tx1"/>
                </a:solidFill>
              </a:rPr>
              <a:t> does not exactly match their </a:t>
            </a:r>
            <a:r>
              <a:rPr lang="en-US" sz="1600" b="1">
                <a:solidFill>
                  <a:srgbClr val="156082"/>
                </a:solidFill>
              </a:rPr>
              <a:t>role title</a:t>
            </a:r>
            <a:r>
              <a:rPr lang="en-US" sz="1600">
                <a:solidFill>
                  <a:schemeClr val="tx1"/>
                </a:solidFill>
              </a:rPr>
              <a:t> in GA@WORK.</a:t>
            </a:r>
            <a:endParaRPr lang="en-US" sz="1600">
              <a:solidFill>
                <a:schemeClr val="tx1"/>
              </a:solidFill>
              <a:cs typeface="Arial"/>
            </a:endParaRPr>
          </a:p>
          <a:p>
            <a:endParaRPr lang="en-US" sz="160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>
                <a:solidFill>
                  <a:schemeClr val="tx1"/>
                </a:solidFill>
              </a:rPr>
              <a:t>Security roles in GA@WORK are tied to security access – Employees need the right access to fulfill their job responsibilities.</a:t>
            </a:r>
            <a:endParaRPr lang="en-US" sz="1400" b="0" i="0"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Rectangle 27" descr="Role-Based Security Groups&#10;Role-based security groups are assigned to specific roles or positions.&#10;&#10;Security groups are assigned based on the position’s responsibilities associated with each role.&#10;&#10;When an employee with specific role-based access departs, their successor will automatically inherit their security access unless the role is removed before the employee's departure.&#10;&#10;">
            <a:extLst>
              <a:ext uri="{FF2B5EF4-FFF2-40B4-BE49-F238E27FC236}">
                <a16:creationId xmlns:a16="http://schemas.microsoft.com/office/drawing/2014/main" id="{409AFACE-B344-9906-DD74-65A3CBE2C869}"/>
              </a:ext>
            </a:extLst>
          </p:cNvPr>
          <p:cNvSpPr/>
          <p:nvPr/>
        </p:nvSpPr>
        <p:spPr>
          <a:xfrm>
            <a:off x="4269178" y="1465389"/>
            <a:ext cx="3655892" cy="5093968"/>
          </a:xfrm>
          <a:prstGeom prst="rect">
            <a:avLst/>
          </a:prstGeom>
          <a:solidFill>
            <a:srgbClr val="FFFFFF"/>
          </a:solidFill>
          <a:ln w="28575">
            <a:solidFill>
              <a:srgbClr val="F7921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4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171450" indent="-171450" fontAlgn="base">
              <a:buFont typeface="Arial" panose="020B0604020202020204" pitchFamily="34" charset="0"/>
              <a:buChar char="•"/>
            </a:pPr>
            <a:endParaRPr lang="en-US" sz="1400" b="0" i="0" u="none" strike="noStrike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600">
                <a:solidFill>
                  <a:srgbClr val="000000"/>
                </a:solidFill>
                <a:latin typeface="Arial" panose="020B0604020202020204" pitchFamily="34" charset="0"/>
              </a:rPr>
              <a:t>Role-based security groups are assigned to specific roles or position</a:t>
            </a:r>
            <a:r>
              <a:rPr lang="en-US" sz="16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s.</a:t>
            </a:r>
            <a:endParaRPr lang="en-US" sz="1600" b="0" i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fontAlgn="base"/>
            <a:endParaRPr lang="en-US" sz="1600" b="0" i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171450" indent="-171450" algn="l" rtl="0" fontAlgn="base">
              <a:buFont typeface="Arial" panose="020B0604020202020204" pitchFamily="34" charset="0"/>
              <a:buChar char="•"/>
            </a:pPr>
            <a:r>
              <a:rPr lang="en-US" sz="1600">
                <a:solidFill>
                  <a:srgbClr val="000000"/>
                </a:solidFill>
                <a:latin typeface="Arial" panose="020B0604020202020204" pitchFamily="34" charset="0"/>
              </a:rPr>
              <a:t>Security groups are assigned b</a:t>
            </a:r>
            <a:r>
              <a:rPr lang="en-US" sz="16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ased on the position’s responsibilities associated with each role.</a:t>
            </a:r>
            <a:endParaRPr lang="en-US" sz="1600" b="0" i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171450" indent="-171450" algn="l" rtl="0" fontAlgn="base">
              <a:buFont typeface="Arial" panose="020B0604020202020204" pitchFamily="34" charset="0"/>
              <a:buChar char="•"/>
            </a:pPr>
            <a:endParaRPr lang="en-US" sz="1600" b="0" i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6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When an employee with specific role-based access departs, their successor will automatically inherit their security access unless the role is removed before the employee's departure.</a:t>
            </a:r>
            <a:endParaRPr lang="en-US" sz="1600" b="0" i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0" name="Rectangle 39" descr="Examples&#10;As a Human Resource Director, I am responsible for approving new hires at my agency. To fulfill this duty, I require the “HR Partner” Security Role in GA@WORK, which will enable me to review and approve new hires effectively.&#10;&#10;As an Accounts Receivable Operations Lead, I am responsible for approving processes within the Accounts Receivable domain. To fulfill this duty, I require specific access to the financial population I support ensuring I can effectively manage approvals within this scope.&#10;">
            <a:extLst>
              <a:ext uri="{FF2B5EF4-FFF2-40B4-BE49-F238E27FC236}">
                <a16:creationId xmlns:a16="http://schemas.microsoft.com/office/drawing/2014/main" id="{725BE09F-3A01-81DD-2A0D-DC1D8B09BD46}"/>
              </a:ext>
            </a:extLst>
          </p:cNvPr>
          <p:cNvSpPr/>
          <p:nvPr/>
        </p:nvSpPr>
        <p:spPr>
          <a:xfrm>
            <a:off x="8190868" y="1456052"/>
            <a:ext cx="3655892" cy="5093968"/>
          </a:xfrm>
          <a:prstGeom prst="rect">
            <a:avLst/>
          </a:prstGeom>
          <a:solidFill>
            <a:srgbClr val="FFFFFF"/>
          </a:solidFill>
          <a:ln w="28575">
            <a:solidFill>
              <a:srgbClr val="F3B7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4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 rtl="0" fontAlgn="base"/>
            <a:endParaRPr lang="en-US" sz="1600" b="0" i="0" u="none" strike="noStrike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600">
                <a:solidFill>
                  <a:schemeClr val="tx1"/>
                </a:solidFill>
                <a:latin typeface="Arial"/>
                <a:cs typeface="Arial"/>
              </a:rPr>
              <a:t>As a Human Resource Director, I am responsible for approving new hires at my agency. To fulfill this duty, I require the “HR Partner” Security Role in GA@WORK, which will enable me to review and approve new hires effectively.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600">
              <a:solidFill>
                <a:schemeClr val="tx1"/>
              </a:solidFill>
              <a:latin typeface="Arial"/>
              <a:cs typeface="Arial"/>
            </a:endParaRP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600">
                <a:solidFill>
                  <a:schemeClr val="tx1"/>
                </a:solidFill>
                <a:latin typeface="Arial"/>
                <a:cs typeface="Arial"/>
              </a:rPr>
              <a:t>As an Accounts Receivable Operations Lead, I am responsible for approving processes within the Accounts Receivable domain. To fulfill this duty, I require specific access to the financial population I support ensuring I can effectively manage approvals within this scope.</a:t>
            </a:r>
          </a:p>
          <a:p>
            <a:pPr fontAlgn="base"/>
            <a:endParaRPr lang="en-US" sz="1400" b="0" i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139201C6-4857-3C11-C316-3E004B8227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439242" y="1237299"/>
            <a:ext cx="3315764" cy="773534"/>
            <a:chOff x="4439242" y="1512466"/>
            <a:chExt cx="3315764" cy="773534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E605CC79-F73B-88A7-185F-14F8BD9A245E}"/>
                </a:ext>
              </a:extLst>
            </p:cNvPr>
            <p:cNvSpPr/>
            <p:nvPr/>
          </p:nvSpPr>
          <p:spPr>
            <a:xfrm>
              <a:off x="4439242" y="1512466"/>
              <a:ext cx="3315764" cy="773534"/>
            </a:xfrm>
            <a:prstGeom prst="rect">
              <a:avLst/>
            </a:prstGeom>
            <a:solidFill>
              <a:srgbClr val="F7921E"/>
            </a:solidFill>
            <a:ln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1480A17C-31E0-6FCB-B1A9-6648A1FF52D5}"/>
                </a:ext>
              </a:extLst>
            </p:cNvPr>
            <p:cNvSpPr txBox="1"/>
            <p:nvPr/>
          </p:nvSpPr>
          <p:spPr>
            <a:xfrm>
              <a:off x="5249746" y="1619926"/>
              <a:ext cx="1992052" cy="584775"/>
            </a:xfrm>
            <a:prstGeom prst="rect">
              <a:avLst/>
            </a:prstGeom>
            <a:noFill/>
            <a:ln>
              <a:solidFill>
                <a:srgbClr val="F7921E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/>
                <a:t>Role-Based Security Groups</a:t>
              </a:r>
            </a:p>
          </p:txBody>
        </p:sp>
        <p:sp>
          <p:nvSpPr>
            <p:cNvPr id="48" name="Freeform 149">
              <a:extLst>
                <a:ext uri="{FF2B5EF4-FFF2-40B4-BE49-F238E27FC236}">
                  <a16:creationId xmlns:a16="http://schemas.microsoft.com/office/drawing/2014/main" id="{6557F3FA-E0FA-E346-2074-C235BCC302C5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4675667" y="1604654"/>
              <a:ext cx="616561" cy="609792"/>
            </a:xfrm>
            <a:custGeom>
              <a:avLst/>
              <a:gdLst>
                <a:gd name="T0" fmla="*/ 123 w 224"/>
                <a:gd name="T1" fmla="*/ 208 h 224"/>
                <a:gd name="T2" fmla="*/ 96 w 224"/>
                <a:gd name="T3" fmla="*/ 224 h 224"/>
                <a:gd name="T4" fmla="*/ 0 w 224"/>
                <a:gd name="T5" fmla="*/ 88 h 224"/>
                <a:gd name="T6" fmla="*/ 0 w 224"/>
                <a:gd name="T7" fmla="*/ 37 h 224"/>
                <a:gd name="T8" fmla="*/ 96 w 224"/>
                <a:gd name="T9" fmla="*/ 0 h 224"/>
                <a:gd name="T10" fmla="*/ 192 w 224"/>
                <a:gd name="T11" fmla="*/ 37 h 224"/>
                <a:gd name="T12" fmla="*/ 192 w 224"/>
                <a:gd name="T13" fmla="*/ 84 h 224"/>
                <a:gd name="T14" fmla="*/ 176 w 224"/>
                <a:gd name="T15" fmla="*/ 80 h 224"/>
                <a:gd name="T16" fmla="*/ 176 w 224"/>
                <a:gd name="T17" fmla="*/ 48 h 224"/>
                <a:gd name="T18" fmla="*/ 96 w 224"/>
                <a:gd name="T19" fmla="*/ 17 h 224"/>
                <a:gd name="T20" fmla="*/ 96 w 224"/>
                <a:gd name="T21" fmla="*/ 206 h 224"/>
                <a:gd name="T22" fmla="*/ 111 w 224"/>
                <a:gd name="T23" fmla="*/ 196 h 224"/>
                <a:gd name="T24" fmla="*/ 123 w 224"/>
                <a:gd name="T25" fmla="*/ 208 h 224"/>
                <a:gd name="T26" fmla="*/ 217 w 224"/>
                <a:gd name="T27" fmla="*/ 125 h 224"/>
                <a:gd name="T28" fmla="*/ 173 w 224"/>
                <a:gd name="T29" fmla="*/ 180 h 224"/>
                <a:gd name="T30" fmla="*/ 166 w 224"/>
                <a:gd name="T31" fmla="*/ 184 h 224"/>
                <a:gd name="T32" fmla="*/ 165 w 224"/>
                <a:gd name="T33" fmla="*/ 184 h 224"/>
                <a:gd name="T34" fmla="*/ 158 w 224"/>
                <a:gd name="T35" fmla="*/ 180 h 224"/>
                <a:gd name="T36" fmla="*/ 132 w 224"/>
                <a:gd name="T37" fmla="*/ 151 h 224"/>
                <a:gd name="T38" fmla="*/ 132 w 224"/>
                <a:gd name="T39" fmla="*/ 151 h 224"/>
                <a:gd name="T40" fmla="*/ 147 w 224"/>
                <a:gd name="T41" fmla="*/ 138 h 224"/>
                <a:gd name="T42" fmla="*/ 165 w 224"/>
                <a:gd name="T43" fmla="*/ 158 h 224"/>
                <a:gd name="T44" fmla="*/ 204 w 224"/>
                <a:gd name="T45" fmla="*/ 109 h 224"/>
                <a:gd name="T46" fmla="*/ 168 w 224"/>
                <a:gd name="T47" fmla="*/ 96 h 224"/>
                <a:gd name="T48" fmla="*/ 112 w 224"/>
                <a:gd name="T49" fmla="*/ 152 h 224"/>
                <a:gd name="T50" fmla="*/ 168 w 224"/>
                <a:gd name="T51" fmla="*/ 208 h 224"/>
                <a:gd name="T52" fmla="*/ 224 w 224"/>
                <a:gd name="T53" fmla="*/ 152 h 224"/>
                <a:gd name="T54" fmla="*/ 217 w 224"/>
                <a:gd name="T55" fmla="*/ 125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24" h="224">
                  <a:moveTo>
                    <a:pt x="123" y="208"/>
                  </a:moveTo>
                  <a:cubicBezTo>
                    <a:pt x="107" y="218"/>
                    <a:pt x="96" y="224"/>
                    <a:pt x="96" y="224"/>
                  </a:cubicBezTo>
                  <a:cubicBezTo>
                    <a:pt x="96" y="224"/>
                    <a:pt x="0" y="180"/>
                    <a:pt x="0" y="88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192" y="37"/>
                    <a:pt x="192" y="37"/>
                    <a:pt x="192" y="37"/>
                  </a:cubicBezTo>
                  <a:cubicBezTo>
                    <a:pt x="192" y="84"/>
                    <a:pt x="192" y="84"/>
                    <a:pt x="192" y="84"/>
                  </a:cubicBezTo>
                  <a:cubicBezTo>
                    <a:pt x="187" y="82"/>
                    <a:pt x="181" y="81"/>
                    <a:pt x="176" y="80"/>
                  </a:cubicBezTo>
                  <a:cubicBezTo>
                    <a:pt x="176" y="48"/>
                    <a:pt x="176" y="48"/>
                    <a:pt x="176" y="48"/>
                  </a:cubicBezTo>
                  <a:cubicBezTo>
                    <a:pt x="96" y="17"/>
                    <a:pt x="96" y="17"/>
                    <a:pt x="96" y="17"/>
                  </a:cubicBezTo>
                  <a:cubicBezTo>
                    <a:pt x="96" y="206"/>
                    <a:pt x="96" y="206"/>
                    <a:pt x="96" y="206"/>
                  </a:cubicBezTo>
                  <a:cubicBezTo>
                    <a:pt x="100" y="203"/>
                    <a:pt x="105" y="200"/>
                    <a:pt x="111" y="196"/>
                  </a:cubicBezTo>
                  <a:cubicBezTo>
                    <a:pt x="114" y="200"/>
                    <a:pt x="118" y="204"/>
                    <a:pt x="123" y="208"/>
                  </a:cubicBezTo>
                  <a:close/>
                  <a:moveTo>
                    <a:pt x="217" y="125"/>
                  </a:moveTo>
                  <a:cubicBezTo>
                    <a:pt x="173" y="180"/>
                    <a:pt x="173" y="180"/>
                    <a:pt x="173" y="180"/>
                  </a:cubicBezTo>
                  <a:cubicBezTo>
                    <a:pt x="171" y="182"/>
                    <a:pt x="168" y="184"/>
                    <a:pt x="166" y="184"/>
                  </a:cubicBezTo>
                  <a:cubicBezTo>
                    <a:pt x="165" y="184"/>
                    <a:pt x="165" y="184"/>
                    <a:pt x="165" y="184"/>
                  </a:cubicBezTo>
                  <a:cubicBezTo>
                    <a:pt x="162" y="184"/>
                    <a:pt x="160" y="182"/>
                    <a:pt x="158" y="180"/>
                  </a:cubicBezTo>
                  <a:cubicBezTo>
                    <a:pt x="132" y="151"/>
                    <a:pt x="132" y="151"/>
                    <a:pt x="132" y="151"/>
                  </a:cubicBezTo>
                  <a:cubicBezTo>
                    <a:pt x="132" y="151"/>
                    <a:pt x="132" y="151"/>
                    <a:pt x="132" y="151"/>
                  </a:cubicBezTo>
                  <a:cubicBezTo>
                    <a:pt x="147" y="138"/>
                    <a:pt x="147" y="138"/>
                    <a:pt x="147" y="138"/>
                  </a:cubicBezTo>
                  <a:cubicBezTo>
                    <a:pt x="165" y="158"/>
                    <a:pt x="165" y="158"/>
                    <a:pt x="165" y="158"/>
                  </a:cubicBezTo>
                  <a:cubicBezTo>
                    <a:pt x="204" y="109"/>
                    <a:pt x="204" y="109"/>
                    <a:pt x="204" y="109"/>
                  </a:cubicBezTo>
                  <a:cubicBezTo>
                    <a:pt x="194" y="101"/>
                    <a:pt x="182" y="96"/>
                    <a:pt x="168" y="96"/>
                  </a:cubicBezTo>
                  <a:cubicBezTo>
                    <a:pt x="137" y="96"/>
                    <a:pt x="112" y="121"/>
                    <a:pt x="112" y="152"/>
                  </a:cubicBezTo>
                  <a:cubicBezTo>
                    <a:pt x="112" y="183"/>
                    <a:pt x="137" y="208"/>
                    <a:pt x="168" y="208"/>
                  </a:cubicBezTo>
                  <a:cubicBezTo>
                    <a:pt x="199" y="208"/>
                    <a:pt x="224" y="183"/>
                    <a:pt x="224" y="152"/>
                  </a:cubicBezTo>
                  <a:cubicBezTo>
                    <a:pt x="224" y="142"/>
                    <a:pt x="221" y="133"/>
                    <a:pt x="217" y="125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rgbClr val="F7921E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rgbClr val="666666"/>
                </a:solidFill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8A66C49E-7BDB-6DBC-32E1-047EE4AB87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329085" y="1247616"/>
            <a:ext cx="3315764" cy="773534"/>
            <a:chOff x="4439242" y="1512466"/>
            <a:chExt cx="3315764" cy="773534"/>
          </a:xfrm>
          <a:solidFill>
            <a:srgbClr val="F3B700"/>
          </a:solidFill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30D2E7B7-9325-AE0C-01E9-64589BCDBA2F}"/>
                </a:ext>
              </a:extLst>
            </p:cNvPr>
            <p:cNvSpPr/>
            <p:nvPr/>
          </p:nvSpPr>
          <p:spPr>
            <a:xfrm>
              <a:off x="4439242" y="1512466"/>
              <a:ext cx="3315764" cy="773534"/>
            </a:xfrm>
            <a:prstGeom prst="rect">
              <a:avLst/>
            </a:prstGeom>
            <a:grpFill/>
            <a:ln>
              <a:solidFill>
                <a:srgbClr val="F3B7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6B9E2A5D-00C6-4183-01C1-7AF012C59201}"/>
                </a:ext>
              </a:extLst>
            </p:cNvPr>
            <p:cNvSpPr txBox="1"/>
            <p:nvPr/>
          </p:nvSpPr>
          <p:spPr>
            <a:xfrm>
              <a:off x="5292228" y="1742392"/>
              <a:ext cx="1992052" cy="338554"/>
            </a:xfrm>
            <a:prstGeom prst="rect">
              <a:avLst/>
            </a:prstGeom>
            <a:grpFill/>
            <a:ln>
              <a:solidFill>
                <a:srgbClr val="F3B7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/>
                <a:t>Examples</a:t>
              </a:r>
            </a:p>
          </p:txBody>
        </p:sp>
        <p:sp>
          <p:nvSpPr>
            <p:cNvPr id="57" name="Freeform 149">
              <a:extLst>
                <a:ext uri="{FF2B5EF4-FFF2-40B4-BE49-F238E27FC236}">
                  <a16:creationId xmlns:a16="http://schemas.microsoft.com/office/drawing/2014/main" id="{4FDB22B6-5BF0-9DAF-197D-0319E1C3BE4D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4675667" y="1604654"/>
              <a:ext cx="616561" cy="609792"/>
            </a:xfrm>
            <a:custGeom>
              <a:avLst/>
              <a:gdLst>
                <a:gd name="T0" fmla="*/ 123 w 224"/>
                <a:gd name="T1" fmla="*/ 208 h 224"/>
                <a:gd name="T2" fmla="*/ 96 w 224"/>
                <a:gd name="T3" fmla="*/ 224 h 224"/>
                <a:gd name="T4" fmla="*/ 0 w 224"/>
                <a:gd name="T5" fmla="*/ 88 h 224"/>
                <a:gd name="T6" fmla="*/ 0 w 224"/>
                <a:gd name="T7" fmla="*/ 37 h 224"/>
                <a:gd name="T8" fmla="*/ 96 w 224"/>
                <a:gd name="T9" fmla="*/ 0 h 224"/>
                <a:gd name="T10" fmla="*/ 192 w 224"/>
                <a:gd name="T11" fmla="*/ 37 h 224"/>
                <a:gd name="T12" fmla="*/ 192 w 224"/>
                <a:gd name="T13" fmla="*/ 84 h 224"/>
                <a:gd name="T14" fmla="*/ 176 w 224"/>
                <a:gd name="T15" fmla="*/ 80 h 224"/>
                <a:gd name="T16" fmla="*/ 176 w 224"/>
                <a:gd name="T17" fmla="*/ 48 h 224"/>
                <a:gd name="T18" fmla="*/ 96 w 224"/>
                <a:gd name="T19" fmla="*/ 17 h 224"/>
                <a:gd name="T20" fmla="*/ 96 w 224"/>
                <a:gd name="T21" fmla="*/ 206 h 224"/>
                <a:gd name="T22" fmla="*/ 111 w 224"/>
                <a:gd name="T23" fmla="*/ 196 h 224"/>
                <a:gd name="T24" fmla="*/ 123 w 224"/>
                <a:gd name="T25" fmla="*/ 208 h 224"/>
                <a:gd name="T26" fmla="*/ 217 w 224"/>
                <a:gd name="T27" fmla="*/ 125 h 224"/>
                <a:gd name="T28" fmla="*/ 173 w 224"/>
                <a:gd name="T29" fmla="*/ 180 h 224"/>
                <a:gd name="T30" fmla="*/ 166 w 224"/>
                <a:gd name="T31" fmla="*/ 184 h 224"/>
                <a:gd name="T32" fmla="*/ 165 w 224"/>
                <a:gd name="T33" fmla="*/ 184 h 224"/>
                <a:gd name="T34" fmla="*/ 158 w 224"/>
                <a:gd name="T35" fmla="*/ 180 h 224"/>
                <a:gd name="T36" fmla="*/ 132 w 224"/>
                <a:gd name="T37" fmla="*/ 151 h 224"/>
                <a:gd name="T38" fmla="*/ 132 w 224"/>
                <a:gd name="T39" fmla="*/ 151 h 224"/>
                <a:gd name="T40" fmla="*/ 147 w 224"/>
                <a:gd name="T41" fmla="*/ 138 h 224"/>
                <a:gd name="T42" fmla="*/ 165 w 224"/>
                <a:gd name="T43" fmla="*/ 158 h 224"/>
                <a:gd name="T44" fmla="*/ 204 w 224"/>
                <a:gd name="T45" fmla="*/ 109 h 224"/>
                <a:gd name="T46" fmla="*/ 168 w 224"/>
                <a:gd name="T47" fmla="*/ 96 h 224"/>
                <a:gd name="T48" fmla="*/ 112 w 224"/>
                <a:gd name="T49" fmla="*/ 152 h 224"/>
                <a:gd name="T50" fmla="*/ 168 w 224"/>
                <a:gd name="T51" fmla="*/ 208 h 224"/>
                <a:gd name="T52" fmla="*/ 224 w 224"/>
                <a:gd name="T53" fmla="*/ 152 h 224"/>
                <a:gd name="T54" fmla="*/ 217 w 224"/>
                <a:gd name="T55" fmla="*/ 125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24" h="224">
                  <a:moveTo>
                    <a:pt x="123" y="208"/>
                  </a:moveTo>
                  <a:cubicBezTo>
                    <a:pt x="107" y="218"/>
                    <a:pt x="96" y="224"/>
                    <a:pt x="96" y="224"/>
                  </a:cubicBezTo>
                  <a:cubicBezTo>
                    <a:pt x="96" y="224"/>
                    <a:pt x="0" y="180"/>
                    <a:pt x="0" y="88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192" y="37"/>
                    <a:pt x="192" y="37"/>
                    <a:pt x="192" y="37"/>
                  </a:cubicBezTo>
                  <a:cubicBezTo>
                    <a:pt x="192" y="84"/>
                    <a:pt x="192" y="84"/>
                    <a:pt x="192" y="84"/>
                  </a:cubicBezTo>
                  <a:cubicBezTo>
                    <a:pt x="187" y="82"/>
                    <a:pt x="181" y="81"/>
                    <a:pt x="176" y="80"/>
                  </a:cubicBezTo>
                  <a:cubicBezTo>
                    <a:pt x="176" y="48"/>
                    <a:pt x="176" y="48"/>
                    <a:pt x="176" y="48"/>
                  </a:cubicBezTo>
                  <a:cubicBezTo>
                    <a:pt x="96" y="17"/>
                    <a:pt x="96" y="17"/>
                    <a:pt x="96" y="17"/>
                  </a:cubicBezTo>
                  <a:cubicBezTo>
                    <a:pt x="96" y="206"/>
                    <a:pt x="96" y="206"/>
                    <a:pt x="96" y="206"/>
                  </a:cubicBezTo>
                  <a:cubicBezTo>
                    <a:pt x="100" y="203"/>
                    <a:pt x="105" y="200"/>
                    <a:pt x="111" y="196"/>
                  </a:cubicBezTo>
                  <a:cubicBezTo>
                    <a:pt x="114" y="200"/>
                    <a:pt x="118" y="204"/>
                    <a:pt x="123" y="208"/>
                  </a:cubicBezTo>
                  <a:close/>
                  <a:moveTo>
                    <a:pt x="217" y="125"/>
                  </a:moveTo>
                  <a:cubicBezTo>
                    <a:pt x="173" y="180"/>
                    <a:pt x="173" y="180"/>
                    <a:pt x="173" y="180"/>
                  </a:cubicBezTo>
                  <a:cubicBezTo>
                    <a:pt x="171" y="182"/>
                    <a:pt x="168" y="184"/>
                    <a:pt x="166" y="184"/>
                  </a:cubicBezTo>
                  <a:cubicBezTo>
                    <a:pt x="165" y="184"/>
                    <a:pt x="165" y="184"/>
                    <a:pt x="165" y="184"/>
                  </a:cubicBezTo>
                  <a:cubicBezTo>
                    <a:pt x="162" y="184"/>
                    <a:pt x="160" y="182"/>
                    <a:pt x="158" y="180"/>
                  </a:cubicBezTo>
                  <a:cubicBezTo>
                    <a:pt x="132" y="151"/>
                    <a:pt x="132" y="151"/>
                    <a:pt x="132" y="151"/>
                  </a:cubicBezTo>
                  <a:cubicBezTo>
                    <a:pt x="132" y="151"/>
                    <a:pt x="132" y="151"/>
                    <a:pt x="132" y="151"/>
                  </a:cubicBezTo>
                  <a:cubicBezTo>
                    <a:pt x="147" y="138"/>
                    <a:pt x="147" y="138"/>
                    <a:pt x="147" y="138"/>
                  </a:cubicBezTo>
                  <a:cubicBezTo>
                    <a:pt x="165" y="158"/>
                    <a:pt x="165" y="158"/>
                    <a:pt x="165" y="158"/>
                  </a:cubicBezTo>
                  <a:cubicBezTo>
                    <a:pt x="204" y="109"/>
                    <a:pt x="204" y="109"/>
                    <a:pt x="204" y="109"/>
                  </a:cubicBezTo>
                  <a:cubicBezTo>
                    <a:pt x="194" y="101"/>
                    <a:pt x="182" y="96"/>
                    <a:pt x="168" y="96"/>
                  </a:cubicBezTo>
                  <a:cubicBezTo>
                    <a:pt x="137" y="96"/>
                    <a:pt x="112" y="121"/>
                    <a:pt x="112" y="152"/>
                  </a:cubicBezTo>
                  <a:cubicBezTo>
                    <a:pt x="112" y="183"/>
                    <a:pt x="137" y="208"/>
                    <a:pt x="168" y="208"/>
                  </a:cubicBezTo>
                  <a:cubicBezTo>
                    <a:pt x="199" y="208"/>
                    <a:pt x="224" y="183"/>
                    <a:pt x="224" y="152"/>
                  </a:cubicBezTo>
                  <a:cubicBezTo>
                    <a:pt x="224" y="142"/>
                    <a:pt x="221" y="133"/>
                    <a:pt x="217" y="125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rgbClr val="F3B700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rgbClr val="666666"/>
                </a:solidFill>
              </a:endParaRP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E5E68A06-0376-968E-5AC6-1E19CCC10D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17552" y="1247616"/>
            <a:ext cx="3315764" cy="773534"/>
            <a:chOff x="4439242" y="1512466"/>
            <a:chExt cx="3315764" cy="773534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542E5304-2AFB-3B27-164D-9E8E06E4EB85}"/>
                </a:ext>
              </a:extLst>
            </p:cNvPr>
            <p:cNvSpPr/>
            <p:nvPr/>
          </p:nvSpPr>
          <p:spPr>
            <a:xfrm>
              <a:off x="4439242" y="1512466"/>
              <a:ext cx="3315764" cy="773534"/>
            </a:xfrm>
            <a:prstGeom prst="rect">
              <a:avLst/>
            </a:prstGeom>
            <a:solidFill>
              <a:srgbClr val="90C3C8"/>
            </a:solidFill>
            <a:ln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4497A66-60C2-C2E8-68F8-4BC84B1E1A1B}"/>
                </a:ext>
              </a:extLst>
            </p:cNvPr>
            <p:cNvSpPr txBox="1"/>
            <p:nvPr/>
          </p:nvSpPr>
          <p:spPr>
            <a:xfrm>
              <a:off x="5245272" y="1614605"/>
              <a:ext cx="199205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/>
                <a:t>Security Role Mapping</a:t>
              </a:r>
            </a:p>
          </p:txBody>
        </p:sp>
        <p:sp>
          <p:nvSpPr>
            <p:cNvPr id="53" name="Freeform 149">
              <a:extLst>
                <a:ext uri="{FF2B5EF4-FFF2-40B4-BE49-F238E27FC236}">
                  <a16:creationId xmlns:a16="http://schemas.microsoft.com/office/drawing/2014/main" id="{FB609ADF-E636-3107-9269-86FFA7231AB3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4675667" y="1604654"/>
              <a:ext cx="616561" cy="609792"/>
            </a:xfrm>
            <a:custGeom>
              <a:avLst/>
              <a:gdLst>
                <a:gd name="T0" fmla="*/ 123 w 224"/>
                <a:gd name="T1" fmla="*/ 208 h 224"/>
                <a:gd name="T2" fmla="*/ 96 w 224"/>
                <a:gd name="T3" fmla="*/ 224 h 224"/>
                <a:gd name="T4" fmla="*/ 0 w 224"/>
                <a:gd name="T5" fmla="*/ 88 h 224"/>
                <a:gd name="T6" fmla="*/ 0 w 224"/>
                <a:gd name="T7" fmla="*/ 37 h 224"/>
                <a:gd name="T8" fmla="*/ 96 w 224"/>
                <a:gd name="T9" fmla="*/ 0 h 224"/>
                <a:gd name="T10" fmla="*/ 192 w 224"/>
                <a:gd name="T11" fmla="*/ 37 h 224"/>
                <a:gd name="T12" fmla="*/ 192 w 224"/>
                <a:gd name="T13" fmla="*/ 84 h 224"/>
                <a:gd name="T14" fmla="*/ 176 w 224"/>
                <a:gd name="T15" fmla="*/ 80 h 224"/>
                <a:gd name="T16" fmla="*/ 176 w 224"/>
                <a:gd name="T17" fmla="*/ 48 h 224"/>
                <a:gd name="T18" fmla="*/ 96 w 224"/>
                <a:gd name="T19" fmla="*/ 17 h 224"/>
                <a:gd name="T20" fmla="*/ 96 w 224"/>
                <a:gd name="T21" fmla="*/ 206 h 224"/>
                <a:gd name="T22" fmla="*/ 111 w 224"/>
                <a:gd name="T23" fmla="*/ 196 h 224"/>
                <a:gd name="T24" fmla="*/ 123 w 224"/>
                <a:gd name="T25" fmla="*/ 208 h 224"/>
                <a:gd name="T26" fmla="*/ 217 w 224"/>
                <a:gd name="T27" fmla="*/ 125 h 224"/>
                <a:gd name="T28" fmla="*/ 173 w 224"/>
                <a:gd name="T29" fmla="*/ 180 h 224"/>
                <a:gd name="T30" fmla="*/ 166 w 224"/>
                <a:gd name="T31" fmla="*/ 184 h 224"/>
                <a:gd name="T32" fmla="*/ 165 w 224"/>
                <a:gd name="T33" fmla="*/ 184 h 224"/>
                <a:gd name="T34" fmla="*/ 158 w 224"/>
                <a:gd name="T35" fmla="*/ 180 h 224"/>
                <a:gd name="T36" fmla="*/ 132 w 224"/>
                <a:gd name="T37" fmla="*/ 151 h 224"/>
                <a:gd name="T38" fmla="*/ 132 w 224"/>
                <a:gd name="T39" fmla="*/ 151 h 224"/>
                <a:gd name="T40" fmla="*/ 147 w 224"/>
                <a:gd name="T41" fmla="*/ 138 h 224"/>
                <a:gd name="T42" fmla="*/ 165 w 224"/>
                <a:gd name="T43" fmla="*/ 158 h 224"/>
                <a:gd name="T44" fmla="*/ 204 w 224"/>
                <a:gd name="T45" fmla="*/ 109 h 224"/>
                <a:gd name="T46" fmla="*/ 168 w 224"/>
                <a:gd name="T47" fmla="*/ 96 h 224"/>
                <a:gd name="T48" fmla="*/ 112 w 224"/>
                <a:gd name="T49" fmla="*/ 152 h 224"/>
                <a:gd name="T50" fmla="*/ 168 w 224"/>
                <a:gd name="T51" fmla="*/ 208 h 224"/>
                <a:gd name="T52" fmla="*/ 224 w 224"/>
                <a:gd name="T53" fmla="*/ 152 h 224"/>
                <a:gd name="T54" fmla="*/ 217 w 224"/>
                <a:gd name="T55" fmla="*/ 125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24" h="224">
                  <a:moveTo>
                    <a:pt x="123" y="208"/>
                  </a:moveTo>
                  <a:cubicBezTo>
                    <a:pt x="107" y="218"/>
                    <a:pt x="96" y="224"/>
                    <a:pt x="96" y="224"/>
                  </a:cubicBezTo>
                  <a:cubicBezTo>
                    <a:pt x="96" y="224"/>
                    <a:pt x="0" y="180"/>
                    <a:pt x="0" y="88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192" y="37"/>
                    <a:pt x="192" y="37"/>
                    <a:pt x="192" y="37"/>
                  </a:cubicBezTo>
                  <a:cubicBezTo>
                    <a:pt x="192" y="84"/>
                    <a:pt x="192" y="84"/>
                    <a:pt x="192" y="84"/>
                  </a:cubicBezTo>
                  <a:cubicBezTo>
                    <a:pt x="187" y="82"/>
                    <a:pt x="181" y="81"/>
                    <a:pt x="176" y="80"/>
                  </a:cubicBezTo>
                  <a:cubicBezTo>
                    <a:pt x="176" y="48"/>
                    <a:pt x="176" y="48"/>
                    <a:pt x="176" y="48"/>
                  </a:cubicBezTo>
                  <a:cubicBezTo>
                    <a:pt x="96" y="17"/>
                    <a:pt x="96" y="17"/>
                    <a:pt x="96" y="17"/>
                  </a:cubicBezTo>
                  <a:cubicBezTo>
                    <a:pt x="96" y="206"/>
                    <a:pt x="96" y="206"/>
                    <a:pt x="96" y="206"/>
                  </a:cubicBezTo>
                  <a:cubicBezTo>
                    <a:pt x="100" y="203"/>
                    <a:pt x="105" y="200"/>
                    <a:pt x="111" y="196"/>
                  </a:cubicBezTo>
                  <a:cubicBezTo>
                    <a:pt x="114" y="200"/>
                    <a:pt x="118" y="204"/>
                    <a:pt x="123" y="208"/>
                  </a:cubicBezTo>
                  <a:close/>
                  <a:moveTo>
                    <a:pt x="217" y="125"/>
                  </a:moveTo>
                  <a:cubicBezTo>
                    <a:pt x="173" y="180"/>
                    <a:pt x="173" y="180"/>
                    <a:pt x="173" y="180"/>
                  </a:cubicBezTo>
                  <a:cubicBezTo>
                    <a:pt x="171" y="182"/>
                    <a:pt x="168" y="184"/>
                    <a:pt x="166" y="184"/>
                  </a:cubicBezTo>
                  <a:cubicBezTo>
                    <a:pt x="165" y="184"/>
                    <a:pt x="165" y="184"/>
                    <a:pt x="165" y="184"/>
                  </a:cubicBezTo>
                  <a:cubicBezTo>
                    <a:pt x="162" y="184"/>
                    <a:pt x="160" y="182"/>
                    <a:pt x="158" y="180"/>
                  </a:cubicBezTo>
                  <a:cubicBezTo>
                    <a:pt x="132" y="151"/>
                    <a:pt x="132" y="151"/>
                    <a:pt x="132" y="151"/>
                  </a:cubicBezTo>
                  <a:cubicBezTo>
                    <a:pt x="132" y="151"/>
                    <a:pt x="132" y="151"/>
                    <a:pt x="132" y="151"/>
                  </a:cubicBezTo>
                  <a:cubicBezTo>
                    <a:pt x="147" y="138"/>
                    <a:pt x="147" y="138"/>
                    <a:pt x="147" y="138"/>
                  </a:cubicBezTo>
                  <a:cubicBezTo>
                    <a:pt x="165" y="158"/>
                    <a:pt x="165" y="158"/>
                    <a:pt x="165" y="158"/>
                  </a:cubicBezTo>
                  <a:cubicBezTo>
                    <a:pt x="204" y="109"/>
                    <a:pt x="204" y="109"/>
                    <a:pt x="204" y="109"/>
                  </a:cubicBezTo>
                  <a:cubicBezTo>
                    <a:pt x="194" y="101"/>
                    <a:pt x="182" y="96"/>
                    <a:pt x="168" y="96"/>
                  </a:cubicBezTo>
                  <a:cubicBezTo>
                    <a:pt x="137" y="96"/>
                    <a:pt x="112" y="121"/>
                    <a:pt x="112" y="152"/>
                  </a:cubicBezTo>
                  <a:cubicBezTo>
                    <a:pt x="112" y="183"/>
                    <a:pt x="137" y="208"/>
                    <a:pt x="168" y="208"/>
                  </a:cubicBezTo>
                  <a:cubicBezTo>
                    <a:pt x="199" y="208"/>
                    <a:pt x="224" y="183"/>
                    <a:pt x="224" y="152"/>
                  </a:cubicBezTo>
                  <a:cubicBezTo>
                    <a:pt x="224" y="142"/>
                    <a:pt x="221" y="133"/>
                    <a:pt x="217" y="125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rgbClr val="666666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89805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6785E5-CCCD-6BAC-A6D8-B6A8DF3189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8A94039-806B-CDDB-E80F-296964875C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1999" cy="603682"/>
          </a:xfrm>
          <a:prstGeom prst="rect">
            <a:avLst/>
          </a:prstGeom>
          <a:solidFill>
            <a:srgbClr val="90C3C8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Folded Corner 6">
            <a:extLst>
              <a:ext uri="{FF2B5EF4-FFF2-40B4-BE49-F238E27FC236}">
                <a16:creationId xmlns:a16="http://schemas.microsoft.com/office/drawing/2014/main" id="{EEF5D450-3151-F229-A309-A5E79A40A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46476"/>
            <a:ext cx="2024064" cy="331249"/>
          </a:xfrm>
          <a:prstGeom prst="foldedCorner">
            <a:avLst/>
          </a:prstGeom>
          <a:solidFill>
            <a:srgbClr val="FFFFFF"/>
          </a:solidFill>
          <a:ln w="19050" cap="flat" cmpd="sng" algn="ctr">
            <a:noFill/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E1F69F8-5E0F-D546-F590-D45F1F8B9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488" y="173763"/>
            <a:ext cx="1604342" cy="256155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E0C6FB1F-3FBC-465D-AFF8-EACCA083D21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43933"/>
            <a:ext cx="12191999" cy="46166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2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Security Role Mapping + Sup Org Summary</a:t>
            </a:r>
          </a:p>
        </p:txBody>
      </p:sp>
      <p:grpSp>
        <p:nvGrpSpPr>
          <p:cNvPr id="5" name="Group 4" descr="Document as of date: 4/28/26">
            <a:extLst>
              <a:ext uri="{FF2B5EF4-FFF2-40B4-BE49-F238E27FC236}">
                <a16:creationId xmlns:a16="http://schemas.microsoft.com/office/drawing/2014/main" id="{148398B9-18AE-A707-EB99-3ABC515C064F}"/>
              </a:ext>
            </a:extLst>
          </p:cNvPr>
          <p:cNvGrpSpPr/>
          <p:nvPr/>
        </p:nvGrpSpPr>
        <p:grpSpPr>
          <a:xfrm>
            <a:off x="10701103" y="78945"/>
            <a:ext cx="1323340" cy="398780"/>
            <a:chOff x="0" y="0"/>
            <a:chExt cx="1323528" cy="399033"/>
          </a:xfrm>
        </p:grpSpPr>
        <p:sp>
          <p:nvSpPr>
            <p:cNvPr id="8" name="Folded Corner 6">
              <a:extLst>
                <a:ext uri="{FF2B5EF4-FFF2-40B4-BE49-F238E27FC236}">
                  <a16:creationId xmlns:a16="http://schemas.microsoft.com/office/drawing/2014/main" id="{71E87B68-215F-7720-DD7A-3DB79AD9A6FC}"/>
                </a:ext>
              </a:extLst>
            </p:cNvPr>
            <p:cNvSpPr/>
            <p:nvPr/>
          </p:nvSpPr>
          <p:spPr>
            <a:xfrm>
              <a:off x="0" y="0"/>
              <a:ext cx="1323528" cy="399033"/>
            </a:xfrm>
            <a:prstGeom prst="foldedCorner">
              <a:avLst/>
            </a:prstGeom>
            <a:solidFill>
              <a:schemeClr val="bg1"/>
            </a:solidFill>
            <a:ln w="19050" cap="flat" cmpd="sng" algn="ctr">
              <a:noFill/>
              <a:prstDash val="solid"/>
              <a:miter lim="8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en-US"/>
            </a:p>
          </p:txBody>
        </p:sp>
        <p:pic>
          <p:nvPicPr>
            <p:cNvPr id="9" name="Picture 8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5FEBF11E-B361-5E36-74B3-B2115B369A7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4950" y="19050"/>
              <a:ext cx="835025" cy="137795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10" name="TextBox 4">
              <a:extLst>
                <a:ext uri="{FF2B5EF4-FFF2-40B4-BE49-F238E27FC236}">
                  <a16:creationId xmlns:a16="http://schemas.microsoft.com/office/drawing/2014/main" id="{BE9A4CF0-F5BA-8BD4-84EE-FA75DD98562C}"/>
                </a:ext>
              </a:extLst>
            </p:cNvPr>
            <p:cNvSpPr txBox="1"/>
            <p:nvPr/>
          </p:nvSpPr>
          <p:spPr>
            <a:xfrm>
              <a:off x="44450" y="158750"/>
              <a:ext cx="1228090" cy="22860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91440" tIns="45720" rIns="91440" bIns="45720" rtlCol="0" anchor="t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900" kern="1200">
                  <a:solidFill>
                    <a:srgbClr val="000000"/>
                  </a:solidFill>
                  <a:effectLst/>
                  <a:latin typeface="Arial"/>
                  <a:ea typeface="Calibri"/>
                  <a:cs typeface="Arial"/>
                </a:rPr>
                <a:t>As of date: </a:t>
              </a:r>
              <a:r>
                <a:rPr lang="en-US" sz="900">
                  <a:solidFill>
                    <a:srgbClr val="000000"/>
                  </a:solidFill>
                  <a:latin typeface="Arial"/>
                  <a:ea typeface="Calibri"/>
                  <a:cs typeface="Arial"/>
                </a:rPr>
                <a:t>04.28.26</a:t>
              </a:r>
              <a:r>
                <a:rPr lang="en-US" sz="900" kern="1200">
                  <a:solidFill>
                    <a:srgbClr val="000000"/>
                  </a:solidFill>
                  <a:effectLst/>
                  <a:latin typeface="Arial"/>
                  <a:ea typeface="Calibri"/>
                  <a:cs typeface="Arial"/>
                </a:rPr>
                <a:t> </a:t>
              </a:r>
              <a:endParaRPr lang="en-US" sz="1100" kern="100">
                <a:effectLst/>
                <a:latin typeface="Arial"/>
                <a:ea typeface="Calibri"/>
                <a:cs typeface="Arial"/>
              </a:endParaRPr>
            </a:p>
          </p:txBody>
        </p:sp>
      </p:grpSp>
      <p:sp>
        <p:nvSpPr>
          <p:cNvPr id="14" name="Rectangle: Rounded Corners 13" descr="Image with a header of How Security Role Mapping and Sup Org work together.">
            <a:extLst>
              <a:ext uri="{FF2B5EF4-FFF2-40B4-BE49-F238E27FC236}">
                <a16:creationId xmlns:a16="http://schemas.microsoft.com/office/drawing/2014/main" id="{8991B07F-E3CC-8058-A030-89C1C0DB1982}"/>
              </a:ext>
            </a:extLst>
          </p:cNvPr>
          <p:cNvSpPr/>
          <p:nvPr/>
        </p:nvSpPr>
        <p:spPr>
          <a:xfrm>
            <a:off x="265612" y="1075287"/>
            <a:ext cx="8980513" cy="4714586"/>
          </a:xfrm>
          <a:prstGeom prst="roundRect">
            <a:avLst>
              <a:gd name="adj" fmla="val 6506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23" name="Rectangle: Rounded Corners 7" descr="Supervisory Organization (SupOrg)&#10;The core managerial structure in which workers are grouped under a supervisor / manager&#10;Drives reporting lines, approvals, security access, and HR processes">
            <a:extLst>
              <a:ext uri="{FF2B5EF4-FFF2-40B4-BE49-F238E27FC236}">
                <a16:creationId xmlns:a16="http://schemas.microsoft.com/office/drawing/2014/main" id="{DF089B73-A4F4-A0D7-8F25-DB51965FE744}"/>
              </a:ext>
            </a:extLst>
          </p:cNvPr>
          <p:cNvSpPr/>
          <p:nvPr/>
        </p:nvSpPr>
        <p:spPr bwMode="gray">
          <a:xfrm>
            <a:off x="466973" y="1580709"/>
            <a:ext cx="2712325" cy="3609531"/>
          </a:xfrm>
          <a:prstGeom prst="roundRect">
            <a:avLst>
              <a:gd name="adj" fmla="val 6603"/>
            </a:avLst>
          </a:prstGeom>
          <a:ln w="19050">
            <a:prstDash val="dash"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88900" tIns="182880" rIns="88900" bIns="88900" rtlCol="0" anchor="t"/>
          <a:lstStyle/>
          <a:p>
            <a:pPr marL="173736" lvl="1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1100">
              <a:latin typeface="Aptos" panose="020B00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F0DD231-03FA-46A9-329B-271628B85E07}"/>
              </a:ext>
            </a:extLst>
          </p:cNvPr>
          <p:cNvSpPr/>
          <p:nvPr/>
        </p:nvSpPr>
        <p:spPr>
          <a:xfrm>
            <a:off x="1872457" y="5410131"/>
            <a:ext cx="2489725" cy="331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i="1">
                <a:solidFill>
                  <a:schemeClr val="tx1"/>
                </a:solidFill>
              </a:rPr>
              <a:t>Identifies managers / supervisors and responsibilities</a:t>
            </a:r>
          </a:p>
        </p:txBody>
      </p:sp>
      <p:sp>
        <p:nvSpPr>
          <p:cNvPr id="26" name="Rectangle: Rounded Corners 7" descr="Security Role Mapping (SRM)&#10;Maps users to security roles in GA@WORK based on job responsibilities (current roles in TeamWorks) &#10;Governs domain and business process (BP) security permissions available to each role – access in GA@WORK is role driven&#10;">
            <a:extLst>
              <a:ext uri="{FF2B5EF4-FFF2-40B4-BE49-F238E27FC236}">
                <a16:creationId xmlns:a16="http://schemas.microsoft.com/office/drawing/2014/main" id="{487D2B06-BB46-9844-F299-2A5FC3B2BDA4}"/>
              </a:ext>
            </a:extLst>
          </p:cNvPr>
          <p:cNvSpPr/>
          <p:nvPr/>
        </p:nvSpPr>
        <p:spPr bwMode="gray">
          <a:xfrm>
            <a:off x="3558923" y="1525626"/>
            <a:ext cx="2712325" cy="3668372"/>
          </a:xfrm>
          <a:prstGeom prst="roundRect">
            <a:avLst>
              <a:gd name="adj" fmla="val 6603"/>
            </a:avLst>
          </a:prstGeom>
          <a:solidFill>
            <a:schemeClr val="bg1"/>
          </a:solidFill>
          <a:ln w="19050" algn="ctr">
            <a:solidFill>
              <a:schemeClr val="accent1"/>
            </a:solidFill>
            <a:prstDash val="dash"/>
            <a:miter lim="800000"/>
            <a:headEnd/>
            <a:tailEnd/>
          </a:ln>
        </p:spPr>
        <p:txBody>
          <a:bodyPr wrap="square" lIns="88900" tIns="182880" rIns="88900" bIns="88900" rtlCol="0" anchor="t"/>
          <a:lstStyle/>
          <a:p>
            <a:pPr marL="173736" lvl="1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1100">
              <a:latin typeface="Aptos" panose="020B00040202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A9683D2E-BD2E-BC61-6551-BE5801EBACF5}"/>
              </a:ext>
            </a:extLst>
          </p:cNvPr>
          <p:cNvSpPr/>
          <p:nvPr/>
        </p:nvSpPr>
        <p:spPr>
          <a:xfrm>
            <a:off x="5207020" y="5410131"/>
            <a:ext cx="2489725" cy="331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i="1">
                <a:solidFill>
                  <a:schemeClr val="tx1"/>
                </a:solidFill>
              </a:rPr>
              <a:t>Assigns roles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23BDFF1-643E-1BF8-81D9-43DF26C69F78}"/>
              </a:ext>
            </a:extLst>
          </p:cNvPr>
          <p:cNvSpPr/>
          <p:nvPr/>
        </p:nvSpPr>
        <p:spPr>
          <a:xfrm>
            <a:off x="6650420" y="1606483"/>
            <a:ext cx="2402980" cy="3495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i="1">
                <a:solidFill>
                  <a:schemeClr val="tx1"/>
                </a:solidFill>
              </a:rPr>
              <a:t>Example security roles </a:t>
            </a:r>
            <a:br>
              <a:rPr lang="en-US" sz="1200" i="1">
                <a:solidFill>
                  <a:schemeClr val="tx1"/>
                </a:solidFill>
              </a:rPr>
            </a:br>
            <a:r>
              <a:rPr lang="en-US" sz="1200" i="1">
                <a:solidFill>
                  <a:schemeClr val="tx1"/>
                </a:solidFill>
              </a:rPr>
              <a:t>and access: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EA6828C2-6E34-B230-25F3-1B5557F066DB}"/>
              </a:ext>
            </a:extLst>
          </p:cNvPr>
          <p:cNvSpPr/>
          <p:nvPr/>
        </p:nvSpPr>
        <p:spPr>
          <a:xfrm>
            <a:off x="6677149" y="2103259"/>
            <a:ext cx="2357293" cy="837095"/>
          </a:xfrm>
          <a:prstGeom prst="roundRect">
            <a:avLst>
              <a:gd name="adj" fmla="val 6506"/>
            </a:avLst>
          </a:prstGeom>
          <a:solidFill>
            <a:schemeClr val="bg1"/>
          </a:solidFill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600"/>
              </a:spcAft>
            </a:pPr>
            <a:r>
              <a:rPr lang="en-US" sz="1400">
                <a:solidFill>
                  <a:schemeClr val="tx1"/>
                </a:solidFill>
              </a:rPr>
              <a:t>An employee assigned to Manager since they have direct reports in Sup Org.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E68C1B2A-50B4-2DA3-7486-DC634B88D38C}"/>
              </a:ext>
            </a:extLst>
          </p:cNvPr>
          <p:cNvSpPr/>
          <p:nvPr/>
        </p:nvSpPr>
        <p:spPr>
          <a:xfrm>
            <a:off x="6677149" y="3142623"/>
            <a:ext cx="2357293" cy="837095"/>
          </a:xfrm>
          <a:prstGeom prst="roundRect">
            <a:avLst>
              <a:gd name="adj" fmla="val 6506"/>
            </a:avLst>
          </a:prstGeom>
          <a:solidFill>
            <a:schemeClr val="bg1"/>
          </a:solidFill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600"/>
              </a:spcAft>
            </a:pPr>
            <a:r>
              <a:rPr lang="en-US" sz="1400">
                <a:solidFill>
                  <a:schemeClr val="tx1"/>
                </a:solidFill>
              </a:rPr>
              <a:t>An AP Business Analyst will now have a role AP Data Entry Specialist.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4DDE62B9-F6F6-CFAA-DBEA-0C8BEE0ED946}"/>
              </a:ext>
            </a:extLst>
          </p:cNvPr>
          <p:cNvSpPr/>
          <p:nvPr/>
        </p:nvSpPr>
        <p:spPr>
          <a:xfrm>
            <a:off x="6677149" y="4181988"/>
            <a:ext cx="2357293" cy="856338"/>
          </a:xfrm>
          <a:prstGeom prst="roundRect">
            <a:avLst>
              <a:gd name="adj" fmla="val 6506"/>
            </a:avLst>
          </a:prstGeom>
          <a:solidFill>
            <a:schemeClr val="bg1"/>
          </a:solidFill>
          <a:ln w="190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600"/>
              </a:spcAft>
            </a:pPr>
            <a:r>
              <a:rPr lang="en-US" sz="1400">
                <a:solidFill>
                  <a:schemeClr val="tx1"/>
                </a:solidFill>
              </a:rPr>
              <a:t>HR employees will typically be mapped to HR Analyst.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5B553D7-0227-BFD3-84E5-596191D5E2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055563" y="3366417"/>
            <a:ext cx="1689984" cy="1950030"/>
            <a:chOff x="5339523" y="4670456"/>
            <a:chExt cx="1620663" cy="1870043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D1E4F076-E297-5134-128B-BE6A61C12561}"/>
                </a:ext>
              </a:extLst>
            </p:cNvPr>
            <p:cNvSpPr/>
            <p:nvPr/>
          </p:nvSpPr>
          <p:spPr>
            <a:xfrm>
              <a:off x="5522269" y="5795334"/>
              <a:ext cx="1323031" cy="74516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200" i="1">
                  <a:solidFill>
                    <a:schemeClr val="tx1"/>
                  </a:solidFill>
                </a:rPr>
                <a:t>Role feeds training enrollment</a:t>
              </a:r>
            </a:p>
          </p:txBody>
        </p:sp>
        <p:sp>
          <p:nvSpPr>
            <p:cNvPr id="38" name="Arc 37">
              <a:extLst>
                <a:ext uri="{FF2B5EF4-FFF2-40B4-BE49-F238E27FC236}">
                  <a16:creationId xmlns:a16="http://schemas.microsoft.com/office/drawing/2014/main" id="{15532DFC-6719-4680-DE0E-5877878588A7}"/>
                </a:ext>
              </a:extLst>
            </p:cNvPr>
            <p:cNvSpPr/>
            <p:nvPr/>
          </p:nvSpPr>
          <p:spPr>
            <a:xfrm rot="4130074" flipV="1">
              <a:off x="5626376" y="4383603"/>
              <a:ext cx="1046958" cy="1620663"/>
            </a:xfrm>
            <a:prstGeom prst="arc">
              <a:avLst>
                <a:gd name="adj1" fmla="val 17480004"/>
                <a:gd name="adj2" fmla="val 0"/>
              </a:avLst>
            </a:prstGeom>
            <a:ln w="381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Arc 17">
            <a:extLst>
              <a:ext uri="{FF2B5EF4-FFF2-40B4-BE49-F238E27FC236}">
                <a16:creationId xmlns:a16="http://schemas.microsoft.com/office/drawing/2014/main" id="{2808B6B7-DAC2-CDFA-2C31-0EEACE1AAE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4130074" flipV="1">
            <a:off x="2749123" y="3858556"/>
            <a:ext cx="1091740" cy="1689984"/>
          </a:xfrm>
          <a:prstGeom prst="arc">
            <a:avLst>
              <a:gd name="adj1" fmla="val 17480004"/>
              <a:gd name="adj2" fmla="val 0"/>
            </a:avLst>
          </a:pr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8A5B81B-ED4B-5ADF-891E-BE17F1F5DD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3808" y="1716862"/>
            <a:ext cx="2328032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1600" b="1">
                <a:solidFill>
                  <a:schemeClr val="accent3"/>
                </a:solidFill>
              </a:rPr>
              <a:t>Supervisory Organization (Sup Org) 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980416BD-0620-8F1A-0FC2-23D698845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5689" y="2332428"/>
            <a:ext cx="2613609" cy="2145268"/>
          </a:xfrm>
          <a:prstGeom prst="roundRect">
            <a:avLst>
              <a:gd name="adj" fmla="val 6506"/>
            </a:avLst>
          </a:prstGeom>
          <a:noFill/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marL="173038" indent="-17303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>
                <a:solidFill>
                  <a:schemeClr val="tx1"/>
                </a:solidFill>
              </a:rPr>
              <a:t>The core managerial structure in which workers are grouped under a supervisor / manager</a:t>
            </a:r>
          </a:p>
          <a:p>
            <a:pPr marL="173038" indent="-17303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b="1">
                <a:solidFill>
                  <a:schemeClr val="tx1"/>
                </a:solidFill>
              </a:rPr>
              <a:t>Drives reporting lines, approvals</a:t>
            </a:r>
            <a:r>
              <a:rPr lang="en-US" sz="1400">
                <a:solidFill>
                  <a:schemeClr val="tx1"/>
                </a:solidFill>
              </a:rPr>
              <a:t>, security access, and HR processes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548B7199-5D75-B46D-A8E4-AAA8BD9D1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97877" y="2332427"/>
            <a:ext cx="2486179" cy="2569022"/>
          </a:xfrm>
          <a:prstGeom prst="roundRect">
            <a:avLst>
              <a:gd name="adj" fmla="val 6506"/>
            </a:avLst>
          </a:prstGeom>
          <a:noFill/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marL="228600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>
                <a:solidFill>
                  <a:schemeClr val="tx1"/>
                </a:solidFill>
              </a:rPr>
              <a:t>Maps users to </a:t>
            </a:r>
            <a:r>
              <a:rPr lang="en-US" sz="1400" b="1">
                <a:solidFill>
                  <a:schemeClr val="tx1"/>
                </a:solidFill>
              </a:rPr>
              <a:t>security roles in GA@WORK </a:t>
            </a:r>
            <a:r>
              <a:rPr lang="en-US" sz="1400">
                <a:solidFill>
                  <a:schemeClr val="tx1"/>
                </a:solidFill>
              </a:rPr>
              <a:t>based on job responsibilities (current roles in TeamWorks) </a:t>
            </a:r>
            <a:endParaRPr lang="en-US" sz="1400" b="1">
              <a:solidFill>
                <a:schemeClr val="tx1"/>
              </a:solidFill>
            </a:endParaRPr>
          </a:p>
          <a:p>
            <a:pPr marL="228600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>
                <a:solidFill>
                  <a:schemeClr val="tx1"/>
                </a:solidFill>
              </a:rPr>
              <a:t>Governs domain and business process (BP) security permissions available to each role – access in GA@WORK is role driven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B7A37E5-C133-2723-6AD1-A39D6585D0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78658" y="1716862"/>
            <a:ext cx="2203964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b="1">
                <a:solidFill>
                  <a:schemeClr val="accent1"/>
                </a:solidFill>
              </a:rPr>
              <a:t>Security Role Mapping (SRM)</a:t>
            </a:r>
          </a:p>
        </p:txBody>
      </p:sp>
      <p:sp>
        <p:nvSpPr>
          <p:cNvPr id="33" name="Arc 32">
            <a:extLst>
              <a:ext uri="{FF2B5EF4-FFF2-40B4-BE49-F238E27FC236}">
                <a16:creationId xmlns:a16="http://schemas.microsoft.com/office/drawing/2014/main" id="{FD32225F-7698-0771-4CCB-9211542D37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4130074" flipV="1">
            <a:off x="6083686" y="3858556"/>
            <a:ext cx="1091740" cy="1689984"/>
          </a:xfrm>
          <a:prstGeom prst="arc">
            <a:avLst>
              <a:gd name="adj1" fmla="val 17480004"/>
              <a:gd name="adj2" fmla="val 0"/>
            </a:avLst>
          </a:pr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: Rounded Corners 7">
            <a:extLst>
              <a:ext uri="{FF2B5EF4-FFF2-40B4-BE49-F238E27FC236}">
                <a16:creationId xmlns:a16="http://schemas.microsoft.com/office/drawing/2014/main" id="{E683BE7A-6A8D-5A5C-3708-37122764F9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gray">
          <a:xfrm>
            <a:off x="9445877" y="2587948"/>
            <a:ext cx="2480511" cy="1596562"/>
          </a:xfrm>
          <a:prstGeom prst="roundRect">
            <a:avLst>
              <a:gd name="adj" fmla="val 6603"/>
            </a:avLst>
          </a:prstGeom>
          <a:solidFill>
            <a:schemeClr val="bg1"/>
          </a:solidFill>
          <a:ln w="19050" algn="ctr">
            <a:solidFill>
              <a:schemeClr val="accent5"/>
            </a:solidFill>
            <a:prstDash val="dash"/>
            <a:miter lim="800000"/>
            <a:headEnd/>
            <a:tailEnd/>
          </a:ln>
        </p:spPr>
        <p:txBody>
          <a:bodyPr wrap="square" lIns="88900" tIns="182880" rIns="88900" bIns="88900" rtlCol="0" anchor="t"/>
          <a:lstStyle/>
          <a:p>
            <a:pPr marL="173736" lvl="1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1100">
              <a:latin typeface="Aptos" panose="020B0004020202020204" pitchFamily="34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8AFAAA5-EF2B-AF32-8EE8-94CD91715536}"/>
              </a:ext>
            </a:extLst>
          </p:cNvPr>
          <p:cNvSpPr/>
          <p:nvPr/>
        </p:nvSpPr>
        <p:spPr>
          <a:xfrm>
            <a:off x="9652711" y="2744870"/>
            <a:ext cx="2106271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1600" b="1">
                <a:solidFill>
                  <a:schemeClr val="accent5"/>
                </a:solidFill>
              </a:rPr>
              <a:t>End User Training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B85B9513-4332-B840-A60B-C9211E7DC2FF}"/>
              </a:ext>
            </a:extLst>
          </p:cNvPr>
          <p:cNvSpPr/>
          <p:nvPr/>
        </p:nvSpPr>
        <p:spPr>
          <a:xfrm>
            <a:off x="9544594" y="3717309"/>
            <a:ext cx="2348567" cy="408967"/>
          </a:xfrm>
          <a:prstGeom prst="roundRect">
            <a:avLst>
              <a:gd name="adj" fmla="val 6506"/>
            </a:avLst>
          </a:prstGeom>
          <a:noFill/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>
              <a:spcAft>
                <a:spcPts val="600"/>
              </a:spcAft>
            </a:pPr>
            <a:r>
              <a:rPr lang="en-US" sz="1400">
                <a:solidFill>
                  <a:schemeClr val="tx1"/>
                </a:solidFill>
              </a:rPr>
              <a:t>End-user training enrollments were assigned based on Security Role Mapping.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3E2F9D8-3757-138A-F96C-7A2D1AC64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452324" y="1068127"/>
            <a:ext cx="635674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b="1"/>
              <a:t>How Security Role Mapping and Sup Org work together</a:t>
            </a:r>
          </a:p>
        </p:txBody>
      </p:sp>
    </p:spTree>
    <p:extLst>
      <p:ext uri="{BB962C8B-B14F-4D97-AF65-F5344CB8AC3E}">
        <p14:creationId xmlns:p14="http://schemas.microsoft.com/office/powerpoint/2010/main" val="1120606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90DDD70423AD44AA41EF33C7AAC081" ma:contentTypeVersion="14" ma:contentTypeDescription="Create a new document." ma:contentTypeScope="" ma:versionID="b1ed05f14f29b8175775cdbd547e36e8">
  <xsd:schema xmlns:xsd="http://www.w3.org/2001/XMLSchema" xmlns:xs="http://www.w3.org/2001/XMLSchema" xmlns:p="http://schemas.microsoft.com/office/2006/metadata/properties" xmlns:ns2="e3798cac-b32e-49c5-b898-ca5bb4f9f130" xmlns:ns3="8d5ae7cb-5eaa-45bd-87a9-9ecdfd4d7a10" targetNamespace="http://schemas.microsoft.com/office/2006/metadata/properties" ma:root="true" ma:fieldsID="3da889561c64217fbfa1e65232c3fe41" ns2:_="" ns3:_="">
    <xsd:import namespace="e3798cac-b32e-49c5-b898-ca5bb4f9f130"/>
    <xsd:import namespace="8d5ae7cb-5eaa-45bd-87a9-9ecdfd4d7a1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798cac-b32e-49c5-b898-ca5bb4f9f1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ae7cb-5eaa-45bd-87a9-9ecdfd4d7a10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47b3830a-905b-4cd3-90a5-cc2916807d11}" ma:internalName="TaxCatchAll" ma:showField="CatchAllData" ma:web="8d5ae7cb-5eaa-45bd-87a9-9ecdfd4d7a1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3798cac-b32e-49c5-b898-ca5bb4f9f130">
      <Terms xmlns="http://schemas.microsoft.com/office/infopath/2007/PartnerControls"/>
    </lcf76f155ced4ddcb4097134ff3c332f>
    <TaxCatchAll xmlns="8d5ae7cb-5eaa-45bd-87a9-9ecdfd4d7a1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67B857E-7F9C-4012-B41E-7D2ACAF6FDF8}">
  <ds:schemaRefs>
    <ds:schemaRef ds:uri="8d5ae7cb-5eaa-45bd-87a9-9ecdfd4d7a10"/>
    <ds:schemaRef ds:uri="e3798cac-b32e-49c5-b898-ca5bb4f9f13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66E1D863-631A-4404-8270-4E00A118BD0D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infopath/2007/PartnerControls"/>
    <ds:schemaRef ds:uri="8d5ae7cb-5eaa-45bd-87a9-9ecdfd4d7a10"/>
    <ds:schemaRef ds:uri="e3798cac-b32e-49c5-b898-ca5bb4f9f130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E06A7BC-4C5F-45C4-BDD7-8B80197EF501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  <clbl:label id="{ea60d57e-af5b-4752-ac57-3e4f28ca11dc}" enabled="1" method="Standard" siteId="{36da45f1-dd2c-4d1f-af13-5abe46b9992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866</Words>
  <Application>Microsoft Macintosh PowerPoint</Application>
  <PresentationFormat>Widescreen</PresentationFormat>
  <Paragraphs>78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Aptos</vt:lpstr>
      <vt:lpstr>Arial</vt:lpstr>
      <vt:lpstr>Office Theme</vt:lpstr>
      <vt:lpstr>Snapshot to GA@WORK Functionality for Managers</vt:lpstr>
      <vt:lpstr>Security Role Mapping Explanation Summary (1/2)</vt:lpstr>
      <vt:lpstr>Security Role Mapping + Sup Org 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Segars, Tahni</cp:lastModifiedBy>
  <cp:revision>2</cp:revision>
  <dcterms:modified xsi:type="dcterms:W3CDTF">2026-05-05T12:30:59Z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ContentBits">
    <vt:lpwstr>0</vt:lpwstr>
  </property>
  <property fmtid="{D5CDD505-2E9C-101B-9397-08002B2CF9AE}" pid="3" name="MSIP_Label_ea60d57e-af5b-4752-ac57-3e4f28ca11dc_Enabled">
    <vt:lpwstr>true</vt:lpwstr>
  </property>
  <property fmtid="{D5CDD505-2E9C-101B-9397-08002B2CF9AE}" pid="4" name="MSIP_Label_ea60d57e-af5b-4752-ac57-3e4f28ca11dc_Name">
    <vt:lpwstr>ea60d57e-af5b-4752-ac57-3e4f28ca11dc</vt:lpwstr>
  </property>
  <property fmtid="{D5CDD505-2E9C-101B-9397-08002B2CF9AE}" pid="5" name="MediaServiceImageTags">
    <vt:lpwstr/>
  </property>
  <property fmtid="{D5CDD505-2E9C-101B-9397-08002B2CF9AE}" pid="6" name="MSIP_Label_ea60d57e-af5b-4752-ac57-3e4f28ca11dc_SetDate">
    <vt:lpwstr>2024-10-29T18:21:47Z</vt:lpwstr>
  </property>
  <property fmtid="{D5CDD505-2E9C-101B-9397-08002B2CF9AE}" pid="7" name="ContentTypeId">
    <vt:lpwstr>0x010100F490DDD70423AD44AA41EF33C7AAC081</vt:lpwstr>
  </property>
  <property fmtid="{D5CDD505-2E9C-101B-9397-08002B2CF9AE}" pid="8" name="MSIP_Label_ea60d57e-af5b-4752-ac57-3e4f28ca11dc_ActionId">
    <vt:lpwstr>396bc39c-02be-4197-ae45-8ffb5ba57dbc</vt:lpwstr>
  </property>
  <property fmtid="{D5CDD505-2E9C-101B-9397-08002B2CF9AE}" pid="9" name="MSIP_Label_ea60d57e-af5b-4752-ac57-3e4f28ca11dc_SiteId">
    <vt:lpwstr>36da45f1-dd2c-4d1f-af13-5abe46b99921</vt:lpwstr>
  </property>
  <property fmtid="{D5CDD505-2E9C-101B-9397-08002B2CF9AE}" pid="10" name="MSIP_Label_ea60d57e-af5b-4752-ac57-3e4f28ca11dc_Method">
    <vt:lpwstr>Standard</vt:lpwstr>
  </property>
</Properties>
</file>