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</p:sldMasterIdLst>
  <p:notesMasterIdLst>
    <p:notesMasterId r:id="rId39"/>
  </p:notesMasterIdLst>
  <p:handoutMasterIdLst>
    <p:handoutMasterId r:id="rId40"/>
  </p:handoutMasterIdLst>
  <p:sldIdLst>
    <p:sldId id="546" r:id="rId4"/>
    <p:sldId id="547" r:id="rId5"/>
    <p:sldId id="556" r:id="rId6"/>
    <p:sldId id="558" r:id="rId7"/>
    <p:sldId id="568" r:id="rId8"/>
    <p:sldId id="569" r:id="rId9"/>
    <p:sldId id="559" r:id="rId10"/>
    <p:sldId id="588" r:id="rId11"/>
    <p:sldId id="560" r:id="rId12"/>
    <p:sldId id="572" r:id="rId13"/>
    <p:sldId id="586" r:id="rId14"/>
    <p:sldId id="587" r:id="rId15"/>
    <p:sldId id="573" r:id="rId16"/>
    <p:sldId id="570" r:id="rId17"/>
    <p:sldId id="574" r:id="rId18"/>
    <p:sldId id="561" r:id="rId19"/>
    <p:sldId id="579" r:id="rId20"/>
    <p:sldId id="580" r:id="rId21"/>
    <p:sldId id="563" r:id="rId22"/>
    <p:sldId id="571" r:id="rId23"/>
    <p:sldId id="575" r:id="rId24"/>
    <p:sldId id="576" r:id="rId25"/>
    <p:sldId id="581" r:id="rId26"/>
    <p:sldId id="582" r:id="rId27"/>
    <p:sldId id="583" r:id="rId28"/>
    <p:sldId id="584" r:id="rId29"/>
    <p:sldId id="567" r:id="rId30"/>
    <p:sldId id="577" r:id="rId31"/>
    <p:sldId id="578" r:id="rId32"/>
    <p:sldId id="553" r:id="rId33"/>
    <p:sldId id="557" r:id="rId34"/>
    <p:sldId id="555" r:id="rId35"/>
    <p:sldId id="554" r:id="rId36"/>
    <p:sldId id="585" r:id="rId37"/>
    <p:sldId id="565" r:id="rId38"/>
  </p:sldIdLst>
  <p:sldSz cx="9144000" cy="6858000" type="screen4x3"/>
  <p:notesSz cx="691515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17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othe, Chelsea" initials="BC" lastIdx="28" clrIdx="0">
    <p:extLst>
      <p:ext uri="{19B8F6BF-5375-455C-9EA6-DF929625EA0E}">
        <p15:presenceInfo xmlns:p15="http://schemas.microsoft.com/office/powerpoint/2012/main" userId="S-1-5-21-2672183100-1227059207-2328873036-11759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768"/>
    <a:srgbClr val="002060"/>
    <a:srgbClr val="FFE25E"/>
    <a:srgbClr val="E1E25E"/>
    <a:srgbClr val="FAF176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3883" autoAdjust="0"/>
  </p:normalViewPr>
  <p:slideViewPr>
    <p:cSldViewPr>
      <p:cViewPr varScale="1">
        <p:scale>
          <a:sx n="90" d="100"/>
          <a:sy n="90" d="100"/>
        </p:scale>
        <p:origin x="11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6" y="-90"/>
      </p:cViewPr>
      <p:guideLst>
        <p:guide orient="horz" pos="2929"/>
        <p:guide pos="217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96252" cy="464662"/>
          </a:xfrm>
          <a:prstGeom prst="rect">
            <a:avLst/>
          </a:prstGeom>
        </p:spPr>
        <p:txBody>
          <a:bodyPr vert="horz" lIns="90776" tIns="45387" rIns="90776" bIns="4538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7341" y="4"/>
            <a:ext cx="2996252" cy="464662"/>
          </a:xfrm>
          <a:prstGeom prst="rect">
            <a:avLst/>
          </a:prstGeom>
        </p:spPr>
        <p:txBody>
          <a:bodyPr vert="horz" lIns="90776" tIns="45387" rIns="90776" bIns="45387" rtlCol="0"/>
          <a:lstStyle>
            <a:lvl1pPr algn="r">
              <a:defRPr sz="1100"/>
            </a:lvl1pPr>
          </a:lstStyle>
          <a:p>
            <a:fld id="{96D33A5B-FE59-48AD-9C8A-924E6F3DB66F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0154"/>
            <a:ext cx="2996252" cy="464662"/>
          </a:xfrm>
          <a:prstGeom prst="rect">
            <a:avLst/>
          </a:prstGeom>
        </p:spPr>
        <p:txBody>
          <a:bodyPr vert="horz" lIns="90776" tIns="45387" rIns="90776" bIns="4538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7341" y="8830154"/>
            <a:ext cx="2996252" cy="464662"/>
          </a:xfrm>
          <a:prstGeom prst="rect">
            <a:avLst/>
          </a:prstGeom>
        </p:spPr>
        <p:txBody>
          <a:bodyPr vert="horz" lIns="90776" tIns="45387" rIns="90776" bIns="45387" rtlCol="0" anchor="b"/>
          <a:lstStyle>
            <a:lvl1pPr algn="r">
              <a:defRPr sz="1100"/>
            </a:lvl1pPr>
          </a:lstStyle>
          <a:p>
            <a:fld id="{9AF8CFAA-BF7E-4F7B-A9FC-94D87A31E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7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96565" cy="464821"/>
          </a:xfrm>
          <a:prstGeom prst="rect">
            <a:avLst/>
          </a:prstGeom>
        </p:spPr>
        <p:txBody>
          <a:bodyPr vert="horz" lIns="92610" tIns="46307" rIns="92610" bIns="4630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6987" y="1"/>
            <a:ext cx="2996565" cy="464821"/>
          </a:xfrm>
          <a:prstGeom prst="rect">
            <a:avLst/>
          </a:prstGeom>
        </p:spPr>
        <p:txBody>
          <a:bodyPr vert="horz" lIns="92610" tIns="46307" rIns="92610" bIns="46307" rtlCol="0"/>
          <a:lstStyle>
            <a:lvl1pPr algn="r">
              <a:defRPr sz="1100"/>
            </a:lvl1pPr>
          </a:lstStyle>
          <a:p>
            <a:fld id="{BD52342C-839E-40D5-9608-93DCA8660A31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98500"/>
            <a:ext cx="46418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0" tIns="46307" rIns="92610" bIns="463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515" y="4415791"/>
            <a:ext cx="5532120" cy="4183381"/>
          </a:xfrm>
          <a:prstGeom prst="rect">
            <a:avLst/>
          </a:prstGeom>
        </p:spPr>
        <p:txBody>
          <a:bodyPr vert="horz" lIns="92610" tIns="46307" rIns="92610" bIns="463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2996565" cy="464821"/>
          </a:xfrm>
          <a:prstGeom prst="rect">
            <a:avLst/>
          </a:prstGeom>
        </p:spPr>
        <p:txBody>
          <a:bodyPr vert="horz" lIns="92610" tIns="46307" rIns="92610" bIns="4630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6987" y="8829967"/>
            <a:ext cx="2996565" cy="464821"/>
          </a:xfrm>
          <a:prstGeom prst="rect">
            <a:avLst/>
          </a:prstGeom>
        </p:spPr>
        <p:txBody>
          <a:bodyPr vert="horz" lIns="92610" tIns="46307" rIns="92610" bIns="46307" rtlCol="0" anchor="b"/>
          <a:lstStyle>
            <a:lvl1pPr algn="r">
              <a:defRPr sz="1100"/>
            </a:lvl1pPr>
          </a:lstStyle>
          <a:p>
            <a:fld id="{2680D5FE-DE22-40C5-B601-8D7B0873CA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3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6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97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96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98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07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63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25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99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46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99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7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14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46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61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3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99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79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03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14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03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90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25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43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643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131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341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9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78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31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1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6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45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98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D5FE-DE22-40C5-B601-8D7B0873CA4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1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002060"/>
              </a:buClr>
              <a:buFont typeface="Wingdings" pitchFamily="2" charset="2"/>
              <a:buChar char="ü"/>
              <a:defRPr b="1">
                <a:solidFill>
                  <a:srgbClr val="002060"/>
                </a:solidFill>
              </a:defRPr>
            </a:lvl1pPr>
            <a:lvl2pPr>
              <a:buClr>
                <a:srgbClr val="002060"/>
              </a:buClr>
              <a:buFont typeface="Wingdings" pitchFamily="2" charset="2"/>
              <a:buChar char="§"/>
              <a:defRPr i="0" u="sng">
                <a:solidFill>
                  <a:srgbClr val="0070C0"/>
                </a:solidFill>
              </a:defRPr>
            </a:lvl2pPr>
            <a:lvl3pPr>
              <a:buClr>
                <a:srgbClr val="002060"/>
              </a:buClr>
              <a:defRPr i="0">
                <a:solidFill>
                  <a:srgbClr val="0070C0"/>
                </a:solidFill>
              </a:defRPr>
            </a:lvl3pPr>
            <a:lvl4pPr>
              <a:buClr>
                <a:srgbClr val="002060"/>
              </a:buClr>
              <a:defRPr i="0">
                <a:solidFill>
                  <a:srgbClr val="0070C0"/>
                </a:solidFill>
              </a:defRPr>
            </a:lvl4pPr>
            <a:lvl5pPr>
              <a:buClr>
                <a:srgbClr val="002060"/>
              </a:buClr>
              <a:defRPr sz="1800" i="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6400800" cy="83820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6400800" cy="83820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053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 b="1">
                <a:solidFill>
                  <a:srgbClr val="00206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u="sng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 sz="18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6400800" cy="83820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00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6400800" cy="83820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27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-2" y="0"/>
            <a:ext cx="9144002" cy="1231899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reeform 8"/>
          <p:cNvSpPr/>
          <p:nvPr userDrawn="1"/>
        </p:nvSpPr>
        <p:spPr>
          <a:xfrm flipH="1">
            <a:off x="0" y="888999"/>
            <a:ext cx="9144000" cy="3429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25000">
                <a:srgbClr val="E8C768"/>
              </a:gs>
              <a:gs pos="100000">
                <a:srgbClr val="FFE25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46367"/>
            <a:ext cx="1523874" cy="768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67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Font typeface="Arial" pitchFamily="34" charset="0"/>
        <a:buChar char="•"/>
        <a:defRPr sz="3200" kern="1200">
          <a:solidFill>
            <a:srgbClr val="870E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70E00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Font typeface="Arial" pitchFamily="34" charset="0"/>
        <a:buChar char="•"/>
        <a:defRPr sz="2400" kern="1200">
          <a:solidFill>
            <a:srgbClr val="870E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70E00"/>
        </a:buClr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Font typeface="Arial" pitchFamily="34" charset="0"/>
        <a:buChar char="»"/>
        <a:defRPr sz="2000" kern="1200">
          <a:solidFill>
            <a:srgbClr val="870E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Imag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7" b="3818"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 rot="10800000">
            <a:off x="0" y="4648200"/>
            <a:ext cx="9144002" cy="22098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rot="10800000" flipH="1">
            <a:off x="0" y="4616933"/>
            <a:ext cx="9144000" cy="64086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42000">
                <a:srgbClr val="ECD1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334000"/>
            <a:ext cx="2122651" cy="10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3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2" y="0"/>
            <a:ext cx="9144002" cy="1231899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reeform 4"/>
          <p:cNvSpPr/>
          <p:nvPr userDrawn="1"/>
        </p:nvSpPr>
        <p:spPr>
          <a:xfrm flipH="1">
            <a:off x="0" y="888999"/>
            <a:ext cx="9144000" cy="3429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25000">
                <a:srgbClr val="E8C768"/>
              </a:gs>
              <a:gs pos="100000">
                <a:srgbClr val="FFE25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6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b.org/jsp/GASB/Document_C/DocumentPage?cid=1176168786182&amp;acceptedDisclaimer=true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SAO_Reporting@sao.ga.gov" TargetMode="External"/><Relationship Id="rId4" Type="http://schemas.openxmlformats.org/officeDocument/2006/relationships/hyperlink" Target="https://www.gasb.org/jsp/GASB/Document_C/DocumentPage?cid=1176172846170&amp;acceptedDisclaimer=true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81D00-A7D2-414D-A809-A76D61FF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0"/>
            <a:ext cx="6400800" cy="838200"/>
          </a:xfrm>
        </p:spPr>
        <p:txBody>
          <a:bodyPr/>
          <a:lstStyle/>
          <a:p>
            <a:r>
              <a:rPr lang="en-US" sz="66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GASB 84 Training</a:t>
            </a:r>
            <a:br>
              <a:rPr lang="en-US" sz="66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</a:br>
            <a:r>
              <a:rPr lang="en-US" sz="3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Tuesday, June 11, 2019 </a:t>
            </a:r>
            <a:br>
              <a:rPr lang="en-US" sz="3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</a:br>
            <a:r>
              <a:rPr lang="en-US" sz="3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Wednesday, </a:t>
            </a:r>
            <a:r>
              <a:rPr lang="en-US" sz="320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June 19, </a:t>
            </a:r>
            <a:r>
              <a:rPr lang="en-US" sz="3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82084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FAQ - Survey: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2.  Activity not on my GL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000" u="none" dirty="0"/>
              <a:t>The form says I reported agency funds in PY, according to my GL I have no agency fund activity.  Why does SAO say I have activity?  How do I fill out the form?</a:t>
            </a:r>
          </a:p>
          <a:p>
            <a:pPr marL="1314450" lvl="2" indent="-514350"/>
            <a:r>
              <a:rPr lang="en-US" sz="2000" u="none" dirty="0">
                <a:solidFill>
                  <a:srgbClr val="FF0000"/>
                </a:solidFill>
              </a:rPr>
              <a:t>SAO used </a:t>
            </a:r>
            <a:r>
              <a:rPr lang="en-US" sz="2000" dirty="0">
                <a:solidFill>
                  <a:srgbClr val="FF0000"/>
                </a:solidFill>
              </a:rPr>
              <a:t>2018 and 2019 GL activity and balances pull to identify those that had agency fund balances.  </a:t>
            </a:r>
          </a:p>
          <a:p>
            <a:pPr marL="1314450" lvl="2" indent="-514350"/>
            <a:r>
              <a:rPr lang="en-US" sz="2000" dirty="0">
                <a:solidFill>
                  <a:srgbClr val="FF0000"/>
                </a:solidFill>
              </a:rPr>
              <a:t>If there was any data reported in the GL in an agency fund code it was included in the dropdown box.  This included items such as; erroneous data entered then corrected, data where the account balances net to zero; however, data was reported in different programs, budget references, or etc.</a:t>
            </a:r>
          </a:p>
          <a:p>
            <a:pPr marL="1314450" lvl="2" indent="-514350"/>
            <a:r>
              <a:rPr lang="en-US" sz="2000" u="none" dirty="0">
                <a:solidFill>
                  <a:srgbClr val="FF0000"/>
                </a:solidFill>
              </a:rPr>
              <a:t>If the organization determines the activity is not a reporta</a:t>
            </a:r>
            <a:r>
              <a:rPr lang="en-US" sz="2000" dirty="0">
                <a:solidFill>
                  <a:srgbClr val="FF0000"/>
                </a:solidFill>
              </a:rPr>
              <a:t>ble activity, reasoning must be provided to SAO.</a:t>
            </a:r>
          </a:p>
          <a:p>
            <a:pPr marL="400050" lvl="1" indent="0">
              <a:buNone/>
            </a:pPr>
            <a:endParaRPr lang="en-US" u="none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193534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FAQ - Survey:</a:t>
            </a:r>
          </a:p>
          <a:p>
            <a:pPr marL="0" indent="0">
              <a:buNone/>
            </a:pPr>
            <a:endParaRPr lang="en-US" sz="800" dirty="0"/>
          </a:p>
          <a:p>
            <a:pPr marL="514350" indent="-514350">
              <a:buAutoNum type="arabicPeriod" startAt="2"/>
            </a:pPr>
            <a:r>
              <a:rPr lang="en-US" dirty="0"/>
              <a:t>Activity not on my GL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800" b="0" dirty="0"/>
          </a:p>
          <a:p>
            <a:pPr marL="0" indent="0">
              <a:buNone/>
            </a:pPr>
            <a:r>
              <a:rPr lang="en-US" sz="2800" b="0" dirty="0"/>
              <a:t>Erroneous data entered then corrected: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CF666-5349-4E83-BF3D-8889611FB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733800"/>
            <a:ext cx="8382000" cy="5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6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FAQ - Survey:</a:t>
            </a:r>
          </a:p>
          <a:p>
            <a:pPr marL="0" indent="0">
              <a:buNone/>
            </a:pPr>
            <a:endParaRPr lang="en-US" sz="800" dirty="0"/>
          </a:p>
          <a:p>
            <a:pPr marL="514350" indent="-514350">
              <a:buAutoNum type="arabicPeriod" startAt="2"/>
            </a:pPr>
            <a:r>
              <a:rPr lang="en-US" dirty="0"/>
              <a:t>Activity not on my GL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/>
              <a:t>Data where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/>
              <a:t>account balances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/>
              <a:t>net to zero; however,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/>
              <a:t>data was reported 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/>
              <a:t>different programs,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/>
              <a:t>budget references,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/>
              <a:t>or etc.</a:t>
            </a:r>
          </a:p>
          <a:p>
            <a:pPr marL="0" indent="0">
              <a:buNone/>
            </a:pPr>
            <a:endParaRPr lang="en-US" sz="28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8DC2C-4533-4DC1-B70A-001B53D0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631369"/>
            <a:ext cx="4953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2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FAQ - Survey: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2.  Activity not on my GL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000" u="none" dirty="0"/>
              <a:t>The form says I reported agency funds in PY, according to my GL I have no agency fund activity.  Why do you say I do?  How do I fill out the form?</a:t>
            </a:r>
          </a:p>
          <a:p>
            <a:pPr marL="1314450" lvl="2" indent="-514350"/>
            <a:r>
              <a:rPr lang="en-US" sz="2000" u="none" dirty="0">
                <a:solidFill>
                  <a:srgbClr val="FF0000"/>
                </a:solidFill>
              </a:rPr>
              <a:t>If the activity nets to zero by account but not by other chart fields,</a:t>
            </a:r>
            <a:r>
              <a:rPr lang="en-US" sz="2000" dirty="0">
                <a:solidFill>
                  <a:srgbClr val="FF0000"/>
                </a:solidFill>
              </a:rPr>
              <a:t> SAO asks organizations to please investigate balances and correct ledger balances accordingly.  </a:t>
            </a:r>
          </a:p>
          <a:p>
            <a:pPr marL="1314450" lvl="2" indent="-514350"/>
            <a:r>
              <a:rPr lang="en-US" sz="2000" dirty="0">
                <a:solidFill>
                  <a:srgbClr val="FF0000"/>
                </a:solidFill>
              </a:rPr>
              <a:t>If the activity is truly an error with a correction, the evaluation tab may be skipped if an explanation is given in the submission email and SAO is able to validate it.</a:t>
            </a:r>
          </a:p>
          <a:p>
            <a:pPr marL="1314450" lvl="2" indent="-514350"/>
            <a:r>
              <a:rPr lang="en-US" sz="2000" dirty="0">
                <a:solidFill>
                  <a:srgbClr val="FF0000"/>
                </a:solidFill>
              </a:rPr>
              <a:t>If SAO is unable to validate explanation, the evaluation tab must be completed for the activity.</a:t>
            </a:r>
          </a:p>
          <a:p>
            <a:pPr marL="400050" lvl="1" indent="0">
              <a:buNone/>
            </a:pPr>
            <a:endParaRPr lang="en-US" u="none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34294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FAQ - Survey:</a:t>
            </a:r>
          </a:p>
          <a:p>
            <a:pPr marL="0" indent="0">
              <a:buNone/>
            </a:pPr>
            <a:endParaRPr lang="en-US" sz="800" dirty="0"/>
          </a:p>
          <a:p>
            <a:pPr marL="514350" indent="-514350">
              <a:buAutoNum type="arabicPeriod" startAt="3"/>
            </a:pPr>
            <a:r>
              <a:rPr lang="en-US" sz="2600" dirty="0"/>
              <a:t>My survey indicates a reporting change either: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	a)  from one fiduciary type to another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                (Example: from Agency to PPTF)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	b)  from a fiduciary activity to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	     governmental activity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	c)  from a governmental activity to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	     fiduciary activity </a:t>
            </a:r>
          </a:p>
          <a:p>
            <a:pPr marL="0" indent="0">
              <a:buNone/>
            </a:pPr>
            <a:r>
              <a:rPr lang="en-US" sz="2600" dirty="0"/>
              <a:t>       and SAO agrees with the change.  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600" u="none" dirty="0"/>
              <a:t>Do I wait until July (FY2020) to make this change or do I make the change now in FY2019? </a:t>
            </a:r>
          </a:p>
          <a:p>
            <a:pPr marL="1314450" lvl="2" indent="-514350"/>
            <a:r>
              <a:rPr lang="en-US" dirty="0">
                <a:solidFill>
                  <a:srgbClr val="FF0000"/>
                </a:solidFill>
              </a:rPr>
              <a:t>NO, please wait to enter in FY2020</a:t>
            </a:r>
            <a:endParaRPr lang="en-US" u="none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en-US" u="none" dirty="0"/>
          </a:p>
          <a:p>
            <a:pPr marL="400050" lvl="1" indent="0">
              <a:buNone/>
            </a:pPr>
            <a:endParaRPr lang="en-US" u="none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390732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FAQ - Survey:</a:t>
            </a:r>
          </a:p>
          <a:p>
            <a:pPr marL="0" indent="0">
              <a:buNone/>
            </a:pPr>
            <a:endParaRPr lang="en-US" sz="800" dirty="0"/>
          </a:p>
          <a:p>
            <a:pPr marL="514350" indent="-514350">
              <a:buAutoNum type="arabicPeriod" startAt="3"/>
            </a:pPr>
            <a:r>
              <a:rPr lang="en-US" sz="2800" dirty="0"/>
              <a:t>My survey indicates a reporting change (</a:t>
            </a:r>
            <a:r>
              <a:rPr lang="en-US" sz="2800" dirty="0" err="1"/>
              <a:t>Con’t</a:t>
            </a:r>
            <a:r>
              <a:rPr lang="en-US" sz="2800" dirty="0"/>
              <a:t>)</a:t>
            </a:r>
            <a:endParaRPr lang="en-US" u="none" dirty="0"/>
          </a:p>
          <a:p>
            <a:pPr marL="1314450" lvl="2" indent="-514350"/>
            <a:r>
              <a:rPr lang="en-US" dirty="0">
                <a:solidFill>
                  <a:srgbClr val="FF0000"/>
                </a:solidFill>
              </a:rPr>
              <a:t>Please make no changes until SAO validates and agrees with the change in reporting. </a:t>
            </a:r>
          </a:p>
          <a:p>
            <a:pPr marL="1314450" lvl="2" indent="-514350"/>
            <a:r>
              <a:rPr lang="en-US" u="none" dirty="0">
                <a:solidFill>
                  <a:srgbClr val="FF0000"/>
                </a:solidFill>
              </a:rPr>
              <a:t>After SAO notifies confirmation of agreement with the change, starting FY2020 organizations are able to make the change in their accounting records.</a:t>
            </a:r>
          </a:p>
          <a:p>
            <a:pPr marL="1314450" lvl="2" indent="-514350"/>
            <a:r>
              <a:rPr lang="en-US" dirty="0">
                <a:solidFill>
                  <a:srgbClr val="FF0000"/>
                </a:solidFill>
              </a:rPr>
              <a:t>SAO will help those organizations that need additional guidance with moving balances as necessary. </a:t>
            </a:r>
            <a:endParaRPr lang="en-US" u="none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en-US" u="none" dirty="0"/>
          </a:p>
          <a:p>
            <a:pPr marL="400050" lvl="1" indent="0">
              <a:buNone/>
            </a:pPr>
            <a:endParaRPr lang="en-US" u="none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31921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FAQ - Survey: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u="sng" dirty="0"/>
              <a:t>Changes take effect</a:t>
            </a:r>
          </a:p>
          <a:p>
            <a:pPr marL="0" indent="0" algn="ctr">
              <a:buNone/>
            </a:pPr>
            <a:r>
              <a:rPr lang="en-US" sz="4000" u="sng" dirty="0"/>
              <a:t>July 1, 2019</a:t>
            </a:r>
          </a:p>
          <a:p>
            <a:pPr marL="0" indent="0" algn="ctr">
              <a:buNone/>
            </a:pPr>
            <a:r>
              <a:rPr lang="en-US" sz="4000" u="sng" dirty="0"/>
              <a:t>FY2020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288959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FAQ - Survey:</a:t>
            </a:r>
          </a:p>
          <a:p>
            <a:pPr marL="0" indent="0">
              <a:buNone/>
            </a:pPr>
            <a:endParaRPr lang="en-US" sz="8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My survey does not take into account GASB 84 business-type activity (BTA) exceptions.  </a:t>
            </a:r>
          </a:p>
          <a:p>
            <a:pPr marL="0" indent="0">
              <a:buNone/>
            </a:pPr>
            <a:r>
              <a:rPr lang="en-US" sz="2800" dirty="0"/>
              <a:t>       What do I do?</a:t>
            </a:r>
            <a:endParaRPr lang="en-US" u="none" dirty="0"/>
          </a:p>
          <a:p>
            <a:pPr marL="1314450" lvl="2" indent="-514350"/>
            <a:r>
              <a:rPr lang="en-US" dirty="0">
                <a:solidFill>
                  <a:srgbClr val="FF0000"/>
                </a:solidFill>
              </a:rPr>
              <a:t>The business-type activity exception has very specific criteria which applies to few organizations.</a:t>
            </a:r>
          </a:p>
          <a:p>
            <a:pPr marL="1314450" lvl="2" indent="-514350"/>
            <a:r>
              <a:rPr lang="en-US" u="none" dirty="0">
                <a:solidFill>
                  <a:srgbClr val="FF0000"/>
                </a:solidFill>
              </a:rPr>
              <a:t>SAO is in the process of contacting these organizations to go over additional questions and provide guidance.</a:t>
            </a:r>
          </a:p>
          <a:p>
            <a:pPr marL="400050" lvl="1" indent="0">
              <a:buNone/>
            </a:pPr>
            <a:endParaRPr lang="en-US" u="none" dirty="0"/>
          </a:p>
          <a:p>
            <a:pPr marL="400050" lvl="1" indent="0">
              <a:buNone/>
            </a:pPr>
            <a:endParaRPr lang="en-US" u="none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22249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FAQ - Survey:</a:t>
            </a:r>
          </a:p>
          <a:p>
            <a:pPr marL="0" indent="0">
              <a:buNone/>
            </a:pPr>
            <a:endParaRPr lang="en-US" sz="8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My survey does not take into account GASB 84 BTA exceptions.  What do I do? (</a:t>
            </a:r>
            <a:r>
              <a:rPr lang="en-US" sz="2800" dirty="0" err="1"/>
              <a:t>Con’t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sz="2000" u="none" dirty="0"/>
          </a:p>
          <a:p>
            <a:pPr marL="400050" lvl="1" indent="0">
              <a:buNone/>
            </a:pPr>
            <a:endParaRPr lang="en-US" u="none" dirty="0"/>
          </a:p>
          <a:p>
            <a:pPr marL="400050" lvl="1" indent="0">
              <a:buNone/>
            </a:pPr>
            <a:endParaRPr lang="en-US" u="none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7196D-5AB4-408B-A693-A8B5D7F66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0" y="3124200"/>
            <a:ext cx="5276850" cy="3438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21A8C5-2521-4F6E-AB3F-16C1DACDCD08}"/>
              </a:ext>
            </a:extLst>
          </p:cNvPr>
          <p:cNvSpPr txBox="1"/>
          <p:nvPr/>
        </p:nvSpPr>
        <p:spPr>
          <a:xfrm>
            <a:off x="533400" y="3429000"/>
            <a:ext cx="2876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en-US" dirty="0">
                <a:solidFill>
                  <a:srgbClr val="0070C0"/>
                </a:solidFill>
              </a:rPr>
              <a:t>Is the organization associated with this activity reported as a business-type activity or proprietary funds?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 startAt="11"/>
            </a:pPr>
            <a:r>
              <a:rPr lang="en-US" dirty="0">
                <a:solidFill>
                  <a:srgbClr val="0070C0"/>
                </a:solidFill>
              </a:rPr>
              <a:t>Are the assets, after receipt, normally expected to be held for three months or less?</a:t>
            </a:r>
          </a:p>
        </p:txBody>
      </p:sp>
    </p:spTree>
    <p:extLst>
      <p:ext uri="{BB962C8B-B14F-4D97-AF65-F5344CB8AC3E}">
        <p14:creationId xmlns:p14="http://schemas.microsoft.com/office/powerpoint/2010/main" val="743099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/>
              <a:t>NEW</a:t>
            </a:r>
            <a:r>
              <a:rPr lang="en-US" sz="3600" dirty="0"/>
              <a:t> Custodial Fund Accounting Guidance:</a:t>
            </a:r>
          </a:p>
          <a:p>
            <a:pPr marL="0" indent="0">
              <a:buNone/>
            </a:pPr>
            <a:endParaRPr lang="en-US" sz="800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u="none" dirty="0"/>
              <a:t>Terminology Change</a:t>
            </a:r>
          </a:p>
          <a:p>
            <a:pPr marL="400050" lvl="1" indent="0">
              <a:buNone/>
            </a:pPr>
            <a:endParaRPr lang="en-US" sz="800" dirty="0"/>
          </a:p>
          <a:p>
            <a:pPr marL="400050" lvl="1" indent="0">
              <a:buNone/>
            </a:pPr>
            <a:r>
              <a:rPr lang="en-US" sz="3200" b="1" dirty="0"/>
              <a:t>PRE-GASB 84 (FY2019)</a:t>
            </a:r>
            <a:r>
              <a:rPr lang="en-US" sz="3200" b="1" u="none" dirty="0"/>
              <a:t>:</a:t>
            </a:r>
          </a:p>
          <a:p>
            <a:pPr marL="1314450" lvl="2" indent="-514350"/>
            <a:r>
              <a:rPr lang="en-US" sz="2800" dirty="0"/>
              <a:t>Agency Funds</a:t>
            </a:r>
          </a:p>
          <a:p>
            <a:pPr marL="800100" lvl="2" indent="0">
              <a:buNone/>
            </a:pPr>
            <a:endParaRPr lang="en-US" sz="2800" u="none" dirty="0"/>
          </a:p>
          <a:p>
            <a:pPr marL="400050" lvl="1" indent="0">
              <a:buNone/>
            </a:pPr>
            <a:r>
              <a:rPr lang="en-US" sz="3200" b="1" dirty="0"/>
              <a:t>POST-GASB 84 (FY2020):</a:t>
            </a:r>
          </a:p>
          <a:p>
            <a:pPr marL="1314450" lvl="2" indent="-514350"/>
            <a:r>
              <a:rPr lang="en-US" sz="2800" dirty="0"/>
              <a:t>Custodial Funds</a:t>
            </a:r>
            <a:endParaRPr lang="en-US" sz="3200" u="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299462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lvl="0" indent="0">
              <a:buClr>
                <a:srgbClr val="1F497D">
                  <a:lumMod val="50000"/>
                </a:srgbClr>
              </a:buClr>
              <a:buNone/>
            </a:pPr>
            <a:r>
              <a:rPr lang="en-US" sz="3600" dirty="0"/>
              <a:t>Purpose of this Training:</a:t>
            </a:r>
          </a:p>
          <a:p>
            <a:pPr marL="57150" lvl="0" indent="0">
              <a:buClr>
                <a:srgbClr val="1F497D">
                  <a:lumMod val="50000"/>
                </a:srgbClr>
              </a:buClr>
              <a:buNone/>
            </a:pPr>
            <a:endParaRPr lang="en-US" sz="800" dirty="0"/>
          </a:p>
          <a:p>
            <a:pPr marL="57150" lvl="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400" dirty="0"/>
              <a:t>Discuss GASB 84 implementation steps, how it impacts your organization, and share answers to frequently asked questions.</a:t>
            </a:r>
          </a:p>
          <a:p>
            <a:pPr marL="57150" lvl="0" indent="0">
              <a:buClr>
                <a:srgbClr val="1F497D">
                  <a:lumMod val="50000"/>
                </a:srgbClr>
              </a:buClr>
              <a:buNone/>
            </a:pPr>
            <a:endParaRPr lang="en-US" sz="1050" b="1" dirty="0"/>
          </a:p>
          <a:p>
            <a:pPr marL="514350" lvl="0" indent="-457200">
              <a:buClr>
                <a:srgbClr val="1F497D">
                  <a:lumMod val="50000"/>
                </a:srgbClr>
              </a:buClr>
              <a:buFont typeface="+mj-lt"/>
              <a:buAutoNum type="arabicPeriod"/>
            </a:pPr>
            <a:r>
              <a:rPr lang="en-US" sz="2400" b="1" dirty="0"/>
              <a:t>PROCESS OF IMPLEMENTATION</a:t>
            </a:r>
          </a:p>
          <a:p>
            <a:pPr marL="514350" lvl="0" indent="-457200">
              <a:buClr>
                <a:srgbClr val="1F497D">
                  <a:lumMod val="50000"/>
                </a:srgbClr>
              </a:buClr>
              <a:buFont typeface="+mj-lt"/>
              <a:buAutoNum type="arabicPeriod"/>
            </a:pPr>
            <a:r>
              <a:rPr lang="en-US" sz="2400" b="1" dirty="0"/>
              <a:t>DISCUSS SURVEY</a:t>
            </a:r>
          </a:p>
          <a:p>
            <a:pPr marL="514350" lvl="0" indent="-457200">
              <a:buClr>
                <a:srgbClr val="1F497D">
                  <a:lumMod val="50000"/>
                </a:srgbClr>
              </a:buClr>
              <a:buFont typeface="+mj-lt"/>
              <a:buAutoNum type="arabicPeriod"/>
            </a:pPr>
            <a:r>
              <a:rPr lang="en-US" sz="2400" b="1" dirty="0"/>
              <a:t>FAQ</a:t>
            </a:r>
            <a:r>
              <a:rPr lang="en-US" sz="2400" dirty="0"/>
              <a:t> - FOR THE SURVEY</a:t>
            </a:r>
            <a:endParaRPr lang="en-US" sz="2400" b="1" dirty="0"/>
          </a:p>
          <a:p>
            <a:pPr marL="514350" lvl="0" indent="-457200">
              <a:buClr>
                <a:srgbClr val="1F497D">
                  <a:lumMod val="50000"/>
                </a:srgbClr>
              </a:buClr>
              <a:buFont typeface="+mj-lt"/>
              <a:buAutoNum type="arabicPeriod"/>
            </a:pPr>
            <a:r>
              <a:rPr lang="en-US" sz="2400" b="1" dirty="0"/>
              <a:t>NEW ACCOUNTING GUIDANCE</a:t>
            </a:r>
            <a:r>
              <a:rPr lang="en-US" sz="2400" dirty="0"/>
              <a:t> – CUSTODIAL FUNDS</a:t>
            </a:r>
          </a:p>
          <a:p>
            <a:pPr marL="514350" lvl="0" indent="-457200">
              <a:buClr>
                <a:srgbClr val="1F497D">
                  <a:lumMod val="50000"/>
                </a:srgbClr>
              </a:buClr>
              <a:buFont typeface="+mj-lt"/>
              <a:buAutoNum type="arabicPeriod"/>
            </a:pPr>
            <a:r>
              <a:rPr lang="en-US" sz="2400" dirty="0"/>
              <a:t>CAFR REPORTING CHANGES</a:t>
            </a:r>
          </a:p>
          <a:p>
            <a:pPr marL="514350" lvl="0" indent="-457200">
              <a:buClr>
                <a:srgbClr val="1F497D">
                  <a:lumMod val="50000"/>
                </a:srgbClr>
              </a:buClr>
              <a:buFont typeface="+mj-lt"/>
              <a:buAutoNum type="arabicPeriod"/>
            </a:pPr>
            <a:r>
              <a:rPr lang="en-US" sz="2400" b="1" dirty="0"/>
              <a:t>QUESTIONS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u="none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u="none" dirty="0"/>
          </a:p>
          <a:p>
            <a:pPr marL="0" indent="0">
              <a:buNone/>
            </a:pPr>
            <a:r>
              <a:rPr lang="en-US" sz="2400" dirty="0"/>
              <a:t>		</a:t>
            </a:r>
            <a:endParaRPr lang="en-US" sz="2400" u="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2396427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/>
              <a:t>NEW</a:t>
            </a:r>
            <a:r>
              <a:rPr lang="en-US" sz="3600" dirty="0"/>
              <a:t> Custodial Fund Accounting Guidance:</a:t>
            </a:r>
          </a:p>
          <a:p>
            <a:pPr marL="0" indent="0">
              <a:buNone/>
            </a:pPr>
            <a:endParaRPr lang="en-US" sz="800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u="none" dirty="0"/>
              <a:t>No more 262xxx accounts (Funds Held for Others) in 6xxxx fund type (excluding 69999)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u="none" dirty="0"/>
              <a:t>Funds held for others 262xxx </a:t>
            </a:r>
            <a:r>
              <a:rPr lang="en-US" dirty="0"/>
              <a:t>CAN</a:t>
            </a:r>
            <a:r>
              <a:rPr lang="en-US" u="none" dirty="0"/>
              <a:t> still be used in other fund types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u="none" dirty="0"/>
              <a:t>Custodial funds will report restricted net position instead of a funds held for others account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u="none" dirty="0"/>
              <a:t>SAO will monitor account 262xxx in custodial funds in TeamWorks at the beginning of FY2020 to ensure implementation at organization level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409226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/>
              <a:t>NEW</a:t>
            </a:r>
            <a:r>
              <a:rPr lang="en-US" sz="3600" dirty="0"/>
              <a:t> Custodial Fund Accounting Guidance:</a:t>
            </a:r>
          </a:p>
          <a:p>
            <a:pPr marL="0" indent="0">
              <a:buNone/>
            </a:pPr>
            <a:endParaRPr lang="en-US" sz="800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u="none" dirty="0"/>
              <a:t>Pd 1 of FY2020 use account 390107 (adjustment to fund balance/net position) to record beginning net position and eliminate funds held for others balance (This is a one time conversion entry to create beginning net position.)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u="none" dirty="0"/>
          </a:p>
          <a:p>
            <a:pPr marL="400050" lvl="1" indent="0">
              <a:buNone/>
            </a:pPr>
            <a:r>
              <a:rPr lang="en-US" u="none" dirty="0"/>
              <a:t>	Dr 	262xxx  Funds Held for Others</a:t>
            </a:r>
          </a:p>
          <a:p>
            <a:pPr marL="400050" lvl="1" indent="0">
              <a:buNone/>
            </a:pPr>
            <a:r>
              <a:rPr lang="en-US" u="none" dirty="0"/>
              <a:t>		Cr 	390107  Adjustment to FB/NP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7301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/>
              <a:t>NEW</a:t>
            </a:r>
            <a:r>
              <a:rPr lang="en-US" sz="3600" dirty="0"/>
              <a:t> Custodial Fund Accounting Guidance:</a:t>
            </a:r>
          </a:p>
          <a:p>
            <a:pPr marL="0" indent="0">
              <a:buNone/>
            </a:pPr>
            <a:endParaRPr lang="en-US" sz="8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u="none" dirty="0"/>
              <a:t>Use of the revenue and expense accounts are </a:t>
            </a:r>
            <a:r>
              <a:rPr lang="en-US" dirty="0"/>
              <a:t>REQUIRED</a:t>
            </a:r>
            <a:r>
              <a:rPr lang="en-US" u="none" dirty="0"/>
              <a:t> with the new custodial fund presentation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u="none" dirty="0"/>
              <a:t>All revenue and expense accounts are available for use beginning July 1, 2019 (FY2020)</a:t>
            </a:r>
          </a:p>
          <a:p>
            <a:pPr marL="1257300" lvl="2" indent="-457200">
              <a:buFont typeface="Wingdings" panose="05000000000000000000" pitchFamily="2" charset="2"/>
              <a:buChar char="§"/>
            </a:pPr>
            <a:r>
              <a:rPr lang="en-US" dirty="0"/>
              <a:t>Revenue accounts 4xxxxx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US" dirty="0"/>
              <a:t>  Expense accounts 5xxxxx-873xxx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u="none" dirty="0"/>
              <a:t>Select the accounts that best fit with </a:t>
            </a:r>
          </a:p>
          <a:p>
            <a:pPr marL="400050" lvl="1" indent="0">
              <a:buNone/>
            </a:pPr>
            <a:r>
              <a:rPr lang="en-US" u="none" dirty="0"/>
              <a:t>      organizational activity types</a:t>
            </a:r>
          </a:p>
          <a:p>
            <a:pPr marL="1314450" lvl="2" indent="-514350">
              <a:buFont typeface="Wingdings" panose="05000000000000000000" pitchFamily="2" charset="2"/>
              <a:buChar char="§"/>
            </a:pPr>
            <a:endParaRPr lang="en-US" u="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783304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/>
              <a:t>NEW</a:t>
            </a:r>
            <a:r>
              <a:rPr lang="en-US" sz="3600" dirty="0"/>
              <a:t> Custodial Fund Accounting Guidance:</a:t>
            </a:r>
          </a:p>
          <a:p>
            <a:pPr marL="0" indent="0">
              <a:buNone/>
            </a:pPr>
            <a:endParaRPr lang="en-US" sz="800" dirty="0"/>
          </a:p>
          <a:p>
            <a:pPr marL="400050" lvl="1" indent="0">
              <a:buNone/>
            </a:pPr>
            <a:r>
              <a:rPr lang="en-US" b="1" dirty="0"/>
              <a:t>PRE-GASB 84 (FY2019)</a:t>
            </a:r>
            <a:r>
              <a:rPr lang="en-US" b="1" u="none" dirty="0"/>
              <a:t>:</a:t>
            </a:r>
          </a:p>
          <a:p>
            <a:pPr marL="400050" lvl="1" indent="0">
              <a:buNone/>
            </a:pPr>
            <a:endParaRPr lang="en-US" sz="800" b="1" u="none" dirty="0"/>
          </a:p>
          <a:p>
            <a:pPr marL="400050" lvl="1" indent="0">
              <a:buNone/>
            </a:pPr>
            <a:r>
              <a:rPr lang="en-US" dirty="0"/>
              <a:t>Additions</a:t>
            </a:r>
          </a:p>
          <a:p>
            <a:pPr marL="400050" lvl="1" indent="0">
              <a:buNone/>
            </a:pPr>
            <a:r>
              <a:rPr lang="en-US" u="none" dirty="0"/>
              <a:t>Dr		101xxx  Cash</a:t>
            </a:r>
          </a:p>
          <a:p>
            <a:pPr marL="400050" lvl="1" indent="0">
              <a:buNone/>
            </a:pPr>
            <a:r>
              <a:rPr lang="en-US" u="none" dirty="0"/>
              <a:t>	Cr		 262xxx  Funds Held for Others</a:t>
            </a:r>
          </a:p>
          <a:p>
            <a:pPr marL="400050" lvl="1" indent="0">
              <a:buNone/>
            </a:pPr>
            <a:endParaRPr lang="en-US" sz="800" u="none" dirty="0"/>
          </a:p>
          <a:p>
            <a:pPr marL="400050" lvl="1" indent="0">
              <a:buNone/>
            </a:pPr>
            <a:r>
              <a:rPr lang="en-US" dirty="0"/>
              <a:t>Deductions</a:t>
            </a:r>
          </a:p>
          <a:p>
            <a:pPr marL="400050" lvl="1" indent="0">
              <a:buNone/>
            </a:pPr>
            <a:r>
              <a:rPr lang="en-US" u="none" dirty="0"/>
              <a:t>Dr		 262xxx  Funds Held for Others</a:t>
            </a:r>
          </a:p>
          <a:p>
            <a:pPr marL="400050" lvl="1" indent="0">
              <a:buNone/>
            </a:pPr>
            <a:r>
              <a:rPr lang="en-US" u="none" dirty="0"/>
              <a:t>	Cr		 101xxx  Cash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4200248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/>
              <a:t>NEW</a:t>
            </a:r>
            <a:r>
              <a:rPr lang="en-US" sz="3600" dirty="0"/>
              <a:t> Custodial Fund Accounting Guidance:</a:t>
            </a:r>
          </a:p>
          <a:p>
            <a:pPr marL="0" indent="0">
              <a:buNone/>
            </a:pPr>
            <a:endParaRPr lang="en-US" sz="800" dirty="0"/>
          </a:p>
          <a:p>
            <a:pPr marL="400050" lvl="1" indent="0">
              <a:buNone/>
            </a:pPr>
            <a:r>
              <a:rPr lang="en-US" b="1" dirty="0"/>
              <a:t>PRE-GASB 84</a:t>
            </a:r>
            <a:r>
              <a:rPr lang="en-US" b="1" u="none" dirty="0"/>
              <a:t>:</a:t>
            </a:r>
          </a:p>
          <a:p>
            <a:pPr marL="400050" lvl="1" indent="0">
              <a:buNone/>
            </a:pPr>
            <a:r>
              <a:rPr lang="en-US" sz="2000" u="none" dirty="0"/>
              <a:t>For reporting of this activity in the CAFR SAO has to analyze the debits and credits of the accounts to determine what to report as additions and deductions in the </a:t>
            </a:r>
            <a:r>
              <a:rPr lang="en-US" sz="2000" i="1" u="none" dirty="0"/>
              <a:t>Combining Statement of Changes in Fiduciary Assets and Liabilities</a:t>
            </a:r>
            <a:r>
              <a:rPr lang="en-US" sz="2000" u="none" dirty="0"/>
              <a:t> for Agency Funds.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981C0-FC74-4B99-A8F3-82DE68BC2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747" y="3810000"/>
            <a:ext cx="6798505" cy="281940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73006C4D-B35C-41BF-96BA-B174BA0C2627}"/>
              </a:ext>
            </a:extLst>
          </p:cNvPr>
          <p:cNvSpPr/>
          <p:nvPr/>
        </p:nvSpPr>
        <p:spPr>
          <a:xfrm>
            <a:off x="5486400" y="4402873"/>
            <a:ext cx="228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49B2970-430A-4E01-A33F-3E28F6363F4F}"/>
              </a:ext>
            </a:extLst>
          </p:cNvPr>
          <p:cNvSpPr/>
          <p:nvPr/>
        </p:nvSpPr>
        <p:spPr>
          <a:xfrm>
            <a:off x="6385926" y="4419600"/>
            <a:ext cx="228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14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/>
              <a:t>NEW</a:t>
            </a:r>
            <a:r>
              <a:rPr lang="en-US" sz="3600" dirty="0"/>
              <a:t> Custodial Fund Accounting Guidance:</a:t>
            </a:r>
          </a:p>
          <a:p>
            <a:pPr marL="0" indent="0">
              <a:buNone/>
            </a:pPr>
            <a:endParaRPr lang="en-US" sz="800" dirty="0"/>
          </a:p>
          <a:p>
            <a:pPr marL="400050" lvl="1" indent="0">
              <a:buNone/>
            </a:pPr>
            <a:r>
              <a:rPr lang="en-US" b="1" dirty="0"/>
              <a:t>POST-GASB 84 (FY2020)</a:t>
            </a:r>
            <a:r>
              <a:rPr lang="en-US" b="1" u="none" dirty="0"/>
              <a:t>:  Charitable Contributions</a:t>
            </a:r>
          </a:p>
          <a:p>
            <a:pPr marL="400050" lvl="1" indent="0">
              <a:buNone/>
            </a:pPr>
            <a:endParaRPr lang="en-US" sz="800" b="1" u="none" dirty="0"/>
          </a:p>
          <a:p>
            <a:pPr marL="400050" lvl="1" indent="0">
              <a:buNone/>
            </a:pPr>
            <a:r>
              <a:rPr lang="en-US" dirty="0"/>
              <a:t>Additions</a:t>
            </a:r>
          </a:p>
          <a:p>
            <a:pPr marL="400050" lvl="1" indent="0">
              <a:buNone/>
            </a:pPr>
            <a:r>
              <a:rPr lang="en-US" u="none" dirty="0"/>
              <a:t>Dr		101xxx  Cash</a:t>
            </a:r>
          </a:p>
          <a:p>
            <a:pPr marL="400050" lvl="1" indent="0">
              <a:buNone/>
            </a:pPr>
            <a:r>
              <a:rPr lang="en-US" u="none" dirty="0"/>
              <a:t>	Cr		 466001 Contributions &amp; Donations</a:t>
            </a:r>
          </a:p>
          <a:p>
            <a:pPr marL="400050" lvl="1" indent="0">
              <a:buNone/>
            </a:pPr>
            <a:endParaRPr lang="en-US" sz="800" u="none" dirty="0"/>
          </a:p>
          <a:p>
            <a:pPr marL="400050" lvl="1" indent="0">
              <a:buNone/>
            </a:pPr>
            <a:r>
              <a:rPr lang="en-US" dirty="0"/>
              <a:t>Deductions</a:t>
            </a:r>
          </a:p>
          <a:p>
            <a:pPr marL="400050" lvl="1" indent="0">
              <a:buNone/>
            </a:pPr>
            <a:r>
              <a:rPr lang="en-US" u="none" dirty="0"/>
              <a:t>Dr		 696002  Distribution of Contributions</a:t>
            </a:r>
          </a:p>
          <a:p>
            <a:pPr marL="400050" lvl="1" indent="0">
              <a:buNone/>
            </a:pPr>
            <a:r>
              <a:rPr lang="en-US" u="none" dirty="0"/>
              <a:t>	Cr		 101xxx  Cash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2918926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69584F5-DC12-4C1B-8B41-AD796C6A7638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8534400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 sz="32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u="sng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3600" u="sng" dirty="0"/>
              <a:t>NEW</a:t>
            </a:r>
            <a:r>
              <a:rPr lang="en-US" sz="3600" dirty="0"/>
              <a:t> Custodial Fund Accounting Guidance: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8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6B10232-2255-4576-AFF6-AFBAE81907F5}"/>
              </a:ext>
            </a:extLst>
          </p:cNvPr>
          <p:cNvSpPr txBox="1">
            <a:spLocks/>
          </p:cNvSpPr>
          <p:nvPr/>
        </p:nvSpPr>
        <p:spPr>
          <a:xfrm>
            <a:off x="304800" y="1219200"/>
            <a:ext cx="4114800" cy="556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 sz="32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u="sng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800" dirty="0"/>
          </a:p>
          <a:p>
            <a:pPr marL="400050" lvl="1" indent="0">
              <a:buFont typeface="Wingdings" panose="05000000000000000000" pitchFamily="2" charset="2"/>
              <a:buNone/>
            </a:pPr>
            <a:endParaRPr lang="en-US" b="1" dirty="0"/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b="1" dirty="0"/>
              <a:t>POST-GASB 84</a:t>
            </a:r>
            <a:r>
              <a:rPr lang="en-US" b="1" u="none" dirty="0"/>
              <a:t>:</a:t>
            </a:r>
          </a:p>
          <a:p>
            <a:pPr marL="400050" lvl="1" indent="0">
              <a:buFont typeface="Wingdings" panose="05000000000000000000" pitchFamily="2" charset="2"/>
              <a:buNone/>
            </a:pPr>
            <a:endParaRPr lang="en-US" sz="2000" u="none" dirty="0"/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sz="2000" u="none" dirty="0"/>
              <a:t>New reporting presentation will be a </a:t>
            </a:r>
            <a:r>
              <a:rPr lang="en-US" sz="2000" i="1" u="none" dirty="0"/>
              <a:t>Statement of Changes in Custodial Funds</a:t>
            </a:r>
            <a:r>
              <a:rPr lang="en-US" sz="2000" u="none" dirty="0"/>
              <a:t>.</a:t>
            </a:r>
          </a:p>
          <a:p>
            <a:pPr marL="400050" lvl="1" indent="0">
              <a:buFont typeface="Wingdings" panose="05000000000000000000" pitchFamily="2" charset="2"/>
              <a:buNone/>
            </a:pPr>
            <a:endParaRPr lang="en-US" sz="2000" u="none" dirty="0"/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sz="2000" u="none" dirty="0"/>
              <a:t>The revenue and expense accounts will be mapped to appropriate CAFR line items in the same manner as other fiduciary funds.</a:t>
            </a:r>
          </a:p>
          <a:p>
            <a:pPr marL="400050" lvl="1" indent="0">
              <a:buFont typeface="Wingdings" panose="05000000000000000000" pitchFamily="2" charset="2"/>
              <a:buNone/>
            </a:pPr>
            <a:endParaRPr lang="en-US" sz="2000" u="none" dirty="0"/>
          </a:p>
          <a:p>
            <a:pPr marL="400050" lvl="1" indent="0">
              <a:buFont typeface="Wingdings" panose="05000000000000000000" pitchFamily="2" charset="2"/>
              <a:buNone/>
            </a:pPr>
            <a:endParaRPr lang="en-US" sz="2000" u="none" dirty="0"/>
          </a:p>
          <a:p>
            <a:pPr marL="400050" lvl="1" indent="0">
              <a:buFont typeface="Wingdings" panose="05000000000000000000" pitchFamily="2" charset="2"/>
              <a:buNone/>
            </a:pPr>
            <a:endParaRPr lang="en-US" sz="2000" u="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CDDDA9-5B74-4133-817C-77115A730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1" r="3759"/>
          <a:stretch/>
        </p:blipFill>
        <p:spPr>
          <a:xfrm>
            <a:off x="5370694" y="2022122"/>
            <a:ext cx="346850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/>
              <a:t>NEW</a:t>
            </a:r>
            <a:r>
              <a:rPr lang="en-US" sz="3600" dirty="0"/>
              <a:t> Custodial Fund Accounting Guidance:</a:t>
            </a:r>
          </a:p>
          <a:p>
            <a:pPr marL="0" indent="0">
              <a:buNone/>
            </a:pPr>
            <a:endParaRPr lang="en-US" sz="8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700" u="none" dirty="0"/>
              <a:t>Record amounts to the following accounts </a:t>
            </a:r>
            <a:r>
              <a:rPr lang="en-US" sz="2700" dirty="0"/>
              <a:t>separately (if applicable)</a:t>
            </a:r>
            <a:r>
              <a:rPr lang="en-US" sz="2700" u="none" dirty="0"/>
              <a:t>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800" u="none" dirty="0"/>
          </a:p>
          <a:p>
            <a:pPr marL="1314450" lvl="2" indent="-5143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Investment earnings/Interest</a:t>
            </a:r>
          </a:p>
          <a:p>
            <a:pPr marL="1314450" lvl="2" indent="-5143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Investment costs</a:t>
            </a:r>
          </a:p>
          <a:p>
            <a:pPr marL="1314450" lvl="2" indent="-5143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Administrative costs</a:t>
            </a:r>
          </a:p>
          <a:p>
            <a:pPr marL="800100" lvl="2" indent="0">
              <a:buNone/>
            </a:pPr>
            <a:r>
              <a:rPr lang="en-US" sz="2300" i="1" dirty="0"/>
              <a:t>(</a:t>
            </a:r>
            <a:r>
              <a:rPr lang="en-US" sz="2300" dirty="0"/>
              <a:t>Note: </a:t>
            </a:r>
            <a:r>
              <a:rPr lang="en-US" sz="2300" i="1" dirty="0"/>
              <a:t>Net investment earnings </a:t>
            </a:r>
            <a:r>
              <a:rPr lang="en-US" sz="2300" dirty="0"/>
              <a:t>can be presented if investment costs and investment earnings are not separable)</a:t>
            </a:r>
          </a:p>
          <a:p>
            <a:pPr marL="800100" lvl="2" indent="0">
              <a:buNone/>
            </a:pPr>
            <a:r>
              <a:rPr lang="en-US" sz="2300" u="none" dirty="0">
                <a:solidFill>
                  <a:srgbClr val="FF0000"/>
                </a:solidFill>
              </a:rPr>
              <a:t>These </a:t>
            </a:r>
            <a:r>
              <a:rPr lang="en-US" sz="2300" dirty="0">
                <a:solidFill>
                  <a:srgbClr val="FF0000"/>
                </a:solidFill>
              </a:rPr>
              <a:t>three accounts are all related to investment activity</a:t>
            </a:r>
            <a:endParaRPr lang="en-US" sz="2300" u="none" dirty="0">
              <a:solidFill>
                <a:srgbClr val="FF0000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700" u="none" dirty="0"/>
              <a:t>These accounts will be presented separately in the CAFR</a:t>
            </a:r>
          </a:p>
          <a:p>
            <a:pPr marL="1314450" lvl="2" indent="-514350">
              <a:buFont typeface="Wingdings" panose="05000000000000000000" pitchFamily="2" charset="2"/>
              <a:buChar char="§"/>
            </a:pPr>
            <a:endParaRPr lang="en-US" u="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392021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/>
              <a:t>NEW</a:t>
            </a:r>
            <a:r>
              <a:rPr lang="en-US" sz="3600" dirty="0"/>
              <a:t> Custodial Fund Accounting Guidance:</a:t>
            </a:r>
          </a:p>
          <a:p>
            <a:pPr marL="0" indent="0">
              <a:buNone/>
            </a:pPr>
            <a:endParaRPr lang="en-US" sz="8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700" u="none" dirty="0"/>
              <a:t>There is one </a:t>
            </a:r>
            <a:r>
              <a:rPr lang="en-US" sz="2700" dirty="0"/>
              <a:t>EXCEPTION</a:t>
            </a:r>
            <a:r>
              <a:rPr lang="en-US" sz="2700" u="none" dirty="0"/>
              <a:t> to the new custodial accounting presentation- the BTA exception</a:t>
            </a:r>
          </a:p>
          <a:p>
            <a:pPr marL="400050" lvl="1" indent="0">
              <a:buNone/>
            </a:pPr>
            <a:endParaRPr lang="en-US" sz="800" u="none" dirty="0"/>
          </a:p>
          <a:p>
            <a:pPr marL="1257300" lvl="2" indent="-457200"/>
            <a:r>
              <a:rPr lang="en-US" sz="2300" u="none" dirty="0"/>
              <a:t>This applies to </a:t>
            </a:r>
            <a:r>
              <a:rPr lang="en-US" sz="2300" u="sng" dirty="0"/>
              <a:t>Business-type Activities </a:t>
            </a:r>
          </a:p>
          <a:p>
            <a:pPr marL="1257300" lvl="2" indent="-457200"/>
            <a:r>
              <a:rPr lang="en-US" sz="2300" dirty="0"/>
              <a:t>Includes </a:t>
            </a:r>
            <a:r>
              <a:rPr lang="en-US" sz="2300" u="sng" dirty="0"/>
              <a:t>Enterprise</a:t>
            </a:r>
            <a:r>
              <a:rPr lang="en-US" sz="2300" dirty="0"/>
              <a:t> funds</a:t>
            </a:r>
          </a:p>
          <a:p>
            <a:pPr marL="1257300" lvl="2" indent="-457200"/>
            <a:r>
              <a:rPr lang="en-US" sz="2300" u="none" dirty="0"/>
              <a:t>This allows activities that are identified as and normally reported in custodial funds to be reported on the </a:t>
            </a:r>
            <a:r>
              <a:rPr lang="en-US" sz="2300" i="1" u="none" dirty="0"/>
              <a:t>Statement of Net </a:t>
            </a:r>
            <a:r>
              <a:rPr lang="en-US" sz="2300" i="1" dirty="0"/>
              <a:t>P</a:t>
            </a:r>
            <a:r>
              <a:rPr lang="en-US" sz="2300" i="1" u="none" dirty="0"/>
              <a:t>osition </a:t>
            </a:r>
            <a:r>
              <a:rPr lang="en-US" sz="2300" u="none" dirty="0"/>
              <a:t>and </a:t>
            </a:r>
            <a:r>
              <a:rPr lang="en-US" sz="2300" i="1" u="none" dirty="0"/>
              <a:t>Statement of Cash </a:t>
            </a:r>
            <a:r>
              <a:rPr lang="en-US" sz="2300" i="1" dirty="0"/>
              <a:t>F</a:t>
            </a:r>
            <a:r>
              <a:rPr lang="en-US" sz="2300" i="1" u="none" dirty="0"/>
              <a:t>lows</a:t>
            </a:r>
          </a:p>
          <a:p>
            <a:pPr marL="1314450" lvl="2" indent="-514350">
              <a:buFont typeface="Wingdings" panose="05000000000000000000" pitchFamily="2" charset="2"/>
              <a:buChar char="§"/>
            </a:pPr>
            <a:endParaRPr lang="en-US" u="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4266224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/>
              <a:t>NEW</a:t>
            </a:r>
            <a:r>
              <a:rPr lang="en-US" sz="3600" dirty="0"/>
              <a:t> Custodial Fund Accounting Guidance:</a:t>
            </a:r>
          </a:p>
          <a:p>
            <a:pPr marL="0" indent="0">
              <a:buNone/>
            </a:pPr>
            <a:endParaRPr lang="en-US" sz="8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u="sng" dirty="0"/>
              <a:t>Rules for BTA Exception:</a:t>
            </a:r>
            <a:r>
              <a:rPr lang="en-US" u="none" dirty="0"/>
              <a:t> 	</a:t>
            </a:r>
          </a:p>
          <a:p>
            <a:pPr marL="1714500" lvl="3" indent="-457200">
              <a:buFont typeface="+mj-lt"/>
              <a:buAutoNum type="arabicPeriod"/>
            </a:pPr>
            <a:r>
              <a:rPr lang="en-US" sz="2400" u="none" dirty="0"/>
              <a:t>Can only present this way if assets, upon receipt, are NORMALLY expected to be held for three months or less</a:t>
            </a:r>
          </a:p>
          <a:p>
            <a:pPr marL="1714500" lvl="3" indent="-457200">
              <a:buFont typeface="+mj-lt"/>
              <a:buAutoNum type="arabicPeriod"/>
            </a:pPr>
            <a:r>
              <a:rPr lang="en-US" sz="2400" dirty="0"/>
              <a:t>Asset and corresponding liabilities presented on the BTA </a:t>
            </a:r>
            <a:r>
              <a:rPr lang="en-US" sz="2400" i="1" dirty="0"/>
              <a:t>Statement of Net Position</a:t>
            </a:r>
            <a:endParaRPr lang="en-US" sz="2400" i="1" u="none" dirty="0"/>
          </a:p>
          <a:p>
            <a:pPr marL="1714500" lvl="3" indent="-457200">
              <a:buFont typeface="+mj-lt"/>
              <a:buAutoNum type="arabicPeriod"/>
            </a:pPr>
            <a:r>
              <a:rPr lang="en-US" sz="2400" dirty="0"/>
              <a:t>Additions and deductions reported separately as cash inflows and cash outflows on the </a:t>
            </a:r>
            <a:r>
              <a:rPr lang="en-US" sz="2400" i="1" dirty="0"/>
              <a:t>Statement of Cash Flows</a:t>
            </a:r>
            <a:r>
              <a:rPr lang="en-US" sz="2400" u="none" dirty="0"/>
              <a:t> in the operating activities category</a:t>
            </a:r>
            <a:endParaRPr lang="en-US" u="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83578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Process of Implementation: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/>
              <a:t>Survey sent to identify organizations that will be impacted by changes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u="none" dirty="0">
                <a:solidFill>
                  <a:srgbClr val="002060"/>
                </a:solidFill>
              </a:rPr>
              <a:t>Two Training Classes (Tues. 6/11/19 and </a:t>
            </a:r>
          </a:p>
          <a:p>
            <a:pPr marL="0" indent="0">
              <a:buNone/>
            </a:pPr>
            <a:r>
              <a:rPr lang="en-US" sz="2800" b="0" u="none" dirty="0">
                <a:solidFill>
                  <a:srgbClr val="002060"/>
                </a:solidFill>
              </a:rPr>
              <a:t>     Wed. 6/19/19)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/>
              <a:t>July 1, 2019 – New accounting for custodial funds begins</a:t>
            </a:r>
            <a:endParaRPr lang="en-US" sz="2800" u="none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/>
              <a:t>CAFR FY2020 – New reporting requirement changes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2031168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4F507D8-A8BE-4A2C-809C-4F712DB09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314" y="1054719"/>
            <a:ext cx="4284486" cy="55409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5AAFA3-5D16-4D4D-8EC4-35C11ABC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C785CBB-9D03-4FB1-8E6E-A0718F97C98B}"/>
              </a:ext>
            </a:extLst>
          </p:cNvPr>
          <p:cNvSpPr txBox="1">
            <a:spLocks/>
          </p:cNvSpPr>
          <p:nvPr/>
        </p:nvSpPr>
        <p:spPr>
          <a:xfrm>
            <a:off x="838200" y="76200"/>
            <a:ext cx="64008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GASB 84 Training</a:t>
            </a:r>
            <a:endParaRPr lang="en-US" b="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5855415-AC88-45A0-BEF8-402810727D48}"/>
              </a:ext>
            </a:extLst>
          </p:cNvPr>
          <p:cNvSpPr txBox="1">
            <a:spLocks/>
          </p:cNvSpPr>
          <p:nvPr/>
        </p:nvSpPr>
        <p:spPr>
          <a:xfrm>
            <a:off x="161572" y="1054719"/>
            <a:ext cx="8525228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3200" kern="1200">
                <a:solidFill>
                  <a:srgbClr val="870E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70E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400" kern="1200">
                <a:solidFill>
                  <a:srgbClr val="870E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70E00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»"/>
              <a:defRPr sz="2000" kern="1200">
                <a:solidFill>
                  <a:srgbClr val="870E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800" dirty="0">
                <a:solidFill>
                  <a:schemeClr val="tx1"/>
                </a:solidFill>
              </a:rPr>
              <a:t>PRE-GASB 84 Presentation</a:t>
            </a:r>
          </a:p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800" dirty="0">
                <a:solidFill>
                  <a:schemeClr val="tx1"/>
                </a:solidFill>
              </a:rPr>
              <a:t>(FY2019)</a:t>
            </a:r>
          </a:p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Statement of Fiduciary Net Position</a:t>
            </a:r>
          </a:p>
          <a:p>
            <a:pPr marL="400050">
              <a:buClr>
                <a:srgbClr val="1F497D">
                  <a:lumMod val="50000"/>
                </a:srgbClr>
              </a:buClr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>
              <a:buClr>
                <a:srgbClr val="1F497D">
                  <a:lumMod val="50000"/>
                </a:srgbClr>
              </a:buClr>
            </a:pPr>
            <a:r>
              <a:rPr lang="en-US" sz="2000" b="1" i="1" dirty="0">
                <a:solidFill>
                  <a:schemeClr val="tx1"/>
                </a:solidFill>
              </a:rPr>
              <a:t>Agency Fund Presentation</a:t>
            </a:r>
          </a:p>
          <a:p>
            <a:pPr marL="800100" lvl="1">
              <a:buClr>
                <a:srgbClr val="1F497D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Funds Held for Others </a:t>
            </a:r>
            <a:r>
              <a:rPr lang="en-US" sz="1600" b="1" u="sng" dirty="0"/>
              <a:t>IS</a:t>
            </a:r>
            <a:r>
              <a:rPr lang="en-US" sz="1600" dirty="0"/>
              <a:t> reported</a:t>
            </a:r>
          </a:p>
          <a:p>
            <a:pPr marL="514350" lvl="1" indent="0">
              <a:buClr>
                <a:srgbClr val="1F497D">
                  <a:lumMod val="50000"/>
                </a:srgbClr>
              </a:buClr>
              <a:buNone/>
            </a:pP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14350" lvl="1" indent="0">
              <a:buClr>
                <a:srgbClr val="1F497D">
                  <a:lumMod val="50000"/>
                </a:srgbClr>
              </a:buClr>
              <a:buNone/>
            </a:pP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14350" lvl="1" indent="0">
              <a:buClr>
                <a:srgbClr val="1F497D">
                  <a:lumMod val="50000"/>
                </a:srgbClr>
              </a:buClr>
              <a:buNone/>
            </a:pP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14350" lvl="1" indent="0">
              <a:buClr>
                <a:srgbClr val="1F497D">
                  <a:lumMod val="50000"/>
                </a:srgbClr>
              </a:buClr>
              <a:buNone/>
            </a:pP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14350" lvl="1" indent="0">
              <a:buClr>
                <a:srgbClr val="1F497D">
                  <a:lumMod val="50000"/>
                </a:srgbClr>
              </a:buClr>
              <a:buNone/>
            </a:pP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14350" lvl="1" indent="0">
              <a:buClr>
                <a:srgbClr val="1F497D">
                  <a:lumMod val="50000"/>
                </a:srgbClr>
              </a:buClr>
              <a:buNone/>
            </a:pP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14350" lvl="1" indent="0">
              <a:buClr>
                <a:srgbClr val="1F497D">
                  <a:lumMod val="50000"/>
                </a:srgbClr>
              </a:buClr>
              <a:buNone/>
            </a:pP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00050">
              <a:buClr>
                <a:srgbClr val="1F497D">
                  <a:lumMod val="50000"/>
                </a:srgbClr>
              </a:buClr>
            </a:pPr>
            <a:r>
              <a:rPr lang="en-US" sz="2000" b="1" i="1" dirty="0">
                <a:solidFill>
                  <a:schemeClr val="tx1"/>
                </a:solidFill>
              </a:rPr>
              <a:t>Agency Fund Presentation </a:t>
            </a:r>
          </a:p>
          <a:p>
            <a:pPr marL="800100" lvl="1">
              <a:buClr>
                <a:srgbClr val="1F497D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Net Position is </a:t>
            </a:r>
            <a:r>
              <a:rPr lang="en-US" sz="1600" b="1" u="sng" dirty="0"/>
              <a:t>NOT</a:t>
            </a:r>
            <a:r>
              <a:rPr lang="en-US" sz="1600" dirty="0"/>
              <a:t> reported</a:t>
            </a:r>
          </a:p>
          <a:p>
            <a:pPr marL="800100" lvl="1">
              <a:buClr>
                <a:srgbClr val="1F497D">
                  <a:lumMod val="50000"/>
                </a:srgbClr>
              </a:buClr>
            </a:pPr>
            <a:endParaRPr lang="en-US" sz="1600" dirty="0"/>
          </a:p>
          <a:p>
            <a:pPr marL="800100" lvl="1">
              <a:buClr>
                <a:srgbClr val="1F497D">
                  <a:lumMod val="50000"/>
                </a:srgbClr>
              </a:buClr>
            </a:pPr>
            <a:endParaRPr lang="en-US" sz="1600" dirty="0">
              <a:solidFill>
                <a:schemeClr val="tx1"/>
              </a:solidFill>
            </a:endParaRPr>
          </a:p>
          <a:p>
            <a:pPr marL="800100" lvl="1">
              <a:buClr>
                <a:srgbClr val="1F497D">
                  <a:lumMod val="50000"/>
                </a:srgbClr>
              </a:buClr>
            </a:pPr>
            <a:endParaRPr lang="en-US" sz="1600" dirty="0"/>
          </a:p>
          <a:p>
            <a:pPr marL="800100" lvl="1">
              <a:buClr>
                <a:srgbClr val="1F497D">
                  <a:lumMod val="50000"/>
                </a:srgbClr>
              </a:buClr>
            </a:pPr>
            <a:endParaRPr lang="en-US" sz="1600" dirty="0">
              <a:solidFill>
                <a:schemeClr val="tx1"/>
              </a:solidFill>
            </a:endParaRPr>
          </a:p>
          <a:p>
            <a:pPr marL="800100" lvl="1">
              <a:buClr>
                <a:srgbClr val="1F497D">
                  <a:lumMod val="50000"/>
                </a:srgbClr>
              </a:buClr>
            </a:pPr>
            <a:endParaRPr lang="en-US" sz="1600" dirty="0"/>
          </a:p>
          <a:p>
            <a:pPr marL="800100" lvl="1">
              <a:buClr>
                <a:srgbClr val="1F497D">
                  <a:lumMod val="50000"/>
                </a:srgbClr>
              </a:buClr>
            </a:pPr>
            <a:endParaRPr lang="en-US" sz="1600" dirty="0">
              <a:solidFill>
                <a:schemeClr val="tx1"/>
              </a:solidFill>
            </a:endParaRPr>
          </a:p>
          <a:p>
            <a:pPr marL="800100" lvl="1">
              <a:buClr>
                <a:srgbClr val="1F497D">
                  <a:lumMod val="50000"/>
                </a:srgbClr>
              </a:buClr>
            </a:pPr>
            <a:endParaRPr lang="en-US" sz="1600" dirty="0"/>
          </a:p>
          <a:p>
            <a:pPr marL="514350" lvl="1" indent="0">
              <a:buClr>
                <a:srgbClr val="1F497D">
                  <a:lumMod val="50000"/>
                </a:srgbClr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400050">
              <a:buClr>
                <a:srgbClr val="1F497D">
                  <a:lumMod val="50000"/>
                </a:srgbClr>
              </a:buClr>
            </a:pPr>
            <a:endParaRPr lang="en-US" sz="2400" b="1" dirty="0">
              <a:solidFill>
                <a:srgbClr val="00B0F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		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17C4678-1A2F-43A8-857A-9E05DC7FF94A}"/>
              </a:ext>
            </a:extLst>
          </p:cNvPr>
          <p:cNvSpPr/>
          <p:nvPr/>
        </p:nvSpPr>
        <p:spPr>
          <a:xfrm>
            <a:off x="7827348" y="1024286"/>
            <a:ext cx="381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BAD4199-E9C9-426E-8E31-AA15893B17E8}"/>
              </a:ext>
            </a:extLst>
          </p:cNvPr>
          <p:cNvSpPr/>
          <p:nvPr/>
        </p:nvSpPr>
        <p:spPr>
          <a:xfrm>
            <a:off x="7548133" y="5374978"/>
            <a:ext cx="873810" cy="829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11DDE23-3CC0-4ABF-A2B4-D79329D5DDA1}"/>
              </a:ext>
            </a:extLst>
          </p:cNvPr>
          <p:cNvSpPr/>
          <p:nvPr/>
        </p:nvSpPr>
        <p:spPr>
          <a:xfrm>
            <a:off x="3429000" y="5513026"/>
            <a:ext cx="1609372" cy="582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Net Position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05574306-C29A-4E48-8A91-26195CD15B97}"/>
              </a:ext>
            </a:extLst>
          </p:cNvPr>
          <p:cNvSpPr/>
          <p:nvPr/>
        </p:nvSpPr>
        <p:spPr>
          <a:xfrm>
            <a:off x="3502644" y="4471013"/>
            <a:ext cx="1609372" cy="582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Funds Held for Others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384D17-32E3-4EC0-A3FE-7CC130DB8056}"/>
              </a:ext>
            </a:extLst>
          </p:cNvPr>
          <p:cNvSpPr/>
          <p:nvPr/>
        </p:nvSpPr>
        <p:spPr>
          <a:xfrm>
            <a:off x="7548133" y="4347936"/>
            <a:ext cx="873810" cy="829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52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AAFA3-5D16-4D4D-8EC4-35C11ABC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C785CBB-9D03-4FB1-8E6E-A0718F97C98B}"/>
              </a:ext>
            </a:extLst>
          </p:cNvPr>
          <p:cNvSpPr txBox="1">
            <a:spLocks/>
          </p:cNvSpPr>
          <p:nvPr/>
        </p:nvSpPr>
        <p:spPr>
          <a:xfrm>
            <a:off x="838200" y="76200"/>
            <a:ext cx="64008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GASB No. 84 </a:t>
            </a:r>
            <a:r>
              <a:rPr lang="en-US" b="0" dirty="0"/>
              <a:t>Con’t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5855415-AC88-45A0-BEF8-402810727D48}"/>
              </a:ext>
            </a:extLst>
          </p:cNvPr>
          <p:cNvSpPr txBox="1">
            <a:spLocks/>
          </p:cNvSpPr>
          <p:nvPr/>
        </p:nvSpPr>
        <p:spPr>
          <a:xfrm>
            <a:off x="161572" y="1054719"/>
            <a:ext cx="8525228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3200" kern="1200">
                <a:solidFill>
                  <a:srgbClr val="870E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70E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400" kern="1200">
                <a:solidFill>
                  <a:srgbClr val="870E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70E00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»"/>
              <a:defRPr sz="2000" kern="1200">
                <a:solidFill>
                  <a:srgbClr val="870E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800" dirty="0">
                <a:solidFill>
                  <a:schemeClr val="tx1"/>
                </a:solidFill>
              </a:rPr>
              <a:t>POST-GASB 84 Presentation (FY2020)</a:t>
            </a:r>
          </a:p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Statement of Fiduciary Net Position</a:t>
            </a:r>
          </a:p>
          <a:p>
            <a:pPr marL="400050">
              <a:buClr>
                <a:srgbClr val="1F497D">
                  <a:lumMod val="50000"/>
                </a:srgbClr>
              </a:buClr>
            </a:pPr>
            <a:endParaRPr lang="en-US" sz="2000" b="1" i="1" dirty="0">
              <a:solidFill>
                <a:schemeClr val="tx1"/>
              </a:solidFill>
            </a:endParaRPr>
          </a:p>
          <a:p>
            <a:pPr marL="400050">
              <a:buClr>
                <a:srgbClr val="1F497D">
                  <a:lumMod val="50000"/>
                </a:srgbClr>
              </a:buClr>
            </a:pPr>
            <a:r>
              <a:rPr lang="en-US" sz="2000" b="1" i="1" dirty="0">
                <a:solidFill>
                  <a:schemeClr val="tx1"/>
                </a:solidFill>
              </a:rPr>
              <a:t>Custodial Fund Presentation</a:t>
            </a:r>
          </a:p>
          <a:p>
            <a:pPr lvl="1">
              <a:buClr>
                <a:srgbClr val="1F497D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Funds Held for Others is </a:t>
            </a:r>
            <a:r>
              <a:rPr lang="en-US" sz="1600" b="1" u="sng" dirty="0"/>
              <a:t>NOT</a:t>
            </a:r>
            <a:r>
              <a:rPr lang="en-US" sz="1600" dirty="0"/>
              <a:t> reported.</a:t>
            </a:r>
          </a:p>
          <a:p>
            <a:pPr lvl="1">
              <a:buClr>
                <a:srgbClr val="1F497D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Liability not presented unless a </a:t>
            </a:r>
            <a:br>
              <a:rPr lang="en-US" sz="1600" dirty="0"/>
            </a:br>
            <a:r>
              <a:rPr lang="en-US" sz="1600" dirty="0"/>
              <a:t>disbursement is compelled.</a:t>
            </a:r>
          </a:p>
          <a:p>
            <a:pPr marL="514350" lvl="1" indent="0">
              <a:buClr>
                <a:srgbClr val="1F497D">
                  <a:lumMod val="50000"/>
                </a:srgbClr>
              </a:buClr>
              <a:buNone/>
            </a:pP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14350" lvl="1" indent="0">
              <a:buClr>
                <a:srgbClr val="1F497D">
                  <a:lumMod val="50000"/>
                </a:srgbClr>
              </a:buClr>
              <a:buNone/>
            </a:pP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14350" lvl="1" indent="0">
              <a:buClr>
                <a:srgbClr val="1F497D">
                  <a:lumMod val="50000"/>
                </a:srgbClr>
              </a:buClr>
              <a:buNone/>
            </a:pP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14350" lvl="1" indent="0">
              <a:buClr>
                <a:srgbClr val="1F497D">
                  <a:lumMod val="50000"/>
                </a:srgbClr>
              </a:buClr>
              <a:buNone/>
            </a:pP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>
              <a:buClr>
                <a:srgbClr val="1F497D">
                  <a:lumMod val="50000"/>
                </a:srgbClr>
              </a:buClr>
            </a:pPr>
            <a:endParaRPr lang="en-US" sz="1600" dirty="0"/>
          </a:p>
          <a:p>
            <a:pPr marL="400050">
              <a:buClr>
                <a:srgbClr val="1F497D">
                  <a:lumMod val="50000"/>
                </a:srgbClr>
              </a:buClr>
            </a:pPr>
            <a:r>
              <a:rPr lang="en-US" sz="2000" b="1" i="1" dirty="0">
                <a:solidFill>
                  <a:schemeClr val="tx1"/>
                </a:solidFill>
              </a:rPr>
              <a:t>Custodial Fund Presentation</a:t>
            </a:r>
          </a:p>
          <a:p>
            <a:pPr marL="800100" lvl="1">
              <a:buClr>
                <a:srgbClr val="1F497D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Net Position </a:t>
            </a:r>
            <a:r>
              <a:rPr lang="en-US" sz="1600" b="1" u="sng" dirty="0"/>
              <a:t>IS</a:t>
            </a:r>
            <a:r>
              <a:rPr lang="en-US" sz="1600" dirty="0"/>
              <a:t> reported</a:t>
            </a:r>
          </a:p>
          <a:p>
            <a:pPr marL="800100" lvl="1">
              <a:buClr>
                <a:srgbClr val="1F497D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All Net Position is restricted</a:t>
            </a:r>
          </a:p>
          <a:p>
            <a:pPr marL="800100" lvl="1">
              <a:buClr>
                <a:srgbClr val="1F497D">
                  <a:lumMod val="50000"/>
                </a:srgbClr>
              </a:buClr>
            </a:pPr>
            <a:endParaRPr lang="en-US" sz="1600" dirty="0">
              <a:solidFill>
                <a:schemeClr val="tx1"/>
              </a:solidFill>
            </a:endParaRPr>
          </a:p>
          <a:p>
            <a:pPr marL="800100" lvl="1">
              <a:buClr>
                <a:srgbClr val="1F497D">
                  <a:lumMod val="50000"/>
                </a:srgbClr>
              </a:buClr>
            </a:pPr>
            <a:endParaRPr lang="en-US" sz="1600" dirty="0"/>
          </a:p>
          <a:p>
            <a:pPr marL="800100" lvl="1">
              <a:buClr>
                <a:srgbClr val="1F497D">
                  <a:lumMod val="50000"/>
                </a:srgbClr>
              </a:buClr>
            </a:pPr>
            <a:endParaRPr lang="en-US" sz="1600" dirty="0">
              <a:solidFill>
                <a:schemeClr val="tx1"/>
              </a:solidFill>
            </a:endParaRPr>
          </a:p>
          <a:p>
            <a:pPr marL="800100" lvl="1">
              <a:buClr>
                <a:srgbClr val="1F497D">
                  <a:lumMod val="50000"/>
                </a:srgbClr>
              </a:buClr>
            </a:pPr>
            <a:endParaRPr lang="en-US" sz="1600" dirty="0"/>
          </a:p>
          <a:p>
            <a:pPr marL="800100" lvl="1">
              <a:buClr>
                <a:srgbClr val="1F497D">
                  <a:lumMod val="50000"/>
                </a:srgbClr>
              </a:buClr>
            </a:pPr>
            <a:endParaRPr lang="en-US" sz="1600" dirty="0">
              <a:solidFill>
                <a:schemeClr val="tx1"/>
              </a:solidFill>
            </a:endParaRPr>
          </a:p>
          <a:p>
            <a:pPr marL="800100" lvl="1">
              <a:buClr>
                <a:srgbClr val="1F497D">
                  <a:lumMod val="50000"/>
                </a:srgbClr>
              </a:buClr>
            </a:pPr>
            <a:endParaRPr lang="en-US" sz="1600" dirty="0"/>
          </a:p>
          <a:p>
            <a:pPr marL="514350" lvl="1" indent="0">
              <a:buClr>
                <a:srgbClr val="1F497D">
                  <a:lumMod val="50000"/>
                </a:srgbClr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400050">
              <a:buClr>
                <a:srgbClr val="1F497D">
                  <a:lumMod val="50000"/>
                </a:srgbClr>
              </a:buClr>
            </a:pPr>
            <a:endParaRPr lang="en-US" sz="2400" b="1" dirty="0">
              <a:solidFill>
                <a:srgbClr val="00B0F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		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BAD4199-E9C9-426E-8E31-AA15893B17E8}"/>
              </a:ext>
            </a:extLst>
          </p:cNvPr>
          <p:cNvSpPr/>
          <p:nvPr/>
        </p:nvSpPr>
        <p:spPr>
          <a:xfrm>
            <a:off x="7548133" y="5374978"/>
            <a:ext cx="873810" cy="829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384D17-32E3-4EC0-A3FE-7CC130DB8056}"/>
              </a:ext>
            </a:extLst>
          </p:cNvPr>
          <p:cNvSpPr/>
          <p:nvPr/>
        </p:nvSpPr>
        <p:spPr>
          <a:xfrm>
            <a:off x="7548133" y="4347936"/>
            <a:ext cx="873810" cy="829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81623-D482-4699-81F0-EA40C5167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296" y="2002804"/>
            <a:ext cx="4779278" cy="4662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67C2C4-18F2-4A82-B588-051D457AA528}"/>
              </a:ext>
            </a:extLst>
          </p:cNvPr>
          <p:cNvSpPr/>
          <p:nvPr/>
        </p:nvSpPr>
        <p:spPr>
          <a:xfrm>
            <a:off x="8282955" y="1910503"/>
            <a:ext cx="685800" cy="4846637"/>
          </a:xfrm>
          <a:prstGeom prst="rect">
            <a:avLst/>
          </a:prstGeom>
          <a:noFill/>
          <a:ln w="25400" cap="flat" cmpd="sng" algn="ctr">
            <a:solidFill>
              <a:srgbClr val="D9B2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100" b="1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593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AAFA3-5D16-4D4D-8EC4-35C11ABC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C785CBB-9D03-4FB1-8E6E-A0718F97C98B}"/>
              </a:ext>
            </a:extLst>
          </p:cNvPr>
          <p:cNvSpPr txBox="1">
            <a:spLocks/>
          </p:cNvSpPr>
          <p:nvPr/>
        </p:nvSpPr>
        <p:spPr>
          <a:xfrm>
            <a:off x="838200" y="76200"/>
            <a:ext cx="64008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GASB 84 Training</a:t>
            </a:r>
            <a:endParaRPr lang="en-US" b="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5855415-AC88-45A0-BEF8-402810727D48}"/>
              </a:ext>
            </a:extLst>
          </p:cNvPr>
          <p:cNvSpPr txBox="1">
            <a:spLocks/>
          </p:cNvSpPr>
          <p:nvPr/>
        </p:nvSpPr>
        <p:spPr>
          <a:xfrm>
            <a:off x="161572" y="1054719"/>
            <a:ext cx="8525228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3200" kern="1200">
                <a:solidFill>
                  <a:srgbClr val="870E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70E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400" kern="1200">
                <a:solidFill>
                  <a:srgbClr val="870E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70E00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»"/>
              <a:defRPr sz="2000" kern="1200">
                <a:solidFill>
                  <a:srgbClr val="870E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800" dirty="0">
                <a:solidFill>
                  <a:schemeClr val="tx1"/>
                </a:solidFill>
              </a:rPr>
              <a:t>PRE-GASB 84 Presentation (FY2019)</a:t>
            </a:r>
          </a:p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Statement of Changes in</a:t>
            </a:r>
          </a:p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Fiduciary Net Position</a:t>
            </a:r>
          </a:p>
          <a:p>
            <a:pPr marL="400050">
              <a:buClr>
                <a:srgbClr val="1F497D">
                  <a:lumMod val="50000"/>
                </a:srgbClr>
              </a:buClr>
            </a:pPr>
            <a:endParaRPr lang="en-US" sz="2000" dirty="0">
              <a:solidFill>
                <a:schemeClr val="tx1"/>
              </a:solidFill>
            </a:endParaRPr>
          </a:p>
          <a:p>
            <a:pPr marL="400050">
              <a:buClr>
                <a:srgbClr val="1F497D">
                  <a:lumMod val="50000"/>
                </a:srgbClr>
              </a:buClr>
            </a:pPr>
            <a:endParaRPr lang="en-US" sz="2000" dirty="0">
              <a:solidFill>
                <a:schemeClr val="tx1"/>
              </a:solidFill>
            </a:endParaRPr>
          </a:p>
          <a:p>
            <a:pPr marL="400050">
              <a:buClr>
                <a:srgbClr val="1F497D">
                  <a:lumMod val="50000"/>
                </a:srgbClr>
              </a:buClr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Now will </a:t>
            </a:r>
          </a:p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require </a:t>
            </a:r>
          </a:p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disclosure</a:t>
            </a:r>
          </a:p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similar to </a:t>
            </a:r>
          </a:p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other </a:t>
            </a:r>
          </a:p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fiduciary</a:t>
            </a:r>
          </a:p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funds for </a:t>
            </a:r>
          </a:p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custodial </a:t>
            </a:r>
          </a:p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funds (New)</a:t>
            </a:r>
          </a:p>
          <a:p>
            <a:pPr marL="514350" lvl="1" indent="0">
              <a:buClr>
                <a:srgbClr val="1F497D">
                  <a:lumMod val="50000"/>
                </a:srgbClr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400050">
              <a:buClr>
                <a:srgbClr val="1F497D">
                  <a:lumMod val="50000"/>
                </a:srgbClr>
              </a:buClr>
            </a:pPr>
            <a:endParaRPr lang="en-US" sz="2400" b="1" dirty="0">
              <a:solidFill>
                <a:srgbClr val="00B0F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	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D805B-F579-4378-A621-D2AD63905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270" y="2789677"/>
            <a:ext cx="6858000" cy="35896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17C4678-1A2F-43A8-857A-9E05DC7FF94A}"/>
              </a:ext>
            </a:extLst>
          </p:cNvPr>
          <p:cNvSpPr/>
          <p:nvPr/>
        </p:nvSpPr>
        <p:spPr>
          <a:xfrm>
            <a:off x="7315200" y="1444804"/>
            <a:ext cx="498070" cy="2689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AB9D8-8CF7-4FE2-82D9-1BDC2733EF3F}"/>
              </a:ext>
            </a:extLst>
          </p:cNvPr>
          <p:cNvSpPr/>
          <p:nvPr/>
        </p:nvSpPr>
        <p:spPr>
          <a:xfrm>
            <a:off x="3429000" y="1657350"/>
            <a:ext cx="3886200" cy="972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 Agency Funds Reported</a:t>
            </a:r>
          </a:p>
        </p:txBody>
      </p:sp>
    </p:spTree>
    <p:extLst>
      <p:ext uri="{BB962C8B-B14F-4D97-AF65-F5344CB8AC3E}">
        <p14:creationId xmlns:p14="http://schemas.microsoft.com/office/powerpoint/2010/main" val="4189176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79561-F64E-407A-A8E4-C5452B362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638"/>
            <a:ext cx="8229600" cy="4937125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>
                <a:solidFill>
                  <a:schemeClr val="tx1"/>
                </a:solidFill>
              </a:rPr>
              <a:t>POST-GASB 84 Presentation (FY2020)</a:t>
            </a:r>
          </a:p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000" u="sng" dirty="0">
                <a:solidFill>
                  <a:schemeClr val="tx1"/>
                </a:solidFill>
              </a:rPr>
              <a:t>Statement of Changes in</a:t>
            </a:r>
          </a:p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r>
              <a:rPr lang="en-US" sz="2000" u="sng" dirty="0">
                <a:solidFill>
                  <a:schemeClr val="tx1"/>
                </a:solidFill>
              </a:rPr>
              <a:t>Fiduciary Net Position</a:t>
            </a:r>
          </a:p>
          <a:p>
            <a:pPr marL="57150" indent="0">
              <a:buClr>
                <a:srgbClr val="1F497D">
                  <a:lumMod val="50000"/>
                </a:srgbClr>
              </a:buClr>
              <a:buNone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Beginning July 1st, record </a:t>
            </a:r>
          </a:p>
          <a:p>
            <a:pPr marL="0" indent="0">
              <a:buNone/>
            </a:pPr>
            <a:r>
              <a:rPr lang="en-US" sz="1600" dirty="0"/>
              <a:t>custodial funds using revenues</a:t>
            </a:r>
          </a:p>
          <a:p>
            <a:pPr marL="0" indent="0">
              <a:buNone/>
            </a:pPr>
            <a:r>
              <a:rPr lang="en-US" sz="1600" dirty="0"/>
              <a:t>and expenditure accounts by </a:t>
            </a:r>
          </a:p>
          <a:p>
            <a:pPr marL="0" indent="0">
              <a:buNone/>
            </a:pPr>
            <a:r>
              <a:rPr lang="en-US" sz="1600" dirty="0"/>
              <a:t>source and deduction type. 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Administrative costs, investment costs, </a:t>
            </a:r>
          </a:p>
          <a:p>
            <a:pPr marL="0" indent="0">
              <a:buNone/>
            </a:pPr>
            <a:r>
              <a:rPr lang="en-US" sz="1600" dirty="0"/>
              <a:t>and investment earnings must</a:t>
            </a:r>
          </a:p>
          <a:p>
            <a:pPr marL="0" indent="0">
              <a:buNone/>
            </a:pPr>
            <a:r>
              <a:rPr lang="en-US" sz="1600" dirty="0"/>
              <a:t>be accounted for separately.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No longer posting to Funds</a:t>
            </a:r>
          </a:p>
          <a:p>
            <a:pPr marL="0" indent="0">
              <a:buNone/>
            </a:pPr>
            <a:r>
              <a:rPr lang="en-US" sz="1600" dirty="0"/>
              <a:t>Held for Others account for</a:t>
            </a:r>
          </a:p>
          <a:p>
            <a:pPr marL="0" indent="0">
              <a:buNone/>
            </a:pPr>
            <a:r>
              <a:rPr lang="en-US" sz="1600" dirty="0"/>
              <a:t>custodial funds only.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u="sng" dirty="0"/>
              <a:t>Funds Held for Others</a:t>
            </a:r>
          </a:p>
          <a:p>
            <a:pPr marL="0" indent="0">
              <a:buNone/>
            </a:pPr>
            <a:r>
              <a:rPr lang="en-US" sz="1600" u="sng" dirty="0"/>
              <a:t>account may still be used in</a:t>
            </a:r>
          </a:p>
          <a:p>
            <a:pPr marL="0" indent="0">
              <a:buNone/>
            </a:pPr>
            <a:r>
              <a:rPr lang="en-US" sz="1600" u="sng" dirty="0"/>
              <a:t>other fund types.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93D562-A51F-4ED9-83C1-7852A60E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  <a:br>
              <a:rPr lang="en-US" b="0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1E7D10-DA2D-4284-A499-3A1196FC1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752601"/>
            <a:ext cx="4622519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85E34B-C7D5-4038-BF70-98DBEF3BE3C8}"/>
              </a:ext>
            </a:extLst>
          </p:cNvPr>
          <p:cNvSpPr/>
          <p:nvPr/>
        </p:nvSpPr>
        <p:spPr>
          <a:xfrm>
            <a:off x="8305801" y="1630363"/>
            <a:ext cx="685800" cy="4846637"/>
          </a:xfrm>
          <a:prstGeom prst="rect">
            <a:avLst/>
          </a:prstGeom>
          <a:noFill/>
          <a:ln w="25400" cap="flat" cmpd="sng" algn="ctr">
            <a:solidFill>
              <a:srgbClr val="D9B2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1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25ED83D-9BDE-4DAF-84A7-4231E94F4072}"/>
              </a:ext>
            </a:extLst>
          </p:cNvPr>
          <p:cNvSpPr/>
          <p:nvPr/>
        </p:nvSpPr>
        <p:spPr>
          <a:xfrm>
            <a:off x="3461269" y="5575914"/>
            <a:ext cx="804686" cy="278174"/>
          </a:xfrm>
          <a:prstGeom prst="rightArrow">
            <a:avLst>
              <a:gd name="adj1" fmla="val 28114"/>
              <a:gd name="adj2" fmla="val 59119"/>
            </a:avLst>
          </a:prstGeom>
          <a:solidFill>
            <a:srgbClr val="D9B200"/>
          </a:solidFill>
          <a:ln w="25400" cap="flat" cmpd="sng" algn="ctr">
            <a:solidFill>
              <a:srgbClr val="D9B2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8D8DAC5-BC54-4B32-952C-E28B7C376FFD}"/>
              </a:ext>
            </a:extLst>
          </p:cNvPr>
          <p:cNvSpPr/>
          <p:nvPr/>
        </p:nvSpPr>
        <p:spPr>
          <a:xfrm>
            <a:off x="3461269" y="4481624"/>
            <a:ext cx="804686" cy="278174"/>
          </a:xfrm>
          <a:prstGeom prst="rightArrow">
            <a:avLst>
              <a:gd name="adj1" fmla="val 28114"/>
              <a:gd name="adj2" fmla="val 59119"/>
            </a:avLst>
          </a:prstGeom>
          <a:solidFill>
            <a:srgbClr val="D9B200"/>
          </a:solidFill>
          <a:ln w="25400" cap="flat" cmpd="sng" algn="ctr">
            <a:solidFill>
              <a:srgbClr val="D9B2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9553F11-E5F7-456F-8577-3C2FEB19C5A7}"/>
              </a:ext>
            </a:extLst>
          </p:cNvPr>
          <p:cNvSpPr/>
          <p:nvPr/>
        </p:nvSpPr>
        <p:spPr>
          <a:xfrm>
            <a:off x="3461269" y="5322910"/>
            <a:ext cx="804686" cy="278174"/>
          </a:xfrm>
          <a:prstGeom prst="rightArrow">
            <a:avLst>
              <a:gd name="adj1" fmla="val 28114"/>
              <a:gd name="adj2" fmla="val 59119"/>
            </a:avLst>
          </a:prstGeom>
          <a:solidFill>
            <a:srgbClr val="D9B200"/>
          </a:solidFill>
          <a:ln w="25400" cap="flat" cmpd="sng" algn="ctr">
            <a:solidFill>
              <a:srgbClr val="D9B2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493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Reference Links:</a:t>
            </a:r>
          </a:p>
          <a:p>
            <a:pPr marL="0" indent="0">
              <a:buNone/>
            </a:pPr>
            <a:r>
              <a:rPr lang="en-US" sz="800" dirty="0"/>
              <a:t>	</a:t>
            </a:r>
          </a:p>
          <a:p>
            <a:r>
              <a:rPr lang="en-US" sz="3600" dirty="0">
                <a:hlinkClick r:id="rId3"/>
              </a:rPr>
              <a:t>GASB Statement No. 84</a:t>
            </a:r>
            <a:endParaRPr lang="en-US" sz="36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3600" dirty="0">
                <a:hlinkClick r:id="rId4"/>
              </a:rPr>
              <a:t>GASB Fiduciary Activities Implementation Guide</a:t>
            </a:r>
            <a:r>
              <a:rPr lang="en-US" sz="3600" dirty="0"/>
              <a:t> </a:t>
            </a:r>
            <a:r>
              <a:rPr lang="en-US" sz="2000" dirty="0"/>
              <a:t>(Released 6/19)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2600" dirty="0"/>
              <a:t>Please contact </a:t>
            </a:r>
            <a:r>
              <a:rPr lang="en-US" sz="2600" dirty="0">
                <a:hlinkClick r:id="rId5"/>
              </a:rPr>
              <a:t>SAO_Reporting@sao.ga.gov</a:t>
            </a:r>
            <a:r>
              <a:rPr lang="en-US" sz="2600" dirty="0"/>
              <a:t> with questions</a:t>
            </a:r>
          </a:p>
          <a:p>
            <a:pPr marL="800100" lvl="2" indent="0">
              <a:buNone/>
            </a:pPr>
            <a:endParaRPr lang="en-US" u="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823504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Any questions, comments, concerns?</a:t>
            </a:r>
          </a:p>
          <a:p>
            <a:pPr marL="1314450" lvl="2" indent="-514350">
              <a:buFont typeface="Wingdings" panose="05000000000000000000" pitchFamily="2" charset="2"/>
              <a:buChar char="§"/>
            </a:pPr>
            <a:endParaRPr lang="en-US" dirty="0"/>
          </a:p>
          <a:p>
            <a:pPr marL="800100" lvl="2" indent="0">
              <a:buNone/>
            </a:pPr>
            <a:endParaRPr lang="en-US" u="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288152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Survey: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/>
              <a:t>Survey sent beginning of May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/>
              <a:t>Due May 15,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/>
              <a:t>A guide to help identify: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u="none" dirty="0"/>
              <a:t>I</a:t>
            </a:r>
            <a:r>
              <a:rPr lang="en-US" sz="2400" b="0" u="none" dirty="0"/>
              <a:t>f currently reported fiduciary activity is still appropriate given the GAAP changes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u="none" dirty="0"/>
              <a:t>If an activity not currently identified as fiduciary (reported as governmental or proprietary) should be identified as fiduciary or visa versa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u="none" dirty="0"/>
              <a:t>If an activity not </a:t>
            </a:r>
            <a:r>
              <a:rPr lang="en-US" sz="2400" u="none" dirty="0"/>
              <a:t>currently accounted for on your GL should be identified as fiduciary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u="none" dirty="0"/>
              <a:t>Changes to PPTF, ITF, Pension &amp; OPEB</a:t>
            </a:r>
            <a:r>
              <a:rPr lang="en-US" sz="2400" u="none" dirty="0"/>
              <a:t> are minimal</a:t>
            </a:r>
            <a:endParaRPr lang="en-US" sz="2400" b="0" u="non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395158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B84B-B404-4992-B6BC-0C825F1A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87D62-BE26-426A-805F-DC86AFB61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87" y="1371600"/>
            <a:ext cx="3429000" cy="4924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07781C-B731-4AD6-A848-055733C5E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828800"/>
            <a:ext cx="4943863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9145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5A8CE-7D32-4F69-B217-E76F407D7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survey is the beginning of the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Submissions can/will be revised if needed upon SAO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know your data (nuances, exceptions, etc.) therefore organizations must complete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SAO is available for guidance in the 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SAO is still contacting those organizations from which we need clarification or confirmations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1A8B1-594E-43B9-9883-5E0AF0EB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301992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FAQ - Survey:</a:t>
            </a:r>
          </a:p>
          <a:p>
            <a:pPr marL="0" indent="0">
              <a:buNone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Revenue Generated by Organization?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u="none" dirty="0"/>
              <a:t>What if I keep a portion of revenue collected?</a:t>
            </a:r>
          </a:p>
          <a:p>
            <a:pPr marL="1314450" lvl="2" indent="-514350"/>
            <a:r>
              <a:rPr lang="en-US" dirty="0">
                <a:solidFill>
                  <a:srgbClr val="FF0000"/>
                </a:solidFill>
              </a:rPr>
              <a:t>The portion of own-source revenue that is collected for your entity is recorded in your governmental fund (i.e. Budget Fund).  The remaining activity will need to be evaluated for potential fiduciary activity inclusion.</a:t>
            </a:r>
            <a:endParaRPr lang="en-US" u="none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14881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FAQ - Survey:</a:t>
            </a:r>
          </a:p>
          <a:p>
            <a:pPr marL="0" indent="0">
              <a:buNone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Revenue Generated by Organization?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u="none" dirty="0"/>
              <a:t>What if I charge a fee/retain a fee (i.e. Admin Fee)?</a:t>
            </a:r>
          </a:p>
          <a:p>
            <a:pPr marL="1314450" lvl="2" indent="-514350"/>
            <a:r>
              <a:rPr lang="en-US" u="none" dirty="0">
                <a:solidFill>
                  <a:srgbClr val="FF0000"/>
                </a:solidFill>
              </a:rPr>
              <a:t>Administrative fees charged for a service, such as collecting or processing funds, is an exchange or exchange-like transaction and should be booked separately in the organizations’ governmental fund (i.e.</a:t>
            </a:r>
            <a:r>
              <a:rPr lang="en-US" dirty="0">
                <a:solidFill>
                  <a:srgbClr val="FF0000"/>
                </a:solidFill>
              </a:rPr>
              <a:t> Budget Fund).</a:t>
            </a:r>
            <a:endParaRPr lang="en-US" u="none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32411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2091C-4DB5-427F-A08B-45872712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FAQ - Survey: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2.  Activity not on my GL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u="none" dirty="0"/>
              <a:t>What if I am/have attached agency?</a:t>
            </a:r>
          </a:p>
          <a:p>
            <a:pPr marL="1314450" lvl="2" indent="-514350"/>
            <a:r>
              <a:rPr lang="en-US" dirty="0">
                <a:solidFill>
                  <a:srgbClr val="FF0000"/>
                </a:solidFill>
              </a:rPr>
              <a:t>If an organization has a program that is administratively attached in the BCR include them in your evaluation.</a:t>
            </a:r>
          </a:p>
          <a:p>
            <a:pPr marL="1314450" lvl="2" indent="-514350"/>
            <a:r>
              <a:rPr lang="en-US" u="none" dirty="0">
                <a:solidFill>
                  <a:srgbClr val="FF0000"/>
                </a:solidFill>
              </a:rPr>
              <a:t>If you have a related organization that is NOT administratively attached in the BCR a separate survey will need to be completed.  SAO will ensure these organizations respond accordingly.</a:t>
            </a:r>
          </a:p>
          <a:p>
            <a:pPr marL="400050" lvl="1" indent="0">
              <a:buNone/>
            </a:pPr>
            <a:endParaRPr lang="en-US" u="none" dirty="0"/>
          </a:p>
          <a:p>
            <a:pPr marL="400050" lvl="1" indent="0">
              <a:buNone/>
            </a:pPr>
            <a:endParaRPr lang="en-US" u="none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7DE88-78F3-4F40-9F62-A8F5FD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84 Training</a:t>
            </a:r>
          </a:p>
        </p:txBody>
      </p:sp>
    </p:spTree>
    <p:extLst>
      <p:ext uri="{BB962C8B-B14F-4D97-AF65-F5344CB8AC3E}">
        <p14:creationId xmlns:p14="http://schemas.microsoft.com/office/powerpoint/2010/main" val="31852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C-Theme1">
  <a:themeElements>
    <a:clrScheme name="Ar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9B200"/>
      </a:accent1>
      <a:accent2>
        <a:srgbClr val="870E00"/>
      </a:accent2>
      <a:accent3>
        <a:srgbClr val="EAE5DF"/>
      </a:accent3>
      <a:accent4>
        <a:srgbClr val="E8C768"/>
      </a:accent4>
      <a:accent5>
        <a:srgbClr val="003466"/>
      </a:accent5>
      <a:accent6>
        <a:srgbClr val="89623B"/>
      </a:accent6>
      <a:hlink>
        <a:srgbClr val="0F243E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ARC-Theme1</Template>
  <TotalTime>84901</TotalTime>
  <Words>1738</Words>
  <Application>Microsoft Office PowerPoint</Application>
  <PresentationFormat>On-screen Show (4:3)</PresentationFormat>
  <Paragraphs>393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Wingdings</vt:lpstr>
      <vt:lpstr>ARC-Theme1</vt:lpstr>
      <vt:lpstr>Custom Design</vt:lpstr>
      <vt:lpstr>1_Custom Design</vt:lpstr>
      <vt:lpstr>GASB 84 Training Tuesday, June 11, 2019  Wednesday, June 19, 2019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GASB 84 Training</vt:lpstr>
      <vt:lpstr> </vt:lpstr>
      <vt:lpstr> </vt:lpstr>
      <vt:lpstr> </vt:lpstr>
      <vt:lpstr>GASB 84 Training </vt:lpstr>
      <vt:lpstr>GASB 84 Training</vt:lpstr>
      <vt:lpstr>GASB 84 Training</vt:lpstr>
    </vt:vector>
  </TitlesOfParts>
  <Company>SAO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Turra Atkinson</dc:creator>
  <cp:lastModifiedBy>Smith, William</cp:lastModifiedBy>
  <cp:revision>869</cp:revision>
  <cp:lastPrinted>2019-06-11T13:23:41Z</cp:lastPrinted>
  <dcterms:created xsi:type="dcterms:W3CDTF">2013-02-18T20:57:18Z</dcterms:created>
  <dcterms:modified xsi:type="dcterms:W3CDTF">2019-07-03T14:11:39Z</dcterms:modified>
</cp:coreProperties>
</file>