
<file path=[Content_Types].xml><?xml version="1.0" encoding="utf-8"?>
<Types xmlns="http://schemas.openxmlformats.org/package/2006/content-types">
  <Default Extension="png" ContentType="image/png"/>
  <Default Extension="jpeg" ContentType="image/jpeg"/>
  <Default Extension="emf" ContentType="image/x-emf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theme/theme2.xml" ContentType="application/vnd.openxmlformats-officedocument.theme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theme/theme3.xml" ContentType="application/vnd.openxmlformats-officedocument.theme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ppt/notesSlides/notesSlide28.xml" ContentType="application/vnd.openxmlformats-officedocument.presentationml.notesSlide+xml"/>
  <Override PartName="/ppt/notesSlides/notesSlide29.xml" ContentType="application/vnd.openxmlformats-officedocument.presentationml.notesSlide+xml"/>
  <Override PartName="/ppt/notesSlides/notesSlide30.xml" ContentType="application/vnd.openxmlformats-officedocument.presentationml.notesSlide+xml"/>
  <Override PartName="/ppt/notesSlides/notesSlide31.xml" ContentType="application/vnd.openxmlformats-officedocument.presentationml.notesSlide+xml"/>
  <Override PartName="/ppt/notesSlides/notesSlide32.xml" ContentType="application/vnd.openxmlformats-officedocument.presentationml.notesSlide+xml"/>
  <Override PartName="/ppt/notesSlides/notesSlide33.xml" ContentType="application/vnd.openxmlformats-officedocument.presentationml.notesSlide+xml"/>
  <Override PartName="/ppt/notesSlides/notesSlide34.xml" ContentType="application/vnd.openxmlformats-officedocument.presentationml.notesSlide+xml"/>
  <Override PartName="/ppt/notesSlides/notesSlide3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60" r:id="rId1"/>
    <p:sldMasterId id="2147483673" r:id="rId2"/>
    <p:sldMasterId id="2147483684" r:id="rId3"/>
  </p:sldMasterIdLst>
  <p:notesMasterIdLst>
    <p:notesMasterId r:id="rId39"/>
  </p:notesMasterIdLst>
  <p:handoutMasterIdLst>
    <p:handoutMasterId r:id="rId40"/>
  </p:handoutMasterIdLst>
  <p:sldIdLst>
    <p:sldId id="546" r:id="rId4"/>
    <p:sldId id="547" r:id="rId5"/>
    <p:sldId id="556" r:id="rId6"/>
    <p:sldId id="558" r:id="rId7"/>
    <p:sldId id="568" r:id="rId8"/>
    <p:sldId id="569" r:id="rId9"/>
    <p:sldId id="559" r:id="rId10"/>
    <p:sldId id="588" r:id="rId11"/>
    <p:sldId id="560" r:id="rId12"/>
    <p:sldId id="572" r:id="rId13"/>
    <p:sldId id="586" r:id="rId14"/>
    <p:sldId id="587" r:id="rId15"/>
    <p:sldId id="573" r:id="rId16"/>
    <p:sldId id="570" r:id="rId17"/>
    <p:sldId id="574" r:id="rId18"/>
    <p:sldId id="561" r:id="rId19"/>
    <p:sldId id="579" r:id="rId20"/>
    <p:sldId id="580" r:id="rId21"/>
    <p:sldId id="563" r:id="rId22"/>
    <p:sldId id="571" r:id="rId23"/>
    <p:sldId id="575" r:id="rId24"/>
    <p:sldId id="576" r:id="rId25"/>
    <p:sldId id="581" r:id="rId26"/>
    <p:sldId id="582" r:id="rId27"/>
    <p:sldId id="583" r:id="rId28"/>
    <p:sldId id="584" r:id="rId29"/>
    <p:sldId id="567" r:id="rId30"/>
    <p:sldId id="577" r:id="rId31"/>
    <p:sldId id="578" r:id="rId32"/>
    <p:sldId id="553" r:id="rId33"/>
    <p:sldId id="557" r:id="rId34"/>
    <p:sldId id="555" r:id="rId35"/>
    <p:sldId id="554" r:id="rId36"/>
    <p:sldId id="585" r:id="rId37"/>
    <p:sldId id="565" r:id="rId38"/>
  </p:sldIdLst>
  <p:sldSz cx="9144000" cy="6858000" type="screen4x3"/>
  <p:notesSz cx="6915150" cy="92964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>
        <p15:guide id="1" orient="horz" pos="2929" userDrawn="1">
          <p15:clr>
            <a:srgbClr val="A4A3A4"/>
          </p15:clr>
        </p15:guide>
        <p15:guide id="2" pos="2178" userDrawn="1">
          <p15:clr>
            <a:srgbClr val="A4A3A4"/>
          </p15:clr>
        </p15:guide>
      </p15:notesGuideLst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Boothe, Chelsea" initials="BC" lastIdx="28" clrIdx="0">
    <p:extLst>
      <p:ext uri="{19B8F6BF-5375-455C-9EA6-DF929625EA0E}">
        <p15:presenceInfo xmlns:p15="http://schemas.microsoft.com/office/powerpoint/2012/main" userId="S-1-5-21-2672183100-1227059207-2328873036-1175964" providerId="AD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E8C768"/>
    <a:srgbClr val="002060"/>
    <a:srgbClr val="FFE25E"/>
    <a:srgbClr val="E1E25E"/>
    <a:srgbClr val="FAF176"/>
    <a:srgbClr val="007E39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>
  <a:tblStyle styleId="{327F97BB-C833-4FB7-BDE5-3F7075034690}" styleName="Themed Style 2 - Accent 5">
    <a:tblBg>
      <a:fillRef idx="3">
        <a:schemeClr val="accent5"/>
      </a:fillRef>
      <a:effectRef idx="3">
        <a:schemeClr val="accent5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5">
                <a:tint val="50000"/>
              </a:schemeClr>
            </a:lnRef>
          </a:left>
          <a:right>
            <a:lnRef idx="1">
              <a:schemeClr val="accent5">
                <a:tint val="50000"/>
              </a:schemeClr>
            </a:lnRef>
          </a:right>
          <a:top>
            <a:lnRef idx="1">
              <a:schemeClr val="accent5">
                <a:tint val="50000"/>
              </a:schemeClr>
            </a:lnRef>
          </a:top>
          <a:bottom>
            <a:lnRef idx="1">
              <a:schemeClr val="accent5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2853" autoAdjust="0"/>
    <p:restoredTop sz="93883" autoAdjust="0"/>
  </p:normalViewPr>
  <p:slideViewPr>
    <p:cSldViewPr>
      <p:cViewPr varScale="1">
        <p:scale>
          <a:sx n="90" d="100"/>
          <a:sy n="90" d="100"/>
        </p:scale>
        <p:origin x="1122" y="78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-44968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100" d="100"/>
        <a:sy n="100" d="100"/>
      </p:scale>
      <p:origin x="0" y="0"/>
    </p:cViewPr>
  </p:sorterViewPr>
  <p:notesViewPr>
    <p:cSldViewPr>
      <p:cViewPr varScale="1">
        <p:scale>
          <a:sx n="81" d="100"/>
          <a:sy n="81" d="100"/>
        </p:scale>
        <p:origin x="-2046" y="-90"/>
      </p:cViewPr>
      <p:guideLst>
        <p:guide orient="horz" pos="2929"/>
        <p:guide pos="2178"/>
      </p:guideLst>
    </p:cSldViewPr>
  </p:notes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5.xml"/><Relationship Id="rId13" Type="http://schemas.openxmlformats.org/officeDocument/2006/relationships/slide" Target="slides/slide10.xml"/><Relationship Id="rId18" Type="http://schemas.openxmlformats.org/officeDocument/2006/relationships/slide" Target="slides/slide15.xml"/><Relationship Id="rId26" Type="http://schemas.openxmlformats.org/officeDocument/2006/relationships/slide" Target="slides/slide23.xml"/><Relationship Id="rId39" Type="http://schemas.openxmlformats.org/officeDocument/2006/relationships/notesMaster" Target="notesMasters/notesMaster1.xml"/><Relationship Id="rId3" Type="http://schemas.openxmlformats.org/officeDocument/2006/relationships/slideMaster" Target="slideMasters/slideMaster3.xml"/><Relationship Id="rId21" Type="http://schemas.openxmlformats.org/officeDocument/2006/relationships/slide" Target="slides/slide18.xml"/><Relationship Id="rId34" Type="http://schemas.openxmlformats.org/officeDocument/2006/relationships/slide" Target="slides/slide31.xml"/><Relationship Id="rId42" Type="http://schemas.openxmlformats.org/officeDocument/2006/relationships/presProps" Target="presProps.xml"/><Relationship Id="rId7" Type="http://schemas.openxmlformats.org/officeDocument/2006/relationships/slide" Target="slides/slide4.xml"/><Relationship Id="rId12" Type="http://schemas.openxmlformats.org/officeDocument/2006/relationships/slide" Target="slides/slide9.xml"/><Relationship Id="rId17" Type="http://schemas.openxmlformats.org/officeDocument/2006/relationships/slide" Target="slides/slide14.xml"/><Relationship Id="rId25" Type="http://schemas.openxmlformats.org/officeDocument/2006/relationships/slide" Target="slides/slide22.xml"/><Relationship Id="rId33" Type="http://schemas.openxmlformats.org/officeDocument/2006/relationships/slide" Target="slides/slide30.xml"/><Relationship Id="rId38" Type="http://schemas.openxmlformats.org/officeDocument/2006/relationships/slide" Target="slides/slide35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3.xml"/><Relationship Id="rId20" Type="http://schemas.openxmlformats.org/officeDocument/2006/relationships/slide" Target="slides/slide17.xml"/><Relationship Id="rId29" Type="http://schemas.openxmlformats.org/officeDocument/2006/relationships/slide" Target="slides/slide26.xml"/><Relationship Id="rId41" Type="http://schemas.openxmlformats.org/officeDocument/2006/relationships/commentAuthors" Target="commentAuthor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3.xml"/><Relationship Id="rId11" Type="http://schemas.openxmlformats.org/officeDocument/2006/relationships/slide" Target="slides/slide8.xml"/><Relationship Id="rId24" Type="http://schemas.openxmlformats.org/officeDocument/2006/relationships/slide" Target="slides/slide21.xml"/><Relationship Id="rId32" Type="http://schemas.openxmlformats.org/officeDocument/2006/relationships/slide" Target="slides/slide29.xml"/><Relationship Id="rId37" Type="http://schemas.openxmlformats.org/officeDocument/2006/relationships/slide" Target="slides/slide34.xml"/><Relationship Id="rId40" Type="http://schemas.openxmlformats.org/officeDocument/2006/relationships/handoutMaster" Target="handoutMasters/handoutMaster1.xml"/><Relationship Id="rId45" Type="http://schemas.openxmlformats.org/officeDocument/2006/relationships/tableStyles" Target="tableStyles.xml"/><Relationship Id="rId5" Type="http://schemas.openxmlformats.org/officeDocument/2006/relationships/slide" Target="slides/slide2.xml"/><Relationship Id="rId15" Type="http://schemas.openxmlformats.org/officeDocument/2006/relationships/slide" Target="slides/slide12.xml"/><Relationship Id="rId23" Type="http://schemas.openxmlformats.org/officeDocument/2006/relationships/slide" Target="slides/slide20.xml"/><Relationship Id="rId28" Type="http://schemas.openxmlformats.org/officeDocument/2006/relationships/slide" Target="slides/slide25.xml"/><Relationship Id="rId36" Type="http://schemas.openxmlformats.org/officeDocument/2006/relationships/slide" Target="slides/slide33.xml"/><Relationship Id="rId10" Type="http://schemas.openxmlformats.org/officeDocument/2006/relationships/slide" Target="slides/slide7.xml"/><Relationship Id="rId19" Type="http://schemas.openxmlformats.org/officeDocument/2006/relationships/slide" Target="slides/slide16.xml"/><Relationship Id="rId31" Type="http://schemas.openxmlformats.org/officeDocument/2006/relationships/slide" Target="slides/slide28.xml"/><Relationship Id="rId44" Type="http://schemas.openxmlformats.org/officeDocument/2006/relationships/theme" Target="theme/theme1.xml"/><Relationship Id="rId4" Type="http://schemas.openxmlformats.org/officeDocument/2006/relationships/slide" Target="slides/slide1.xml"/><Relationship Id="rId9" Type="http://schemas.openxmlformats.org/officeDocument/2006/relationships/slide" Target="slides/slide6.xml"/><Relationship Id="rId14" Type="http://schemas.openxmlformats.org/officeDocument/2006/relationships/slide" Target="slides/slide11.xml"/><Relationship Id="rId22" Type="http://schemas.openxmlformats.org/officeDocument/2006/relationships/slide" Target="slides/slide19.xml"/><Relationship Id="rId27" Type="http://schemas.openxmlformats.org/officeDocument/2006/relationships/slide" Target="slides/slide24.xml"/><Relationship Id="rId30" Type="http://schemas.openxmlformats.org/officeDocument/2006/relationships/slide" Target="slides/slide27.xml"/><Relationship Id="rId35" Type="http://schemas.openxmlformats.org/officeDocument/2006/relationships/slide" Target="slides/slide32.xml"/><Relationship Id="rId43" Type="http://schemas.openxmlformats.org/officeDocument/2006/relationships/viewProps" Target="viewProps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3" y="4"/>
            <a:ext cx="2996252" cy="464662"/>
          </a:xfrm>
          <a:prstGeom prst="rect">
            <a:avLst/>
          </a:prstGeom>
        </p:spPr>
        <p:txBody>
          <a:bodyPr vert="horz" lIns="90776" tIns="45387" rIns="90776" bIns="45387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917341" y="4"/>
            <a:ext cx="2996252" cy="464662"/>
          </a:xfrm>
          <a:prstGeom prst="rect">
            <a:avLst/>
          </a:prstGeom>
        </p:spPr>
        <p:txBody>
          <a:bodyPr vert="horz" lIns="90776" tIns="45387" rIns="90776" bIns="45387" rtlCol="0"/>
          <a:lstStyle>
            <a:lvl1pPr algn="r">
              <a:defRPr sz="1100"/>
            </a:lvl1pPr>
          </a:lstStyle>
          <a:p>
            <a:fld id="{96D33A5B-FE59-48AD-9C8A-924E6F3DB66F}" type="datetimeFigureOut">
              <a:rPr lang="en-US" smtClean="0"/>
              <a:pPr/>
              <a:t>7/3/2019</a:t>
            </a:fld>
            <a:endParaRPr lang="en-US" dirty="0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3" y="8830154"/>
            <a:ext cx="2996252" cy="464662"/>
          </a:xfrm>
          <a:prstGeom prst="rect">
            <a:avLst/>
          </a:prstGeom>
        </p:spPr>
        <p:txBody>
          <a:bodyPr vert="horz" lIns="90776" tIns="45387" rIns="90776" bIns="45387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917341" y="8830154"/>
            <a:ext cx="2996252" cy="464662"/>
          </a:xfrm>
          <a:prstGeom prst="rect">
            <a:avLst/>
          </a:prstGeom>
        </p:spPr>
        <p:txBody>
          <a:bodyPr vert="horz" lIns="90776" tIns="45387" rIns="90776" bIns="45387" rtlCol="0" anchor="b"/>
          <a:lstStyle>
            <a:lvl1pPr algn="r">
              <a:defRPr sz="1100"/>
            </a:lvl1pPr>
          </a:lstStyle>
          <a:p>
            <a:fld id="{9AF8CFAA-BF7E-4F7B-A9FC-94D87A31EAC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55170858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4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96565" cy="464821"/>
          </a:xfrm>
          <a:prstGeom prst="rect">
            <a:avLst/>
          </a:prstGeom>
        </p:spPr>
        <p:txBody>
          <a:bodyPr vert="horz" lIns="92610" tIns="46307" rIns="92610" bIns="46307" rtlCol="0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916987" y="1"/>
            <a:ext cx="2996565" cy="464821"/>
          </a:xfrm>
          <a:prstGeom prst="rect">
            <a:avLst/>
          </a:prstGeom>
        </p:spPr>
        <p:txBody>
          <a:bodyPr vert="horz" lIns="92610" tIns="46307" rIns="92610" bIns="46307" rtlCol="0"/>
          <a:lstStyle>
            <a:lvl1pPr algn="r">
              <a:defRPr sz="1100"/>
            </a:lvl1pPr>
          </a:lstStyle>
          <a:p>
            <a:fld id="{BD52342C-839E-40D5-9608-93DCA8660A31}" type="datetimeFigureOut">
              <a:rPr lang="en-US" smtClean="0"/>
              <a:pPr/>
              <a:t>7/3/2019</a:t>
            </a:fld>
            <a:endParaRPr lang="en-US" dirty="0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36650" y="698500"/>
            <a:ext cx="4641850" cy="348297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2610" tIns="46307" rIns="92610" bIns="46307" rtlCol="0" anchor="ctr"/>
          <a:lstStyle/>
          <a:p>
            <a:endParaRPr lang="en-US" dirty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91515" y="4415791"/>
            <a:ext cx="5532120" cy="4183381"/>
          </a:xfrm>
          <a:prstGeom prst="rect">
            <a:avLst/>
          </a:prstGeom>
        </p:spPr>
        <p:txBody>
          <a:bodyPr vert="horz" lIns="92610" tIns="46307" rIns="92610" bIns="46307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8829967"/>
            <a:ext cx="2996565" cy="464821"/>
          </a:xfrm>
          <a:prstGeom prst="rect">
            <a:avLst/>
          </a:prstGeom>
        </p:spPr>
        <p:txBody>
          <a:bodyPr vert="horz" lIns="92610" tIns="46307" rIns="92610" bIns="46307" rtlCol="0" anchor="b"/>
          <a:lstStyle>
            <a:lvl1pPr algn="l">
              <a:defRPr sz="1100"/>
            </a:lvl1pPr>
          </a:lstStyle>
          <a:p>
            <a:endParaRPr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916987" y="8829967"/>
            <a:ext cx="2996565" cy="464821"/>
          </a:xfrm>
          <a:prstGeom prst="rect">
            <a:avLst/>
          </a:prstGeom>
        </p:spPr>
        <p:txBody>
          <a:bodyPr vert="horz" lIns="92610" tIns="46307" rIns="92610" bIns="46307" rtlCol="0" anchor="b"/>
          <a:lstStyle>
            <a:lvl1pPr algn="r">
              <a:defRPr sz="1100"/>
            </a:lvl1pPr>
          </a:lstStyle>
          <a:p>
            <a:fld id="{2680D5FE-DE22-40C5-B601-8D7B0873CA4D}" type="slidenum">
              <a:rPr lang="en-US" smtClean="0"/>
              <a:pPr/>
              <a:t>‹#›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61031039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8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9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0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1.xml"/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2.xml"/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3.xml"/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4.xml"/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5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15664169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86497933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91096389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18498509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881207163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72263036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3825017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217399496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52646032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1409968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19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527678066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04014840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201346381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439861039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7283105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14199289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825579908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48003045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118914308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435403259"/>
      </p:ext>
    </p:extLst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850190652"/>
      </p:ext>
    </p:extLst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29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69225974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092143894"/>
      </p:ext>
    </p:extLst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30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22664393"/>
      </p:ext>
    </p:extLst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31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567113109"/>
      </p:ext>
    </p:extLst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32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05334158"/>
      </p:ext>
    </p:extLst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33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06309188"/>
      </p:ext>
    </p:extLst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745078596"/>
      </p:ext>
    </p:extLst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35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02693123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4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7469691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5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749119520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6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162161144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7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322445165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8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35198689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2680D5FE-DE22-40C5-B601-8D7B0873CA4D}" type="slidenum">
              <a:rPr lang="en-US" smtClean="0"/>
              <a:pPr/>
              <a:t>9</a:t>
            </a:fld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857162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685800" y="1295400"/>
            <a:ext cx="8001000" cy="5257800"/>
          </a:xfrm>
          <a:prstGeom prst="rect">
            <a:avLst/>
          </a:prstGeom>
        </p:spPr>
        <p:txBody>
          <a:bodyPr/>
          <a:lstStyle>
            <a:lvl1pPr>
              <a:buClr>
                <a:srgbClr val="002060"/>
              </a:buClr>
              <a:buFont typeface="Wingdings" pitchFamily="2" charset="2"/>
              <a:buChar char="ü"/>
              <a:defRPr b="1">
                <a:solidFill>
                  <a:srgbClr val="002060"/>
                </a:solidFill>
              </a:defRPr>
            </a:lvl1pPr>
            <a:lvl2pPr>
              <a:buClr>
                <a:srgbClr val="002060"/>
              </a:buClr>
              <a:buFont typeface="Wingdings" pitchFamily="2" charset="2"/>
              <a:buChar char="§"/>
              <a:defRPr i="0" u="sng">
                <a:solidFill>
                  <a:srgbClr val="0070C0"/>
                </a:solidFill>
              </a:defRPr>
            </a:lvl2pPr>
            <a:lvl3pPr>
              <a:buClr>
                <a:srgbClr val="002060"/>
              </a:buClr>
              <a:defRPr i="0">
                <a:solidFill>
                  <a:srgbClr val="0070C0"/>
                </a:solidFill>
              </a:defRPr>
            </a:lvl3pPr>
            <a:lvl4pPr>
              <a:buClr>
                <a:srgbClr val="002060"/>
              </a:buClr>
              <a:defRPr i="0">
                <a:solidFill>
                  <a:srgbClr val="0070C0"/>
                </a:solidFill>
              </a:defRPr>
            </a:lvl4pPr>
            <a:lvl5pPr>
              <a:buClr>
                <a:srgbClr val="002060"/>
              </a:buClr>
              <a:defRPr sz="1800" i="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3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6400800" cy="8382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6400800" cy="8382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1_Custom Layou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133600"/>
            <a:ext cx="8229600" cy="1143000"/>
          </a:xfrm>
          <a:prstGeom prst="rect">
            <a:avLst/>
          </a:prstGeom>
        </p:spPr>
        <p:txBody>
          <a:bodyPr/>
          <a:lstStyle>
            <a:lvl1pPr>
              <a:defRPr b="1">
                <a:solidFill>
                  <a:schemeClr val="tx2">
                    <a:lumMod val="50000"/>
                  </a:schemeClr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8905373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4525963"/>
          </a:xfrm>
          <a:prstGeom prst="rect">
            <a:avLst/>
          </a:prstGeom>
        </p:spPr>
        <p:txBody>
          <a:bodyPr/>
          <a:lstStyle>
            <a:lvl1pPr marL="342900" indent="-342900"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defRPr b="1">
                <a:solidFill>
                  <a:srgbClr val="002060"/>
                </a:solidFill>
              </a:defRPr>
            </a:lvl1pPr>
            <a:lvl2pPr marL="742950" indent="-285750">
              <a:buFont typeface="Wingdings" panose="05000000000000000000" pitchFamily="2" charset="2"/>
              <a:buChar char="§"/>
              <a:defRPr u="sng">
                <a:solidFill>
                  <a:srgbClr val="0070C0"/>
                </a:solidFill>
              </a:defRPr>
            </a:lvl2pPr>
            <a:lvl3pPr>
              <a:defRPr>
                <a:solidFill>
                  <a:srgbClr val="0070C0"/>
                </a:solidFill>
              </a:defRPr>
            </a:lvl3pPr>
            <a:lvl4pPr>
              <a:defRPr>
                <a:solidFill>
                  <a:srgbClr val="0070C0"/>
                </a:solidFill>
              </a:defRPr>
            </a:lvl4pPr>
            <a:lvl5pPr>
              <a:defRPr sz="1800">
                <a:solidFill>
                  <a:srgbClr val="0070C0"/>
                </a:solidFill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  <a:p>
            <a:pPr lvl="0"/>
            <a:endParaRPr lang="en-US" dirty="0"/>
          </a:p>
        </p:txBody>
      </p:sp>
      <p:sp>
        <p:nvSpPr>
          <p:cNvPr id="7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6400800" cy="8382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1512003937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Title 1"/>
          <p:cNvSpPr>
            <a:spLocks noGrp="1"/>
          </p:cNvSpPr>
          <p:nvPr>
            <p:ph type="title"/>
          </p:nvPr>
        </p:nvSpPr>
        <p:spPr>
          <a:xfrm>
            <a:off x="685800" y="76200"/>
            <a:ext cx="6400800" cy="838200"/>
          </a:xfrm>
          <a:prstGeom prst="rect">
            <a:avLst/>
          </a:prstGeom>
        </p:spPr>
        <p:txBody>
          <a:bodyPr/>
          <a:lstStyle>
            <a:lvl1pPr algn="ctr">
              <a:defRPr sz="4000" b="1">
                <a:solidFill>
                  <a:schemeClr val="bg1"/>
                </a:solidFill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</p:spTree>
    <p:extLst>
      <p:ext uri="{BB962C8B-B14F-4D97-AF65-F5344CB8AC3E}">
        <p14:creationId xmlns:p14="http://schemas.microsoft.com/office/powerpoint/2010/main" val="224227935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image" Target="../media/image2.png"/><Relationship Id="rId5" Type="http://schemas.openxmlformats.org/officeDocument/2006/relationships/image" Target="../media/image1.png"/><Relationship Id="rId4" Type="http://schemas.openxmlformats.org/officeDocument/2006/relationships/theme" Target="../theme/theme1.xml"/></Relationships>
</file>

<file path=ppt/slideMasters/_rels/slideMaster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theme" Target="../theme/theme2.xml"/><Relationship Id="rId1" Type="http://schemas.openxmlformats.org/officeDocument/2006/relationships/slideLayout" Target="../slideLayouts/slideLayout4.xml"/><Relationship Id="rId4" Type="http://schemas.openxmlformats.org/officeDocument/2006/relationships/image" Target="../media/image2.png"/></Relationships>
</file>

<file path=ppt/slideMasters/_rels/slideMaster3.xml.rels><?xml version="1.0" encoding="UTF-8" standalone="yes"?>
<Relationships xmlns="http://schemas.openxmlformats.org/package/2006/relationships"><Relationship Id="rId3" Type="http://schemas.openxmlformats.org/officeDocument/2006/relationships/theme" Target="../theme/theme3.xml"/><Relationship Id="rId2" Type="http://schemas.openxmlformats.org/officeDocument/2006/relationships/slideLayout" Target="../slideLayouts/slideLayout6.xml"/><Relationship Id="rId1" Type="http://schemas.openxmlformats.org/officeDocument/2006/relationships/slideLayout" Target="../slideLayouts/slideLayout5.xml"/><Relationship Id="rId4" Type="http://schemas.openxmlformats.org/officeDocument/2006/relationships/image" Target="../media/image1.png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Freeform 7"/>
          <p:cNvSpPr/>
          <p:nvPr userDrawn="1"/>
        </p:nvSpPr>
        <p:spPr>
          <a:xfrm>
            <a:off x="-2" y="0"/>
            <a:ext cx="9144002" cy="1231899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5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9" name="Freeform 8"/>
          <p:cNvSpPr/>
          <p:nvPr userDrawn="1"/>
        </p:nvSpPr>
        <p:spPr>
          <a:xfrm flipH="1">
            <a:off x="0" y="888999"/>
            <a:ext cx="9144000" cy="3429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25000">
                <a:srgbClr val="E8C768"/>
              </a:gs>
              <a:gs pos="100000">
                <a:srgbClr val="FFE25E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11" name="Picture 10"/>
          <p:cNvPicPr>
            <a:picLocks noChangeAspect="1"/>
          </p:cNvPicPr>
          <p:nvPr userDrawn="1"/>
        </p:nvPicPr>
        <p:blipFill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315200" y="146367"/>
            <a:ext cx="1523874" cy="768033"/>
          </a:xfrm>
          <a:prstGeom prst="rect">
            <a:avLst/>
          </a:prstGeom>
        </p:spPr>
      </p:pic>
    </p:spTree>
  </p:cSld>
  <p:clrMap bg1="lt1" tx1="dk1" bg2="lt2" tx2="dk2" accent1="accent1" accent2="accent2" accent3="accent3" accent4="accent4" accent5="accent5" accent6="accent6" hlink="hlink" folHlink="folHlink"/>
  <p:sldLayoutIdLst>
    <p:sldLayoutId id="2147483672" r:id="rId1"/>
    <p:sldLayoutId id="2147483666" r:id="rId2"/>
    <p:sldLayoutId id="2147483667" r:id="rId3"/>
  </p:sldLayoutIdLst>
  <p:hf hdr="0"/>
  <p:txStyles>
    <p:titleStyle>
      <a:lvl1pPr algn="ctr" defTabSz="914400" rtl="0" eaLnBrk="1" latinLnBrk="0" hangingPunct="1">
        <a:spcBef>
          <a:spcPct val="0"/>
        </a:spcBef>
        <a:buNone/>
        <a:defRPr sz="4000" kern="1200">
          <a:solidFill>
            <a:schemeClr val="tx2">
              <a:lumMod val="50000"/>
            </a:schemeClr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Font typeface="Arial" pitchFamily="34" charset="0"/>
        <a:buChar char="•"/>
        <a:defRPr sz="3200" kern="1200">
          <a:solidFill>
            <a:srgbClr val="870E00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Clr>
          <a:srgbClr val="870E00"/>
        </a:buClr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Font typeface="Arial" pitchFamily="34" charset="0"/>
        <a:buChar char="•"/>
        <a:defRPr sz="2400" kern="1200">
          <a:solidFill>
            <a:srgbClr val="870E00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Clr>
          <a:srgbClr val="870E00"/>
        </a:buClr>
        <a:buFont typeface="Arial" pitchFamily="34" charset="0"/>
        <a:buChar char="–"/>
        <a:defRPr sz="2000" kern="1200">
          <a:solidFill>
            <a:schemeClr val="tx1">
              <a:lumMod val="95000"/>
              <a:lumOff val="5000"/>
            </a:schemeClr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Clr>
          <a:schemeClr val="tx2">
            <a:lumMod val="50000"/>
          </a:schemeClr>
        </a:buClr>
        <a:buFont typeface="Arial" pitchFamily="34" charset="0"/>
        <a:buChar char="»"/>
        <a:defRPr sz="2000" kern="1200">
          <a:solidFill>
            <a:srgbClr val="870E00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Picture 6" descr="Image 3"/>
          <p:cNvPicPr>
            <a:picLocks noChangeAspect="1" noChangeArrowheads="1"/>
          </p:cNvPicPr>
          <p:nvPr/>
        </p:nvPicPr>
        <p:blipFill>
          <a:blip r:embed="rId3" cstate="print">
            <a:duotone>
              <a:schemeClr val="bg2">
                <a:shade val="45000"/>
                <a:satMod val="135000"/>
              </a:schemeClr>
              <a:prstClr val="white"/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8397" b="3818"/>
          <a:stretch>
            <a:fillRect/>
          </a:stretch>
        </p:blipFill>
        <p:spPr bwMode="auto">
          <a:xfrm>
            <a:off x="0" y="0"/>
            <a:ext cx="9144000" cy="5867400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</p:pic>
      <p:sp>
        <p:nvSpPr>
          <p:cNvPr id="7" name="Freeform 6"/>
          <p:cNvSpPr/>
          <p:nvPr/>
        </p:nvSpPr>
        <p:spPr>
          <a:xfrm rot="10800000">
            <a:off x="0" y="4648200"/>
            <a:ext cx="9144002" cy="2209800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solidFill>
            <a:srgbClr val="00206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8" name="Freeform 7"/>
          <p:cNvSpPr/>
          <p:nvPr userDrawn="1"/>
        </p:nvSpPr>
        <p:spPr>
          <a:xfrm rot="10800000" flipH="1">
            <a:off x="0" y="4616933"/>
            <a:ext cx="9144000" cy="640866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 flip="none" rotWithShape="1">
            <a:gsLst>
              <a:gs pos="0">
                <a:schemeClr val="bg1"/>
              </a:gs>
              <a:gs pos="42000">
                <a:srgbClr val="ECD170"/>
              </a:gs>
            </a:gsLst>
            <a:lin ang="0" scaled="1"/>
            <a:tileRect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6" name="Picture 5"/>
          <p:cNvPicPr>
            <a:picLocks noChangeAspect="1"/>
          </p:cNvPicPr>
          <p:nvPr userDrawn="1"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57199" y="5334000"/>
            <a:ext cx="2122651" cy="10698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9013369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 preserve="1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Freeform 2"/>
          <p:cNvSpPr/>
          <p:nvPr userDrawn="1"/>
        </p:nvSpPr>
        <p:spPr>
          <a:xfrm>
            <a:off x="-2" y="0"/>
            <a:ext cx="9144002" cy="1231899"/>
          </a:xfrm>
          <a:custGeom>
            <a:avLst/>
            <a:gdLst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114300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  <a:gd name="connsiteX0" fmla="*/ 0 w 889000"/>
              <a:gd name="connsiteY0" fmla="*/ 0 h 114300"/>
              <a:gd name="connsiteX1" fmla="*/ 889000 w 889000"/>
              <a:gd name="connsiteY1" fmla="*/ 0 h 114300"/>
              <a:gd name="connsiteX2" fmla="*/ 889000 w 889000"/>
              <a:gd name="connsiteY2" fmla="*/ 114300 h 114300"/>
              <a:gd name="connsiteX3" fmla="*/ 0 w 889000"/>
              <a:gd name="connsiteY3" fmla="*/ 83362 h 114300"/>
              <a:gd name="connsiteX4" fmla="*/ 0 w 889000"/>
              <a:gd name="connsiteY4" fmla="*/ 0 h 1143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889000" h="114300">
                <a:moveTo>
                  <a:pt x="0" y="0"/>
                </a:moveTo>
                <a:lnTo>
                  <a:pt x="889000" y="0"/>
                </a:lnTo>
                <a:lnTo>
                  <a:pt x="889000" y="114300"/>
                </a:lnTo>
                <a:cubicBezTo>
                  <a:pt x="592667" y="114300"/>
                  <a:pt x="256876" y="57580"/>
                  <a:pt x="0" y="83362"/>
                </a:cubicBezTo>
                <a:lnTo>
                  <a:pt x="0" y="0"/>
                </a:lnTo>
                <a:close/>
              </a:path>
            </a:pathLst>
          </a:custGeom>
          <a:blipFill>
            <a:blip r:embed="rId4" cstate="print"/>
            <a:stretch>
              <a:fillRect/>
            </a:stretch>
          </a:blip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algn="ctr" defTabSz="914400" rtl="0" eaLnBrk="1" latinLnBrk="0" hangingPunct="1"/>
            <a:endParaRPr lang="en-US" sz="1800" kern="1200" dirty="0">
              <a:solidFill>
                <a:schemeClr val="lt1"/>
              </a:solidFill>
              <a:latin typeface="Arial" pitchFamily="34" charset="0"/>
              <a:ea typeface="+mn-ea"/>
              <a:cs typeface="Arial" pitchFamily="34" charset="0"/>
            </a:endParaRPr>
          </a:p>
        </p:txBody>
      </p:sp>
      <p:sp>
        <p:nvSpPr>
          <p:cNvPr id="5" name="Freeform 4"/>
          <p:cNvSpPr/>
          <p:nvPr userDrawn="1"/>
        </p:nvSpPr>
        <p:spPr>
          <a:xfrm flipH="1">
            <a:off x="0" y="888999"/>
            <a:ext cx="9144000" cy="342900"/>
          </a:xfrm>
          <a:custGeom>
            <a:avLst/>
            <a:gdLst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0 h 228600"/>
              <a:gd name="connsiteX1" fmla="*/ 0 w 546100"/>
              <a:gd name="connsiteY1" fmla="*/ 228600 h 228600"/>
              <a:gd name="connsiteX2" fmla="*/ 546100 w 546100"/>
              <a:gd name="connsiteY2" fmla="*/ 228600 h 228600"/>
              <a:gd name="connsiteX3" fmla="*/ 546100 w 546100"/>
              <a:gd name="connsiteY3" fmla="*/ 12700 h 228600"/>
              <a:gd name="connsiteX4" fmla="*/ 0 w 546100"/>
              <a:gd name="connsiteY4" fmla="*/ 0 h 228600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374161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546100 w 546100"/>
              <a:gd name="connsiteY2" fmla="*/ 57638 h 374161"/>
              <a:gd name="connsiteX3" fmla="*/ 546100 w 546100"/>
              <a:gd name="connsiteY3" fmla="*/ 0 h 374161"/>
              <a:gd name="connsiteX4" fmla="*/ 0 w 546100"/>
              <a:gd name="connsiteY4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91372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  <a:gd name="connsiteX0" fmla="*/ 0 w 546100"/>
              <a:gd name="connsiteY0" fmla="*/ 145561 h 374161"/>
              <a:gd name="connsiteX1" fmla="*/ 0 w 546100"/>
              <a:gd name="connsiteY1" fmla="*/ 374161 h 374161"/>
              <a:gd name="connsiteX2" fmla="*/ 341313 w 546100"/>
              <a:gd name="connsiteY2" fmla="*/ 17585 h 374161"/>
              <a:gd name="connsiteX3" fmla="*/ 546100 w 546100"/>
              <a:gd name="connsiteY3" fmla="*/ 57638 h 374161"/>
              <a:gd name="connsiteX4" fmla="*/ 546100 w 546100"/>
              <a:gd name="connsiteY4" fmla="*/ 0 h 374161"/>
              <a:gd name="connsiteX5" fmla="*/ 0 w 546100"/>
              <a:gd name="connsiteY5" fmla="*/ 145561 h 37416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546100" h="374161">
                <a:moveTo>
                  <a:pt x="0" y="145561"/>
                </a:moveTo>
                <a:lnTo>
                  <a:pt x="0" y="374161"/>
                </a:lnTo>
                <a:cubicBezTo>
                  <a:pt x="122114" y="599017"/>
                  <a:pt x="204030" y="175847"/>
                  <a:pt x="341313" y="17585"/>
                </a:cubicBezTo>
                <a:cubicBezTo>
                  <a:pt x="480114" y="-87923"/>
                  <a:pt x="520312" y="60569"/>
                  <a:pt x="546100" y="57638"/>
                </a:cubicBezTo>
                <a:lnTo>
                  <a:pt x="546100" y="0"/>
                </a:lnTo>
                <a:cubicBezTo>
                  <a:pt x="372410" y="-378069"/>
                  <a:pt x="139559" y="506046"/>
                  <a:pt x="0" y="145561"/>
                </a:cubicBezTo>
                <a:close/>
              </a:path>
            </a:pathLst>
          </a:custGeom>
          <a:gradFill>
            <a:gsLst>
              <a:gs pos="25000">
                <a:srgbClr val="E8C768"/>
              </a:gs>
              <a:gs pos="100000">
                <a:srgbClr val="FFE25E"/>
              </a:gs>
            </a:gsLst>
            <a:lin ang="10800000" scaled="1"/>
          </a:gra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>
              <a:latin typeface="Arial" pitchFamily="34" charset="0"/>
              <a:cs typeface="Arial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938865509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86" r:id="rId1"/>
    <p:sldLayoutId id="2147483691" r:id="rId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5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5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5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5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5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5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5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7.xml"/><Relationship Id="rId1" Type="http://schemas.openxmlformats.org/officeDocument/2006/relationships/slideLayout" Target="../slideLayouts/slideLayout5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5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5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5.xml"/></Relationships>
</file>

<file path=ppt/slides/_rels/slide2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5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5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5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pn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5.xml"/></Relationships>
</file>

<file path=ppt/slides/_rels/slide2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5.xml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5.xml"/></Relationships>
</file>

<file path=ppt/slides/_rels/slide2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5.xml"/></Relationships>
</file>

<file path=ppt/slides/_rels/slide2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8.xml"/><Relationship Id="rId1" Type="http://schemas.openxmlformats.org/officeDocument/2006/relationships/slideLayout" Target="../slideLayouts/slideLayout5.xml"/></Relationships>
</file>

<file path=ppt/slides/_rels/slide2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9.xml"/><Relationship Id="rId1" Type="http://schemas.openxmlformats.org/officeDocument/2006/relationships/slideLayout" Target="../slideLayouts/slideLayout5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5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30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2.png"/><Relationship Id="rId2" Type="http://schemas.openxmlformats.org/officeDocument/2006/relationships/notesSlide" Target="../notesSlides/notesSlide31.xml"/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notesSlide" Target="../notesSlides/notesSlide32.xml"/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notesSlide" Target="../notesSlides/notesSlide33.xml"/><Relationship Id="rId1" Type="http://schemas.openxmlformats.org/officeDocument/2006/relationships/slideLayout" Target="../slideLayouts/slideLayout5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gasb.org/jsp/GASB/Document_C/DocumentPage?cid=1176168786182&amp;acceptedDisclaimer=true" TargetMode="External"/><Relationship Id="rId2" Type="http://schemas.openxmlformats.org/officeDocument/2006/relationships/notesSlide" Target="../notesSlides/notesSlide34.xml"/><Relationship Id="rId1" Type="http://schemas.openxmlformats.org/officeDocument/2006/relationships/slideLayout" Target="../slideLayouts/slideLayout5.xml"/><Relationship Id="rId5" Type="http://schemas.openxmlformats.org/officeDocument/2006/relationships/hyperlink" Target="mailto:SAO_Reporting@sao.ga.gov" TargetMode="External"/><Relationship Id="rId4" Type="http://schemas.openxmlformats.org/officeDocument/2006/relationships/hyperlink" Target="https://www.gasb.org/jsp/GASB/Document_C/DocumentPage?cid=1176172846170&amp;acceptedDisclaimer=true" TargetMode="External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35.xml"/><Relationship Id="rId1" Type="http://schemas.openxmlformats.org/officeDocument/2006/relationships/slideLayout" Target="../slideLayouts/slideLayout5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5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emf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6.xml"/><Relationship Id="rId4" Type="http://schemas.openxmlformats.org/officeDocument/2006/relationships/image" Target="../media/image5.emf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5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5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5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5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C81D00-A7D2-414D-A809-A76D61FF85C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1524000" y="3048000"/>
            <a:ext cx="6400800" cy="838200"/>
          </a:xfrm>
        </p:spPr>
        <p:txBody>
          <a:bodyPr/>
          <a:lstStyle/>
          <a:p>
            <a:r>
              <a:rPr lang="en-US" sz="66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GASB 84 Training</a:t>
            </a:r>
            <a:br>
              <a:rPr lang="en-US" sz="66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</a:br>
            <a:r>
              <a:rPr lang="en-US" sz="3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Tuesday, June 11, 2019 </a:t>
            </a:r>
            <a:br>
              <a:rPr lang="en-US" sz="3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</a:br>
            <a:r>
              <a:rPr lang="en-US" sz="3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Wednesday, </a:t>
            </a:r>
            <a:r>
              <a:rPr lang="en-US" sz="320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June 19, </a:t>
            </a:r>
            <a:r>
              <a:rPr lang="en-US" sz="3200" dirty="0">
                <a:solidFill>
                  <a:schemeClr val="accent5"/>
                </a:solidFill>
                <a:latin typeface="+mn-lt"/>
                <a:ea typeface="+mn-ea"/>
                <a:cs typeface="+mn-cs"/>
              </a:rPr>
              <a:t>2019</a:t>
            </a:r>
          </a:p>
        </p:txBody>
      </p:sp>
    </p:spTree>
    <p:extLst>
      <p:ext uri="{BB962C8B-B14F-4D97-AF65-F5344CB8AC3E}">
        <p14:creationId xmlns:p14="http://schemas.microsoft.com/office/powerpoint/2010/main" val="820841724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2.  Activity not on my GL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sz="2000" u="none" dirty="0"/>
              <a:t>The form says I reported agency funds in PY, according to my GL I have no agency fund activity.  Why does SAO say I have activity?  How do I fill out the form?</a:t>
            </a:r>
          </a:p>
          <a:p>
            <a:pPr marL="1314450" lvl="2" indent="-514350"/>
            <a:r>
              <a:rPr lang="en-US" sz="2000" u="none" dirty="0">
                <a:solidFill>
                  <a:srgbClr val="FF0000"/>
                </a:solidFill>
              </a:rPr>
              <a:t>SAO used </a:t>
            </a:r>
            <a:r>
              <a:rPr lang="en-US" sz="2000" dirty="0">
                <a:solidFill>
                  <a:srgbClr val="FF0000"/>
                </a:solidFill>
              </a:rPr>
              <a:t>2018 and 2019 GL activity and balances pull to identify those that had agency fund balances.  </a:t>
            </a:r>
          </a:p>
          <a:p>
            <a:pPr marL="1314450" lvl="2" indent="-514350"/>
            <a:r>
              <a:rPr lang="en-US" sz="2000" dirty="0">
                <a:solidFill>
                  <a:srgbClr val="FF0000"/>
                </a:solidFill>
              </a:rPr>
              <a:t>If there was any data reported in the GL in an agency fund code it was included in the dropdown box.  This included items such as; erroneous data entered then corrected, data where the account balances net to zero; however, data was reported in different programs, budget references, or etc.</a:t>
            </a:r>
          </a:p>
          <a:p>
            <a:pPr marL="1314450" lvl="2" indent="-514350"/>
            <a:r>
              <a:rPr lang="en-US" sz="2000" u="none" dirty="0">
                <a:solidFill>
                  <a:srgbClr val="FF0000"/>
                </a:solidFill>
              </a:rPr>
              <a:t>If the organization determines the activity is not a reporta</a:t>
            </a:r>
            <a:r>
              <a:rPr lang="en-US" sz="2000" dirty="0">
                <a:solidFill>
                  <a:srgbClr val="FF0000"/>
                </a:solidFill>
              </a:rPr>
              <a:t>ble activity, reasoning must be provided to SAO.</a:t>
            </a:r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19353468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AutoNum type="arabicPeriod" startAt="2"/>
            </a:pPr>
            <a:r>
              <a:rPr lang="en-US" dirty="0"/>
              <a:t>Activity not on my GL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  <a:p>
            <a:pPr marL="0" indent="0">
              <a:buNone/>
            </a:pPr>
            <a:endParaRPr lang="en-US" sz="800" b="0" dirty="0"/>
          </a:p>
          <a:p>
            <a:pPr marL="0" indent="0">
              <a:buNone/>
            </a:pPr>
            <a:r>
              <a:rPr lang="en-US" sz="2800" b="0" dirty="0"/>
              <a:t>Erroneous data entered then corrected:</a:t>
            </a: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5F7CF666-5349-4E83-BF3D-8889611FB27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81000" y="3733800"/>
            <a:ext cx="8382000" cy="54439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73968666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AutoNum type="arabicPeriod" startAt="2"/>
            </a:pPr>
            <a:r>
              <a:rPr lang="en-US" dirty="0"/>
              <a:t>Activity not on my GL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  <a:p>
            <a:pPr marL="0" indent="0">
              <a:spcBef>
                <a:spcPts val="0"/>
              </a:spcBef>
              <a:buNone/>
            </a:pPr>
            <a:endParaRPr lang="en-US" sz="2800" b="0" dirty="0"/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Data where the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account balances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net to zero; however,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data was reported in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different programs,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budget references,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800" b="0" dirty="0"/>
              <a:t>or etc.</a:t>
            </a:r>
          </a:p>
          <a:p>
            <a:pPr marL="0" indent="0">
              <a:buNone/>
            </a:pPr>
            <a:endParaRPr lang="en-US" sz="2800" b="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96F8DC2C-4533-4DC1-B70A-001B53D0CB32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962400" y="2631369"/>
            <a:ext cx="4953000" cy="38004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5752955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2.  Activity not on my GL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sz="2000" u="none" dirty="0"/>
              <a:t>The form says I reported agency funds in PY, according to my GL I have no agency fund activity.  Why do you say I do?  How do I fill out the form?</a:t>
            </a:r>
          </a:p>
          <a:p>
            <a:pPr marL="1314450" lvl="2" indent="-514350"/>
            <a:r>
              <a:rPr lang="en-US" sz="2000" u="none" dirty="0">
                <a:solidFill>
                  <a:srgbClr val="FF0000"/>
                </a:solidFill>
              </a:rPr>
              <a:t>If the activity nets to zero by account but not by other chart fields,</a:t>
            </a:r>
            <a:r>
              <a:rPr lang="en-US" sz="2000" dirty="0">
                <a:solidFill>
                  <a:srgbClr val="FF0000"/>
                </a:solidFill>
              </a:rPr>
              <a:t> SAO asks organizations to please investigate balances and correct ledger balances accordingly.  </a:t>
            </a:r>
          </a:p>
          <a:p>
            <a:pPr marL="1314450" lvl="2" indent="-514350"/>
            <a:r>
              <a:rPr lang="en-US" sz="2000" dirty="0">
                <a:solidFill>
                  <a:srgbClr val="FF0000"/>
                </a:solidFill>
              </a:rPr>
              <a:t>If the activity is truly an error with a correction, the evaluation tab may be skipped if an explanation is given in the submission email and SAO is able to validate it.</a:t>
            </a:r>
          </a:p>
          <a:p>
            <a:pPr marL="1314450" lvl="2" indent="-514350"/>
            <a:r>
              <a:rPr lang="en-US" sz="2000" dirty="0">
                <a:solidFill>
                  <a:srgbClr val="FF0000"/>
                </a:solidFill>
              </a:rPr>
              <a:t>If SAO is unable to validate explanation, the evaluation tab must be completed for the activity.</a:t>
            </a:r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4294490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AutoNum type="arabicPeriod" startAt="3"/>
            </a:pPr>
            <a:r>
              <a:rPr lang="en-US" sz="2600" dirty="0"/>
              <a:t>My survey indicates a reporting change either: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	a)  from one fiduciary type to another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                 (Example: from Agency to PPTF)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	b)  from a fiduciary activity to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	     governmental activity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	c)  from a governmental activity to a</a:t>
            </a:r>
          </a:p>
          <a:p>
            <a:pPr marL="0" indent="0">
              <a:spcBef>
                <a:spcPts val="0"/>
              </a:spcBef>
              <a:buNone/>
            </a:pPr>
            <a:r>
              <a:rPr lang="en-US" sz="2600" dirty="0"/>
              <a:t>	     fiduciary activity </a:t>
            </a:r>
          </a:p>
          <a:p>
            <a:pPr marL="0" indent="0">
              <a:buNone/>
            </a:pPr>
            <a:r>
              <a:rPr lang="en-US" sz="2600" dirty="0"/>
              <a:t>       and SAO agrees with the change.  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sz="2600" u="none" dirty="0"/>
              <a:t>Do I wait until July (FY2020) to make this change or do I make the change now in FY2019? </a:t>
            </a:r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NO, please wait to enter in FY2020</a:t>
            </a:r>
            <a:endParaRPr lang="en-US" u="none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US" u="none" dirty="0"/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9073213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11" end="1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AutoNum type="arabicPeriod" startAt="3"/>
            </a:pPr>
            <a:r>
              <a:rPr lang="en-US" sz="2800" dirty="0"/>
              <a:t>My survey indicates a reporting change (</a:t>
            </a:r>
            <a:r>
              <a:rPr lang="en-US" sz="2800" dirty="0" err="1"/>
              <a:t>Con’t</a:t>
            </a:r>
            <a:r>
              <a:rPr lang="en-US" sz="2800" dirty="0"/>
              <a:t>)</a:t>
            </a:r>
            <a:endParaRPr lang="en-US" u="none" dirty="0"/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Please make no changes until SAO validates and agrees with the change in reporting. </a:t>
            </a:r>
          </a:p>
          <a:p>
            <a:pPr marL="1314450" lvl="2" indent="-514350"/>
            <a:r>
              <a:rPr lang="en-US" u="none" dirty="0">
                <a:solidFill>
                  <a:srgbClr val="FF0000"/>
                </a:solidFill>
              </a:rPr>
              <a:t>After SAO notifies confirmation of agreement with the change, starting FY2020 organizations are able to make the change in their accounting records.</a:t>
            </a:r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SAO will help those organizations that need additional guidance with moving balances as necessary. </a:t>
            </a:r>
            <a:endParaRPr lang="en-US" u="none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US" u="none" dirty="0"/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1921802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dirty="0"/>
          </a:p>
          <a:p>
            <a:pPr marL="0" indent="0">
              <a:buNone/>
            </a:pPr>
            <a:endParaRPr lang="en-US" dirty="0"/>
          </a:p>
          <a:p>
            <a:pPr marL="0" indent="0" algn="ctr">
              <a:buNone/>
            </a:pPr>
            <a:r>
              <a:rPr lang="en-US" sz="4000" u="sng" dirty="0"/>
              <a:t>Changes take effect</a:t>
            </a:r>
          </a:p>
          <a:p>
            <a:pPr marL="0" indent="0" algn="ctr">
              <a:buNone/>
            </a:pPr>
            <a:r>
              <a:rPr lang="en-US" sz="4000" u="sng" dirty="0"/>
              <a:t>July 1, 2019</a:t>
            </a:r>
          </a:p>
          <a:p>
            <a:pPr marL="0" indent="0" algn="ctr">
              <a:buNone/>
            </a:pPr>
            <a:r>
              <a:rPr lang="en-US" sz="4000" u="sng" dirty="0"/>
              <a:t>FY2020</a:t>
            </a:r>
          </a:p>
          <a:p>
            <a:pPr marL="0" indent="0">
              <a:buNone/>
            </a:pPr>
            <a:endParaRPr lang="en-US" sz="800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8895923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1000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8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9" dur="1000" fill="hold"/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  <p:par>
                                <p:cTn id="10" presetID="42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1000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3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4" dur="1000" fill="hold"/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y+.1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Font typeface="+mj-lt"/>
              <a:buAutoNum type="arabicPeriod" startAt="4"/>
            </a:pPr>
            <a:r>
              <a:rPr lang="en-US" sz="2800" dirty="0"/>
              <a:t>My survey does not take into account GASB 84 business-type activity (BTA) exceptions.  </a:t>
            </a:r>
          </a:p>
          <a:p>
            <a:pPr marL="0" indent="0">
              <a:buNone/>
            </a:pPr>
            <a:r>
              <a:rPr lang="en-US" sz="2800" dirty="0"/>
              <a:t>       What do I do?</a:t>
            </a:r>
            <a:endParaRPr lang="en-US" u="none" dirty="0"/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The business-type activity exception has very specific criteria which applies to few organizations.</a:t>
            </a:r>
          </a:p>
          <a:p>
            <a:pPr marL="1314450" lvl="2" indent="-514350"/>
            <a:r>
              <a:rPr lang="en-US" u="none" dirty="0">
                <a:solidFill>
                  <a:srgbClr val="FF0000"/>
                </a:solidFill>
              </a:rPr>
              <a:t>SAO is in the process of contacting these organizations to go over additional questions and provide guidance.</a:t>
            </a:r>
          </a:p>
          <a:p>
            <a:pPr marL="400050" lvl="1" indent="0">
              <a:buNone/>
            </a:pPr>
            <a:endParaRPr lang="en-US" u="none" dirty="0"/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22491241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102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Font typeface="+mj-lt"/>
              <a:buAutoNum type="arabicPeriod" startAt="4"/>
            </a:pPr>
            <a:r>
              <a:rPr lang="en-US" sz="2800" dirty="0"/>
              <a:t>My survey does not take into account GASB 84 BTA exceptions.  What do I do? (</a:t>
            </a:r>
            <a:r>
              <a:rPr lang="en-US" sz="2800" dirty="0" err="1"/>
              <a:t>Con’t</a:t>
            </a:r>
            <a:r>
              <a:rPr lang="en-US" sz="2800" dirty="0"/>
              <a:t>)</a:t>
            </a:r>
          </a:p>
          <a:p>
            <a:pPr marL="0" indent="0">
              <a:buNone/>
            </a:pPr>
            <a:endParaRPr lang="en-US" sz="2000" u="none" dirty="0"/>
          </a:p>
          <a:p>
            <a:pPr marL="400050" lvl="1" indent="0">
              <a:buNone/>
            </a:pPr>
            <a:endParaRPr lang="en-US" u="none" dirty="0"/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2137196D-5AB4-408B-A693-A8B5D7F66953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409950" y="3124200"/>
            <a:ext cx="5276850" cy="3438525"/>
          </a:xfrm>
          <a:prstGeom prst="rect">
            <a:avLst/>
          </a:prstGeom>
        </p:spPr>
      </p:pic>
      <p:sp>
        <p:nvSpPr>
          <p:cNvPr id="6" name="TextBox 5">
            <a:extLst>
              <a:ext uri="{FF2B5EF4-FFF2-40B4-BE49-F238E27FC236}">
                <a16:creationId xmlns:a16="http://schemas.microsoft.com/office/drawing/2014/main" id="{1E21A8C5-2521-4F6E-AB3F-16C1DACDCD08}"/>
              </a:ext>
            </a:extLst>
          </p:cNvPr>
          <p:cNvSpPr txBox="1"/>
          <p:nvPr/>
        </p:nvSpPr>
        <p:spPr>
          <a:xfrm>
            <a:off x="533400" y="3429000"/>
            <a:ext cx="2876550" cy="286232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342900" indent="-342900">
              <a:buFont typeface="+mj-lt"/>
              <a:buAutoNum type="arabicPeriod" startAt="10"/>
            </a:pPr>
            <a:r>
              <a:rPr lang="en-US" dirty="0">
                <a:solidFill>
                  <a:srgbClr val="0070C0"/>
                </a:solidFill>
              </a:rPr>
              <a:t>Is the organization associated with this activity reported as a business-type activity or proprietary funds?</a:t>
            </a:r>
          </a:p>
          <a:p>
            <a:endParaRPr lang="en-US" dirty="0">
              <a:solidFill>
                <a:srgbClr val="0070C0"/>
              </a:solidFill>
            </a:endParaRPr>
          </a:p>
          <a:p>
            <a:pPr marL="342900" indent="-342900">
              <a:buFont typeface="+mj-lt"/>
              <a:buAutoNum type="arabicPeriod" startAt="11"/>
            </a:pPr>
            <a:r>
              <a:rPr lang="en-US" dirty="0">
                <a:solidFill>
                  <a:srgbClr val="0070C0"/>
                </a:solidFill>
              </a:rPr>
              <a:t>Are the assets, after receipt, normally expected to be held for three months or less?</a:t>
            </a:r>
          </a:p>
        </p:txBody>
      </p:sp>
    </p:spTree>
    <p:extLst>
      <p:ext uri="{BB962C8B-B14F-4D97-AF65-F5344CB8AC3E}">
        <p14:creationId xmlns:p14="http://schemas.microsoft.com/office/powerpoint/2010/main" val="743099897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Terminology Change</a:t>
            </a:r>
          </a:p>
          <a:p>
            <a:pPr marL="400050" lvl="1" indent="0">
              <a:buNone/>
            </a:pPr>
            <a:endParaRPr lang="en-US" sz="800" dirty="0"/>
          </a:p>
          <a:p>
            <a:pPr marL="400050" lvl="1" indent="0">
              <a:buNone/>
            </a:pPr>
            <a:r>
              <a:rPr lang="en-US" sz="3200" b="1" dirty="0"/>
              <a:t>PRE-GASB 84 (FY2019)</a:t>
            </a:r>
            <a:r>
              <a:rPr lang="en-US" sz="3200" b="1" u="none" dirty="0"/>
              <a:t>:</a:t>
            </a:r>
          </a:p>
          <a:p>
            <a:pPr marL="1314450" lvl="2" indent="-514350"/>
            <a:r>
              <a:rPr lang="en-US" sz="2800" dirty="0"/>
              <a:t>Agency Funds</a:t>
            </a:r>
          </a:p>
          <a:p>
            <a:pPr marL="800100" lvl="2" indent="0">
              <a:buNone/>
            </a:pPr>
            <a:endParaRPr lang="en-US" sz="2800" u="none" dirty="0"/>
          </a:p>
          <a:p>
            <a:pPr marL="400050" lvl="1" indent="0">
              <a:buNone/>
            </a:pPr>
            <a:r>
              <a:rPr lang="en-US" sz="3200" b="1" dirty="0"/>
              <a:t>POST-GASB 84 (FY2020):</a:t>
            </a:r>
          </a:p>
          <a:p>
            <a:pPr marL="1314450" lvl="2" indent="-514350"/>
            <a:r>
              <a:rPr lang="en-US" sz="2800" dirty="0"/>
              <a:t>Custodial Funds</a:t>
            </a:r>
            <a:endParaRPr lang="en-US" sz="3200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99462182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marL="57150" lvl="0" indent="0">
              <a:buClr>
                <a:srgbClr val="1F497D">
                  <a:lumMod val="50000"/>
                </a:srgbClr>
              </a:buClr>
              <a:buNone/>
            </a:pPr>
            <a:r>
              <a:rPr lang="en-US" sz="3600" dirty="0"/>
              <a:t>Purpose of this Training:</a:t>
            </a:r>
          </a:p>
          <a:p>
            <a:pPr marL="57150" lvl="0" indent="0">
              <a:buClr>
                <a:srgbClr val="1F497D">
                  <a:lumMod val="50000"/>
                </a:srgbClr>
              </a:buClr>
              <a:buNone/>
            </a:pPr>
            <a:endParaRPr lang="en-US" sz="800" dirty="0"/>
          </a:p>
          <a:p>
            <a:pPr marL="57150" lvl="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400" dirty="0"/>
              <a:t>Discuss GASB 84 implementation steps, how it impacts your organization, and share answers to frequently asked questions.</a:t>
            </a:r>
          </a:p>
          <a:p>
            <a:pPr marL="57150" lvl="0" indent="0">
              <a:buClr>
                <a:srgbClr val="1F497D">
                  <a:lumMod val="50000"/>
                </a:srgbClr>
              </a:buClr>
              <a:buNone/>
            </a:pPr>
            <a:endParaRPr lang="en-US" sz="1050" b="1" dirty="0"/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b="1" dirty="0"/>
              <a:t>PROCESS OF IMPLEMENTATION</a:t>
            </a:r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b="1" dirty="0"/>
              <a:t>DISCUSS SURVEY</a:t>
            </a:r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b="1" dirty="0"/>
              <a:t>FAQ</a:t>
            </a:r>
            <a:r>
              <a:rPr lang="en-US" sz="2400" dirty="0"/>
              <a:t> - FOR THE SURVEY</a:t>
            </a:r>
            <a:endParaRPr lang="en-US" sz="2400" b="1" dirty="0"/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b="1" dirty="0"/>
              <a:t>NEW ACCOUNTING GUIDANCE</a:t>
            </a:r>
            <a:r>
              <a:rPr lang="en-US" sz="2400" dirty="0"/>
              <a:t> – CUSTODIAL FUNDS</a:t>
            </a:r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dirty="0"/>
              <a:t>CAFR REPORTING CHANGES</a:t>
            </a:r>
          </a:p>
          <a:p>
            <a:pPr marL="514350" lvl="0" indent="-457200">
              <a:buClr>
                <a:srgbClr val="1F497D">
                  <a:lumMod val="50000"/>
                </a:srgbClr>
              </a:buClr>
              <a:buFont typeface="+mj-lt"/>
              <a:buAutoNum type="arabicPeriod"/>
            </a:pPr>
            <a:r>
              <a:rPr lang="en-US" sz="2400" b="1" dirty="0"/>
              <a:t>QUESTIONS</a:t>
            </a:r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u="none" dirty="0"/>
          </a:p>
          <a:p>
            <a:pPr marL="0" indent="0">
              <a:buNone/>
            </a:pPr>
            <a:endParaRPr lang="en-US" sz="2400" dirty="0"/>
          </a:p>
          <a:p>
            <a:pPr marL="0" indent="0">
              <a:buNone/>
            </a:pPr>
            <a:endParaRPr lang="en-US" sz="2400" u="none" dirty="0"/>
          </a:p>
          <a:p>
            <a:pPr marL="0" indent="0">
              <a:buNone/>
            </a:pPr>
            <a:r>
              <a:rPr lang="en-US" sz="2400" dirty="0"/>
              <a:t>		</a:t>
            </a:r>
            <a:endParaRPr lang="en-US" sz="2400" u="none" dirty="0"/>
          </a:p>
        </p:txBody>
      </p:sp>
      <p:sp>
        <p:nvSpPr>
          <p:cNvPr id="3" name="Title 2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396427436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No more 262xxx accounts (Funds Held for Others) in 6xxxx fund type (excluding 69999)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Funds held for others 262xxx </a:t>
            </a:r>
            <a:r>
              <a:rPr lang="en-US" dirty="0"/>
              <a:t>CAN</a:t>
            </a:r>
            <a:r>
              <a:rPr lang="en-US" u="none" dirty="0"/>
              <a:t> still be used in other fund types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Custodial funds will report restricted net position instead of a funds held for others account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SAO will monitor account 262xxx in custodial funds in TeamWorks at the beginning of FY2020 to ensure implementation at organization level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4092267702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3058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Pd 1 of FY2020 use account 390107 (adjustment to fund balance/net position) to record beginning net position and eliminate funds held for others balance (This is a one time conversion entry to create beginning net position.)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u="none" dirty="0"/>
          </a:p>
          <a:p>
            <a:pPr marL="400050" lvl="1" indent="0">
              <a:buNone/>
            </a:pPr>
            <a:r>
              <a:rPr lang="en-US" u="none" dirty="0"/>
              <a:t>	Dr 	262xxx  Funds Held for Others</a:t>
            </a:r>
          </a:p>
          <a:p>
            <a:pPr marL="400050" lvl="1" indent="0">
              <a:buNone/>
            </a:pPr>
            <a:r>
              <a:rPr lang="en-US" u="none" dirty="0"/>
              <a:t>		Cr 	390107  Adjustment to FB/NP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7301729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u="none" dirty="0"/>
              <a:t>Use of the revenue and expense accounts are </a:t>
            </a:r>
            <a:r>
              <a:rPr lang="en-US" dirty="0"/>
              <a:t>REQUIRED</a:t>
            </a:r>
            <a:r>
              <a:rPr lang="en-US" u="none" dirty="0"/>
              <a:t> with the new custodial fund presentation</a:t>
            </a:r>
            <a:endParaRPr lang="en-US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u="none" dirty="0"/>
              <a:t>All revenue and expense accounts are available for use beginning July 1, 2019 (FY2020)</a:t>
            </a:r>
          </a:p>
          <a:p>
            <a:pPr marL="1257300" lvl="2" indent="-457200">
              <a:buFont typeface="Wingdings" panose="05000000000000000000" pitchFamily="2" charset="2"/>
              <a:buChar char="§"/>
            </a:pPr>
            <a:r>
              <a:rPr lang="en-US" dirty="0"/>
              <a:t>Revenue accounts 4xxxxx</a:t>
            </a:r>
          </a:p>
          <a:p>
            <a:pPr lvl="2" indent="-342900">
              <a:buFont typeface="Wingdings" panose="05000000000000000000" pitchFamily="2" charset="2"/>
              <a:buChar char="§"/>
            </a:pPr>
            <a:r>
              <a:rPr lang="en-US" dirty="0"/>
              <a:t>  Expense accounts 5xxxxx-873xxx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u="none" dirty="0"/>
              <a:t>Select the accounts that best fit with </a:t>
            </a:r>
          </a:p>
          <a:p>
            <a:pPr marL="400050" lvl="1" indent="0">
              <a:buNone/>
            </a:pPr>
            <a:r>
              <a:rPr lang="en-US" u="none" dirty="0"/>
              <a:t>      organizational activity types</a:t>
            </a:r>
          </a:p>
          <a:p>
            <a:pPr marL="1314450" lvl="2" indent="-514350">
              <a:buFont typeface="Wingdings" panose="05000000000000000000" pitchFamily="2" charset="2"/>
              <a:buChar char="§"/>
            </a:pP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783304241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400050" lvl="1" indent="0">
              <a:buNone/>
            </a:pPr>
            <a:r>
              <a:rPr lang="en-US" b="1" dirty="0"/>
              <a:t>PRE-GASB 84 (FY2019)</a:t>
            </a:r>
            <a:r>
              <a:rPr lang="en-US" b="1" u="none" dirty="0"/>
              <a:t>:</a:t>
            </a:r>
          </a:p>
          <a:p>
            <a:pPr marL="400050" lvl="1" indent="0">
              <a:buNone/>
            </a:pPr>
            <a:endParaRPr lang="en-US" sz="800" b="1" u="none" dirty="0"/>
          </a:p>
          <a:p>
            <a:pPr marL="400050" lvl="1" indent="0">
              <a:buNone/>
            </a:pPr>
            <a:r>
              <a:rPr lang="en-US" dirty="0"/>
              <a:t>Additions</a:t>
            </a:r>
          </a:p>
          <a:p>
            <a:pPr marL="400050" lvl="1" indent="0">
              <a:buNone/>
            </a:pPr>
            <a:r>
              <a:rPr lang="en-US" u="none" dirty="0"/>
              <a:t>Dr		101xxx  Cash</a:t>
            </a:r>
          </a:p>
          <a:p>
            <a:pPr marL="400050" lvl="1" indent="0">
              <a:buNone/>
            </a:pPr>
            <a:r>
              <a:rPr lang="en-US" u="none" dirty="0"/>
              <a:t>	Cr		 262xxx  Funds Held for Others</a:t>
            </a:r>
          </a:p>
          <a:p>
            <a:pPr marL="400050" lvl="1" indent="0">
              <a:buNone/>
            </a:pPr>
            <a:endParaRPr lang="en-US" sz="800" u="none" dirty="0"/>
          </a:p>
          <a:p>
            <a:pPr marL="400050" lvl="1" indent="0">
              <a:buNone/>
            </a:pPr>
            <a:r>
              <a:rPr lang="en-US" dirty="0"/>
              <a:t>Deductions</a:t>
            </a:r>
          </a:p>
          <a:p>
            <a:pPr marL="400050" lvl="1" indent="0">
              <a:buNone/>
            </a:pPr>
            <a:r>
              <a:rPr lang="en-US" u="none" dirty="0"/>
              <a:t>Dr		 262xxx  Funds Held for Others</a:t>
            </a:r>
          </a:p>
          <a:p>
            <a:pPr marL="400050" lvl="1" indent="0">
              <a:buNone/>
            </a:pPr>
            <a:r>
              <a:rPr lang="en-US" u="none" dirty="0"/>
              <a:t>	Cr		 101xxx  Cash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4200248409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400050" lvl="1" indent="0">
              <a:buNone/>
            </a:pPr>
            <a:r>
              <a:rPr lang="en-US" b="1" dirty="0"/>
              <a:t>PRE-GASB 84</a:t>
            </a:r>
            <a:r>
              <a:rPr lang="en-US" b="1" u="none" dirty="0"/>
              <a:t>:</a:t>
            </a:r>
          </a:p>
          <a:p>
            <a:pPr marL="400050" lvl="1" indent="0">
              <a:buNone/>
            </a:pPr>
            <a:r>
              <a:rPr lang="en-US" sz="2000" u="none" dirty="0"/>
              <a:t>For reporting of this activity in the CAFR SAO has to analyze the debits and credits of the accounts to determine what to report as additions and deductions in the </a:t>
            </a:r>
            <a:r>
              <a:rPr lang="en-US" sz="2000" i="1" u="none" dirty="0"/>
              <a:t>Combining Statement of Changes in Fiduciary Assets and Liabilities</a:t>
            </a:r>
            <a:r>
              <a:rPr lang="en-US" sz="2000" u="none" dirty="0"/>
              <a:t> for Agency Funds.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4" name="Picture 3">
            <a:extLst>
              <a:ext uri="{FF2B5EF4-FFF2-40B4-BE49-F238E27FC236}">
                <a16:creationId xmlns:a16="http://schemas.microsoft.com/office/drawing/2014/main" id="{E42981C0-FC74-4B99-A8F3-82DE68BC272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172747" y="3810000"/>
            <a:ext cx="6798505" cy="2819400"/>
          </a:xfrm>
          <a:prstGeom prst="rect">
            <a:avLst/>
          </a:prstGeom>
        </p:spPr>
      </p:pic>
      <p:sp>
        <p:nvSpPr>
          <p:cNvPr id="5" name="Arrow: Down 4">
            <a:extLst>
              <a:ext uri="{FF2B5EF4-FFF2-40B4-BE49-F238E27FC236}">
                <a16:creationId xmlns:a16="http://schemas.microsoft.com/office/drawing/2014/main" id="{73006C4D-B35C-41BF-96BA-B174BA0C2627}"/>
              </a:ext>
            </a:extLst>
          </p:cNvPr>
          <p:cNvSpPr/>
          <p:nvPr/>
        </p:nvSpPr>
        <p:spPr>
          <a:xfrm>
            <a:off x="5486400" y="4402873"/>
            <a:ext cx="228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A49B2970-430A-4E01-A33F-3E28F6363F4F}"/>
              </a:ext>
            </a:extLst>
          </p:cNvPr>
          <p:cNvSpPr/>
          <p:nvPr/>
        </p:nvSpPr>
        <p:spPr>
          <a:xfrm>
            <a:off x="6385926" y="4419600"/>
            <a:ext cx="228600" cy="9144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027514880"/>
      </p:ext>
    </p:extLst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400050" lvl="1" indent="0">
              <a:buNone/>
            </a:pPr>
            <a:r>
              <a:rPr lang="en-US" b="1" dirty="0"/>
              <a:t>POST-GASB 84 (FY2020)</a:t>
            </a:r>
            <a:r>
              <a:rPr lang="en-US" b="1" u="none" dirty="0"/>
              <a:t>:  Charitable Contributions</a:t>
            </a:r>
          </a:p>
          <a:p>
            <a:pPr marL="400050" lvl="1" indent="0">
              <a:buNone/>
            </a:pPr>
            <a:endParaRPr lang="en-US" sz="800" b="1" u="none" dirty="0"/>
          </a:p>
          <a:p>
            <a:pPr marL="400050" lvl="1" indent="0">
              <a:buNone/>
            </a:pPr>
            <a:r>
              <a:rPr lang="en-US" dirty="0"/>
              <a:t>Additions</a:t>
            </a:r>
          </a:p>
          <a:p>
            <a:pPr marL="400050" lvl="1" indent="0">
              <a:buNone/>
            </a:pPr>
            <a:r>
              <a:rPr lang="en-US" u="none" dirty="0"/>
              <a:t>Dr		101xxx  Cash</a:t>
            </a:r>
          </a:p>
          <a:p>
            <a:pPr marL="400050" lvl="1" indent="0">
              <a:buNone/>
            </a:pPr>
            <a:r>
              <a:rPr lang="en-US" u="none" dirty="0"/>
              <a:t>	Cr		 466001 Contributions &amp; Donations</a:t>
            </a:r>
          </a:p>
          <a:p>
            <a:pPr marL="400050" lvl="1" indent="0">
              <a:buNone/>
            </a:pPr>
            <a:endParaRPr lang="en-US" sz="800" u="none" dirty="0"/>
          </a:p>
          <a:p>
            <a:pPr marL="400050" lvl="1" indent="0">
              <a:buNone/>
            </a:pPr>
            <a:r>
              <a:rPr lang="en-US" dirty="0"/>
              <a:t>Deductions</a:t>
            </a:r>
          </a:p>
          <a:p>
            <a:pPr marL="400050" lvl="1" indent="0">
              <a:buNone/>
            </a:pPr>
            <a:r>
              <a:rPr lang="en-US" u="none" dirty="0"/>
              <a:t>Dr		 696002  Distribution of Contributions</a:t>
            </a:r>
          </a:p>
          <a:p>
            <a:pPr marL="400050" lvl="1" indent="0">
              <a:buNone/>
            </a:pPr>
            <a:r>
              <a:rPr lang="en-US" u="none" dirty="0"/>
              <a:t>	Cr		 101xxx  Cash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918926326"/>
      </p:ext>
    </p:extLst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" name="Content Placeholder 1">
            <a:extLst>
              <a:ext uri="{FF2B5EF4-FFF2-40B4-BE49-F238E27FC236}">
                <a16:creationId xmlns:a16="http://schemas.microsoft.com/office/drawing/2014/main" id="{669584F5-DC12-4C1B-8B41-AD796C6A7638}"/>
              </a:ext>
            </a:extLst>
          </p:cNvPr>
          <p:cNvSpPr txBox="1">
            <a:spLocks/>
          </p:cNvSpPr>
          <p:nvPr/>
        </p:nvSpPr>
        <p:spPr>
          <a:xfrm>
            <a:off x="457200" y="1295400"/>
            <a:ext cx="8534400" cy="685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defRPr sz="3200" b="1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u="sng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Font typeface="Wingdings" panose="05000000000000000000" pitchFamily="2" charset="2"/>
              <a:buNone/>
            </a:pPr>
            <a:endParaRPr lang="en-US" sz="800" dirty="0"/>
          </a:p>
        </p:txBody>
      </p:sp>
      <p:sp>
        <p:nvSpPr>
          <p:cNvPr id="9" name="Content Placeholder 1">
            <a:extLst>
              <a:ext uri="{FF2B5EF4-FFF2-40B4-BE49-F238E27FC236}">
                <a16:creationId xmlns:a16="http://schemas.microsoft.com/office/drawing/2014/main" id="{66B10232-2255-4576-AFF6-AFBAE81907F5}"/>
              </a:ext>
            </a:extLst>
          </p:cNvPr>
          <p:cNvSpPr txBox="1">
            <a:spLocks/>
          </p:cNvSpPr>
          <p:nvPr/>
        </p:nvSpPr>
        <p:spPr>
          <a:xfrm>
            <a:off x="304800" y="1219200"/>
            <a:ext cx="4114800" cy="55626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Wingdings" panose="05000000000000000000" pitchFamily="2" charset="2"/>
              <a:buChar char="ü"/>
              <a:defRPr sz="3200" b="1" kern="1200">
                <a:solidFill>
                  <a:srgbClr val="00206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Font typeface="Wingdings" panose="05000000000000000000" pitchFamily="2" charset="2"/>
              <a:buChar char="§"/>
              <a:defRPr sz="2800" u="sng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4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–"/>
              <a:defRPr sz="20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»"/>
              <a:defRPr sz="1800" kern="1200">
                <a:solidFill>
                  <a:srgbClr val="0070C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>
              <a:buFont typeface="Wingdings" panose="05000000000000000000" pitchFamily="2" charset="2"/>
              <a:buNone/>
            </a:pPr>
            <a:endParaRPr lang="en-US" sz="800" dirty="0"/>
          </a:p>
          <a:p>
            <a:pPr marL="400050" lvl="1" indent="0">
              <a:buFont typeface="Wingdings" panose="05000000000000000000" pitchFamily="2" charset="2"/>
              <a:buNone/>
            </a:pPr>
            <a:endParaRPr lang="en-US" b="1" dirty="0"/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US" b="1" dirty="0"/>
              <a:t>POST-GASB 84</a:t>
            </a:r>
            <a:r>
              <a:rPr lang="en-US" b="1" u="none" dirty="0"/>
              <a:t>:</a:t>
            </a:r>
          </a:p>
          <a:p>
            <a:pPr marL="400050" lvl="1" indent="0">
              <a:buFont typeface="Wingdings" panose="05000000000000000000" pitchFamily="2" charset="2"/>
              <a:buNone/>
            </a:pPr>
            <a:endParaRPr lang="en-US" sz="2000" u="none" dirty="0"/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US" sz="2000" u="none" dirty="0"/>
              <a:t>New reporting presentation will be a </a:t>
            </a:r>
            <a:r>
              <a:rPr lang="en-US" sz="2000" i="1" u="none" dirty="0"/>
              <a:t>Statement of Changes in Custodial Funds</a:t>
            </a:r>
            <a:r>
              <a:rPr lang="en-US" sz="2000" u="none" dirty="0"/>
              <a:t>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endParaRPr lang="en-US" sz="2000" u="none" dirty="0"/>
          </a:p>
          <a:p>
            <a:pPr marL="400050" lvl="1" indent="0">
              <a:buFont typeface="Wingdings" panose="05000000000000000000" pitchFamily="2" charset="2"/>
              <a:buNone/>
            </a:pPr>
            <a:r>
              <a:rPr lang="en-US" sz="2000" u="none" dirty="0"/>
              <a:t>The revenue and expense accounts will be mapped to appropriate CAFR line items in the same manner as other fiduciary funds.</a:t>
            </a:r>
          </a:p>
          <a:p>
            <a:pPr marL="400050" lvl="1" indent="0">
              <a:buFont typeface="Wingdings" panose="05000000000000000000" pitchFamily="2" charset="2"/>
              <a:buNone/>
            </a:pPr>
            <a:endParaRPr lang="en-US" sz="2000" u="none" dirty="0"/>
          </a:p>
          <a:p>
            <a:pPr marL="400050" lvl="1" indent="0">
              <a:buFont typeface="Wingdings" panose="05000000000000000000" pitchFamily="2" charset="2"/>
              <a:buNone/>
            </a:pPr>
            <a:endParaRPr lang="en-US" sz="2000" u="none" dirty="0"/>
          </a:p>
          <a:p>
            <a:pPr marL="400050" lvl="1" indent="0">
              <a:buFont typeface="Wingdings" panose="05000000000000000000" pitchFamily="2" charset="2"/>
              <a:buNone/>
            </a:pPr>
            <a:endParaRPr lang="en-US" sz="2000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2" name="Picture 1">
            <a:extLst>
              <a:ext uri="{FF2B5EF4-FFF2-40B4-BE49-F238E27FC236}">
                <a16:creationId xmlns:a16="http://schemas.microsoft.com/office/drawing/2014/main" id="{6DCDDDA9-5B74-4133-817C-77115A730334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561" r="3759"/>
          <a:stretch/>
        </p:blipFill>
        <p:spPr>
          <a:xfrm>
            <a:off x="5370694" y="2022122"/>
            <a:ext cx="3468506" cy="47244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883863"/>
      </p:ext>
    </p:extLst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700" u="none" dirty="0"/>
              <a:t>Record amounts to the following accounts </a:t>
            </a:r>
            <a:r>
              <a:rPr lang="en-US" sz="2700" dirty="0"/>
              <a:t>separately (if applicable)</a:t>
            </a:r>
            <a:r>
              <a:rPr lang="en-US" sz="2700" u="none" dirty="0"/>
              <a:t>:</a:t>
            </a:r>
          </a:p>
          <a:p>
            <a:pPr marL="857250" lvl="1" indent="-457200">
              <a:buFont typeface="Arial" panose="020B0604020202020204" pitchFamily="34" charset="0"/>
              <a:buChar char="•"/>
            </a:pPr>
            <a:endParaRPr lang="en-US" sz="800" u="none" dirty="0"/>
          </a:p>
          <a:p>
            <a:pPr marL="1314450" lvl="2" indent="-5143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300" dirty="0"/>
              <a:t>Investment earnings/Interest</a:t>
            </a:r>
          </a:p>
          <a:p>
            <a:pPr marL="1314450" lvl="2" indent="-5143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300" dirty="0"/>
              <a:t>Investment costs</a:t>
            </a:r>
          </a:p>
          <a:p>
            <a:pPr marL="1314450" lvl="2" indent="-514350">
              <a:spcBef>
                <a:spcPts val="0"/>
              </a:spcBef>
              <a:buFont typeface="Wingdings" panose="05000000000000000000" pitchFamily="2" charset="2"/>
              <a:buChar char="§"/>
            </a:pPr>
            <a:r>
              <a:rPr lang="en-US" sz="2300" dirty="0"/>
              <a:t>Administrative costs</a:t>
            </a:r>
          </a:p>
          <a:p>
            <a:pPr marL="800100" lvl="2" indent="0">
              <a:buNone/>
            </a:pPr>
            <a:r>
              <a:rPr lang="en-US" sz="2300" i="1" dirty="0"/>
              <a:t>(</a:t>
            </a:r>
            <a:r>
              <a:rPr lang="en-US" sz="2300" dirty="0"/>
              <a:t>Note: </a:t>
            </a:r>
            <a:r>
              <a:rPr lang="en-US" sz="2300" i="1" dirty="0"/>
              <a:t>Net investment earnings </a:t>
            </a:r>
            <a:r>
              <a:rPr lang="en-US" sz="2300" dirty="0"/>
              <a:t>can be presented if investment costs and investment earnings are not separable)</a:t>
            </a:r>
          </a:p>
          <a:p>
            <a:pPr marL="800100" lvl="2" indent="0">
              <a:buNone/>
            </a:pPr>
            <a:r>
              <a:rPr lang="en-US" sz="2300" u="none" dirty="0">
                <a:solidFill>
                  <a:srgbClr val="FF0000"/>
                </a:solidFill>
              </a:rPr>
              <a:t>These </a:t>
            </a:r>
            <a:r>
              <a:rPr lang="en-US" sz="2300" dirty="0">
                <a:solidFill>
                  <a:srgbClr val="FF0000"/>
                </a:solidFill>
              </a:rPr>
              <a:t>three accounts are all related to investment activity</a:t>
            </a:r>
            <a:endParaRPr lang="en-US" sz="2300" u="none" dirty="0">
              <a:solidFill>
                <a:srgbClr val="FF0000"/>
              </a:solidFill>
            </a:endParaRPr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700" u="none" dirty="0"/>
              <a:t>These accounts will be presented separately in the CAFR</a:t>
            </a:r>
          </a:p>
          <a:p>
            <a:pPr marL="1314450" lvl="2" indent="-514350">
              <a:buFont typeface="Wingdings" panose="05000000000000000000" pitchFamily="2" charset="2"/>
              <a:buChar char="§"/>
            </a:pP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92021993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8" end="8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sz="2700" u="none" dirty="0"/>
              <a:t>There is one </a:t>
            </a:r>
            <a:r>
              <a:rPr lang="en-US" sz="2700" dirty="0"/>
              <a:t>EXCEPTION</a:t>
            </a:r>
            <a:r>
              <a:rPr lang="en-US" sz="2700" u="none" dirty="0"/>
              <a:t> to the new custodial accounting presentation- the BTA exception</a:t>
            </a:r>
          </a:p>
          <a:p>
            <a:pPr marL="400050" lvl="1" indent="0">
              <a:buNone/>
            </a:pPr>
            <a:endParaRPr lang="en-US" sz="800" u="none" dirty="0"/>
          </a:p>
          <a:p>
            <a:pPr marL="1257300" lvl="2" indent="-457200"/>
            <a:r>
              <a:rPr lang="en-US" sz="2300" u="none" dirty="0"/>
              <a:t>This applies to </a:t>
            </a:r>
            <a:r>
              <a:rPr lang="en-US" sz="2300" u="sng" dirty="0"/>
              <a:t>Business-type Activities </a:t>
            </a:r>
          </a:p>
          <a:p>
            <a:pPr marL="1257300" lvl="2" indent="-457200"/>
            <a:r>
              <a:rPr lang="en-US" sz="2300" dirty="0"/>
              <a:t>Includes </a:t>
            </a:r>
            <a:r>
              <a:rPr lang="en-US" sz="2300" u="sng" dirty="0"/>
              <a:t>Enterprise</a:t>
            </a:r>
            <a:r>
              <a:rPr lang="en-US" sz="2300" dirty="0"/>
              <a:t> funds</a:t>
            </a:r>
          </a:p>
          <a:p>
            <a:pPr marL="1257300" lvl="2" indent="-457200"/>
            <a:r>
              <a:rPr lang="en-US" sz="2300" u="none" dirty="0"/>
              <a:t>This allows activities that are identified as and normally reported in custodial funds to be reported on the </a:t>
            </a:r>
            <a:r>
              <a:rPr lang="en-US" sz="2300" i="1" u="none" dirty="0"/>
              <a:t>Statement of Net </a:t>
            </a:r>
            <a:r>
              <a:rPr lang="en-US" sz="2300" i="1" dirty="0"/>
              <a:t>P</a:t>
            </a:r>
            <a:r>
              <a:rPr lang="en-US" sz="2300" i="1" u="none" dirty="0"/>
              <a:t>osition </a:t>
            </a:r>
            <a:r>
              <a:rPr lang="en-US" sz="2300" u="none" dirty="0"/>
              <a:t>and </a:t>
            </a:r>
            <a:r>
              <a:rPr lang="en-US" sz="2300" i="1" u="none" dirty="0"/>
              <a:t>Statement of Cash </a:t>
            </a:r>
            <a:r>
              <a:rPr lang="en-US" sz="2300" i="1" dirty="0"/>
              <a:t>F</a:t>
            </a:r>
            <a:r>
              <a:rPr lang="en-US" sz="2300" i="1" u="none" dirty="0"/>
              <a:t>lows</a:t>
            </a:r>
          </a:p>
          <a:p>
            <a:pPr marL="1314450" lvl="2" indent="-514350">
              <a:buFont typeface="Wingdings" panose="05000000000000000000" pitchFamily="2" charset="2"/>
              <a:buChar char="§"/>
            </a:pP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4266224467"/>
      </p:ext>
    </p:extLst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534400" cy="5562600"/>
          </a:xfrm>
        </p:spPr>
        <p:txBody>
          <a:bodyPr/>
          <a:lstStyle/>
          <a:p>
            <a:pPr marL="0" indent="0">
              <a:buNone/>
            </a:pPr>
            <a:r>
              <a:rPr lang="en-US" sz="3600" u="sng" dirty="0"/>
              <a:t>NEW</a:t>
            </a:r>
            <a:r>
              <a:rPr lang="en-US" sz="3600" dirty="0"/>
              <a:t> Custodial Fund Accounting Guidance:</a:t>
            </a:r>
          </a:p>
          <a:p>
            <a:pPr marL="0" indent="0">
              <a:buNone/>
            </a:pPr>
            <a:endParaRPr lang="en-US" sz="800" dirty="0"/>
          </a:p>
          <a:p>
            <a:pPr marL="857250" lvl="1" indent="-457200">
              <a:buFont typeface="Arial" panose="020B0604020202020204" pitchFamily="34" charset="0"/>
              <a:buChar char="•"/>
            </a:pPr>
            <a:r>
              <a:rPr lang="en-US" u="sng" dirty="0"/>
              <a:t>Rules for BTA Exception:</a:t>
            </a:r>
            <a:r>
              <a:rPr lang="en-US" u="none" dirty="0"/>
              <a:t> 	</a:t>
            </a:r>
          </a:p>
          <a:p>
            <a:pPr marL="1714500" lvl="3" indent="-457200">
              <a:buFont typeface="+mj-lt"/>
              <a:buAutoNum type="arabicPeriod"/>
            </a:pPr>
            <a:r>
              <a:rPr lang="en-US" sz="2400" u="none" dirty="0"/>
              <a:t>Can only present this way if assets, upon receipt, are NORMALLY expected to be held for three months or less</a:t>
            </a:r>
          </a:p>
          <a:p>
            <a:pPr marL="1714500" lvl="3" indent="-457200">
              <a:buFont typeface="+mj-lt"/>
              <a:buAutoNum type="arabicPeriod"/>
            </a:pPr>
            <a:r>
              <a:rPr lang="en-US" sz="2400" dirty="0"/>
              <a:t>Asset and corresponding liabilities presented on the BTA </a:t>
            </a:r>
            <a:r>
              <a:rPr lang="en-US" sz="2400" i="1" dirty="0"/>
              <a:t>Statement of Net Position</a:t>
            </a:r>
            <a:endParaRPr lang="en-US" sz="2400" i="1" u="none" dirty="0"/>
          </a:p>
          <a:p>
            <a:pPr marL="1714500" lvl="3" indent="-457200">
              <a:buFont typeface="+mj-lt"/>
              <a:buAutoNum type="arabicPeriod"/>
            </a:pPr>
            <a:r>
              <a:rPr lang="en-US" sz="2400" dirty="0"/>
              <a:t>Additions and deductions reported separately as cash inflows and cash outflows on the </a:t>
            </a:r>
            <a:r>
              <a:rPr lang="en-US" sz="2400" i="1" dirty="0"/>
              <a:t>Statement of Cash Flows</a:t>
            </a:r>
            <a:r>
              <a:rPr lang="en-US" sz="2400" u="none" dirty="0"/>
              <a:t> in the operating activities category</a:t>
            </a: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83578865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4525963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Process of Implementation:</a:t>
            </a:r>
          </a:p>
          <a:p>
            <a:pPr marL="0" indent="0">
              <a:buNone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Survey sent to identify organizations that will be impacted by changes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u="none" dirty="0">
                <a:solidFill>
                  <a:srgbClr val="002060"/>
                </a:solidFill>
              </a:rPr>
              <a:t>Two Training Classes (Tues. 6/11/19 and </a:t>
            </a:r>
          </a:p>
          <a:p>
            <a:pPr marL="0" indent="0">
              <a:buNone/>
            </a:pPr>
            <a:r>
              <a:rPr lang="en-US" sz="2800" b="0" u="none" dirty="0">
                <a:solidFill>
                  <a:srgbClr val="002060"/>
                </a:solidFill>
              </a:rPr>
              <a:t>     Wed. 6/19/19)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July 1, 2019 – New accounting for custodial funds begins</a:t>
            </a:r>
            <a:endParaRPr lang="en-US" sz="2800" u="none" dirty="0">
              <a:solidFill>
                <a:srgbClr val="002060"/>
              </a:solidFill>
            </a:endParaRP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CAFR FY2020 – New reporting requirement changes</a:t>
            </a:r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031168370"/>
      </p:ext>
    </p:extLst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2" name="Picture 11">
            <a:extLst>
              <a:ext uri="{FF2B5EF4-FFF2-40B4-BE49-F238E27FC236}">
                <a16:creationId xmlns:a16="http://schemas.microsoft.com/office/drawing/2014/main" id="{14F507D8-A8BE-4A2C-809C-4F712DB09CB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783314" y="1054719"/>
            <a:ext cx="4284486" cy="5540994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DC5AAFA3-5D16-4D4D-8EC4-35C11ABC1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C785CBB-9D03-4FB1-8E6E-A0718F97C98B}"/>
              </a:ext>
            </a:extLst>
          </p:cNvPr>
          <p:cNvSpPr txBox="1">
            <a:spLocks/>
          </p:cNvSpPr>
          <p:nvPr/>
        </p:nvSpPr>
        <p:spPr>
          <a:xfrm>
            <a:off x="838200" y="76200"/>
            <a:ext cx="6400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GASB 84 Training</a:t>
            </a:r>
            <a:endParaRPr lang="en-US" b="0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5855415-AC88-45A0-BEF8-402810727D48}"/>
              </a:ext>
            </a:extLst>
          </p:cNvPr>
          <p:cNvSpPr txBox="1">
            <a:spLocks/>
          </p:cNvSpPr>
          <p:nvPr/>
        </p:nvSpPr>
        <p:spPr>
          <a:xfrm>
            <a:off x="161572" y="1054719"/>
            <a:ext cx="8525228" cy="525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32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24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»"/>
              <a:defRPr sz="20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800" dirty="0">
                <a:solidFill>
                  <a:schemeClr val="tx1"/>
                </a:solidFill>
              </a:rPr>
              <a:t>PRE-GASB 84 Presentation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800" dirty="0">
                <a:solidFill>
                  <a:schemeClr val="tx1"/>
                </a:solidFill>
              </a:rPr>
              <a:t>(FY2019)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b="1" u="sng" dirty="0">
                <a:solidFill>
                  <a:schemeClr val="tx1"/>
                </a:solidFill>
              </a:rPr>
              <a:t>Statement of Fiduciary Net Position</a:t>
            </a: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000" b="1" i="1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r>
              <a:rPr lang="en-US" sz="2000" b="1" i="1" dirty="0">
                <a:solidFill>
                  <a:schemeClr val="tx1"/>
                </a:solidFill>
              </a:rPr>
              <a:t>Agency Fund Presentation</a:t>
            </a:r>
          </a:p>
          <a:p>
            <a:pPr marL="800100"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Funds Held for Others </a:t>
            </a:r>
            <a:r>
              <a:rPr lang="en-US" sz="1600" b="1" u="sng" dirty="0"/>
              <a:t>IS</a:t>
            </a:r>
            <a:r>
              <a:rPr lang="en-US" sz="1600" dirty="0"/>
              <a:t> reported</a:t>
            </a: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r>
              <a:rPr lang="en-US" sz="2000" b="1" i="1" dirty="0">
                <a:solidFill>
                  <a:schemeClr val="tx1"/>
                </a:solidFill>
              </a:rPr>
              <a:t>Agency Fund Presentation </a:t>
            </a:r>
          </a:p>
          <a:p>
            <a:pPr marL="800100"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Net Position is </a:t>
            </a:r>
            <a:r>
              <a:rPr lang="en-US" sz="1600" b="1" u="sng" dirty="0"/>
              <a:t>NOT</a:t>
            </a:r>
            <a:r>
              <a:rPr lang="en-US" sz="1600" dirty="0"/>
              <a:t> reported</a:t>
            </a: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400" b="1" dirty="0">
              <a:solidFill>
                <a:srgbClr val="00B0F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n-US" sz="2400" dirty="0"/>
              <a:t>		</a:t>
            </a:r>
          </a:p>
        </p:txBody>
      </p:sp>
      <p:sp>
        <p:nvSpPr>
          <p:cNvPr id="6" name="Arrow: Down 5">
            <a:extLst>
              <a:ext uri="{FF2B5EF4-FFF2-40B4-BE49-F238E27FC236}">
                <a16:creationId xmlns:a16="http://schemas.microsoft.com/office/drawing/2014/main" id="{117C4678-1A2F-43A8-857A-9E05DC7FF94A}"/>
              </a:ext>
            </a:extLst>
          </p:cNvPr>
          <p:cNvSpPr/>
          <p:nvPr/>
        </p:nvSpPr>
        <p:spPr>
          <a:xfrm>
            <a:off x="7827348" y="1024286"/>
            <a:ext cx="381000" cy="838200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BAD4199-E9C9-426E-8E31-AA15893B17E8}"/>
              </a:ext>
            </a:extLst>
          </p:cNvPr>
          <p:cNvSpPr/>
          <p:nvPr/>
        </p:nvSpPr>
        <p:spPr>
          <a:xfrm>
            <a:off x="7548133" y="5374978"/>
            <a:ext cx="873810" cy="829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2" name="Arrow: Right 31">
            <a:extLst>
              <a:ext uri="{FF2B5EF4-FFF2-40B4-BE49-F238E27FC236}">
                <a16:creationId xmlns:a16="http://schemas.microsoft.com/office/drawing/2014/main" id="{A11DDE23-3CC0-4ABF-A2B4-D79329D5DDA1}"/>
              </a:ext>
            </a:extLst>
          </p:cNvPr>
          <p:cNvSpPr/>
          <p:nvPr/>
        </p:nvSpPr>
        <p:spPr>
          <a:xfrm>
            <a:off x="3429000" y="5513026"/>
            <a:ext cx="1609372" cy="582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200" b="1" dirty="0">
                <a:solidFill>
                  <a:schemeClr val="tx1"/>
                </a:solidFill>
              </a:rPr>
              <a:t>Net Position</a:t>
            </a:r>
          </a:p>
        </p:txBody>
      </p:sp>
      <p:sp>
        <p:nvSpPr>
          <p:cNvPr id="33" name="Arrow: Right 32">
            <a:extLst>
              <a:ext uri="{FF2B5EF4-FFF2-40B4-BE49-F238E27FC236}">
                <a16:creationId xmlns:a16="http://schemas.microsoft.com/office/drawing/2014/main" id="{05574306-C29A-4E48-8A91-26195CD15B97}"/>
              </a:ext>
            </a:extLst>
          </p:cNvPr>
          <p:cNvSpPr/>
          <p:nvPr/>
        </p:nvSpPr>
        <p:spPr>
          <a:xfrm>
            <a:off x="3502644" y="4471013"/>
            <a:ext cx="1609372" cy="582974"/>
          </a:xfrm>
          <a:prstGeom prst="right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1100" b="1" dirty="0">
                <a:solidFill>
                  <a:schemeClr val="tx1"/>
                </a:solidFill>
              </a:rPr>
              <a:t>Funds Held for Others</a:t>
            </a:r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5384D17-32E3-4EC0-A3FE-7CC130DB8056}"/>
              </a:ext>
            </a:extLst>
          </p:cNvPr>
          <p:cNvSpPr/>
          <p:nvPr/>
        </p:nvSpPr>
        <p:spPr>
          <a:xfrm>
            <a:off x="7548133" y="4347936"/>
            <a:ext cx="873810" cy="829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1693252329"/>
      </p:ext>
    </p:extLst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AAFA3-5D16-4D4D-8EC4-35C11ABC1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C785CBB-9D03-4FB1-8E6E-A0718F97C98B}"/>
              </a:ext>
            </a:extLst>
          </p:cNvPr>
          <p:cNvSpPr txBox="1">
            <a:spLocks/>
          </p:cNvSpPr>
          <p:nvPr/>
        </p:nvSpPr>
        <p:spPr>
          <a:xfrm>
            <a:off x="838200" y="76200"/>
            <a:ext cx="6400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GASB No. 84 </a:t>
            </a:r>
            <a:r>
              <a:rPr lang="en-US" b="0" dirty="0"/>
              <a:t>Con’t</a:t>
            </a:r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5855415-AC88-45A0-BEF8-402810727D48}"/>
              </a:ext>
            </a:extLst>
          </p:cNvPr>
          <p:cNvSpPr txBox="1">
            <a:spLocks/>
          </p:cNvSpPr>
          <p:nvPr/>
        </p:nvSpPr>
        <p:spPr>
          <a:xfrm>
            <a:off x="161572" y="1054719"/>
            <a:ext cx="8525228" cy="525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32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24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»"/>
              <a:defRPr sz="20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800" dirty="0">
                <a:solidFill>
                  <a:schemeClr val="tx1"/>
                </a:solidFill>
              </a:rPr>
              <a:t>POST-GASB 84 Presentation (FY2020)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b="1" u="sng" dirty="0">
                <a:solidFill>
                  <a:schemeClr val="tx1"/>
                </a:solidFill>
              </a:rPr>
              <a:t>Statement of Fiduciary Net Position</a:t>
            </a: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000" b="1" i="1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r>
              <a:rPr lang="en-US" sz="2000" b="1" i="1" dirty="0">
                <a:solidFill>
                  <a:schemeClr val="tx1"/>
                </a:solidFill>
              </a:rPr>
              <a:t>Custodial Fund Presentation</a:t>
            </a:r>
          </a:p>
          <a:p>
            <a:pPr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Funds Held for Others is </a:t>
            </a:r>
            <a:r>
              <a:rPr lang="en-US" sz="1600" b="1" u="sng" dirty="0"/>
              <a:t>NOT</a:t>
            </a:r>
            <a:r>
              <a:rPr lang="en-US" sz="1600" dirty="0"/>
              <a:t> reported.</a:t>
            </a:r>
          </a:p>
          <a:p>
            <a:pPr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Liability not presented unless a </a:t>
            </a:r>
            <a:br>
              <a:rPr lang="en-US" sz="1600" dirty="0"/>
            </a:br>
            <a:r>
              <a:rPr lang="en-US" sz="1600" dirty="0"/>
              <a:t>disbursement is compelled.</a:t>
            </a: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100" dirty="0">
              <a:solidFill>
                <a:schemeClr val="accent5">
                  <a:lumMod val="60000"/>
                  <a:lumOff val="40000"/>
                </a:schemeClr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400050">
              <a:buClr>
                <a:srgbClr val="1F497D">
                  <a:lumMod val="50000"/>
                </a:srgbClr>
              </a:buClr>
            </a:pPr>
            <a:r>
              <a:rPr lang="en-US" sz="2000" b="1" i="1" dirty="0">
                <a:solidFill>
                  <a:schemeClr val="tx1"/>
                </a:solidFill>
              </a:rPr>
              <a:t>Custodial Fund Presentation</a:t>
            </a:r>
          </a:p>
          <a:p>
            <a:pPr marL="800100"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Net Position </a:t>
            </a:r>
            <a:r>
              <a:rPr lang="en-US" sz="1600" b="1" u="sng" dirty="0"/>
              <a:t>IS</a:t>
            </a:r>
            <a:r>
              <a:rPr lang="en-US" sz="1600" dirty="0"/>
              <a:t> reported</a:t>
            </a:r>
          </a:p>
          <a:p>
            <a:pPr marL="800100" lvl="1">
              <a:buClr>
                <a:srgbClr val="1F497D">
                  <a:lumMod val="50000"/>
                </a:srgbClr>
              </a:buClr>
              <a:buFont typeface="Wingdings" panose="05000000000000000000" pitchFamily="2" charset="2"/>
              <a:buChar char="§"/>
            </a:pPr>
            <a:r>
              <a:rPr lang="en-US" sz="1600" dirty="0"/>
              <a:t>All Net Position is restricted</a:t>
            </a: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>
              <a:solidFill>
                <a:schemeClr val="tx1"/>
              </a:solidFill>
            </a:endParaRPr>
          </a:p>
          <a:p>
            <a:pPr marL="800100" lvl="1">
              <a:buClr>
                <a:srgbClr val="1F497D">
                  <a:lumMod val="50000"/>
                </a:srgbClr>
              </a:buClr>
            </a:pPr>
            <a:endParaRPr lang="en-US" sz="1600" dirty="0"/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400" b="1" dirty="0">
              <a:solidFill>
                <a:srgbClr val="00B0F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n-US" sz="2400" dirty="0"/>
              <a:t>		</a:t>
            </a:r>
          </a:p>
        </p:txBody>
      </p:sp>
      <p:sp>
        <p:nvSpPr>
          <p:cNvPr id="29" name="Oval 28">
            <a:extLst>
              <a:ext uri="{FF2B5EF4-FFF2-40B4-BE49-F238E27FC236}">
                <a16:creationId xmlns:a16="http://schemas.microsoft.com/office/drawing/2014/main" id="{7BAD4199-E9C9-426E-8E31-AA15893B17E8}"/>
              </a:ext>
            </a:extLst>
          </p:cNvPr>
          <p:cNvSpPr/>
          <p:nvPr/>
        </p:nvSpPr>
        <p:spPr>
          <a:xfrm>
            <a:off x="7548133" y="5374978"/>
            <a:ext cx="873810" cy="829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34" name="Oval 33">
            <a:extLst>
              <a:ext uri="{FF2B5EF4-FFF2-40B4-BE49-F238E27FC236}">
                <a16:creationId xmlns:a16="http://schemas.microsoft.com/office/drawing/2014/main" id="{A5384D17-32E3-4EC0-A3FE-7CC130DB8056}"/>
              </a:ext>
            </a:extLst>
          </p:cNvPr>
          <p:cNvSpPr/>
          <p:nvPr/>
        </p:nvSpPr>
        <p:spPr>
          <a:xfrm>
            <a:off x="7548133" y="4347936"/>
            <a:ext cx="873810" cy="829128"/>
          </a:xfrm>
          <a:prstGeom prst="ellipse">
            <a:avLst/>
          </a:pr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F6C81623-D482-4699-81F0-EA40C5167A5D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170296" y="2002804"/>
            <a:ext cx="4779278" cy="4662037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13" name="Rectangle 12">
            <a:extLst>
              <a:ext uri="{FF2B5EF4-FFF2-40B4-BE49-F238E27FC236}">
                <a16:creationId xmlns:a16="http://schemas.microsoft.com/office/drawing/2014/main" id="{CC67C2C4-18F2-4A82-B588-051D457AA528}"/>
              </a:ext>
            </a:extLst>
          </p:cNvPr>
          <p:cNvSpPr/>
          <p:nvPr/>
        </p:nvSpPr>
        <p:spPr>
          <a:xfrm>
            <a:off x="8282955" y="1910503"/>
            <a:ext cx="685800" cy="4846637"/>
          </a:xfrm>
          <a:prstGeom prst="rect">
            <a:avLst/>
          </a:prstGeom>
          <a:noFill/>
          <a:ln w="25400" cap="flat" cmpd="sng" algn="ctr">
            <a:solidFill>
              <a:srgbClr val="D9B2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100" b="1" kern="0" dirty="0">
              <a:solidFill>
                <a:prstClr val="black"/>
              </a:solidFill>
              <a:latin typeface="Calibri"/>
            </a:endParaRPr>
          </a:p>
        </p:txBody>
      </p:sp>
    </p:spTree>
    <p:extLst>
      <p:ext uri="{BB962C8B-B14F-4D97-AF65-F5344CB8AC3E}">
        <p14:creationId xmlns:p14="http://schemas.microsoft.com/office/powerpoint/2010/main" val="1763593352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C5AAFA3-5D16-4D4D-8EC4-35C11ABC1AE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br>
              <a:rPr lang="en-US" dirty="0"/>
            </a:br>
            <a:endParaRPr lang="en-US" dirty="0"/>
          </a:p>
        </p:txBody>
      </p:sp>
      <p:sp>
        <p:nvSpPr>
          <p:cNvPr id="4" name="Title 2">
            <a:extLst>
              <a:ext uri="{FF2B5EF4-FFF2-40B4-BE49-F238E27FC236}">
                <a16:creationId xmlns:a16="http://schemas.microsoft.com/office/drawing/2014/main" id="{CC785CBB-9D03-4FB1-8E6E-A0718F97C98B}"/>
              </a:ext>
            </a:extLst>
          </p:cNvPr>
          <p:cNvSpPr txBox="1">
            <a:spLocks/>
          </p:cNvSpPr>
          <p:nvPr/>
        </p:nvSpPr>
        <p:spPr>
          <a:xfrm>
            <a:off x="838200" y="76200"/>
            <a:ext cx="6400800" cy="838200"/>
          </a:xfrm>
          <a:prstGeom prst="rect">
            <a:avLst/>
          </a:prstGeom>
        </p:spPr>
        <p:txBody>
          <a:bodyPr/>
          <a:lstStyle>
            <a:lvl1pPr algn="ctr" defTabSz="914400" rtl="0" eaLnBrk="1" latinLnBrk="0" hangingPunct="1">
              <a:spcBef>
                <a:spcPct val="0"/>
              </a:spcBef>
              <a:buNone/>
              <a:defRPr sz="4000" b="1" kern="1200">
                <a:solidFill>
                  <a:schemeClr val="bg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en-US" dirty="0"/>
              <a:t>GASB 84 Training</a:t>
            </a:r>
            <a:endParaRPr lang="en-US" b="0" dirty="0"/>
          </a:p>
        </p:txBody>
      </p:sp>
      <p:sp>
        <p:nvSpPr>
          <p:cNvPr id="5" name="Content Placeholder 1">
            <a:extLst>
              <a:ext uri="{FF2B5EF4-FFF2-40B4-BE49-F238E27FC236}">
                <a16:creationId xmlns:a16="http://schemas.microsoft.com/office/drawing/2014/main" id="{A5855415-AC88-45A0-BEF8-402810727D48}"/>
              </a:ext>
            </a:extLst>
          </p:cNvPr>
          <p:cNvSpPr txBox="1">
            <a:spLocks/>
          </p:cNvSpPr>
          <p:nvPr/>
        </p:nvSpPr>
        <p:spPr>
          <a:xfrm>
            <a:off x="161572" y="1054719"/>
            <a:ext cx="8525228" cy="5257800"/>
          </a:xfrm>
          <a:prstGeom prst="rect">
            <a:avLst/>
          </a:prstGeom>
        </p:spPr>
        <p:txBody>
          <a:bodyPr/>
          <a:lstStyle>
            <a:lvl1pPr marL="342900" indent="-3429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32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1pPr>
            <a:lvl2pPr marL="742950" indent="-28575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•"/>
              <a:defRPr sz="24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spcBef>
                <a:spcPct val="20000"/>
              </a:spcBef>
              <a:buClr>
                <a:srgbClr val="870E00"/>
              </a:buClr>
              <a:buFont typeface="Arial" pitchFamily="34" charset="0"/>
              <a:buChar char="–"/>
              <a:defRPr sz="2000" kern="1200">
                <a:solidFill>
                  <a:schemeClr val="tx1">
                    <a:lumMod val="95000"/>
                    <a:lumOff val="5000"/>
                  </a:schemeClr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spcBef>
                <a:spcPct val="20000"/>
              </a:spcBef>
              <a:buClr>
                <a:schemeClr val="tx2">
                  <a:lumMod val="50000"/>
                </a:schemeClr>
              </a:buClr>
              <a:buFont typeface="Arial" pitchFamily="34" charset="0"/>
              <a:buChar char="»"/>
              <a:defRPr sz="2000" kern="1200">
                <a:solidFill>
                  <a:srgbClr val="870E00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spcBef>
                <a:spcPct val="20000"/>
              </a:spcBef>
              <a:buFont typeface="Arial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800" dirty="0">
                <a:solidFill>
                  <a:schemeClr val="tx1"/>
                </a:solidFill>
              </a:rPr>
              <a:t>PRE-GASB 84 Presentation (FY2019)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b="1" u="sng" dirty="0">
                <a:solidFill>
                  <a:schemeClr val="tx1"/>
                </a:solidFill>
              </a:rPr>
              <a:t>Statement of Changes in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b="1" u="sng" dirty="0">
                <a:solidFill>
                  <a:schemeClr val="tx1"/>
                </a:solidFill>
              </a:rPr>
              <a:t>Fiduciary Net Position</a:t>
            </a: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000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000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Now will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require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disclosure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similar to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other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fiduciary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funds for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custodial 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dirty="0">
                <a:solidFill>
                  <a:schemeClr val="accent5">
                    <a:lumMod val="60000"/>
                    <a:lumOff val="40000"/>
                  </a:schemeClr>
                </a:solidFill>
              </a:rPr>
              <a:t>      funds (New)</a:t>
            </a:r>
          </a:p>
          <a:p>
            <a:pPr marL="514350" lvl="1" indent="0">
              <a:buClr>
                <a:srgbClr val="1F497D">
                  <a:lumMod val="50000"/>
                </a:srgbClr>
              </a:buClr>
              <a:buNone/>
            </a:pPr>
            <a:endParaRPr lang="en-US" sz="1600" dirty="0">
              <a:solidFill>
                <a:schemeClr val="tx1"/>
              </a:solidFill>
            </a:endParaRPr>
          </a:p>
          <a:p>
            <a:pPr marL="400050">
              <a:buClr>
                <a:srgbClr val="1F497D">
                  <a:lumMod val="50000"/>
                </a:srgbClr>
              </a:buClr>
            </a:pPr>
            <a:endParaRPr lang="en-US" sz="2400" b="1" dirty="0">
              <a:solidFill>
                <a:srgbClr val="00B0F0"/>
              </a:solidFill>
            </a:endParaRPr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endParaRPr lang="en-US" sz="2400" dirty="0"/>
          </a:p>
          <a:p>
            <a:pPr marL="0" indent="0">
              <a:buFont typeface="Arial" pitchFamily="34" charset="0"/>
              <a:buNone/>
            </a:pPr>
            <a:r>
              <a:rPr lang="en-US" sz="2400" dirty="0"/>
              <a:t>		</a:t>
            </a:r>
          </a:p>
        </p:txBody>
      </p:sp>
      <p:pic>
        <p:nvPicPr>
          <p:cNvPr id="7" name="Picture 6">
            <a:extLst>
              <a:ext uri="{FF2B5EF4-FFF2-40B4-BE49-F238E27FC236}">
                <a16:creationId xmlns:a16="http://schemas.microsoft.com/office/drawing/2014/main" id="{F26D805B-F579-4378-A621-D2AD63905D2A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098270" y="2789677"/>
            <a:ext cx="6858000" cy="3589656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Arrow: Down 5">
            <a:extLst>
              <a:ext uri="{FF2B5EF4-FFF2-40B4-BE49-F238E27FC236}">
                <a16:creationId xmlns:a16="http://schemas.microsoft.com/office/drawing/2014/main" id="{117C4678-1A2F-43A8-857A-9E05DC7FF94A}"/>
              </a:ext>
            </a:extLst>
          </p:cNvPr>
          <p:cNvSpPr/>
          <p:nvPr/>
        </p:nvSpPr>
        <p:spPr>
          <a:xfrm>
            <a:off x="7315200" y="1444804"/>
            <a:ext cx="498070" cy="2689745"/>
          </a:xfrm>
          <a:prstGeom prst="downArrow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8" name="Rectangle 7">
            <a:extLst>
              <a:ext uri="{FF2B5EF4-FFF2-40B4-BE49-F238E27FC236}">
                <a16:creationId xmlns:a16="http://schemas.microsoft.com/office/drawing/2014/main" id="{63DAB9D8-8CF7-4FE2-82D9-1BDC2733EF3F}"/>
              </a:ext>
            </a:extLst>
          </p:cNvPr>
          <p:cNvSpPr/>
          <p:nvPr/>
        </p:nvSpPr>
        <p:spPr>
          <a:xfrm>
            <a:off x="3429000" y="1657350"/>
            <a:ext cx="3886200" cy="972958"/>
          </a:xfrm>
          <a:prstGeom prst="rect">
            <a:avLst/>
          </a:prstGeo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dirty="0">
                <a:solidFill>
                  <a:schemeClr val="tx1"/>
                </a:solidFill>
              </a:rPr>
              <a:t>No Agency Funds Reported</a:t>
            </a:r>
          </a:p>
        </p:txBody>
      </p:sp>
    </p:spTree>
    <p:extLst>
      <p:ext uri="{BB962C8B-B14F-4D97-AF65-F5344CB8AC3E}">
        <p14:creationId xmlns:p14="http://schemas.microsoft.com/office/powerpoint/2010/main" val="4189176620"/>
      </p:ext>
    </p:extLst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1F79561-F64E-407A-A8E4-C5452B362E08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036638"/>
            <a:ext cx="8229600" cy="4937125"/>
          </a:xfrm>
        </p:spPr>
        <p:txBody>
          <a:bodyPr/>
          <a:lstStyle/>
          <a:p>
            <a:pPr marL="0" indent="0">
              <a:buNone/>
            </a:pPr>
            <a:r>
              <a:rPr lang="en-US" sz="2800" b="0" dirty="0">
                <a:solidFill>
                  <a:schemeClr val="tx1"/>
                </a:solidFill>
              </a:rPr>
              <a:t>POST-GASB 84 Presentation (FY2020)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u="sng" dirty="0">
                <a:solidFill>
                  <a:schemeClr val="tx1"/>
                </a:solidFill>
              </a:rPr>
              <a:t>Statement of Changes in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r>
              <a:rPr lang="en-US" sz="2000" u="sng" dirty="0">
                <a:solidFill>
                  <a:schemeClr val="tx1"/>
                </a:solidFill>
              </a:rPr>
              <a:t>Fiduciary Net Position</a:t>
            </a:r>
          </a:p>
          <a:p>
            <a:pPr marL="57150" indent="0">
              <a:buClr>
                <a:srgbClr val="1F497D">
                  <a:lumMod val="50000"/>
                </a:srgbClr>
              </a:buClr>
              <a:buNone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Beginning July 1st, record </a:t>
            </a:r>
          </a:p>
          <a:p>
            <a:pPr marL="0" indent="0">
              <a:buNone/>
            </a:pPr>
            <a:r>
              <a:rPr lang="en-US" sz="1600" dirty="0"/>
              <a:t>custodial funds using revenues</a:t>
            </a:r>
          </a:p>
          <a:p>
            <a:pPr marL="0" indent="0">
              <a:buNone/>
            </a:pPr>
            <a:r>
              <a:rPr lang="en-US" sz="1600" dirty="0"/>
              <a:t>and expenditure accounts by </a:t>
            </a:r>
          </a:p>
          <a:p>
            <a:pPr marL="0" indent="0">
              <a:buNone/>
            </a:pPr>
            <a:r>
              <a:rPr lang="en-US" sz="1600" dirty="0"/>
              <a:t>source and deduction type. </a:t>
            </a:r>
          </a:p>
          <a:p>
            <a:pPr marL="0" indent="0">
              <a:buNone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Administrative costs, investment costs, </a:t>
            </a:r>
          </a:p>
          <a:p>
            <a:pPr marL="0" indent="0">
              <a:buNone/>
            </a:pPr>
            <a:r>
              <a:rPr lang="en-US" sz="1600" dirty="0"/>
              <a:t>and investment earnings must</a:t>
            </a:r>
          </a:p>
          <a:p>
            <a:pPr marL="0" indent="0">
              <a:buNone/>
            </a:pPr>
            <a:r>
              <a:rPr lang="en-US" sz="1600" dirty="0"/>
              <a:t>be accounted for separately.</a:t>
            </a:r>
          </a:p>
          <a:p>
            <a:pPr marL="0" indent="0">
              <a:buNone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dirty="0"/>
              <a:t>No longer posting to Funds</a:t>
            </a:r>
          </a:p>
          <a:p>
            <a:pPr marL="0" indent="0">
              <a:buNone/>
            </a:pPr>
            <a:r>
              <a:rPr lang="en-US" sz="1600" dirty="0"/>
              <a:t>Held for Others account for</a:t>
            </a:r>
          </a:p>
          <a:p>
            <a:pPr marL="0" indent="0">
              <a:buNone/>
            </a:pPr>
            <a:r>
              <a:rPr lang="en-US" sz="1600" dirty="0"/>
              <a:t>custodial funds only.</a:t>
            </a:r>
          </a:p>
          <a:p>
            <a:pPr marL="0" indent="0">
              <a:buNone/>
            </a:pPr>
            <a:endParaRPr lang="en-US" sz="800" dirty="0"/>
          </a:p>
          <a:p>
            <a:pPr>
              <a:buFont typeface="Arial" panose="020B0604020202020204" pitchFamily="34" charset="0"/>
              <a:buChar char="•"/>
            </a:pPr>
            <a:r>
              <a:rPr lang="en-US" sz="1600" u="sng" dirty="0"/>
              <a:t>Funds Held for Others</a:t>
            </a:r>
          </a:p>
          <a:p>
            <a:pPr marL="0" indent="0">
              <a:buNone/>
            </a:pPr>
            <a:r>
              <a:rPr lang="en-US" sz="1600" u="sng" dirty="0"/>
              <a:t>account may still be used in</a:t>
            </a:r>
          </a:p>
          <a:p>
            <a:pPr marL="0" indent="0">
              <a:buNone/>
            </a:pPr>
            <a:r>
              <a:rPr lang="en-US" sz="1600" u="sng" dirty="0"/>
              <a:t>other fund types.</a:t>
            </a:r>
          </a:p>
          <a:p>
            <a:pPr marL="0" indent="0">
              <a:buNone/>
            </a:pPr>
            <a:endParaRPr lang="en-US" sz="2400" dirty="0"/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A393D562-A51F-4ED9-83C1-7852A60E4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  <a:br>
              <a:rPr lang="en-US" b="0" dirty="0"/>
            </a:br>
            <a:endParaRPr lang="en-US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B1E7D10-DA2D-4284-A499-3A1196FC17A1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267200" y="1752601"/>
            <a:ext cx="4622519" cy="4648200"/>
          </a:xfrm>
          <a:prstGeom prst="rect">
            <a:avLst/>
          </a:prstGeom>
          <a:ln>
            <a:solidFill>
              <a:schemeClr val="tx1"/>
            </a:solidFill>
          </a:ln>
        </p:spPr>
      </p:pic>
      <p:sp>
        <p:nvSpPr>
          <p:cNvPr id="6" name="Rectangle 5">
            <a:extLst>
              <a:ext uri="{FF2B5EF4-FFF2-40B4-BE49-F238E27FC236}">
                <a16:creationId xmlns:a16="http://schemas.microsoft.com/office/drawing/2014/main" id="{4385E34B-C7D5-4038-BF70-98DBEF3BE3C8}"/>
              </a:ext>
            </a:extLst>
          </p:cNvPr>
          <p:cNvSpPr/>
          <p:nvPr/>
        </p:nvSpPr>
        <p:spPr>
          <a:xfrm>
            <a:off x="8305801" y="1630363"/>
            <a:ext cx="685800" cy="4846637"/>
          </a:xfrm>
          <a:prstGeom prst="rect">
            <a:avLst/>
          </a:prstGeom>
          <a:noFill/>
          <a:ln w="25400" cap="flat" cmpd="sng" algn="ctr">
            <a:solidFill>
              <a:srgbClr val="D9B2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algn="ctr"/>
            <a:endParaRPr lang="en-US" sz="1100" b="1" kern="0" dirty="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11" name="Arrow: Right 10">
            <a:extLst>
              <a:ext uri="{FF2B5EF4-FFF2-40B4-BE49-F238E27FC236}">
                <a16:creationId xmlns:a16="http://schemas.microsoft.com/office/drawing/2014/main" id="{625ED83D-9BDE-4DAF-84A7-4231E94F4072}"/>
              </a:ext>
            </a:extLst>
          </p:cNvPr>
          <p:cNvSpPr/>
          <p:nvPr/>
        </p:nvSpPr>
        <p:spPr>
          <a:xfrm>
            <a:off x="3461269" y="5575914"/>
            <a:ext cx="804686" cy="278174"/>
          </a:xfrm>
          <a:prstGeom prst="rightArrow">
            <a:avLst>
              <a:gd name="adj1" fmla="val 28114"/>
              <a:gd name="adj2" fmla="val 59119"/>
            </a:avLst>
          </a:prstGeom>
          <a:solidFill>
            <a:srgbClr val="D9B200"/>
          </a:solidFill>
          <a:ln w="25400" cap="flat" cmpd="sng" algn="ctr">
            <a:solidFill>
              <a:srgbClr val="D9B2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2" name="Arrow: Right 11">
            <a:extLst>
              <a:ext uri="{FF2B5EF4-FFF2-40B4-BE49-F238E27FC236}">
                <a16:creationId xmlns:a16="http://schemas.microsoft.com/office/drawing/2014/main" id="{38D8DAC5-BC54-4B32-952C-E28B7C376FFD}"/>
              </a:ext>
            </a:extLst>
          </p:cNvPr>
          <p:cNvSpPr/>
          <p:nvPr/>
        </p:nvSpPr>
        <p:spPr>
          <a:xfrm>
            <a:off x="3461269" y="4481624"/>
            <a:ext cx="804686" cy="278174"/>
          </a:xfrm>
          <a:prstGeom prst="rightArrow">
            <a:avLst>
              <a:gd name="adj1" fmla="val 28114"/>
              <a:gd name="adj2" fmla="val 59119"/>
            </a:avLst>
          </a:prstGeom>
          <a:solidFill>
            <a:srgbClr val="D9B200"/>
          </a:solidFill>
          <a:ln w="25400" cap="flat" cmpd="sng" algn="ctr">
            <a:solidFill>
              <a:srgbClr val="D9B2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  <p:sp>
        <p:nvSpPr>
          <p:cNvPr id="13" name="Arrow: Right 12">
            <a:extLst>
              <a:ext uri="{FF2B5EF4-FFF2-40B4-BE49-F238E27FC236}">
                <a16:creationId xmlns:a16="http://schemas.microsoft.com/office/drawing/2014/main" id="{89553F11-E5F7-456F-8577-3C2FEB19C5A7}"/>
              </a:ext>
            </a:extLst>
          </p:cNvPr>
          <p:cNvSpPr/>
          <p:nvPr/>
        </p:nvSpPr>
        <p:spPr>
          <a:xfrm>
            <a:off x="3461269" y="5322910"/>
            <a:ext cx="804686" cy="278174"/>
          </a:xfrm>
          <a:prstGeom prst="rightArrow">
            <a:avLst>
              <a:gd name="adj1" fmla="val 28114"/>
              <a:gd name="adj2" fmla="val 59119"/>
            </a:avLst>
          </a:prstGeom>
          <a:solidFill>
            <a:srgbClr val="D9B200"/>
          </a:solidFill>
          <a:ln w="25400" cap="flat" cmpd="sng" algn="ctr">
            <a:solidFill>
              <a:srgbClr val="D9B200">
                <a:shade val="50000"/>
              </a:srgbClr>
            </a:solidFill>
            <a:prstDash val="solid"/>
          </a:ln>
          <a:effectLst/>
        </p:spPr>
        <p:txBody>
          <a:bodyPr rtlCol="0" anchor="ctr"/>
          <a:lstStyle/>
          <a:p>
            <a:pPr marL="0" marR="0" lvl="0" indent="0" algn="ctr" defTabSz="91440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100" b="1" i="0" u="none" strike="noStrike" kern="0" cap="none" spc="0" normalizeH="0" baseline="0" noProof="0" dirty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1264493472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Reference Links:</a:t>
            </a:r>
          </a:p>
          <a:p>
            <a:pPr marL="0" indent="0">
              <a:buNone/>
            </a:pPr>
            <a:r>
              <a:rPr lang="en-US" sz="800" dirty="0"/>
              <a:t>	</a:t>
            </a:r>
          </a:p>
          <a:p>
            <a:r>
              <a:rPr lang="en-US" sz="3600" dirty="0">
                <a:hlinkClick r:id="rId3"/>
              </a:rPr>
              <a:t>GASB Statement No. 84</a:t>
            </a:r>
            <a:endParaRPr lang="en-US" sz="3600" dirty="0"/>
          </a:p>
          <a:p>
            <a:pPr marL="0" indent="0">
              <a:buNone/>
            </a:pPr>
            <a:endParaRPr lang="en-US" sz="800" dirty="0"/>
          </a:p>
          <a:p>
            <a:r>
              <a:rPr lang="en-US" sz="3600" dirty="0">
                <a:hlinkClick r:id="rId4"/>
              </a:rPr>
              <a:t>GASB Fiduciary Activities Implementation Guide</a:t>
            </a:r>
            <a:r>
              <a:rPr lang="en-US" sz="3600" dirty="0"/>
              <a:t> </a:t>
            </a:r>
            <a:r>
              <a:rPr lang="en-US" sz="2000" dirty="0"/>
              <a:t>(Released 6/19)</a:t>
            </a:r>
          </a:p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2600" dirty="0"/>
              <a:t>Please contact </a:t>
            </a:r>
            <a:r>
              <a:rPr lang="en-US" sz="2600" dirty="0">
                <a:hlinkClick r:id="rId5"/>
              </a:rPr>
              <a:t>SAO_Reporting@sao.ga.gov</a:t>
            </a:r>
            <a:r>
              <a:rPr lang="en-US" sz="2600" dirty="0"/>
              <a:t> with questions</a:t>
            </a:r>
          </a:p>
          <a:p>
            <a:pPr marL="800100" lvl="2" indent="0">
              <a:buNone/>
            </a:pP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823504708"/>
      </p:ext>
    </p:extLst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endParaRPr lang="en-US" sz="3600" dirty="0"/>
          </a:p>
          <a:p>
            <a:pPr marL="0" indent="0">
              <a:buNone/>
            </a:pPr>
            <a:r>
              <a:rPr lang="en-US" sz="3600" dirty="0"/>
              <a:t>Any questions, comments, concerns?</a:t>
            </a:r>
          </a:p>
          <a:p>
            <a:pPr marL="1314450" lvl="2" indent="-514350">
              <a:buFont typeface="Wingdings" panose="05000000000000000000" pitchFamily="2" charset="2"/>
              <a:buChar char="§"/>
            </a:pPr>
            <a:endParaRPr lang="en-US" dirty="0"/>
          </a:p>
          <a:p>
            <a:pPr marL="800100" lvl="2" indent="0">
              <a:buNone/>
            </a:pPr>
            <a:endParaRPr lang="en-US" u="none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2881528051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486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Survey: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Survey sent beginning of May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Due May 15, 2019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sz="2800" b="0" dirty="0"/>
              <a:t>A guide to help identify: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u="none" dirty="0"/>
              <a:t>I</a:t>
            </a:r>
            <a:r>
              <a:rPr lang="en-US" sz="2400" b="0" u="none" dirty="0"/>
              <a:t>f currently reported fiduciary activity is still appropriate given the GAAP changes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u="none" dirty="0"/>
              <a:t>If an activity not currently identified as fiduciary (reported as governmental or proprietary) should be identified as fiduciary or visa versa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u="none" dirty="0"/>
              <a:t>If an activity not </a:t>
            </a:r>
            <a:r>
              <a:rPr lang="en-US" sz="2400" u="none" dirty="0"/>
              <a:t>currently accounted for on your GL should be identified as fiduciary</a:t>
            </a:r>
          </a:p>
          <a:p>
            <a:pPr lvl="1">
              <a:buFont typeface="Arial" panose="020B0604020202020204" pitchFamily="34" charset="0"/>
              <a:buChar char="•"/>
            </a:pPr>
            <a:r>
              <a:rPr lang="en-US" sz="2400" b="0" u="none" dirty="0"/>
              <a:t>Changes to PPTF, ITF, Pension &amp; OPEB</a:t>
            </a:r>
            <a:r>
              <a:rPr lang="en-US" sz="2400" u="none" dirty="0"/>
              <a:t> are minimal</a:t>
            </a:r>
            <a:endParaRPr lang="en-US" sz="2400" b="0" u="none" dirty="0"/>
          </a:p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951580349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E1BB84B-B404-4992-B6BC-0C825F1AE73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  <p:pic>
        <p:nvPicPr>
          <p:cNvPr id="3" name="Picture 2">
            <a:extLst>
              <a:ext uri="{FF2B5EF4-FFF2-40B4-BE49-F238E27FC236}">
                <a16:creationId xmlns:a16="http://schemas.microsoft.com/office/drawing/2014/main" id="{C1F87D62-BE26-426A-805F-DC86AFB61457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18687" y="1371600"/>
            <a:ext cx="3429000" cy="4924196"/>
          </a:xfrm>
          <a:prstGeom prst="rect">
            <a:avLst/>
          </a:prstGeom>
          <a:ln>
            <a:solidFill>
              <a:schemeClr val="accent1"/>
            </a:solidFill>
          </a:ln>
        </p:spPr>
      </p:pic>
      <p:pic>
        <p:nvPicPr>
          <p:cNvPr id="4" name="Picture 3">
            <a:extLst>
              <a:ext uri="{FF2B5EF4-FFF2-40B4-BE49-F238E27FC236}">
                <a16:creationId xmlns:a16="http://schemas.microsoft.com/office/drawing/2014/main" id="{9A07781C-B731-4AD6-A848-055733C5E04E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886200" y="1828800"/>
            <a:ext cx="4943863" cy="4114800"/>
          </a:xfrm>
          <a:prstGeom prst="rect">
            <a:avLst/>
          </a:prstGeom>
          <a:ln>
            <a:solidFill>
              <a:schemeClr val="accent1"/>
            </a:solidFill>
          </a:ln>
        </p:spPr>
      </p:pic>
    </p:spTree>
    <p:extLst>
      <p:ext uri="{BB962C8B-B14F-4D97-AF65-F5344CB8AC3E}">
        <p14:creationId xmlns:p14="http://schemas.microsoft.com/office/powerpoint/2010/main" val="4191452012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D8A5A8CE-7D32-4F69-B217-E76F407D7B69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447800"/>
            <a:ext cx="8229600" cy="5334000"/>
          </a:xfrm>
        </p:spPr>
        <p:txBody>
          <a:bodyPr/>
          <a:lstStyle/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The survey is the beginning of the process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Submissions can/will be revised if needed upon SAO review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You know your data (nuances, exceptions, etc.) therefore organizations must complete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SAO is available for guidance in the evaluation</a:t>
            </a:r>
          </a:p>
          <a:p>
            <a:pPr>
              <a:buFont typeface="Arial" panose="020B0604020202020204" pitchFamily="34" charset="0"/>
              <a:buChar char="•"/>
            </a:pPr>
            <a:r>
              <a:rPr lang="en-US" dirty="0"/>
              <a:t>SAO is still contacting those organizations from which we need clarification or confirmations </a:t>
            </a:r>
          </a:p>
        </p:txBody>
      </p:sp>
      <p:sp>
        <p:nvSpPr>
          <p:cNvPr id="2" name="Title 1">
            <a:extLst>
              <a:ext uri="{FF2B5EF4-FFF2-40B4-BE49-F238E27FC236}">
                <a16:creationId xmlns:a16="http://schemas.microsoft.com/office/drawing/2014/main" id="{0781A8B1-594E-43B9-9883-5E0AF0EBEC6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019924015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Revenue Generated by Organization?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What if I keep a portion of revenue collected?</a:t>
            </a:r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The portion of own-source revenue that is collected for your entity is recorded in your governmental fund (i.e. Budget Fund).  The remaining activity will need to be evaluated for potential fiduciary activity inclusion.</a:t>
            </a:r>
            <a:endParaRPr lang="en-US" u="none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14881116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514350" indent="-514350">
              <a:buFont typeface="+mj-lt"/>
              <a:buAutoNum type="arabicPeriod"/>
            </a:pPr>
            <a:r>
              <a:rPr lang="en-US" dirty="0"/>
              <a:t>Revenue Generated by Organization? (</a:t>
            </a:r>
            <a:r>
              <a:rPr lang="en-US" dirty="0" err="1"/>
              <a:t>Con’t</a:t>
            </a:r>
            <a:r>
              <a:rPr lang="en-US" dirty="0"/>
              <a:t>)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What if I charge a fee/retain a fee (i.e. Admin Fee)?</a:t>
            </a:r>
          </a:p>
          <a:p>
            <a:pPr marL="1314450" lvl="2" indent="-514350"/>
            <a:r>
              <a:rPr lang="en-US" u="none" dirty="0">
                <a:solidFill>
                  <a:srgbClr val="FF0000"/>
                </a:solidFill>
              </a:rPr>
              <a:t>Administrative fees charged for a service, such as collecting or processing funds, is an exchange or exchange-like transaction and should be booked separately in the organizations’ governmental fund (i.e.</a:t>
            </a:r>
            <a:r>
              <a:rPr lang="en-US" dirty="0">
                <a:solidFill>
                  <a:srgbClr val="FF0000"/>
                </a:solidFill>
              </a:rPr>
              <a:t> Budget Fund).</a:t>
            </a:r>
            <a:endParaRPr lang="en-US" u="none" dirty="0">
              <a:solidFill>
                <a:srgbClr val="FF0000"/>
              </a:solidFill>
            </a:endParaRPr>
          </a:p>
          <a:p>
            <a:pPr marL="40005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2411740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Content Placeholder 1">
            <a:extLst>
              <a:ext uri="{FF2B5EF4-FFF2-40B4-BE49-F238E27FC236}">
                <a16:creationId xmlns:a16="http://schemas.microsoft.com/office/drawing/2014/main" id="{C182091C-4DB5-427F-A08B-458727124E45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457200" y="1295400"/>
            <a:ext cx="8229600" cy="5105400"/>
          </a:xfrm>
        </p:spPr>
        <p:txBody>
          <a:bodyPr/>
          <a:lstStyle/>
          <a:p>
            <a:pPr marL="0" indent="0">
              <a:buNone/>
            </a:pPr>
            <a:r>
              <a:rPr lang="en-US" sz="3600" dirty="0"/>
              <a:t>FAQ - Survey:</a:t>
            </a:r>
          </a:p>
          <a:p>
            <a:pPr marL="0" indent="0">
              <a:buNone/>
            </a:pPr>
            <a:endParaRPr lang="en-US" sz="800" dirty="0"/>
          </a:p>
          <a:p>
            <a:pPr marL="0" indent="0">
              <a:buNone/>
            </a:pPr>
            <a:r>
              <a:rPr lang="en-US" dirty="0"/>
              <a:t>2.  Activity not on my GL</a:t>
            </a:r>
          </a:p>
          <a:p>
            <a:pPr marL="914400" lvl="1" indent="-514350">
              <a:buFont typeface="Arial" panose="020B0604020202020204" pitchFamily="34" charset="0"/>
              <a:buChar char="•"/>
            </a:pPr>
            <a:r>
              <a:rPr lang="en-US" u="none" dirty="0"/>
              <a:t>What if I am/have attached agency?</a:t>
            </a:r>
          </a:p>
          <a:p>
            <a:pPr marL="1314450" lvl="2" indent="-514350"/>
            <a:r>
              <a:rPr lang="en-US" dirty="0">
                <a:solidFill>
                  <a:srgbClr val="FF0000"/>
                </a:solidFill>
              </a:rPr>
              <a:t>If an organization has a program that is administratively attached in the BCR include them in your evaluation.</a:t>
            </a:r>
          </a:p>
          <a:p>
            <a:pPr marL="1314450" lvl="2" indent="-514350"/>
            <a:r>
              <a:rPr lang="en-US" u="none" dirty="0">
                <a:solidFill>
                  <a:srgbClr val="FF0000"/>
                </a:solidFill>
              </a:rPr>
              <a:t>If you have a related organization that is NOT administratively attached in the BCR a separate survey will need to be completed.  SAO will ensure these organizations respond accordingly.</a:t>
            </a:r>
          </a:p>
          <a:p>
            <a:pPr marL="400050" lvl="1" indent="0">
              <a:buNone/>
            </a:pPr>
            <a:endParaRPr lang="en-US" u="none" dirty="0"/>
          </a:p>
          <a:p>
            <a:pPr marL="400050" lvl="1" indent="0">
              <a:buNone/>
            </a:pPr>
            <a:endParaRPr lang="en-US" u="none" dirty="0"/>
          </a:p>
          <a:p>
            <a:pPr marL="914400" lvl="1" indent="-514350">
              <a:buFont typeface="Arial" panose="020B0604020202020204" pitchFamily="34" charset="0"/>
              <a:buChar char="•"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1097DE88-78F3-4F40-9F62-A8F5FD0F755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GASB 84 Training</a:t>
            </a:r>
          </a:p>
        </p:txBody>
      </p:sp>
    </p:spTree>
    <p:extLst>
      <p:ext uri="{BB962C8B-B14F-4D97-AF65-F5344CB8AC3E}">
        <p14:creationId xmlns:p14="http://schemas.microsoft.com/office/powerpoint/2010/main" val="318528216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theme/theme1.xml><?xml version="1.0" encoding="utf-8"?>
<a:theme xmlns:a="http://schemas.openxmlformats.org/drawingml/2006/main" name="ARC-Theme1">
  <a:themeElements>
    <a:clrScheme name="Arc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D9B200"/>
      </a:accent1>
      <a:accent2>
        <a:srgbClr val="870E00"/>
      </a:accent2>
      <a:accent3>
        <a:srgbClr val="EAE5DF"/>
      </a:accent3>
      <a:accent4>
        <a:srgbClr val="E8C768"/>
      </a:accent4>
      <a:accent5>
        <a:srgbClr val="003466"/>
      </a:accent5>
      <a:accent6>
        <a:srgbClr val="89623B"/>
      </a:accent6>
      <a:hlink>
        <a:srgbClr val="0F243E"/>
      </a:hlink>
      <a:folHlink>
        <a:srgbClr val="7F7F7F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>
    <a:spDef>
      <a:spPr/>
      <a:bodyPr/>
      <a:lstStyle/>
      <a:style>
        <a:lnRef idx="2">
          <a:schemeClr val="accent1">
            <a:shade val="50000"/>
          </a:schemeClr>
        </a:lnRef>
        <a:fillRef idx="1">
          <a:schemeClr val="accent1"/>
        </a:fillRef>
        <a:effectRef idx="0">
          <a:schemeClr val="accent1"/>
        </a:effectRef>
        <a:fontRef idx="minor">
          <a:schemeClr val="lt1"/>
        </a:fontRef>
      </a:style>
    </a:spDef>
  </a:objectDefaults>
  <a:extraClrSchemeLst/>
</a:theme>
</file>

<file path=ppt/theme/theme2.xml><?xml version="1.0" encoding="utf-8"?>
<a:theme xmlns:a="http://schemas.openxmlformats.org/drawingml/2006/main" name="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1_Custom Design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4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5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ARC-Theme1</Template>
  <TotalTime>84901</TotalTime>
  <Words>1738</Words>
  <Application>Microsoft Office PowerPoint</Application>
  <PresentationFormat>On-screen Show (4:3)</PresentationFormat>
  <Paragraphs>393</Paragraphs>
  <Slides>35</Slides>
  <Notes>35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3</vt:i4>
      </vt:variant>
      <vt:variant>
        <vt:lpstr>Slide Titles</vt:lpstr>
      </vt:variant>
      <vt:variant>
        <vt:i4>35</vt:i4>
      </vt:variant>
    </vt:vector>
  </HeadingPairs>
  <TitlesOfParts>
    <vt:vector size="41" baseType="lpstr">
      <vt:lpstr>Arial</vt:lpstr>
      <vt:lpstr>Calibri</vt:lpstr>
      <vt:lpstr>Wingdings</vt:lpstr>
      <vt:lpstr>ARC-Theme1</vt:lpstr>
      <vt:lpstr>Custom Design</vt:lpstr>
      <vt:lpstr>1_Custom Design</vt:lpstr>
      <vt:lpstr>GASB 84 Training Tuesday, June 11, 2019  Wednesday, June 19, 2019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GASB 84 Training</vt:lpstr>
      <vt:lpstr> </vt:lpstr>
      <vt:lpstr> </vt:lpstr>
      <vt:lpstr> </vt:lpstr>
      <vt:lpstr>GASB 84 Training </vt:lpstr>
      <vt:lpstr>GASB 84 Training</vt:lpstr>
      <vt:lpstr>GASB 84 Training</vt:lpstr>
    </vt:vector>
  </TitlesOfParts>
  <Company>SAO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Turra Atkinson</dc:creator>
  <cp:lastModifiedBy>Smith, William</cp:lastModifiedBy>
  <cp:revision>869</cp:revision>
  <cp:lastPrinted>2019-06-11T13:23:41Z</cp:lastPrinted>
  <dcterms:created xsi:type="dcterms:W3CDTF">2013-02-18T20:57:18Z</dcterms:created>
  <dcterms:modified xsi:type="dcterms:W3CDTF">2019-07-03T14:11:39Z</dcterms:modified>
</cp:coreProperties>
</file>