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4" r:id="rId5"/>
  </p:sldMasterIdLst>
  <p:notesMasterIdLst>
    <p:notesMasterId r:id="rId36"/>
  </p:notesMasterIdLst>
  <p:handoutMasterIdLst>
    <p:handoutMasterId r:id="rId37"/>
  </p:handoutMasterIdLst>
  <p:sldIdLst>
    <p:sldId id="639" r:id="rId6"/>
    <p:sldId id="641" r:id="rId7"/>
    <p:sldId id="615" r:id="rId8"/>
    <p:sldId id="637" r:id="rId9"/>
    <p:sldId id="644" r:id="rId10"/>
    <p:sldId id="659" r:id="rId11"/>
    <p:sldId id="640" r:id="rId12"/>
    <p:sldId id="635" r:id="rId13"/>
    <p:sldId id="614" r:id="rId14"/>
    <p:sldId id="646" r:id="rId15"/>
    <p:sldId id="608" r:id="rId16"/>
    <p:sldId id="657" r:id="rId17"/>
    <p:sldId id="642" r:id="rId18"/>
    <p:sldId id="643" r:id="rId19"/>
    <p:sldId id="654" r:id="rId20"/>
    <p:sldId id="618" r:id="rId21"/>
    <p:sldId id="656" r:id="rId22"/>
    <p:sldId id="647" r:id="rId23"/>
    <p:sldId id="648" r:id="rId24"/>
    <p:sldId id="649" r:id="rId25"/>
    <p:sldId id="652" r:id="rId26"/>
    <p:sldId id="655" r:id="rId27"/>
    <p:sldId id="621" r:id="rId28"/>
    <p:sldId id="620" r:id="rId29"/>
    <p:sldId id="660" r:id="rId30"/>
    <p:sldId id="653" r:id="rId31"/>
    <p:sldId id="602" r:id="rId32"/>
    <p:sldId id="658" r:id="rId33"/>
    <p:sldId id="604" r:id="rId34"/>
    <p:sldId id="59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othe, Chelsea" initials="BC" lastIdx="28" clrIdx="0">
    <p:extLst>
      <p:ext uri="{19B8F6BF-5375-455C-9EA6-DF929625EA0E}">
        <p15:presenceInfo xmlns:p15="http://schemas.microsoft.com/office/powerpoint/2012/main" userId="S-1-5-21-2672183100-1227059207-2328873036-1175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060"/>
    <a:srgbClr val="7313DD"/>
    <a:srgbClr val="FFE25E"/>
    <a:srgbClr val="E1E25E"/>
    <a:srgbClr val="E8C768"/>
    <a:srgbClr val="FAF176"/>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C0E24-A521-4754-AF50-3EB8E040C491}" v="1" dt="2023-03-23T16:44:37.592"/>
  </p1510:revLst>
</p1510:revInfo>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3" autoAdjust="0"/>
    <p:restoredTop sz="96357" autoAdjust="0"/>
  </p:normalViewPr>
  <p:slideViewPr>
    <p:cSldViewPr>
      <p:cViewPr varScale="1">
        <p:scale>
          <a:sx n="63" d="100"/>
          <a:sy n="63" d="100"/>
        </p:scale>
        <p:origin x="98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523" cy="464662"/>
          </a:xfrm>
          <a:prstGeom prst="rect">
            <a:avLst/>
          </a:prstGeom>
        </p:spPr>
        <p:txBody>
          <a:bodyPr vert="horz" lIns="91996" tIns="45997" rIns="91996" bIns="45997" rtlCol="0"/>
          <a:lstStyle>
            <a:lvl1pPr algn="l">
              <a:defRPr sz="1200"/>
            </a:lvl1pPr>
          </a:lstStyle>
          <a:p>
            <a:endParaRPr lang="en-US" dirty="0"/>
          </a:p>
        </p:txBody>
      </p:sp>
      <p:sp>
        <p:nvSpPr>
          <p:cNvPr id="3" name="Date Placeholder 2"/>
          <p:cNvSpPr>
            <a:spLocks noGrp="1"/>
          </p:cNvSpPr>
          <p:nvPr>
            <p:ph type="dt" sz="quarter" idx="1"/>
          </p:nvPr>
        </p:nvSpPr>
        <p:spPr>
          <a:xfrm>
            <a:off x="3971295" y="3"/>
            <a:ext cx="3037523" cy="464662"/>
          </a:xfrm>
          <a:prstGeom prst="rect">
            <a:avLst/>
          </a:prstGeom>
        </p:spPr>
        <p:txBody>
          <a:bodyPr vert="horz" lIns="91996" tIns="45997" rIns="91996" bIns="45997" rtlCol="0"/>
          <a:lstStyle>
            <a:lvl1pPr algn="r">
              <a:defRPr sz="1200"/>
            </a:lvl1pPr>
          </a:lstStyle>
          <a:p>
            <a:fld id="{96D33A5B-FE59-48AD-9C8A-924E6F3DB66F}" type="datetimeFigureOut">
              <a:rPr lang="en-US" smtClean="0"/>
              <a:pPr/>
              <a:t>5/2/2023</a:t>
            </a:fld>
            <a:endParaRPr lang="en-US" dirty="0"/>
          </a:p>
        </p:txBody>
      </p:sp>
      <p:sp>
        <p:nvSpPr>
          <p:cNvPr id="4" name="Footer Placeholder 3"/>
          <p:cNvSpPr>
            <a:spLocks noGrp="1"/>
          </p:cNvSpPr>
          <p:nvPr>
            <p:ph type="ftr" sz="quarter" idx="2"/>
          </p:nvPr>
        </p:nvSpPr>
        <p:spPr>
          <a:xfrm>
            <a:off x="2" y="8830153"/>
            <a:ext cx="3037523" cy="464662"/>
          </a:xfrm>
          <a:prstGeom prst="rect">
            <a:avLst/>
          </a:prstGeom>
        </p:spPr>
        <p:txBody>
          <a:bodyPr vert="horz" lIns="91996" tIns="45997" rIns="91996" bIns="45997" rtlCol="0" anchor="b"/>
          <a:lstStyle>
            <a:lvl1pPr algn="l">
              <a:defRPr sz="1200"/>
            </a:lvl1pPr>
          </a:lstStyle>
          <a:p>
            <a:r>
              <a:rPr lang="en-US" dirty="0"/>
              <a:t>8/1/2020</a:t>
            </a:r>
          </a:p>
        </p:txBody>
      </p:sp>
      <p:sp>
        <p:nvSpPr>
          <p:cNvPr id="5" name="Slide Number Placeholder 4"/>
          <p:cNvSpPr>
            <a:spLocks noGrp="1"/>
          </p:cNvSpPr>
          <p:nvPr>
            <p:ph type="sldNum" sz="quarter" idx="3"/>
          </p:nvPr>
        </p:nvSpPr>
        <p:spPr>
          <a:xfrm>
            <a:off x="3971295" y="8830153"/>
            <a:ext cx="3037523" cy="464662"/>
          </a:xfrm>
          <a:prstGeom prst="rect">
            <a:avLst/>
          </a:prstGeom>
        </p:spPr>
        <p:txBody>
          <a:bodyPr vert="horz" lIns="91996" tIns="45997" rIns="91996" bIns="45997" rtlCol="0" anchor="b"/>
          <a:lstStyle>
            <a:lvl1pPr algn="r">
              <a:defRPr sz="1200"/>
            </a:lvl1pPr>
          </a:lstStyle>
          <a:p>
            <a:fld id="{9AF8CFAA-BF7E-4F7B-A9FC-94D87A31EACD}" type="slidenum">
              <a:rPr lang="en-US" smtClean="0"/>
              <a:pPr/>
              <a:t>‹#›</a:t>
            </a:fld>
            <a:endParaRPr lang="en-US" dirty="0"/>
          </a:p>
        </p:txBody>
      </p:sp>
    </p:spTree>
    <p:extLst>
      <p:ext uri="{BB962C8B-B14F-4D97-AF65-F5344CB8AC3E}">
        <p14:creationId xmlns:p14="http://schemas.microsoft.com/office/powerpoint/2010/main" val="3255170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54" tIns="46929" rIns="93854" bIns="4692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854" tIns="46929" rIns="93854" bIns="46929" rtlCol="0"/>
          <a:lstStyle>
            <a:lvl1pPr algn="r">
              <a:defRPr sz="1200"/>
            </a:lvl1pPr>
          </a:lstStyle>
          <a:p>
            <a:fld id="{BD52342C-839E-40D5-9608-93DCA8660A31}" type="datetimeFigureOut">
              <a:rPr lang="en-US" smtClean="0"/>
              <a:pPr/>
              <a:t>5/2/2023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854" tIns="46929" rIns="93854" bIns="4692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854" tIns="46929" rIns="93854" bIns="469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854" tIns="46929" rIns="93854" bIns="46929" rtlCol="0" anchor="b"/>
          <a:lstStyle>
            <a:lvl1pPr algn="l">
              <a:defRPr sz="1200"/>
            </a:lvl1pPr>
          </a:lstStyle>
          <a:p>
            <a:r>
              <a:rPr lang="en-US" dirty="0"/>
              <a:t>8/1/2020</a:t>
            </a: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854" tIns="46929" rIns="93854" bIns="46929" rtlCol="0" anchor="b"/>
          <a:lstStyle>
            <a:lvl1pPr algn="r">
              <a:defRPr sz="1200"/>
            </a:lvl1pPr>
          </a:lstStyle>
          <a:p>
            <a:fld id="{2680D5FE-DE22-40C5-B601-8D7B0873CA4D}" type="slidenum">
              <a:rPr lang="en-US" smtClean="0"/>
              <a:pPr/>
              <a:t>‹#›</a:t>
            </a:fld>
            <a:endParaRPr lang="en-US" dirty="0"/>
          </a:p>
        </p:txBody>
      </p:sp>
    </p:spTree>
    <p:extLst>
      <p:ext uri="{BB962C8B-B14F-4D97-AF65-F5344CB8AC3E}">
        <p14:creationId xmlns:p14="http://schemas.microsoft.com/office/powerpoint/2010/main" val="37610310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2</a:t>
            </a:fld>
            <a:endParaRPr lang="en-US" dirty="0"/>
          </a:p>
        </p:txBody>
      </p:sp>
    </p:spTree>
    <p:extLst>
      <p:ext uri="{BB962C8B-B14F-4D97-AF65-F5344CB8AC3E}">
        <p14:creationId xmlns:p14="http://schemas.microsoft.com/office/powerpoint/2010/main" val="253164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26</a:t>
            </a:fld>
            <a:endParaRPr lang="en-US" dirty="0"/>
          </a:p>
        </p:txBody>
      </p:sp>
    </p:spTree>
    <p:extLst>
      <p:ext uri="{BB962C8B-B14F-4D97-AF65-F5344CB8AC3E}">
        <p14:creationId xmlns:p14="http://schemas.microsoft.com/office/powerpoint/2010/main" val="294687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registered liaisons can submit. Others will be rejected</a:t>
            </a:r>
          </a:p>
          <a:p>
            <a:r>
              <a:rPr lang="en-US" dirty="0"/>
              <a:t>Registration form on website</a:t>
            </a:r>
          </a:p>
          <a:p>
            <a:r>
              <a:rPr lang="en-US" dirty="0"/>
              <a:t>After reviewing and signing the VMF, submit to:</a:t>
            </a:r>
          </a:p>
          <a:p>
            <a:r>
              <a:rPr lang="en-US" dirty="0"/>
              <a:t>Check/letter no longer required with submission. Important that banking section 2 be completed in entirety</a:t>
            </a:r>
          </a:p>
        </p:txBody>
      </p:sp>
      <p:sp>
        <p:nvSpPr>
          <p:cNvPr id="4" name="Slide Number Placeholder 3"/>
          <p:cNvSpPr>
            <a:spLocks noGrp="1"/>
          </p:cNvSpPr>
          <p:nvPr>
            <p:ph type="sldNum" sz="quarter" idx="5"/>
          </p:nvPr>
        </p:nvSpPr>
        <p:spPr/>
        <p:txBody>
          <a:bodyPr/>
          <a:lstStyle/>
          <a:p>
            <a:fld id="{2680D5FE-DE22-40C5-B601-8D7B0873CA4D}" type="slidenum">
              <a:rPr lang="en-US" smtClean="0"/>
              <a:pPr/>
              <a:t>27</a:t>
            </a:fld>
            <a:endParaRPr lang="en-US" dirty="0"/>
          </a:p>
        </p:txBody>
      </p:sp>
    </p:spTree>
    <p:extLst>
      <p:ext uri="{BB962C8B-B14F-4D97-AF65-F5344CB8AC3E}">
        <p14:creationId xmlns:p14="http://schemas.microsoft.com/office/powerpoint/2010/main" val="220620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Approval-</a:t>
            </a:r>
          </a:p>
          <a:p>
            <a:r>
              <a:rPr lang="en-US" dirty="0"/>
              <a:t>Adding/changing bank info within 5 business days (M-F, no holidays)</a:t>
            </a:r>
          </a:p>
          <a:p>
            <a:r>
              <a:rPr lang="en-US" dirty="0"/>
              <a:t>Other submissions 48hrs-no wknds/holidays. Ex: Friday submission =Tuesday approval</a:t>
            </a:r>
          </a:p>
          <a:p>
            <a:r>
              <a:rPr lang="en-US" dirty="0"/>
              <a:t>Liaison section moved to top. Don’t sign before sending to supplier and reviewing their entries</a:t>
            </a:r>
          </a:p>
          <a:p>
            <a:r>
              <a:rPr lang="en-US" dirty="0"/>
              <a:t>Recently VMG received email from supplier, responding to message sent in May!</a:t>
            </a:r>
          </a:p>
          <a:p>
            <a:r>
              <a:rPr lang="en-US" dirty="0"/>
              <a:t>Any missing, incorrect, incomplete submissions will result in delays.</a:t>
            </a:r>
          </a:p>
        </p:txBody>
      </p:sp>
      <p:sp>
        <p:nvSpPr>
          <p:cNvPr id="4" name="Slide Number Placeholder 3"/>
          <p:cNvSpPr>
            <a:spLocks noGrp="1"/>
          </p:cNvSpPr>
          <p:nvPr>
            <p:ph type="sldNum" sz="quarter" idx="5"/>
          </p:nvPr>
        </p:nvSpPr>
        <p:spPr/>
        <p:txBody>
          <a:bodyPr/>
          <a:lstStyle/>
          <a:p>
            <a:fld id="{2680D5FE-DE22-40C5-B601-8D7B0873CA4D}" type="slidenum">
              <a:rPr lang="en-US" smtClean="0"/>
              <a:pPr/>
              <a:t>28</a:t>
            </a:fld>
            <a:endParaRPr lang="en-US" dirty="0"/>
          </a:p>
        </p:txBody>
      </p:sp>
    </p:spTree>
    <p:extLst>
      <p:ext uri="{BB962C8B-B14F-4D97-AF65-F5344CB8AC3E}">
        <p14:creationId xmlns:p14="http://schemas.microsoft.com/office/powerpoint/2010/main" val="190774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Approval-</a:t>
            </a:r>
          </a:p>
          <a:p>
            <a:r>
              <a:rPr lang="en-US" dirty="0"/>
              <a:t>Adding/changing bank info within 5 business days (M-F, no holidays)</a:t>
            </a:r>
          </a:p>
          <a:p>
            <a:r>
              <a:rPr lang="en-US" dirty="0"/>
              <a:t>Other submissions 48hrs-no wknds/holidays. Ex: Friday submission =Tuesday approval</a:t>
            </a:r>
          </a:p>
          <a:p>
            <a:r>
              <a:rPr lang="en-US" dirty="0"/>
              <a:t>Liaison section moved to top. Don’t sign before sending to supplier and reviewing their entries</a:t>
            </a:r>
          </a:p>
          <a:p>
            <a:r>
              <a:rPr lang="en-US" dirty="0"/>
              <a:t>Recently VMG received email from supplier, responding to message sent in May!</a:t>
            </a:r>
          </a:p>
          <a:p>
            <a:r>
              <a:rPr lang="en-US" dirty="0"/>
              <a:t>Any missing, incorrect, incomplete submissions will result in delays.</a:t>
            </a:r>
          </a:p>
        </p:txBody>
      </p:sp>
      <p:sp>
        <p:nvSpPr>
          <p:cNvPr id="4" name="Slide Number Placeholder 3"/>
          <p:cNvSpPr>
            <a:spLocks noGrp="1"/>
          </p:cNvSpPr>
          <p:nvPr>
            <p:ph type="sldNum" sz="quarter" idx="5"/>
          </p:nvPr>
        </p:nvSpPr>
        <p:spPr/>
        <p:txBody>
          <a:bodyPr/>
          <a:lstStyle/>
          <a:p>
            <a:fld id="{2680D5FE-DE22-40C5-B601-8D7B0873CA4D}" type="slidenum">
              <a:rPr lang="en-US" smtClean="0"/>
              <a:pPr/>
              <a:t>29</a:t>
            </a:fld>
            <a:endParaRPr lang="en-US" dirty="0"/>
          </a:p>
        </p:txBody>
      </p:sp>
    </p:spTree>
    <p:extLst>
      <p:ext uri="{BB962C8B-B14F-4D97-AF65-F5344CB8AC3E}">
        <p14:creationId xmlns:p14="http://schemas.microsoft.com/office/powerpoint/2010/main" val="304221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30</a:t>
            </a:fld>
            <a:endParaRPr lang="en-US" dirty="0"/>
          </a:p>
        </p:txBody>
      </p:sp>
    </p:spTree>
    <p:extLst>
      <p:ext uri="{BB962C8B-B14F-4D97-AF65-F5344CB8AC3E}">
        <p14:creationId xmlns:p14="http://schemas.microsoft.com/office/powerpoint/2010/main" val="398673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3</a:t>
            </a:fld>
            <a:endParaRPr lang="en-US" dirty="0"/>
          </a:p>
        </p:txBody>
      </p:sp>
    </p:spTree>
    <p:extLst>
      <p:ext uri="{BB962C8B-B14F-4D97-AF65-F5344CB8AC3E}">
        <p14:creationId xmlns:p14="http://schemas.microsoft.com/office/powerpoint/2010/main" val="59555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8</a:t>
            </a:fld>
            <a:endParaRPr lang="en-US" dirty="0"/>
          </a:p>
        </p:txBody>
      </p:sp>
    </p:spTree>
    <p:extLst>
      <p:ext uri="{BB962C8B-B14F-4D97-AF65-F5344CB8AC3E}">
        <p14:creationId xmlns:p14="http://schemas.microsoft.com/office/powerpoint/2010/main" val="149404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9</a:t>
            </a:fld>
            <a:endParaRPr lang="en-US" dirty="0"/>
          </a:p>
        </p:txBody>
      </p:sp>
    </p:spTree>
    <p:extLst>
      <p:ext uri="{BB962C8B-B14F-4D97-AF65-F5344CB8AC3E}">
        <p14:creationId xmlns:p14="http://schemas.microsoft.com/office/powerpoint/2010/main" val="149404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10</a:t>
            </a:fld>
            <a:endParaRPr lang="en-US" dirty="0"/>
          </a:p>
        </p:txBody>
      </p:sp>
    </p:spTree>
    <p:extLst>
      <p:ext uri="{BB962C8B-B14F-4D97-AF65-F5344CB8AC3E}">
        <p14:creationId xmlns:p14="http://schemas.microsoft.com/office/powerpoint/2010/main" val="36398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11</a:t>
            </a:fld>
            <a:endParaRPr lang="en-US" dirty="0"/>
          </a:p>
        </p:txBody>
      </p:sp>
    </p:spTree>
    <p:extLst>
      <p:ext uri="{BB962C8B-B14F-4D97-AF65-F5344CB8AC3E}">
        <p14:creationId xmlns:p14="http://schemas.microsoft.com/office/powerpoint/2010/main" val="92254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15</a:t>
            </a:fld>
            <a:endParaRPr lang="en-US" dirty="0"/>
          </a:p>
        </p:txBody>
      </p:sp>
    </p:spTree>
    <p:extLst>
      <p:ext uri="{BB962C8B-B14F-4D97-AF65-F5344CB8AC3E}">
        <p14:creationId xmlns:p14="http://schemas.microsoft.com/office/powerpoint/2010/main" val="409964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16</a:t>
            </a:fld>
            <a:endParaRPr lang="en-US" dirty="0"/>
          </a:p>
        </p:txBody>
      </p:sp>
    </p:spTree>
    <p:extLst>
      <p:ext uri="{BB962C8B-B14F-4D97-AF65-F5344CB8AC3E}">
        <p14:creationId xmlns:p14="http://schemas.microsoft.com/office/powerpoint/2010/main" val="324976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you will be able to:</a:t>
            </a:r>
          </a:p>
          <a:p>
            <a:r>
              <a:rPr lang="en-US" dirty="0"/>
              <a:t>-Changes</a:t>
            </a:r>
          </a:p>
          <a:p>
            <a:r>
              <a:rPr lang="en-US" dirty="0"/>
              <a:t>-Provide-existing and new suppliers</a:t>
            </a:r>
          </a:p>
          <a:p>
            <a:r>
              <a:rPr lang="en-US" dirty="0"/>
              <a:t>-Train-tools provided by SAO. Recognizing that agencies have differing internal processes</a:t>
            </a:r>
          </a:p>
          <a:p>
            <a:r>
              <a:rPr lang="en-US" dirty="0"/>
              <a:t>-Reduce-Goal is to reduce errors/rejection which will speed up approval. Continue to protect State from fraud</a:t>
            </a:r>
          </a:p>
        </p:txBody>
      </p:sp>
      <p:sp>
        <p:nvSpPr>
          <p:cNvPr id="4" name="Slide Number Placeholder 3"/>
          <p:cNvSpPr>
            <a:spLocks noGrp="1"/>
          </p:cNvSpPr>
          <p:nvPr>
            <p:ph type="sldNum" sz="quarter" idx="5"/>
          </p:nvPr>
        </p:nvSpPr>
        <p:spPr/>
        <p:txBody>
          <a:bodyPr/>
          <a:lstStyle/>
          <a:p>
            <a:fld id="{2680D5FE-DE22-40C5-B601-8D7B0873CA4D}" type="slidenum">
              <a:rPr lang="en-US" smtClean="0"/>
              <a:pPr/>
              <a:t>22</a:t>
            </a:fld>
            <a:endParaRPr lang="en-US" dirty="0"/>
          </a:p>
        </p:txBody>
      </p:sp>
    </p:spTree>
    <p:extLst>
      <p:ext uri="{BB962C8B-B14F-4D97-AF65-F5344CB8AC3E}">
        <p14:creationId xmlns:p14="http://schemas.microsoft.com/office/powerpoint/2010/main" val="156267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lvl1pPr>
              <a:defRPr b="1">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89053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chemeClr val="tx2">
                  <a:lumMod val="50000"/>
                </a:schemeClr>
              </a:buClr>
              <a:buFont typeface="Wingdings" panose="05000000000000000000" pitchFamily="2" charset="2"/>
              <a:buChar char="ü"/>
              <a:defRPr b="1">
                <a:solidFill>
                  <a:srgbClr val="002060"/>
                </a:solidFill>
              </a:defRPr>
            </a:lvl1pPr>
            <a:lvl2pPr marL="742950" indent="-285750">
              <a:buFont typeface="Wingdings" panose="05000000000000000000" pitchFamily="2" charset="2"/>
              <a:buChar char="§"/>
              <a:defRPr u="sng">
                <a:solidFill>
                  <a:srgbClr val="0070C0"/>
                </a:solidFill>
              </a:defRPr>
            </a:lvl2pPr>
            <a:lvl3pPr>
              <a:defRPr>
                <a:solidFill>
                  <a:srgbClr val="0070C0"/>
                </a:solidFill>
              </a:defRPr>
            </a:lvl3pPr>
            <a:lvl4pPr>
              <a:defRPr>
                <a:solidFill>
                  <a:srgbClr val="0070C0"/>
                </a:solidFill>
              </a:defRPr>
            </a:lvl4pPr>
            <a:lvl5pPr>
              <a:defRPr sz="18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1200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227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01000" cy="5257800"/>
          </a:xfrm>
          <a:prstGeom prst="rect">
            <a:avLst/>
          </a:prstGeom>
        </p:spPr>
        <p:txBody>
          <a:bodyPr/>
          <a:lstStyle>
            <a:lvl1pPr>
              <a:buClr>
                <a:srgbClr val="002060"/>
              </a:buClr>
              <a:buFont typeface="Wingdings" pitchFamily="2" charset="2"/>
              <a:buChar char="ü"/>
              <a:defRPr b="1">
                <a:solidFill>
                  <a:srgbClr val="002060"/>
                </a:solidFill>
              </a:defRPr>
            </a:lvl1pPr>
            <a:lvl2pPr>
              <a:buClr>
                <a:srgbClr val="002060"/>
              </a:buClr>
              <a:buFont typeface="Wingdings" pitchFamily="2" charset="2"/>
              <a:buChar char="§"/>
              <a:defRPr i="0" u="sng">
                <a:solidFill>
                  <a:srgbClr val="0070C0"/>
                </a:solidFill>
              </a:defRPr>
            </a:lvl2pPr>
            <a:lvl3pPr>
              <a:buClr>
                <a:srgbClr val="002060"/>
              </a:buClr>
              <a:defRPr i="0">
                <a:solidFill>
                  <a:srgbClr val="0070C0"/>
                </a:solidFill>
              </a:defRPr>
            </a:lvl3pPr>
            <a:lvl4pPr>
              <a:buClr>
                <a:srgbClr val="002060"/>
              </a:buClr>
              <a:defRPr i="0">
                <a:solidFill>
                  <a:srgbClr val="0070C0"/>
                </a:solidFill>
              </a:defRPr>
            </a:lvl4pPr>
            <a:lvl5pPr>
              <a:buClr>
                <a:srgbClr val="002060"/>
              </a:buClr>
              <a:defRPr sz="1800" i="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5666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6152-476E-CE4E-B1D4-DFE38C945F57}"/>
              </a:ext>
            </a:extLst>
          </p:cNvPr>
          <p:cNvSpPr>
            <a:spLocks noGrp="1"/>
          </p:cNvSpPr>
          <p:nvPr>
            <p:ph type="ctrTitle"/>
          </p:nvPr>
        </p:nvSpPr>
        <p:spPr>
          <a:xfrm>
            <a:off x="273377" y="4179845"/>
            <a:ext cx="8597247" cy="894123"/>
          </a:xfrm>
        </p:spPr>
        <p:txBody>
          <a:bodyPr anchor="b"/>
          <a:lstStyle>
            <a:lvl1pPr algn="ctr">
              <a:defRPr sz="4500" b="1">
                <a:solidFill>
                  <a:schemeClr val="accent1"/>
                </a:solidFill>
                <a:latin typeface="Bell MT" panose="02020503060305020303" pitchFamily="18" charset="77"/>
              </a:defRPr>
            </a:lvl1pPr>
          </a:lstStyle>
          <a:p>
            <a:r>
              <a:rPr lang="en-US" dirty="0"/>
              <a:t>Click to edit Master title style</a:t>
            </a:r>
          </a:p>
        </p:txBody>
      </p:sp>
      <p:sp>
        <p:nvSpPr>
          <p:cNvPr id="3" name="Subtitle 2">
            <a:extLst>
              <a:ext uri="{FF2B5EF4-FFF2-40B4-BE49-F238E27FC236}">
                <a16:creationId xmlns:a16="http://schemas.microsoft.com/office/drawing/2014/main" id="{311858ED-9539-EC49-AE19-232FAFE84E89}"/>
              </a:ext>
            </a:extLst>
          </p:cNvPr>
          <p:cNvSpPr>
            <a:spLocks noGrp="1"/>
          </p:cNvSpPr>
          <p:nvPr>
            <p:ph type="subTitle" idx="1"/>
          </p:nvPr>
        </p:nvSpPr>
        <p:spPr>
          <a:xfrm>
            <a:off x="273376" y="5073968"/>
            <a:ext cx="8597246" cy="365125"/>
          </a:xfrm>
        </p:spPr>
        <p:txBody>
          <a:bodyPr/>
          <a:lstStyle>
            <a:lvl1pPr marL="0" indent="0" algn="ctr">
              <a:buNone/>
              <a:defRPr sz="1800">
                <a:latin typeface="Bell MT" panose="02020503060305020303" pitchFamily="18"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Text Placeholder 8">
            <a:extLst>
              <a:ext uri="{FF2B5EF4-FFF2-40B4-BE49-F238E27FC236}">
                <a16:creationId xmlns:a16="http://schemas.microsoft.com/office/drawing/2014/main" id="{BB637A79-DCBF-514F-AA80-7F7D67D05193}"/>
              </a:ext>
            </a:extLst>
          </p:cNvPr>
          <p:cNvSpPr>
            <a:spLocks noGrp="1"/>
          </p:cNvSpPr>
          <p:nvPr>
            <p:ph type="body" sz="quarter" idx="10" hasCustomPrompt="1"/>
          </p:nvPr>
        </p:nvSpPr>
        <p:spPr>
          <a:xfrm>
            <a:off x="273844" y="5661026"/>
            <a:ext cx="8596313" cy="315913"/>
          </a:xfrm>
        </p:spPr>
        <p:txBody>
          <a:bodyPr>
            <a:noAutofit/>
          </a:bodyPr>
          <a:lstStyle>
            <a:lvl1pPr marL="0" indent="0" algn="ctr">
              <a:buNone/>
              <a:defRPr sz="1350" i="1">
                <a:latin typeface="Bell MT" panose="02020503060305020303" pitchFamily="18" charset="77"/>
              </a:defRPr>
            </a:lvl1pPr>
            <a:lvl2pPr marL="342900" indent="0" algn="ctr">
              <a:buNone/>
              <a:defRPr sz="1350" i="1">
                <a:latin typeface="Bell MT" panose="02020503060305020303" pitchFamily="18" charset="77"/>
              </a:defRPr>
            </a:lvl2pPr>
            <a:lvl3pPr marL="685800" indent="0" algn="ctr">
              <a:buNone/>
              <a:defRPr sz="1350" i="1">
                <a:latin typeface="Bell MT" panose="02020503060305020303" pitchFamily="18" charset="77"/>
              </a:defRPr>
            </a:lvl3pPr>
            <a:lvl4pPr marL="1028700" indent="0" algn="ctr">
              <a:buNone/>
              <a:defRPr sz="1350" i="1">
                <a:latin typeface="Bell MT" panose="02020503060305020303" pitchFamily="18" charset="77"/>
              </a:defRPr>
            </a:lvl4pPr>
            <a:lvl5pPr marL="1371600" indent="0" algn="ctr">
              <a:buNone/>
              <a:defRPr sz="1350" i="1">
                <a:latin typeface="Bell MT" panose="02020503060305020303" pitchFamily="18" charset="77"/>
              </a:defRPr>
            </a:lvl5pPr>
          </a:lstStyle>
          <a:p>
            <a:pPr lvl="0"/>
            <a:r>
              <a:rPr lang="en-US" dirty="0"/>
              <a:t>Click to add Presenter Name, Title</a:t>
            </a:r>
          </a:p>
        </p:txBody>
      </p:sp>
    </p:spTree>
    <p:extLst>
      <p:ext uri="{BB962C8B-B14F-4D97-AF65-F5344CB8AC3E}">
        <p14:creationId xmlns:p14="http://schemas.microsoft.com/office/powerpoint/2010/main" val="792479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6" descr="Imag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8397" b="3818"/>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rot="10800000">
            <a:off x="0" y="4648200"/>
            <a:ext cx="9144002" cy="22098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rot="10800000" flipH="1">
            <a:off x="0" y="4616933"/>
            <a:ext cx="9144000" cy="64086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flip="none" rotWithShape="1">
            <a:gsLst>
              <a:gs pos="0">
                <a:schemeClr val="bg1"/>
              </a:gs>
              <a:gs pos="42000">
                <a:srgbClr val="ECD1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5334000"/>
            <a:ext cx="2122651" cy="1069817"/>
          </a:xfrm>
          <a:prstGeom prst="rect">
            <a:avLst/>
          </a:prstGeom>
        </p:spPr>
      </p:pic>
    </p:spTree>
    <p:extLst>
      <p:ext uri="{BB962C8B-B14F-4D97-AF65-F5344CB8AC3E}">
        <p14:creationId xmlns:p14="http://schemas.microsoft.com/office/powerpoint/2010/main" val="2490133698"/>
      </p:ext>
    </p:extLst>
  </p:cSld>
  <p:clrMap bg1="lt1" tx1="dk1" bg2="lt2" tx2="dk2" accent1="accent1" accent2="accent2" accent3="accent3" accent4="accent4" accent5="accent5" accent6="accent6" hlink="hlink" folHlink="folHlink"/>
  <p:sldLayoutIdLst>
    <p:sldLayoutId id="214748367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 y="0"/>
            <a:ext cx="9144002" cy="1231899"/>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5" name="Freeform 4"/>
          <p:cNvSpPr/>
          <p:nvPr userDrawn="1"/>
        </p:nvSpPr>
        <p:spPr>
          <a:xfrm flipH="1">
            <a:off x="0" y="888999"/>
            <a:ext cx="9144000" cy="3429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25000">
                <a:srgbClr val="E8C768"/>
              </a:gs>
              <a:gs pos="100000">
                <a:srgbClr val="FFE25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938865509"/>
      </p:ext>
    </p:extLst>
  </p:cSld>
  <p:clrMap bg1="lt1" tx1="dk1" bg2="lt2" tx2="dk2" accent1="accent1" accent2="accent2" accent3="accent3" accent4="accent4" accent5="accent5" accent6="accent6" hlink="hlink" folHlink="folHlink"/>
  <p:sldLayoutIdLst>
    <p:sldLayoutId id="2147483686" r:id="rId1"/>
    <p:sldLayoutId id="2147483691" r:id="rId2"/>
    <p:sldLayoutId id="2147483692" r:id="rId3"/>
    <p:sldLayoutId id="2147483696"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sao.georgia.gov/agency-vendor-liaison-contact-registra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mailto:psvendor@sao.ga.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psvendor@sao.g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sao.georgia.gov/agency-vendor-liaison-contact-registr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psvendor@sao.ga.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sao.georgia.gov/vendor-queries" TargetMode="External"/><Relationship Id="rId3" Type="http://schemas.openxmlformats.org/officeDocument/2006/relationships/hyperlink" Target="https://sao.georgia.gov/teamworks/financials/vendor-payment-management" TargetMode="External"/><Relationship Id="rId7" Type="http://schemas.openxmlformats.org/officeDocument/2006/relationships/hyperlink" Target="https://sao.georgia.gov/teamworks/financials/vendor-payment-management/vendor-management-general-faq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ao.georgia.gov/teamworks/financials/vendor-payment-management/vendor-management-agency-faqs" TargetMode="External"/><Relationship Id="rId5" Type="http://schemas.openxmlformats.org/officeDocument/2006/relationships/hyperlink" Target="mailto:psvendor@sao.ga.gov" TargetMode="External"/><Relationship Id="rId4" Type="http://schemas.openxmlformats.org/officeDocument/2006/relationships/hyperlink" Target="https://fs3.formsite.com/saoforms/form92/index.html?129986339031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mailto:PSVENDOR@SAO.GA.GOV" TargetMode="External"/><Relationship Id="rId4" Type="http://schemas.openxmlformats.org/officeDocument/2006/relationships/hyperlink" Target="http://museumplanner.org/frequently-asked-ques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p:txBody>
          <a:bodyPr>
            <a:normAutofit/>
          </a:bodyPr>
          <a:lstStyle/>
          <a:p>
            <a:r>
              <a:rPr lang="en-US" dirty="0"/>
              <a:t>Vendor Management Training</a:t>
            </a:r>
          </a:p>
        </p:txBody>
      </p:sp>
      <p:sp>
        <p:nvSpPr>
          <p:cNvPr id="7" name="Text Placeholder 3">
            <a:extLst>
              <a:ext uri="{FF2B5EF4-FFF2-40B4-BE49-F238E27FC236}">
                <a16:creationId xmlns:a16="http://schemas.microsoft.com/office/drawing/2014/main" id="{8BC78171-2F1F-606C-587A-527237BFCE8E}"/>
              </a:ext>
            </a:extLst>
          </p:cNvPr>
          <p:cNvSpPr txBox="1">
            <a:spLocks/>
          </p:cNvSpPr>
          <p:nvPr/>
        </p:nvSpPr>
        <p:spPr>
          <a:xfrm>
            <a:off x="547687" y="6019800"/>
            <a:ext cx="8596313" cy="45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2000" i="0" dirty="0"/>
              <a:t>March 23, 2023</a:t>
            </a:r>
          </a:p>
        </p:txBody>
      </p:sp>
      <p:sp>
        <p:nvSpPr>
          <p:cNvPr id="5" name="Text Placeholder 4">
            <a:extLst>
              <a:ext uri="{FF2B5EF4-FFF2-40B4-BE49-F238E27FC236}">
                <a16:creationId xmlns:a16="http://schemas.microsoft.com/office/drawing/2014/main" id="{D1287B66-2A4E-4832-EBA6-8F5ACDBF5895}"/>
              </a:ext>
            </a:extLst>
          </p:cNvPr>
          <p:cNvSpPr>
            <a:spLocks noGrp="1"/>
          </p:cNvSpPr>
          <p:nvPr>
            <p:ph type="body" sz="quarter" idx="10"/>
          </p:nvPr>
        </p:nvSpPr>
        <p:spPr/>
        <p:txBody>
          <a:bodyPr/>
          <a:lstStyle/>
          <a:p>
            <a:r>
              <a:rPr lang="en-US" dirty="0"/>
              <a:t>Kristi Johnson, Director Vendor Management</a:t>
            </a:r>
          </a:p>
          <a:p>
            <a:r>
              <a:rPr lang="en-US" dirty="0"/>
              <a:t>Lacara Adams, Supervisor of Vendor </a:t>
            </a:r>
            <a:r>
              <a:rPr lang="en-US" dirty="0" err="1"/>
              <a:t>Managment</a:t>
            </a:r>
            <a:endParaRPr lang="en-US" dirty="0"/>
          </a:p>
        </p:txBody>
      </p:sp>
    </p:spTree>
    <p:extLst>
      <p:ext uri="{BB962C8B-B14F-4D97-AF65-F5344CB8AC3E}">
        <p14:creationId xmlns:p14="http://schemas.microsoft.com/office/powerpoint/2010/main" val="354059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001000" cy="5105400"/>
          </a:xfrm>
        </p:spPr>
        <p:txBody>
          <a:bodyPr/>
          <a:lstStyle/>
          <a:p>
            <a:pPr marL="0" indent="0">
              <a:buNone/>
            </a:pPr>
            <a:endParaRPr lang="en-US"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Vendor Liaison Online Registration</a:t>
            </a:r>
          </a:p>
        </p:txBody>
      </p:sp>
      <p:sp>
        <p:nvSpPr>
          <p:cNvPr id="6" name="TextBox 5">
            <a:extLst>
              <a:ext uri="{FF2B5EF4-FFF2-40B4-BE49-F238E27FC236}">
                <a16:creationId xmlns:a16="http://schemas.microsoft.com/office/drawing/2014/main" id="{034C3B54-0891-47F2-BB61-6A4428A775A9}"/>
              </a:ext>
            </a:extLst>
          </p:cNvPr>
          <p:cNvSpPr txBox="1"/>
          <p:nvPr/>
        </p:nvSpPr>
        <p:spPr>
          <a:xfrm>
            <a:off x="927348" y="1143000"/>
            <a:ext cx="7289303" cy="954107"/>
          </a:xfrm>
          <a:prstGeom prst="rect">
            <a:avLst/>
          </a:prstGeom>
          <a:noFill/>
        </p:spPr>
        <p:txBody>
          <a:bodyPr wrap="none" rtlCol="0">
            <a:spAutoFit/>
          </a:bodyPr>
          <a:lstStyle/>
          <a:p>
            <a:pPr lvl="1"/>
            <a:r>
              <a:rPr lang="en-US" sz="3000" u="none" dirty="0">
                <a:solidFill>
                  <a:srgbClr val="002060"/>
                </a:solidFill>
              </a:rPr>
              <a:t>Liaison changes must be submitted by CFO</a:t>
            </a:r>
          </a:p>
          <a:p>
            <a:pPr lvl="2"/>
            <a:r>
              <a:rPr lang="en-US" sz="2600" u="none" dirty="0">
                <a:solidFill>
                  <a:srgbClr val="002060"/>
                </a:solidFill>
                <a:hlinkClick r:id="rId3">
                  <a:extLst>
                    <a:ext uri="{A12FA001-AC4F-418D-AE19-62706E023703}">
                      <ahyp:hlinkClr xmlns:ahyp="http://schemas.microsoft.com/office/drawing/2018/hyperlinkcolor" val="tx"/>
                    </a:ext>
                  </a:extLst>
                </a:hlinkClick>
              </a:rPr>
              <a:t>Agency Vendor Liaison Contact Registration</a:t>
            </a:r>
            <a:endParaRPr lang="en-US" sz="2600" u="none" dirty="0">
              <a:solidFill>
                <a:srgbClr val="002060"/>
              </a:solidFill>
              <a:hlinkClick r:id="rId4">
                <a:extLst>
                  <a:ext uri="{A12FA001-AC4F-418D-AE19-62706E023703}">
                    <ahyp:hlinkClr xmlns:ahyp="http://schemas.microsoft.com/office/drawing/2018/hyperlinkcolor" val="tx"/>
                  </a:ext>
                </a:extLst>
              </a:hlinkClick>
            </a:endParaRPr>
          </a:p>
        </p:txBody>
      </p:sp>
      <p:pic>
        <p:nvPicPr>
          <p:cNvPr id="7" name="Picture 6" descr="Graphical user interface, text, application&#10;&#10;Description automatically generated">
            <a:extLst>
              <a:ext uri="{FF2B5EF4-FFF2-40B4-BE49-F238E27FC236}">
                <a16:creationId xmlns:a16="http://schemas.microsoft.com/office/drawing/2014/main" id="{35937F1C-A76B-410B-B856-BD473ADAF394}"/>
              </a:ext>
            </a:extLst>
          </p:cNvPr>
          <p:cNvPicPr>
            <a:picLocks noChangeAspect="1"/>
          </p:cNvPicPr>
          <p:nvPr/>
        </p:nvPicPr>
        <p:blipFill rotWithShape="1">
          <a:blip r:embed="rId5"/>
          <a:srcRect l="5533" t="1859" r="7377" b="6374"/>
          <a:stretch/>
        </p:blipFill>
        <p:spPr bwMode="auto">
          <a:xfrm>
            <a:off x="1873250" y="2253972"/>
            <a:ext cx="5397500" cy="4387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3424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371600"/>
            <a:ext cx="8001000" cy="5257800"/>
          </a:xfrm>
        </p:spPr>
        <p:txBody>
          <a:bodyPr/>
          <a:lstStyle/>
          <a:p>
            <a:pPr>
              <a:buFont typeface="Wingdings" panose="05000000000000000000" pitchFamily="2" charset="2"/>
              <a:buChar char="§"/>
            </a:pPr>
            <a:r>
              <a:rPr lang="en-US" dirty="0"/>
              <a:t>Responsible for maintaining the Statewide  vendor database</a:t>
            </a:r>
          </a:p>
          <a:p>
            <a:pPr>
              <a:buFont typeface="Wingdings" panose="05000000000000000000" pitchFamily="2" charset="2"/>
              <a:buChar char="§"/>
            </a:pPr>
            <a:r>
              <a:rPr lang="en-US" dirty="0">
                <a:latin typeface="+mj-lt"/>
              </a:rPr>
              <a:t>Protect the State’s Asset</a:t>
            </a:r>
          </a:p>
          <a:p>
            <a:pPr>
              <a:buFont typeface="Wingdings" panose="05000000000000000000" pitchFamily="2" charset="2"/>
              <a:buChar char="§"/>
            </a:pPr>
            <a:r>
              <a:rPr lang="en-US" dirty="0">
                <a:latin typeface="+mj-lt"/>
              </a:rPr>
              <a:t>Exercise due diligence in obtaining and verifying vendor information</a:t>
            </a:r>
          </a:p>
          <a:p>
            <a:pPr>
              <a:buFont typeface="Wingdings" panose="05000000000000000000" pitchFamily="2" charset="2"/>
              <a:buChar char="§"/>
            </a:pPr>
            <a:r>
              <a:rPr lang="en-US" dirty="0">
                <a:latin typeface="+mj-lt"/>
              </a:rPr>
              <a:t>Only communicate with registered vendor liaisons</a:t>
            </a:r>
          </a:p>
          <a:p>
            <a:pPr>
              <a:buFont typeface="Wingdings" panose="05000000000000000000" pitchFamily="2" charset="2"/>
              <a:buChar char="§"/>
            </a:pPr>
            <a:r>
              <a:rPr lang="en-US" dirty="0">
                <a:solidFill>
                  <a:srgbClr val="FF0000"/>
                </a:solidFill>
                <a:latin typeface="+mj-lt"/>
              </a:rPr>
              <a:t>Provide limited information regarding rejections</a:t>
            </a:r>
            <a:endParaRPr lang="en-US" dirty="0">
              <a:latin typeface="+mj-lt"/>
            </a:endParaRPr>
          </a:p>
          <a:p>
            <a:pPr marL="0" indent="0">
              <a:buNone/>
            </a:pPr>
            <a:endParaRPr lang="en-US"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Role of VMG</a:t>
            </a:r>
          </a:p>
        </p:txBody>
      </p:sp>
    </p:spTree>
    <p:extLst>
      <p:ext uri="{BB962C8B-B14F-4D97-AF65-F5344CB8AC3E}">
        <p14:creationId xmlns:p14="http://schemas.microsoft.com/office/powerpoint/2010/main" val="940768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a:xfrm>
            <a:off x="273376" y="4191000"/>
            <a:ext cx="8597247" cy="894123"/>
          </a:xfrm>
        </p:spPr>
        <p:txBody>
          <a:bodyPr>
            <a:normAutofit/>
          </a:bodyPr>
          <a:lstStyle/>
          <a:p>
            <a:r>
              <a:rPr lang="en-US" sz="4000" dirty="0"/>
              <a:t>Banking Documentation</a:t>
            </a:r>
          </a:p>
        </p:txBody>
      </p:sp>
      <p:sp>
        <p:nvSpPr>
          <p:cNvPr id="7" name="Text Placeholder 3">
            <a:extLst>
              <a:ext uri="{FF2B5EF4-FFF2-40B4-BE49-F238E27FC236}">
                <a16:creationId xmlns:a16="http://schemas.microsoft.com/office/drawing/2014/main" id="{8BC78171-2F1F-606C-587A-527237BFCE8E}"/>
              </a:ext>
            </a:extLst>
          </p:cNvPr>
          <p:cNvSpPr txBox="1">
            <a:spLocks/>
          </p:cNvSpPr>
          <p:nvPr/>
        </p:nvSpPr>
        <p:spPr>
          <a:xfrm>
            <a:off x="547687" y="6019800"/>
            <a:ext cx="8596313" cy="45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endParaRPr lang="en-US" sz="2000" i="0" dirty="0"/>
          </a:p>
        </p:txBody>
      </p:sp>
    </p:spTree>
    <p:extLst>
      <p:ext uri="{BB962C8B-B14F-4D97-AF65-F5344CB8AC3E}">
        <p14:creationId xmlns:p14="http://schemas.microsoft.com/office/powerpoint/2010/main" val="4666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00C43E-20C8-1DA9-D362-DC7E2E1F0B4C}"/>
              </a:ext>
            </a:extLst>
          </p:cNvPr>
          <p:cNvSpPr>
            <a:spLocks noGrp="1"/>
          </p:cNvSpPr>
          <p:nvPr>
            <p:ph idx="1"/>
          </p:nvPr>
        </p:nvSpPr>
        <p:spPr>
          <a:xfrm>
            <a:off x="381000" y="990600"/>
            <a:ext cx="8001000" cy="5257800"/>
          </a:xfrm>
        </p:spPr>
        <p:txBody>
          <a:bodyPr/>
          <a:lstStyle/>
          <a:p>
            <a:pPr marL="0" indent="0">
              <a:buNone/>
            </a:pPr>
            <a:r>
              <a:rPr lang="en-US" sz="3000" dirty="0">
                <a:solidFill>
                  <a:srgbClr val="FF0000"/>
                </a:solidFill>
              </a:rPr>
              <a:t>Bank Verification Letter</a:t>
            </a:r>
          </a:p>
          <a:p>
            <a:r>
              <a:rPr lang="en-US" sz="3000" dirty="0"/>
              <a:t>Must be on Official Bank Letterhead</a:t>
            </a:r>
          </a:p>
          <a:p>
            <a:r>
              <a:rPr lang="en-US" sz="3000" dirty="0"/>
              <a:t>Dated (with current date)</a:t>
            </a:r>
          </a:p>
          <a:p>
            <a:r>
              <a:rPr lang="en-US" sz="3000" dirty="0"/>
              <a:t>Date Account Opened</a:t>
            </a:r>
          </a:p>
          <a:p>
            <a:r>
              <a:rPr lang="en-US" sz="3000" dirty="0"/>
              <a:t>Name(s) of Authorized Signer(s)</a:t>
            </a:r>
          </a:p>
          <a:p>
            <a:r>
              <a:rPr lang="en-US" sz="3000" dirty="0"/>
              <a:t>Business Name and DBA (must match supplier name)</a:t>
            </a:r>
          </a:p>
          <a:p>
            <a:r>
              <a:rPr lang="en-US" sz="3000" dirty="0"/>
              <a:t>Routing # and Account # for ACH debits/credits</a:t>
            </a:r>
          </a:p>
          <a:p>
            <a:r>
              <a:rPr lang="en-US" sz="3000" dirty="0"/>
              <a:t>Signed by Bank Officer</a:t>
            </a:r>
          </a:p>
          <a:p>
            <a:r>
              <a:rPr lang="en-US" sz="3000" dirty="0"/>
              <a:t>Phone number for Bank Officer</a:t>
            </a:r>
          </a:p>
        </p:txBody>
      </p:sp>
      <p:sp>
        <p:nvSpPr>
          <p:cNvPr id="3" name="Title 2">
            <a:extLst>
              <a:ext uri="{FF2B5EF4-FFF2-40B4-BE49-F238E27FC236}">
                <a16:creationId xmlns:a16="http://schemas.microsoft.com/office/drawing/2014/main" id="{3D761E5A-9FE0-09D3-E088-2F9C55DE75FE}"/>
              </a:ext>
            </a:extLst>
          </p:cNvPr>
          <p:cNvSpPr>
            <a:spLocks noGrp="1"/>
          </p:cNvSpPr>
          <p:nvPr>
            <p:ph type="title"/>
          </p:nvPr>
        </p:nvSpPr>
        <p:spPr>
          <a:xfrm>
            <a:off x="381000" y="152400"/>
            <a:ext cx="8458200" cy="838200"/>
          </a:xfrm>
        </p:spPr>
        <p:txBody>
          <a:bodyPr/>
          <a:lstStyle/>
          <a:p>
            <a:r>
              <a:rPr lang="en-US" sz="3200" dirty="0"/>
              <a:t>Documents for Bank Verification </a:t>
            </a:r>
          </a:p>
        </p:txBody>
      </p:sp>
    </p:spTree>
    <p:extLst>
      <p:ext uri="{BB962C8B-B14F-4D97-AF65-F5344CB8AC3E}">
        <p14:creationId xmlns:p14="http://schemas.microsoft.com/office/powerpoint/2010/main" val="254560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00C43E-20C8-1DA9-D362-DC7E2E1F0B4C}"/>
              </a:ext>
            </a:extLst>
          </p:cNvPr>
          <p:cNvSpPr>
            <a:spLocks noGrp="1"/>
          </p:cNvSpPr>
          <p:nvPr>
            <p:ph idx="1"/>
          </p:nvPr>
        </p:nvSpPr>
        <p:spPr>
          <a:xfrm>
            <a:off x="381000" y="1031359"/>
            <a:ext cx="8001000" cy="5257800"/>
          </a:xfrm>
        </p:spPr>
        <p:txBody>
          <a:bodyPr/>
          <a:lstStyle/>
          <a:p>
            <a:pPr marL="0" indent="0">
              <a:buNone/>
            </a:pPr>
            <a:r>
              <a:rPr lang="en-US" sz="3000" dirty="0">
                <a:solidFill>
                  <a:srgbClr val="FF0000"/>
                </a:solidFill>
              </a:rPr>
              <a:t>Voided Check</a:t>
            </a:r>
          </a:p>
          <a:p>
            <a:r>
              <a:rPr lang="en-US" sz="3000" dirty="0"/>
              <a:t>Must be a physical check</a:t>
            </a:r>
          </a:p>
          <a:p>
            <a:r>
              <a:rPr lang="en-US" sz="3000" dirty="0"/>
              <a:t>Business Name and DBA name listed </a:t>
            </a:r>
            <a:r>
              <a:rPr lang="en-US" sz="2000" dirty="0"/>
              <a:t>(if applicable)</a:t>
            </a:r>
          </a:p>
          <a:p>
            <a:endParaRPr lang="en-US" sz="2000" dirty="0"/>
          </a:p>
          <a:p>
            <a:r>
              <a:rPr lang="en-US" sz="3000" dirty="0"/>
              <a:t>Following are </a:t>
            </a:r>
            <a:r>
              <a:rPr lang="en-US" sz="3000" dirty="0">
                <a:solidFill>
                  <a:srgbClr val="FF0000"/>
                </a:solidFill>
              </a:rPr>
              <a:t>Not </a:t>
            </a:r>
            <a:r>
              <a:rPr lang="en-US" sz="3000" dirty="0"/>
              <a:t>acceptable:</a:t>
            </a:r>
          </a:p>
          <a:p>
            <a:pPr lvl="1"/>
            <a:r>
              <a:rPr lang="en-US" sz="2600" dirty="0"/>
              <a:t>Starter checks</a:t>
            </a:r>
          </a:p>
          <a:p>
            <a:pPr lvl="1"/>
            <a:r>
              <a:rPr lang="en-US" sz="2600" dirty="0"/>
              <a:t>Deposit slips</a:t>
            </a:r>
          </a:p>
          <a:p>
            <a:pPr lvl="1"/>
            <a:r>
              <a:rPr lang="en-US" sz="2600" dirty="0"/>
              <a:t>Bank statements</a:t>
            </a:r>
          </a:p>
          <a:p>
            <a:pPr lvl="1"/>
            <a:r>
              <a:rPr lang="en-US" sz="2600" dirty="0"/>
              <a:t>Payment Instructions Notice</a:t>
            </a:r>
          </a:p>
          <a:p>
            <a:pPr lvl="1"/>
            <a:r>
              <a:rPr lang="en-US" sz="2600" dirty="0"/>
              <a:t>Direct Deposit Enrollment form</a:t>
            </a:r>
          </a:p>
        </p:txBody>
      </p:sp>
      <p:sp>
        <p:nvSpPr>
          <p:cNvPr id="3" name="Title 2">
            <a:extLst>
              <a:ext uri="{FF2B5EF4-FFF2-40B4-BE49-F238E27FC236}">
                <a16:creationId xmlns:a16="http://schemas.microsoft.com/office/drawing/2014/main" id="{3D761E5A-9FE0-09D3-E088-2F9C55DE75FE}"/>
              </a:ext>
            </a:extLst>
          </p:cNvPr>
          <p:cNvSpPr>
            <a:spLocks noGrp="1"/>
          </p:cNvSpPr>
          <p:nvPr>
            <p:ph type="title"/>
          </p:nvPr>
        </p:nvSpPr>
        <p:spPr>
          <a:xfrm>
            <a:off x="876300" y="166578"/>
            <a:ext cx="7696200" cy="864781"/>
          </a:xfrm>
        </p:spPr>
        <p:txBody>
          <a:bodyPr/>
          <a:lstStyle/>
          <a:p>
            <a:r>
              <a:rPr lang="en-US" sz="4000" dirty="0"/>
              <a:t>Documents for Bank Verification </a:t>
            </a:r>
            <a:endParaRPr lang="en-US" dirty="0"/>
          </a:p>
        </p:txBody>
      </p:sp>
    </p:spTree>
    <p:extLst>
      <p:ext uri="{BB962C8B-B14F-4D97-AF65-F5344CB8AC3E}">
        <p14:creationId xmlns:p14="http://schemas.microsoft.com/office/powerpoint/2010/main" val="252008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001000" cy="5105400"/>
          </a:xfrm>
        </p:spPr>
        <p:txBody>
          <a:bodyPr/>
          <a:lstStyle/>
          <a:p>
            <a:pPr marL="0" indent="0">
              <a:buNone/>
            </a:pPr>
            <a:endParaRPr lang="en-US"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Vendor Management Form</a:t>
            </a:r>
          </a:p>
        </p:txBody>
      </p:sp>
      <p:pic>
        <p:nvPicPr>
          <p:cNvPr id="4" name="Picture 3">
            <a:extLst>
              <a:ext uri="{FF2B5EF4-FFF2-40B4-BE49-F238E27FC236}">
                <a16:creationId xmlns:a16="http://schemas.microsoft.com/office/drawing/2014/main" id="{C38B90EE-F421-45DA-AEDC-F513A578DB5F}"/>
              </a:ext>
            </a:extLst>
          </p:cNvPr>
          <p:cNvPicPr>
            <a:picLocks noChangeAspect="1"/>
          </p:cNvPicPr>
          <p:nvPr/>
        </p:nvPicPr>
        <p:blipFill>
          <a:blip r:embed="rId3"/>
          <a:stretch>
            <a:fillRect/>
          </a:stretch>
        </p:blipFill>
        <p:spPr>
          <a:xfrm>
            <a:off x="2685618" y="926286"/>
            <a:ext cx="5467782" cy="5626914"/>
          </a:xfrm>
          <a:prstGeom prst="rect">
            <a:avLst/>
          </a:prstGeom>
        </p:spPr>
      </p:pic>
    </p:spTree>
    <p:extLst>
      <p:ext uri="{BB962C8B-B14F-4D97-AF65-F5344CB8AC3E}">
        <p14:creationId xmlns:p14="http://schemas.microsoft.com/office/powerpoint/2010/main" val="3382894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1BEA6-07F8-4FBD-938D-DE56C0E6E1BD}"/>
              </a:ext>
            </a:extLst>
          </p:cNvPr>
          <p:cNvSpPr>
            <a:spLocks noGrp="1"/>
          </p:cNvSpPr>
          <p:nvPr>
            <p:ph type="title"/>
          </p:nvPr>
        </p:nvSpPr>
        <p:spPr>
          <a:xfrm>
            <a:off x="0" y="76200"/>
            <a:ext cx="9144000" cy="838200"/>
          </a:xfrm>
        </p:spPr>
        <p:txBody>
          <a:bodyPr/>
          <a:lstStyle/>
          <a:p>
            <a:r>
              <a:rPr lang="en-US" dirty="0"/>
              <a:t>Communication with Suppliers</a:t>
            </a:r>
          </a:p>
        </p:txBody>
      </p:sp>
      <p:sp>
        <p:nvSpPr>
          <p:cNvPr id="3" name="Content Placeholder 2">
            <a:extLst>
              <a:ext uri="{FF2B5EF4-FFF2-40B4-BE49-F238E27FC236}">
                <a16:creationId xmlns:a16="http://schemas.microsoft.com/office/drawing/2014/main" id="{3FE1E6D5-BEB8-4767-8802-0BB6CB7C5412}"/>
              </a:ext>
            </a:extLst>
          </p:cNvPr>
          <p:cNvSpPr>
            <a:spLocks noGrp="1"/>
          </p:cNvSpPr>
          <p:nvPr>
            <p:ph idx="1"/>
          </p:nvPr>
        </p:nvSpPr>
        <p:spPr>
          <a:xfrm>
            <a:off x="457200" y="922587"/>
            <a:ext cx="8229600" cy="5249613"/>
          </a:xfrm>
        </p:spPr>
        <p:txBody>
          <a:bodyPr/>
          <a:lstStyle/>
          <a:p>
            <a:pPr marL="0" indent="0" algn="ctr">
              <a:buNone/>
            </a:pPr>
            <a:endParaRPr lang="en-US" sz="3200" u="none" dirty="0">
              <a:solidFill>
                <a:srgbClr val="002060"/>
              </a:solidFill>
              <a:hlinkClick r:id="rId3">
                <a:extLst>
                  <a:ext uri="{A12FA001-AC4F-418D-AE19-62706E023703}">
                    <ahyp:hlinkClr xmlns:ahyp="http://schemas.microsoft.com/office/drawing/2018/hyperlinkcolor" val="tx"/>
                  </a:ext>
                </a:extLst>
              </a:hlinkClick>
            </a:endParaRPr>
          </a:p>
          <a:p>
            <a:pPr>
              <a:buFont typeface="Wingdings" panose="05000000000000000000" pitchFamily="2" charset="2"/>
              <a:buChar char="§"/>
            </a:pPr>
            <a:r>
              <a:rPr lang="en-US" sz="2200" dirty="0"/>
              <a:t>Suppliers should submit the Vendor Form directly to the vendor liaison</a:t>
            </a:r>
          </a:p>
          <a:p>
            <a:pPr marL="0" indent="0">
              <a:buNone/>
            </a:pPr>
            <a:endParaRPr lang="en-US" sz="2200" dirty="0"/>
          </a:p>
          <a:p>
            <a:pPr>
              <a:buFont typeface="Wingdings" panose="05000000000000000000" pitchFamily="2" charset="2"/>
              <a:buChar char="§"/>
            </a:pPr>
            <a:r>
              <a:rPr lang="en-US" sz="2200" dirty="0"/>
              <a:t>If a voided check/bank letter is requested, the Vendor management group will reach out </a:t>
            </a:r>
            <a:r>
              <a:rPr lang="en-US" sz="2200" u="sng" dirty="0"/>
              <a:t>directly </a:t>
            </a:r>
            <a:r>
              <a:rPr lang="en-US" sz="2200" dirty="0"/>
              <a:t>to the vendor liaison </a:t>
            </a:r>
          </a:p>
          <a:p>
            <a:pPr>
              <a:buFont typeface="Wingdings" panose="05000000000000000000" pitchFamily="2" charset="2"/>
              <a:buChar char="§"/>
            </a:pPr>
            <a:endParaRPr lang="en-US" sz="2200" u="none" dirty="0">
              <a:solidFill>
                <a:srgbClr val="002060"/>
              </a:solidFill>
            </a:endParaRPr>
          </a:p>
          <a:p>
            <a:pPr>
              <a:buFont typeface="Wingdings" panose="05000000000000000000" pitchFamily="2" charset="2"/>
              <a:buChar char="§"/>
            </a:pPr>
            <a:r>
              <a:rPr lang="en-US" sz="2200" dirty="0"/>
              <a:t>Supplier will have 7 business days to reply to the request.  If we have not received a response in the allotted timeframe, the request is closed.</a:t>
            </a:r>
          </a:p>
          <a:p>
            <a:pPr>
              <a:buFont typeface="Wingdings" panose="05000000000000000000" pitchFamily="2" charset="2"/>
              <a:buChar char="§"/>
            </a:pPr>
            <a:endParaRPr lang="en-US" sz="2200" u="none" dirty="0">
              <a:solidFill>
                <a:srgbClr val="002060"/>
              </a:solidFill>
            </a:endParaRPr>
          </a:p>
          <a:p>
            <a:pPr>
              <a:buFont typeface="Wingdings" panose="05000000000000000000" pitchFamily="2" charset="2"/>
              <a:buChar char="§"/>
            </a:pPr>
            <a:r>
              <a:rPr lang="en-US" sz="2200" dirty="0"/>
              <a:t>Please do not reach out directly to Vendor Group regarding status updates or questions regarding the process.  </a:t>
            </a:r>
            <a:endParaRPr lang="en-US" sz="2200" u="none" dirty="0">
              <a:solidFill>
                <a:srgbClr val="002060"/>
              </a:solidFill>
            </a:endParaRPr>
          </a:p>
          <a:p>
            <a:pPr marL="0" indent="0" algn="ctr">
              <a:buNone/>
            </a:pPr>
            <a:endParaRPr lang="en-US" dirty="0"/>
          </a:p>
        </p:txBody>
      </p:sp>
    </p:spTree>
    <p:extLst>
      <p:ext uri="{BB962C8B-B14F-4D97-AF65-F5344CB8AC3E}">
        <p14:creationId xmlns:p14="http://schemas.microsoft.com/office/powerpoint/2010/main" val="386729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a:xfrm>
            <a:off x="273376" y="4191000"/>
            <a:ext cx="8597247" cy="894123"/>
          </a:xfrm>
        </p:spPr>
        <p:txBody>
          <a:bodyPr>
            <a:normAutofit/>
          </a:bodyPr>
          <a:lstStyle/>
          <a:p>
            <a:r>
              <a:rPr lang="en-US" sz="4000" dirty="0"/>
              <a:t>Review of Vendor Management Form</a:t>
            </a:r>
          </a:p>
        </p:txBody>
      </p:sp>
      <p:sp>
        <p:nvSpPr>
          <p:cNvPr id="7" name="Text Placeholder 3">
            <a:extLst>
              <a:ext uri="{FF2B5EF4-FFF2-40B4-BE49-F238E27FC236}">
                <a16:creationId xmlns:a16="http://schemas.microsoft.com/office/drawing/2014/main" id="{8BC78171-2F1F-606C-587A-527237BFCE8E}"/>
              </a:ext>
            </a:extLst>
          </p:cNvPr>
          <p:cNvSpPr txBox="1">
            <a:spLocks/>
          </p:cNvSpPr>
          <p:nvPr/>
        </p:nvSpPr>
        <p:spPr>
          <a:xfrm>
            <a:off x="547687" y="6019800"/>
            <a:ext cx="8596313" cy="45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endParaRPr lang="en-US" sz="2000" i="0" dirty="0"/>
          </a:p>
        </p:txBody>
      </p:sp>
    </p:spTree>
    <p:extLst>
      <p:ext uri="{BB962C8B-B14F-4D97-AF65-F5344CB8AC3E}">
        <p14:creationId xmlns:p14="http://schemas.microsoft.com/office/powerpoint/2010/main" val="60276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FF7E-77B1-4CA3-8C14-DF05D4BA80E8}"/>
              </a:ext>
            </a:extLst>
          </p:cNvPr>
          <p:cNvSpPr>
            <a:spLocks noGrp="1"/>
          </p:cNvSpPr>
          <p:nvPr>
            <p:ph type="title"/>
          </p:nvPr>
        </p:nvSpPr>
        <p:spPr>
          <a:xfrm>
            <a:off x="1143000" y="0"/>
            <a:ext cx="6400800" cy="838200"/>
          </a:xfrm>
        </p:spPr>
        <p:txBody>
          <a:bodyPr/>
          <a:lstStyle/>
          <a:p>
            <a:r>
              <a:rPr lang="en-US" dirty="0"/>
              <a:t>Vendor Management Form</a:t>
            </a:r>
          </a:p>
        </p:txBody>
      </p:sp>
      <p:pic>
        <p:nvPicPr>
          <p:cNvPr id="9" name="Picture 8">
            <a:extLst>
              <a:ext uri="{FF2B5EF4-FFF2-40B4-BE49-F238E27FC236}">
                <a16:creationId xmlns:a16="http://schemas.microsoft.com/office/drawing/2014/main" id="{30ABDEC4-6D8C-4497-AEEF-8DB1017722ED}"/>
              </a:ext>
            </a:extLst>
          </p:cNvPr>
          <p:cNvPicPr>
            <a:picLocks noChangeAspect="1"/>
          </p:cNvPicPr>
          <p:nvPr/>
        </p:nvPicPr>
        <p:blipFill>
          <a:blip r:embed="rId2"/>
          <a:stretch>
            <a:fillRect/>
          </a:stretch>
        </p:blipFill>
        <p:spPr>
          <a:xfrm>
            <a:off x="0" y="685800"/>
            <a:ext cx="9144000" cy="6172200"/>
          </a:xfrm>
          <a:prstGeom prst="rect">
            <a:avLst/>
          </a:prstGeom>
        </p:spPr>
      </p:pic>
      <p:sp>
        <p:nvSpPr>
          <p:cNvPr id="10" name="TextBox 9">
            <a:extLst>
              <a:ext uri="{FF2B5EF4-FFF2-40B4-BE49-F238E27FC236}">
                <a16:creationId xmlns:a16="http://schemas.microsoft.com/office/drawing/2014/main" id="{63B123FB-418A-499F-849B-DD04AAE81E90}"/>
              </a:ext>
            </a:extLst>
          </p:cNvPr>
          <p:cNvSpPr txBox="1"/>
          <p:nvPr/>
        </p:nvSpPr>
        <p:spPr>
          <a:xfrm>
            <a:off x="7696200" y="6248400"/>
            <a:ext cx="1219200" cy="352697"/>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E3014B9-9198-4E09-BD4F-5A6872A042DF}"/>
              </a:ext>
            </a:extLst>
          </p:cNvPr>
          <p:cNvSpPr txBox="1"/>
          <p:nvPr/>
        </p:nvSpPr>
        <p:spPr>
          <a:xfrm>
            <a:off x="8915400" y="6400800"/>
            <a:ext cx="4571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519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3FAC-F616-4CCE-B5C0-8DE780519570}"/>
              </a:ext>
            </a:extLst>
          </p:cNvPr>
          <p:cNvSpPr>
            <a:spLocks noGrp="1"/>
          </p:cNvSpPr>
          <p:nvPr>
            <p:ph type="title"/>
          </p:nvPr>
        </p:nvSpPr>
        <p:spPr>
          <a:xfrm>
            <a:off x="-16991" y="35527"/>
            <a:ext cx="9144000" cy="757080"/>
          </a:xfrm>
        </p:spPr>
        <p:txBody>
          <a:bodyPr/>
          <a:lstStyle/>
          <a:p>
            <a:r>
              <a:rPr lang="en-US" sz="3600" u="sng" dirty="0">
                <a:latin typeface="arial" panose="020B0604020202020204" pitchFamily="34" charset="0"/>
              </a:rPr>
              <a:t>S</a:t>
            </a:r>
            <a:r>
              <a:rPr lang="en-US" sz="3600" i="0" u="sng" dirty="0">
                <a:effectLst/>
                <a:latin typeface="arial" panose="020B0604020202020204" pitchFamily="34" charset="0"/>
              </a:rPr>
              <a:t>teps to correctly complete a W-9</a:t>
            </a:r>
            <a:endParaRPr lang="en-US" sz="3600" u="sng" dirty="0"/>
          </a:p>
        </p:txBody>
      </p:sp>
      <p:sp>
        <p:nvSpPr>
          <p:cNvPr id="9" name="TextBox 8">
            <a:extLst>
              <a:ext uri="{FF2B5EF4-FFF2-40B4-BE49-F238E27FC236}">
                <a16:creationId xmlns:a16="http://schemas.microsoft.com/office/drawing/2014/main" id="{BAB73613-309B-4DC5-B64A-1A81ABAF9169}"/>
              </a:ext>
            </a:extLst>
          </p:cNvPr>
          <p:cNvSpPr txBox="1"/>
          <p:nvPr/>
        </p:nvSpPr>
        <p:spPr>
          <a:xfrm>
            <a:off x="8709" y="1665119"/>
            <a:ext cx="1828800" cy="1169551"/>
          </a:xfrm>
          <a:prstGeom prst="rect">
            <a:avLst/>
          </a:prstGeom>
          <a:noFill/>
        </p:spPr>
        <p:txBody>
          <a:bodyPr wrap="square" rtlCol="0">
            <a:spAutoFit/>
          </a:bodyPr>
          <a:lstStyle/>
          <a:p>
            <a:r>
              <a:rPr lang="en-US" sz="1400" b="0" i="0" dirty="0">
                <a:solidFill>
                  <a:srgbClr val="002060"/>
                </a:solidFill>
                <a:effectLst/>
                <a:latin typeface="arial" panose="020B0604020202020204" pitchFamily="34" charset="0"/>
              </a:rPr>
              <a:t>The name on line 1 must match with the name the IRS associates with the suppliers TIN</a:t>
            </a:r>
            <a:endParaRPr lang="en-US" sz="1400" dirty="0">
              <a:solidFill>
                <a:srgbClr val="002060"/>
              </a:solidFill>
            </a:endParaRPr>
          </a:p>
        </p:txBody>
      </p:sp>
      <p:sp>
        <p:nvSpPr>
          <p:cNvPr id="21" name="TextBox 20">
            <a:extLst>
              <a:ext uri="{FF2B5EF4-FFF2-40B4-BE49-F238E27FC236}">
                <a16:creationId xmlns:a16="http://schemas.microsoft.com/office/drawing/2014/main" id="{82B4731B-E4B6-4775-90AC-2F041FAAEAB0}"/>
              </a:ext>
            </a:extLst>
          </p:cNvPr>
          <p:cNvSpPr txBox="1"/>
          <p:nvPr/>
        </p:nvSpPr>
        <p:spPr>
          <a:xfrm>
            <a:off x="271321" y="3354851"/>
            <a:ext cx="1805150" cy="1384995"/>
          </a:xfrm>
          <a:prstGeom prst="rect">
            <a:avLst/>
          </a:prstGeom>
          <a:noFill/>
        </p:spPr>
        <p:txBody>
          <a:bodyPr wrap="square" rtlCol="0">
            <a:spAutoFit/>
          </a:bodyPr>
          <a:lstStyle/>
          <a:p>
            <a:r>
              <a:rPr lang="en-US" sz="1400" dirty="0">
                <a:solidFill>
                  <a:srgbClr val="002060"/>
                </a:solidFill>
                <a:latin typeface="arial" panose="020B0604020202020204" pitchFamily="34" charset="0"/>
              </a:rPr>
              <a:t>Line 2 is for B</a:t>
            </a:r>
            <a:r>
              <a:rPr lang="en-US" sz="1400" b="0" i="0" dirty="0">
                <a:solidFill>
                  <a:srgbClr val="002060"/>
                </a:solidFill>
                <a:effectLst/>
                <a:latin typeface="arial" panose="020B0604020202020204" pitchFamily="34" charset="0"/>
              </a:rPr>
              <a:t>usiness name, trade name, doing business as name or disregarded entity name </a:t>
            </a:r>
            <a:endParaRPr lang="en-US" sz="1400" dirty="0">
              <a:solidFill>
                <a:srgbClr val="002060"/>
              </a:solidFill>
            </a:endParaRPr>
          </a:p>
        </p:txBody>
      </p:sp>
      <p:pic>
        <p:nvPicPr>
          <p:cNvPr id="73" name="Picture 72">
            <a:extLst>
              <a:ext uri="{FF2B5EF4-FFF2-40B4-BE49-F238E27FC236}">
                <a16:creationId xmlns:a16="http://schemas.microsoft.com/office/drawing/2014/main" id="{D90ADA3B-12C6-421E-A754-73101BF36426}"/>
              </a:ext>
            </a:extLst>
          </p:cNvPr>
          <p:cNvPicPr>
            <a:picLocks noChangeAspect="1"/>
          </p:cNvPicPr>
          <p:nvPr/>
        </p:nvPicPr>
        <p:blipFill>
          <a:blip r:embed="rId2"/>
          <a:stretch>
            <a:fillRect/>
          </a:stretch>
        </p:blipFill>
        <p:spPr>
          <a:xfrm>
            <a:off x="2285999" y="1143000"/>
            <a:ext cx="6858001" cy="4648200"/>
          </a:xfrm>
          <a:prstGeom prst="rect">
            <a:avLst/>
          </a:prstGeom>
        </p:spPr>
      </p:pic>
      <p:cxnSp>
        <p:nvCxnSpPr>
          <p:cNvPr id="8" name="Straight Arrow Connector 7">
            <a:extLst>
              <a:ext uri="{FF2B5EF4-FFF2-40B4-BE49-F238E27FC236}">
                <a16:creationId xmlns:a16="http://schemas.microsoft.com/office/drawing/2014/main" id="{2CB245BB-A19D-4B44-9BA3-3250F8F395ED}"/>
              </a:ext>
            </a:extLst>
          </p:cNvPr>
          <p:cNvCxnSpPr>
            <a:cxnSpLocks/>
          </p:cNvCxnSpPr>
          <p:nvPr/>
        </p:nvCxnSpPr>
        <p:spPr>
          <a:xfrm>
            <a:off x="1805151" y="1981200"/>
            <a:ext cx="1090449" cy="6629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0" name="Straight Arrow Connector 79">
            <a:extLst>
              <a:ext uri="{FF2B5EF4-FFF2-40B4-BE49-F238E27FC236}">
                <a16:creationId xmlns:a16="http://schemas.microsoft.com/office/drawing/2014/main" id="{41962000-7387-4B47-824B-CB98C74F095B}"/>
              </a:ext>
            </a:extLst>
          </p:cNvPr>
          <p:cNvCxnSpPr>
            <a:cxnSpLocks/>
          </p:cNvCxnSpPr>
          <p:nvPr/>
        </p:nvCxnSpPr>
        <p:spPr>
          <a:xfrm flipV="1">
            <a:off x="1520623" y="3025170"/>
            <a:ext cx="1290745" cy="457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5" name="TextBox 94">
            <a:extLst>
              <a:ext uri="{FF2B5EF4-FFF2-40B4-BE49-F238E27FC236}">
                <a16:creationId xmlns:a16="http://schemas.microsoft.com/office/drawing/2014/main" id="{10C3A03E-C0C2-4899-B0E8-9A8B36118093}"/>
              </a:ext>
            </a:extLst>
          </p:cNvPr>
          <p:cNvSpPr txBox="1"/>
          <p:nvPr/>
        </p:nvSpPr>
        <p:spPr>
          <a:xfrm>
            <a:off x="1177171" y="6047281"/>
            <a:ext cx="6934200" cy="400110"/>
          </a:xfrm>
          <a:prstGeom prst="rect">
            <a:avLst/>
          </a:prstGeom>
          <a:noFill/>
        </p:spPr>
        <p:txBody>
          <a:bodyPr wrap="square" rtlCol="0">
            <a:spAutoFit/>
          </a:bodyPr>
          <a:lstStyle/>
          <a:p>
            <a:r>
              <a:rPr lang="en-US" sz="2000" b="0" i="0" dirty="0">
                <a:solidFill>
                  <a:srgbClr val="FF0000"/>
                </a:solidFill>
                <a:effectLst/>
                <a:latin typeface="arial" panose="020B0604020202020204" pitchFamily="34" charset="0"/>
              </a:rPr>
              <a:t>All W9 </a:t>
            </a:r>
            <a:r>
              <a:rPr lang="en-US" sz="2000" dirty="0">
                <a:solidFill>
                  <a:srgbClr val="FF0000"/>
                </a:solidFill>
                <a:latin typeface="arial" panose="020B0604020202020204" pitchFamily="34" charset="0"/>
              </a:rPr>
              <a:t>information listed must match what is in Teamworks</a:t>
            </a:r>
            <a:endParaRPr lang="en-US" sz="2000" dirty="0">
              <a:solidFill>
                <a:srgbClr val="FF0000"/>
              </a:solidFill>
            </a:endParaRPr>
          </a:p>
        </p:txBody>
      </p:sp>
    </p:spTree>
    <p:extLst>
      <p:ext uri="{BB962C8B-B14F-4D97-AF65-F5344CB8AC3E}">
        <p14:creationId xmlns:p14="http://schemas.microsoft.com/office/powerpoint/2010/main" val="3778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371600"/>
            <a:ext cx="8001000" cy="5257800"/>
          </a:xfrm>
        </p:spPr>
        <p:txBody>
          <a:bodyPr/>
          <a:lstStyle/>
          <a:p>
            <a:pPr>
              <a:buFont typeface="Wingdings" panose="05000000000000000000" pitchFamily="2" charset="2"/>
              <a:buChar char="§"/>
            </a:pPr>
            <a:r>
              <a:rPr lang="en-US" dirty="0">
                <a:latin typeface="+mj-lt"/>
              </a:rPr>
              <a:t>#1 Reason  MITIGATE FRAUD</a:t>
            </a:r>
          </a:p>
          <a:p>
            <a:pPr>
              <a:buFont typeface="Wingdings" panose="05000000000000000000" pitchFamily="2" charset="2"/>
              <a:buChar char="§"/>
            </a:pPr>
            <a:r>
              <a:rPr lang="en-US" dirty="0"/>
              <a:t>The way we do business is constantly changing</a:t>
            </a:r>
          </a:p>
          <a:p>
            <a:pPr>
              <a:buFont typeface="Wingdings" panose="05000000000000000000" pitchFamily="2" charset="2"/>
              <a:buChar char="§"/>
            </a:pPr>
            <a:r>
              <a:rPr lang="en-US" dirty="0">
                <a:latin typeface="+mj-lt"/>
              </a:rPr>
              <a:t>Make internal changes frequently, including forms and processes</a:t>
            </a:r>
          </a:p>
          <a:p>
            <a:pPr>
              <a:buFont typeface="Wingdings" panose="05000000000000000000" pitchFamily="2" charset="2"/>
              <a:buChar char="§"/>
            </a:pPr>
            <a:r>
              <a:rPr lang="en-US" dirty="0">
                <a:latin typeface="+mj-lt"/>
              </a:rPr>
              <a:t>Vendor group focus is no longer data entry but has transitioned to “compliance auditors”</a:t>
            </a:r>
          </a:p>
          <a:p>
            <a:pPr marL="0" indent="0">
              <a:buNone/>
            </a:pPr>
            <a:endParaRPr lang="en-US"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Why so many process changes?</a:t>
            </a:r>
          </a:p>
        </p:txBody>
      </p:sp>
    </p:spTree>
    <p:extLst>
      <p:ext uri="{BB962C8B-B14F-4D97-AF65-F5344CB8AC3E}">
        <p14:creationId xmlns:p14="http://schemas.microsoft.com/office/powerpoint/2010/main" val="402796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BCF5-6B43-449D-8421-F0FA819942E9}"/>
              </a:ext>
            </a:extLst>
          </p:cNvPr>
          <p:cNvSpPr>
            <a:spLocks noGrp="1"/>
          </p:cNvSpPr>
          <p:nvPr>
            <p:ph type="title"/>
          </p:nvPr>
        </p:nvSpPr>
        <p:spPr>
          <a:xfrm>
            <a:off x="-228600" y="76200"/>
            <a:ext cx="9372600" cy="838200"/>
          </a:xfrm>
        </p:spPr>
        <p:txBody>
          <a:bodyPr/>
          <a:lstStyle/>
          <a:p>
            <a:r>
              <a:rPr lang="en-US" sz="3600" u="sng" dirty="0">
                <a:latin typeface="Arial" panose="020B0604020202020204" pitchFamily="34" charset="0"/>
                <a:cs typeface="Arial" panose="020B0604020202020204" pitchFamily="34" charset="0"/>
              </a:rPr>
              <a:t>Continuation of steps to enter W9</a:t>
            </a:r>
          </a:p>
        </p:txBody>
      </p:sp>
      <p:pic>
        <p:nvPicPr>
          <p:cNvPr id="4" name="Picture 3">
            <a:extLst>
              <a:ext uri="{FF2B5EF4-FFF2-40B4-BE49-F238E27FC236}">
                <a16:creationId xmlns:a16="http://schemas.microsoft.com/office/drawing/2014/main" id="{AB0DCB60-7200-4A01-8D9C-4127FEBE28E3}"/>
              </a:ext>
            </a:extLst>
          </p:cNvPr>
          <p:cNvPicPr>
            <a:picLocks noChangeAspect="1"/>
          </p:cNvPicPr>
          <p:nvPr/>
        </p:nvPicPr>
        <p:blipFill>
          <a:blip r:embed="rId2"/>
          <a:stretch>
            <a:fillRect/>
          </a:stretch>
        </p:blipFill>
        <p:spPr>
          <a:xfrm>
            <a:off x="2417736" y="1295400"/>
            <a:ext cx="6705600" cy="5486399"/>
          </a:xfrm>
          <a:prstGeom prst="rect">
            <a:avLst/>
          </a:prstGeom>
        </p:spPr>
      </p:pic>
      <p:sp>
        <p:nvSpPr>
          <p:cNvPr id="5" name="TextBox 4">
            <a:extLst>
              <a:ext uri="{FF2B5EF4-FFF2-40B4-BE49-F238E27FC236}">
                <a16:creationId xmlns:a16="http://schemas.microsoft.com/office/drawing/2014/main" id="{261637D9-D660-40A1-97FD-E28104EA60F8}"/>
              </a:ext>
            </a:extLst>
          </p:cNvPr>
          <p:cNvSpPr txBox="1"/>
          <p:nvPr/>
        </p:nvSpPr>
        <p:spPr>
          <a:xfrm>
            <a:off x="-48432" y="1324551"/>
            <a:ext cx="2209800" cy="1815882"/>
          </a:xfrm>
          <a:prstGeom prst="rect">
            <a:avLst/>
          </a:prstGeom>
          <a:noFill/>
        </p:spPr>
        <p:txBody>
          <a:bodyPr wrap="square" rtlCol="0">
            <a:spAutoFit/>
          </a:bodyPr>
          <a:lstStyle/>
          <a:p>
            <a:r>
              <a:rPr lang="en-US" sz="1600" b="0" i="0" dirty="0">
                <a:solidFill>
                  <a:srgbClr val="002060"/>
                </a:solidFill>
                <a:effectLst/>
                <a:latin typeface="arial" panose="020B0604020202020204" pitchFamily="34" charset="0"/>
              </a:rPr>
              <a:t>Supplier should enter only </a:t>
            </a:r>
            <a:r>
              <a:rPr lang="en-US" sz="1600" dirty="0">
                <a:solidFill>
                  <a:srgbClr val="002060"/>
                </a:solidFill>
                <a:latin typeface="arial" panose="020B0604020202020204" pitchFamily="34" charset="0"/>
              </a:rPr>
              <a:t>ONE of either </a:t>
            </a:r>
            <a:r>
              <a:rPr lang="en-US" sz="1600" b="0" i="0" dirty="0">
                <a:solidFill>
                  <a:srgbClr val="002060"/>
                </a:solidFill>
                <a:effectLst/>
                <a:latin typeface="arial" panose="020B0604020202020204" pitchFamily="34" charset="0"/>
              </a:rPr>
              <a:t>their SSN, EIN or individual taxpayer identification number. Depending on which one is appropriate.</a:t>
            </a:r>
            <a:endParaRPr lang="en-US" sz="1600" dirty="0">
              <a:solidFill>
                <a:srgbClr val="002060"/>
              </a:solidFill>
            </a:endParaRPr>
          </a:p>
        </p:txBody>
      </p:sp>
      <p:sp>
        <p:nvSpPr>
          <p:cNvPr id="11" name="TextBox 10">
            <a:extLst>
              <a:ext uri="{FF2B5EF4-FFF2-40B4-BE49-F238E27FC236}">
                <a16:creationId xmlns:a16="http://schemas.microsoft.com/office/drawing/2014/main" id="{DD6F12CC-5FDC-4B3A-985A-555F2DFA8C93}"/>
              </a:ext>
            </a:extLst>
          </p:cNvPr>
          <p:cNvSpPr txBox="1"/>
          <p:nvPr/>
        </p:nvSpPr>
        <p:spPr>
          <a:xfrm>
            <a:off x="20664" y="3550585"/>
            <a:ext cx="1884336" cy="615553"/>
          </a:xfrm>
          <a:prstGeom prst="rect">
            <a:avLst/>
          </a:prstGeom>
          <a:noFill/>
        </p:spPr>
        <p:txBody>
          <a:bodyPr wrap="square" rtlCol="0">
            <a:spAutoFit/>
          </a:bodyPr>
          <a:lstStyle/>
          <a:p>
            <a:endParaRPr lang="en-US" sz="1600" b="0" i="0" dirty="0">
              <a:solidFill>
                <a:srgbClr val="002060"/>
              </a:solidFill>
              <a:effectLst/>
              <a:latin typeface="arial" panose="020B0604020202020204" pitchFamily="34" charset="0"/>
            </a:endParaRPr>
          </a:p>
          <a:p>
            <a:endParaRPr lang="en-US" dirty="0">
              <a:solidFill>
                <a:srgbClr val="002060"/>
              </a:solidFill>
            </a:endParaRPr>
          </a:p>
        </p:txBody>
      </p:sp>
      <p:sp>
        <p:nvSpPr>
          <p:cNvPr id="15" name="TextBox 14">
            <a:extLst>
              <a:ext uri="{FF2B5EF4-FFF2-40B4-BE49-F238E27FC236}">
                <a16:creationId xmlns:a16="http://schemas.microsoft.com/office/drawing/2014/main" id="{AF7C41B0-B8AD-4DDA-A98B-E9E20EA94CB0}"/>
              </a:ext>
            </a:extLst>
          </p:cNvPr>
          <p:cNvSpPr txBox="1"/>
          <p:nvPr/>
        </p:nvSpPr>
        <p:spPr>
          <a:xfrm>
            <a:off x="20664" y="4166138"/>
            <a:ext cx="2189136" cy="646331"/>
          </a:xfrm>
          <a:prstGeom prst="rect">
            <a:avLst/>
          </a:prstGeom>
          <a:noFill/>
        </p:spPr>
        <p:txBody>
          <a:bodyPr wrap="square" rtlCol="0">
            <a:spAutoFit/>
          </a:bodyPr>
          <a:lstStyle/>
          <a:p>
            <a:r>
              <a:rPr lang="en-US" sz="1200" b="0" i="0" dirty="0">
                <a:solidFill>
                  <a:srgbClr val="002060"/>
                </a:solidFill>
                <a:effectLst/>
                <a:highlight>
                  <a:srgbClr val="FFFF00"/>
                </a:highlight>
                <a:latin typeface="arial" panose="020B0604020202020204" pitchFamily="34" charset="0"/>
              </a:rPr>
              <a:t>By the supplier signing </a:t>
            </a:r>
            <a:r>
              <a:rPr lang="en-US" sz="1200" dirty="0">
                <a:solidFill>
                  <a:srgbClr val="002060"/>
                </a:solidFill>
                <a:highlight>
                  <a:srgbClr val="FFFF00"/>
                </a:highlight>
                <a:latin typeface="arial" panose="020B0604020202020204" pitchFamily="34" charset="0"/>
              </a:rPr>
              <a:t>the W9</a:t>
            </a:r>
            <a:r>
              <a:rPr lang="en-US" sz="1200" b="0" i="0" dirty="0">
                <a:solidFill>
                  <a:srgbClr val="002060"/>
                </a:solidFill>
                <a:effectLst/>
                <a:highlight>
                  <a:srgbClr val="FFFF00"/>
                </a:highlight>
                <a:latin typeface="arial" panose="020B0604020202020204" pitchFamily="34" charset="0"/>
              </a:rPr>
              <a:t> they attest that: The TIN  given is correct. </a:t>
            </a:r>
            <a:endParaRPr lang="en-US" sz="1200" dirty="0"/>
          </a:p>
        </p:txBody>
      </p:sp>
    </p:spTree>
    <p:extLst>
      <p:ext uri="{BB962C8B-B14F-4D97-AF65-F5344CB8AC3E}">
        <p14:creationId xmlns:p14="http://schemas.microsoft.com/office/powerpoint/2010/main" val="89407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a:xfrm>
            <a:off x="273376" y="4191000"/>
            <a:ext cx="8597247" cy="894123"/>
          </a:xfrm>
        </p:spPr>
        <p:txBody>
          <a:bodyPr>
            <a:normAutofit/>
          </a:bodyPr>
          <a:lstStyle/>
          <a:p>
            <a:r>
              <a:rPr lang="en-US" sz="3600" i="1" dirty="0">
                <a:solidFill>
                  <a:schemeClr val="tx2">
                    <a:lumMod val="75000"/>
                  </a:schemeClr>
                </a:solidFill>
                <a:latin typeface="Arial Narrow" panose="020B0606020202030204" pitchFamily="34" charset="0"/>
                <a:cs typeface="Arial" panose="020B0604020202020204" pitchFamily="34" charset="0"/>
              </a:rPr>
              <a:t>Common Reason for Rejections</a:t>
            </a:r>
            <a:endParaRPr lang="en-US" sz="4000" dirty="0"/>
          </a:p>
        </p:txBody>
      </p:sp>
      <p:sp>
        <p:nvSpPr>
          <p:cNvPr id="7" name="Text Placeholder 3">
            <a:extLst>
              <a:ext uri="{FF2B5EF4-FFF2-40B4-BE49-F238E27FC236}">
                <a16:creationId xmlns:a16="http://schemas.microsoft.com/office/drawing/2014/main" id="{8BC78171-2F1F-606C-587A-527237BFCE8E}"/>
              </a:ext>
            </a:extLst>
          </p:cNvPr>
          <p:cNvSpPr txBox="1">
            <a:spLocks/>
          </p:cNvSpPr>
          <p:nvPr/>
        </p:nvSpPr>
        <p:spPr>
          <a:xfrm>
            <a:off x="547687" y="6019800"/>
            <a:ext cx="8596313" cy="45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endParaRPr lang="en-US" sz="2000" i="0" dirty="0"/>
          </a:p>
        </p:txBody>
      </p:sp>
    </p:spTree>
    <p:extLst>
      <p:ext uri="{BB962C8B-B14F-4D97-AF65-F5344CB8AC3E}">
        <p14:creationId xmlns:p14="http://schemas.microsoft.com/office/powerpoint/2010/main" val="328098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001000" cy="5181600"/>
          </a:xfrm>
        </p:spPr>
        <p:txBody>
          <a:bodyPr/>
          <a:lstStyle/>
          <a:p>
            <a:pPr marL="0" indent="0">
              <a:buNone/>
            </a:pPr>
            <a:r>
              <a:rPr lang="en-US" i="1" dirty="0">
                <a:solidFill>
                  <a:srgbClr val="FF0000"/>
                </a:solidFill>
              </a:rPr>
              <a:t>EVERYTHING ON FORM IS REQUIRED</a:t>
            </a:r>
          </a:p>
          <a:p>
            <a:r>
              <a:rPr lang="en-US" dirty="0"/>
              <a:t>Duplicate Vendors</a:t>
            </a:r>
          </a:p>
          <a:p>
            <a:r>
              <a:rPr lang="en-US" dirty="0"/>
              <a:t>Incomplete form (Sections)</a:t>
            </a:r>
          </a:p>
          <a:p>
            <a:r>
              <a:rPr lang="en-US" dirty="0"/>
              <a:t>W-9 is not the current version</a:t>
            </a:r>
          </a:p>
          <a:p>
            <a:r>
              <a:rPr lang="en-US" dirty="0"/>
              <a:t>TIN# is not complete or does not match W-9</a:t>
            </a:r>
          </a:p>
          <a:p>
            <a:r>
              <a:rPr lang="en-US" dirty="0"/>
              <a:t>Account or routing number is not complete/correct </a:t>
            </a:r>
          </a:p>
          <a:p>
            <a:r>
              <a:rPr lang="en-US" dirty="0"/>
              <a:t>Not submitting “Page 2” of VMF</a:t>
            </a:r>
          </a:p>
          <a:p>
            <a:r>
              <a:rPr lang="en-US" dirty="0"/>
              <a:t>Contact information is not valid (phone #)</a:t>
            </a:r>
          </a:p>
          <a:p>
            <a:endParaRPr lang="en-US" dirty="0"/>
          </a:p>
          <a:p>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Common Reasons VMF’s are Rejected</a:t>
            </a:r>
          </a:p>
        </p:txBody>
      </p:sp>
    </p:spTree>
    <p:extLst>
      <p:ext uri="{BB962C8B-B14F-4D97-AF65-F5344CB8AC3E}">
        <p14:creationId xmlns:p14="http://schemas.microsoft.com/office/powerpoint/2010/main" val="2970296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BA2C26-912F-4663-A477-525B7FFE7B50}"/>
              </a:ext>
            </a:extLst>
          </p:cNvPr>
          <p:cNvSpPr>
            <a:spLocks noGrp="1"/>
          </p:cNvSpPr>
          <p:nvPr>
            <p:ph idx="1"/>
          </p:nvPr>
        </p:nvSpPr>
        <p:spPr/>
        <p:txBody>
          <a:bodyPr/>
          <a:lstStyle/>
          <a:p>
            <a:pPr marL="0" indent="0">
              <a:buNone/>
            </a:pPr>
            <a:r>
              <a:rPr lang="en-US" dirty="0">
                <a:solidFill>
                  <a:srgbClr val="FF0000"/>
                </a:solidFill>
              </a:rPr>
              <a:t>Why can’t the supplier provide SAO with the information directly?</a:t>
            </a:r>
          </a:p>
          <a:p>
            <a:pPr marL="0" indent="0">
              <a:buNone/>
            </a:pPr>
            <a:endParaRPr lang="en-US" dirty="0"/>
          </a:p>
          <a:p>
            <a:pPr marL="0" indent="0">
              <a:buNone/>
            </a:pPr>
            <a:r>
              <a:rPr lang="en-US" dirty="0"/>
              <a:t>The VMG is not aware of potentially whom they are speaking with.  As a result, we rely on the vendor liaisons to submit information on their behalf.</a:t>
            </a:r>
          </a:p>
          <a:p>
            <a:pPr marL="0" indent="0">
              <a:buNone/>
            </a:pPr>
            <a:r>
              <a:rPr lang="en-US" dirty="0"/>
              <a:t>Please do not have suppliers contact the VMG directly to resolve any issues or answer any questions.</a:t>
            </a:r>
          </a:p>
        </p:txBody>
      </p:sp>
      <p:sp>
        <p:nvSpPr>
          <p:cNvPr id="3" name="Title 2">
            <a:extLst>
              <a:ext uri="{FF2B5EF4-FFF2-40B4-BE49-F238E27FC236}">
                <a16:creationId xmlns:a16="http://schemas.microsoft.com/office/drawing/2014/main" id="{5044B080-8974-4162-B83F-C65F6D6A8537}"/>
              </a:ext>
            </a:extLst>
          </p:cNvPr>
          <p:cNvSpPr>
            <a:spLocks noGrp="1"/>
          </p:cNvSpPr>
          <p:nvPr>
            <p:ph type="title"/>
          </p:nvPr>
        </p:nvSpPr>
        <p:spPr>
          <a:xfrm>
            <a:off x="1295400" y="76200"/>
            <a:ext cx="6400800" cy="838200"/>
          </a:xfrm>
        </p:spPr>
        <p:txBody>
          <a:bodyPr/>
          <a:lstStyle/>
          <a:p>
            <a:r>
              <a:rPr lang="en-US" dirty="0"/>
              <a:t>FAQ’s</a:t>
            </a:r>
          </a:p>
        </p:txBody>
      </p:sp>
    </p:spTree>
    <p:extLst>
      <p:ext uri="{BB962C8B-B14F-4D97-AF65-F5344CB8AC3E}">
        <p14:creationId xmlns:p14="http://schemas.microsoft.com/office/powerpoint/2010/main" val="3856158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91592-6421-4BA7-9579-B1821C8FC617}"/>
              </a:ext>
            </a:extLst>
          </p:cNvPr>
          <p:cNvSpPr>
            <a:spLocks noGrp="1"/>
          </p:cNvSpPr>
          <p:nvPr>
            <p:ph idx="1"/>
          </p:nvPr>
        </p:nvSpPr>
        <p:spPr>
          <a:xfrm>
            <a:off x="495300" y="1447800"/>
            <a:ext cx="8001000" cy="4953000"/>
          </a:xfrm>
        </p:spPr>
        <p:txBody>
          <a:bodyPr/>
          <a:lstStyle/>
          <a:p>
            <a:pPr marL="0" indent="0">
              <a:buNone/>
            </a:pPr>
            <a:r>
              <a:rPr lang="en-US" dirty="0">
                <a:solidFill>
                  <a:srgbClr val="FF0000"/>
                </a:solidFill>
              </a:rPr>
              <a:t>When VMF is incomplete or rejected, why can’t a full explanation be provided?</a:t>
            </a:r>
          </a:p>
          <a:p>
            <a:pPr marL="0" indent="0">
              <a:buNone/>
            </a:pPr>
            <a:endParaRPr lang="en-US" dirty="0"/>
          </a:p>
          <a:p>
            <a:pPr marL="0" indent="0">
              <a:buNone/>
            </a:pPr>
            <a:r>
              <a:rPr lang="en-US" dirty="0"/>
              <a:t>The VMG primary responsibility is prevented fraud.  We only communicate limited information so that suppliers will not “learn” our verification process.  We do communicate the “section” of the form to assist the vendor liaison in locating the error.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92FB8CFF-36C8-4A02-B223-E031E15957DD}"/>
              </a:ext>
            </a:extLst>
          </p:cNvPr>
          <p:cNvSpPr>
            <a:spLocks noGrp="1"/>
          </p:cNvSpPr>
          <p:nvPr>
            <p:ph type="title"/>
          </p:nvPr>
        </p:nvSpPr>
        <p:spPr>
          <a:xfrm>
            <a:off x="1295400" y="152400"/>
            <a:ext cx="6400800" cy="838200"/>
          </a:xfrm>
        </p:spPr>
        <p:txBody>
          <a:bodyPr/>
          <a:lstStyle/>
          <a:p>
            <a:r>
              <a:rPr lang="en-US" dirty="0"/>
              <a:t>FAQ’s</a:t>
            </a:r>
          </a:p>
        </p:txBody>
      </p:sp>
    </p:spTree>
    <p:extLst>
      <p:ext uri="{BB962C8B-B14F-4D97-AF65-F5344CB8AC3E}">
        <p14:creationId xmlns:p14="http://schemas.microsoft.com/office/powerpoint/2010/main" val="33728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a:xfrm>
            <a:off x="273376" y="4191000"/>
            <a:ext cx="8597247" cy="894123"/>
          </a:xfrm>
        </p:spPr>
        <p:txBody>
          <a:bodyPr>
            <a:normAutofit/>
          </a:bodyPr>
          <a:lstStyle/>
          <a:p>
            <a:r>
              <a:rPr lang="en-US" sz="3600" i="1" dirty="0">
                <a:solidFill>
                  <a:schemeClr val="tx2">
                    <a:lumMod val="75000"/>
                  </a:schemeClr>
                </a:solidFill>
                <a:latin typeface="Arial Narrow" panose="020B0606020202030204" pitchFamily="34" charset="0"/>
                <a:cs typeface="Arial" panose="020B0604020202020204" pitchFamily="34" charset="0"/>
              </a:rPr>
              <a:t>Reminders</a:t>
            </a:r>
            <a:endParaRPr lang="en-US" sz="4000" dirty="0"/>
          </a:p>
        </p:txBody>
      </p:sp>
      <p:sp>
        <p:nvSpPr>
          <p:cNvPr id="7" name="Text Placeholder 3">
            <a:extLst>
              <a:ext uri="{FF2B5EF4-FFF2-40B4-BE49-F238E27FC236}">
                <a16:creationId xmlns:a16="http://schemas.microsoft.com/office/drawing/2014/main" id="{8BC78171-2F1F-606C-587A-527237BFCE8E}"/>
              </a:ext>
            </a:extLst>
          </p:cNvPr>
          <p:cNvSpPr txBox="1">
            <a:spLocks/>
          </p:cNvSpPr>
          <p:nvPr/>
        </p:nvSpPr>
        <p:spPr>
          <a:xfrm>
            <a:off x="547687" y="6019800"/>
            <a:ext cx="8596313" cy="45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endParaRPr lang="en-US" sz="2000" i="0" dirty="0"/>
          </a:p>
        </p:txBody>
      </p:sp>
    </p:spTree>
    <p:extLst>
      <p:ext uri="{BB962C8B-B14F-4D97-AF65-F5344CB8AC3E}">
        <p14:creationId xmlns:p14="http://schemas.microsoft.com/office/powerpoint/2010/main" val="273242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371600"/>
            <a:ext cx="8001000" cy="5257800"/>
          </a:xfrm>
        </p:spPr>
        <p:txBody>
          <a:bodyPr/>
          <a:lstStyle/>
          <a:p>
            <a:pPr>
              <a:buFont typeface="Wingdings" panose="05000000000000000000" pitchFamily="2" charset="2"/>
              <a:buChar char="§"/>
            </a:pPr>
            <a:r>
              <a:rPr lang="en-US" dirty="0">
                <a:latin typeface="+mj-lt"/>
              </a:rPr>
              <a:t>VMG will conduct mini trainings during April:</a:t>
            </a:r>
          </a:p>
          <a:p>
            <a:pPr lvl="1"/>
            <a:r>
              <a:rPr lang="en-US" dirty="0"/>
              <a:t>Address Adds/Updates</a:t>
            </a:r>
          </a:p>
          <a:p>
            <a:pPr lvl="1"/>
            <a:r>
              <a:rPr lang="en-US" dirty="0"/>
              <a:t>1099 Requests</a:t>
            </a:r>
            <a:endParaRPr lang="en-US" dirty="0">
              <a:latin typeface="+mj-lt"/>
            </a:endParaRPr>
          </a:p>
          <a:p>
            <a:pPr lvl="1"/>
            <a:r>
              <a:rPr lang="en-US" dirty="0">
                <a:latin typeface="+mj-lt"/>
              </a:rPr>
              <a:t>Banking</a:t>
            </a:r>
          </a:p>
          <a:p>
            <a:pPr lvl="1"/>
            <a:r>
              <a:rPr lang="en-US" dirty="0">
                <a:latin typeface="+mj-lt"/>
              </a:rPr>
              <a:t>HR vendors/Customers</a:t>
            </a:r>
          </a:p>
          <a:p>
            <a:pPr marL="457200" lvl="1" indent="0">
              <a:buNone/>
            </a:pPr>
            <a:endParaRPr lang="en-US" dirty="0">
              <a:latin typeface="+mj-lt"/>
            </a:endParaRPr>
          </a:p>
          <a:p>
            <a:pPr marL="457200" lvl="1" indent="0">
              <a:buNone/>
            </a:pPr>
            <a:endParaRPr lang="en-US" dirty="0">
              <a:latin typeface="+mj-lt"/>
            </a:endParaRPr>
          </a:p>
          <a:p>
            <a:pPr marL="0" indent="0">
              <a:buNone/>
            </a:pPr>
            <a:endParaRPr lang="en-US" dirty="0"/>
          </a:p>
        </p:txBody>
      </p:sp>
      <p:sp>
        <p:nvSpPr>
          <p:cNvPr id="3" name="Title 2"/>
          <p:cNvSpPr>
            <a:spLocks noGrp="1"/>
          </p:cNvSpPr>
          <p:nvPr>
            <p:ph type="title"/>
          </p:nvPr>
        </p:nvSpPr>
        <p:spPr>
          <a:xfrm>
            <a:off x="114300" y="76200"/>
            <a:ext cx="8915400" cy="838200"/>
          </a:xfrm>
        </p:spPr>
        <p:txBody>
          <a:bodyPr/>
          <a:lstStyle/>
          <a:p>
            <a:r>
              <a:rPr lang="en-US" dirty="0">
                <a:latin typeface="Arial Narrow" panose="020B0606020202030204" pitchFamily="34" charset="0"/>
              </a:rPr>
              <a:t>Mini Sessions</a:t>
            </a:r>
          </a:p>
        </p:txBody>
      </p:sp>
    </p:spTree>
    <p:extLst>
      <p:ext uri="{BB962C8B-B14F-4D97-AF65-F5344CB8AC3E}">
        <p14:creationId xmlns:p14="http://schemas.microsoft.com/office/powerpoint/2010/main" val="424132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68776-BFF9-493A-A48A-CEFC58090FD6}"/>
              </a:ext>
            </a:extLst>
          </p:cNvPr>
          <p:cNvSpPr>
            <a:spLocks noGrp="1"/>
          </p:cNvSpPr>
          <p:nvPr>
            <p:ph idx="1"/>
          </p:nvPr>
        </p:nvSpPr>
        <p:spPr>
          <a:xfrm>
            <a:off x="457200" y="1219200"/>
            <a:ext cx="8229600" cy="5486400"/>
          </a:xfrm>
        </p:spPr>
        <p:txBody>
          <a:bodyPr/>
          <a:lstStyle/>
          <a:p>
            <a:pPr marL="0" indent="0" algn="ctr">
              <a:buNone/>
            </a:pPr>
            <a:r>
              <a:rPr lang="en-US" dirty="0"/>
              <a:t>Reminders</a:t>
            </a:r>
          </a:p>
          <a:p>
            <a:pPr marL="0" indent="0">
              <a:buNone/>
            </a:pPr>
            <a:r>
              <a:rPr lang="en-US" sz="3000" dirty="0"/>
              <a:t>Submission</a:t>
            </a:r>
          </a:p>
          <a:p>
            <a:pPr>
              <a:buFont typeface="Wingdings" panose="05000000000000000000" pitchFamily="2" charset="2"/>
              <a:buChar char="§"/>
            </a:pPr>
            <a:r>
              <a:rPr lang="en-US" sz="3000" dirty="0"/>
              <a:t>Agency Vendor Liaisons </a:t>
            </a:r>
            <a:r>
              <a:rPr lang="en-US" sz="3000" i="1" dirty="0"/>
              <a:t>only</a:t>
            </a:r>
          </a:p>
          <a:p>
            <a:pPr lvl="1"/>
            <a:r>
              <a:rPr lang="en-US" sz="3000" u="none" dirty="0">
                <a:solidFill>
                  <a:srgbClr val="002060"/>
                </a:solidFill>
              </a:rPr>
              <a:t>Liaison changes must be submitted by CFO</a:t>
            </a:r>
          </a:p>
          <a:p>
            <a:pPr lvl="2"/>
            <a:r>
              <a:rPr lang="en-US" sz="2600" u="none" dirty="0">
                <a:solidFill>
                  <a:srgbClr val="002060"/>
                </a:solidFill>
                <a:hlinkClick r:id="rId3">
                  <a:extLst>
                    <a:ext uri="{A12FA001-AC4F-418D-AE19-62706E023703}">
                      <ahyp:hlinkClr xmlns:ahyp="http://schemas.microsoft.com/office/drawing/2018/hyperlinkcolor" val="tx"/>
                    </a:ext>
                  </a:extLst>
                </a:hlinkClick>
              </a:rPr>
              <a:t>Agency Vendor Liaison Contact Registration</a:t>
            </a:r>
            <a:endParaRPr lang="en-US" sz="2600" u="none" dirty="0">
              <a:solidFill>
                <a:srgbClr val="002060"/>
              </a:solidFill>
              <a:hlinkClick r:id="rId4">
                <a:extLst>
                  <a:ext uri="{A12FA001-AC4F-418D-AE19-62706E023703}">
                    <ahyp:hlinkClr xmlns:ahyp="http://schemas.microsoft.com/office/drawing/2018/hyperlinkcolor" val="tx"/>
                  </a:ext>
                </a:extLst>
              </a:hlinkClick>
            </a:endParaRPr>
          </a:p>
          <a:p>
            <a:pPr>
              <a:buFont typeface="Wingdings" panose="05000000000000000000" pitchFamily="2" charset="2"/>
              <a:buChar char="§"/>
            </a:pPr>
            <a:r>
              <a:rPr lang="en-US" sz="3000" dirty="0"/>
              <a:t>Email Vendor Mgmt. Group </a:t>
            </a:r>
          </a:p>
          <a:p>
            <a:pPr lvl="1"/>
            <a:r>
              <a:rPr lang="en-US" sz="3000" u="sng" dirty="0">
                <a:solidFill>
                  <a:srgbClr val="002060"/>
                </a:solidFill>
              </a:rPr>
              <a:t>psvendor@sao.ga.gov</a:t>
            </a:r>
          </a:p>
          <a:p>
            <a:pPr lvl="1"/>
            <a:r>
              <a:rPr lang="en-US" sz="3000" u="none" dirty="0">
                <a:solidFill>
                  <a:srgbClr val="002060"/>
                </a:solidFill>
              </a:rPr>
              <a:t>Subject </a:t>
            </a:r>
            <a:r>
              <a:rPr lang="en-US" sz="3000" u="none" dirty="0">
                <a:solidFill>
                  <a:srgbClr val="002060"/>
                </a:solidFill>
                <a:highlight>
                  <a:srgbClr val="FFFF00"/>
                </a:highlight>
              </a:rPr>
              <a:t>“Vendor Name, Vendor #”</a:t>
            </a:r>
          </a:p>
          <a:p>
            <a:pPr>
              <a:buFont typeface="Wingdings" panose="05000000000000000000" pitchFamily="2" charset="2"/>
              <a:buChar char="§"/>
            </a:pPr>
            <a:r>
              <a:rPr lang="en-US" sz="3000" dirty="0"/>
              <a:t>Voided check/bank letter not required</a:t>
            </a:r>
          </a:p>
          <a:p>
            <a:pPr lvl="1"/>
            <a:r>
              <a:rPr lang="en-US" sz="2600" i="1" u="none" dirty="0">
                <a:solidFill>
                  <a:srgbClr val="FF0000"/>
                </a:solidFill>
              </a:rPr>
              <a:t>May</a:t>
            </a:r>
            <a:r>
              <a:rPr lang="en-US" sz="2600" u="none" dirty="0">
                <a:solidFill>
                  <a:srgbClr val="002060"/>
                </a:solidFill>
              </a:rPr>
              <a:t> be requested if needed</a:t>
            </a:r>
          </a:p>
        </p:txBody>
      </p:sp>
      <p:sp>
        <p:nvSpPr>
          <p:cNvPr id="4" name="Title 3">
            <a:extLst>
              <a:ext uri="{FF2B5EF4-FFF2-40B4-BE49-F238E27FC236}">
                <a16:creationId xmlns:a16="http://schemas.microsoft.com/office/drawing/2014/main" id="{0D31BEA6-07F8-4FBD-938D-DE56C0E6E1BD}"/>
              </a:ext>
            </a:extLst>
          </p:cNvPr>
          <p:cNvSpPr>
            <a:spLocks noGrp="1"/>
          </p:cNvSpPr>
          <p:nvPr>
            <p:ph type="title"/>
          </p:nvPr>
        </p:nvSpPr>
        <p:spPr>
          <a:xfrm>
            <a:off x="0" y="76200"/>
            <a:ext cx="9144000" cy="838200"/>
          </a:xfrm>
        </p:spPr>
        <p:txBody>
          <a:bodyPr/>
          <a:lstStyle/>
          <a:p>
            <a:r>
              <a:rPr lang="en-US" dirty="0"/>
              <a:t>Vendor Management Form</a:t>
            </a:r>
          </a:p>
        </p:txBody>
      </p:sp>
    </p:spTree>
    <p:extLst>
      <p:ext uri="{BB962C8B-B14F-4D97-AF65-F5344CB8AC3E}">
        <p14:creationId xmlns:p14="http://schemas.microsoft.com/office/powerpoint/2010/main" val="24722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1BEA6-07F8-4FBD-938D-DE56C0E6E1BD}"/>
              </a:ext>
            </a:extLst>
          </p:cNvPr>
          <p:cNvSpPr>
            <a:spLocks noGrp="1"/>
          </p:cNvSpPr>
          <p:nvPr>
            <p:ph type="title"/>
          </p:nvPr>
        </p:nvSpPr>
        <p:spPr>
          <a:xfrm>
            <a:off x="0" y="76200"/>
            <a:ext cx="9144000" cy="838200"/>
          </a:xfrm>
        </p:spPr>
        <p:txBody>
          <a:bodyPr/>
          <a:lstStyle/>
          <a:p>
            <a:r>
              <a:rPr lang="en-US" dirty="0"/>
              <a:t>Additional Reminders</a:t>
            </a:r>
          </a:p>
        </p:txBody>
      </p:sp>
      <p:graphicFrame>
        <p:nvGraphicFramePr>
          <p:cNvPr id="7" name="Table 7">
            <a:extLst>
              <a:ext uri="{FF2B5EF4-FFF2-40B4-BE49-F238E27FC236}">
                <a16:creationId xmlns:a16="http://schemas.microsoft.com/office/drawing/2014/main" id="{F030A5BB-4D00-4CC7-B29F-EDB266EA162A}"/>
              </a:ext>
            </a:extLst>
          </p:cNvPr>
          <p:cNvGraphicFramePr>
            <a:graphicFrameLocks noGrp="1"/>
          </p:cNvGraphicFramePr>
          <p:nvPr>
            <p:ph idx="1"/>
            <p:extLst>
              <p:ext uri="{D42A27DB-BD31-4B8C-83A1-F6EECF244321}">
                <p14:modId xmlns:p14="http://schemas.microsoft.com/office/powerpoint/2010/main" val="1242210644"/>
              </p:ext>
            </p:extLst>
          </p:nvPr>
        </p:nvGraphicFramePr>
        <p:xfrm>
          <a:off x="95250" y="682592"/>
          <a:ext cx="8953500" cy="6449728"/>
        </p:xfrm>
        <a:graphic>
          <a:graphicData uri="http://schemas.openxmlformats.org/drawingml/2006/table">
            <a:tbl>
              <a:tblPr firstRow="1" bandRow="1">
                <a:tableStyleId>{5C22544A-7EE6-4342-B048-85BDC9FD1C3A}</a:tableStyleId>
              </a:tblPr>
              <a:tblGrid>
                <a:gridCol w="4476750">
                  <a:extLst>
                    <a:ext uri="{9D8B030D-6E8A-4147-A177-3AD203B41FA5}">
                      <a16:colId xmlns:a16="http://schemas.microsoft.com/office/drawing/2014/main" val="3800325083"/>
                    </a:ext>
                  </a:extLst>
                </a:gridCol>
                <a:gridCol w="4476750">
                  <a:extLst>
                    <a:ext uri="{9D8B030D-6E8A-4147-A177-3AD203B41FA5}">
                      <a16:colId xmlns:a16="http://schemas.microsoft.com/office/drawing/2014/main" val="3927830563"/>
                    </a:ext>
                  </a:extLst>
                </a:gridCol>
              </a:tblGrid>
              <a:tr h="506557">
                <a:tc gridSpan="2">
                  <a:txBody>
                    <a:bodyPr/>
                    <a:lstStyle/>
                    <a:p>
                      <a:pPr algn="ctr"/>
                      <a:r>
                        <a:rPr lang="en-US" sz="2600" dirty="0"/>
                        <a:t>Reminders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18919231"/>
                  </a:ext>
                </a:extLst>
              </a:tr>
              <a:tr h="6476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t>New</a:t>
                      </a:r>
                      <a:r>
                        <a:rPr lang="en-US" b="1" dirty="0"/>
                        <a:t> VMF only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(as of 4/1/2022)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a:solidFill>
                            <a:srgbClr val="FF0000"/>
                          </a:solidFill>
                        </a:rPr>
                        <a:t>VMF </a:t>
                      </a:r>
                      <a:r>
                        <a:rPr lang="en-US" b="1" i="1" dirty="0">
                          <a:solidFill>
                            <a:srgbClr val="FF0000"/>
                          </a:solidFill>
                        </a:rPr>
                        <a:t>is now</a:t>
                      </a:r>
                      <a:r>
                        <a:rPr lang="en-US" i="0" dirty="0">
                          <a:solidFill>
                            <a:srgbClr val="FF0000"/>
                          </a:solidFill>
                        </a:rPr>
                        <a:t> </a:t>
                      </a:r>
                      <a:r>
                        <a:rPr lang="en-US" i="0" dirty="0"/>
                        <a:t>required for “NEW” and “REACTIVATIONS” (not yet approved) vendors set-up.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May be requested if needed.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9795793"/>
                  </a:ext>
                </a:extLst>
              </a:tr>
              <a:tr h="69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Liaison should only sign/submit VMF </a:t>
                      </a:r>
                      <a:r>
                        <a:rPr lang="en-US" b="1" i="1" dirty="0"/>
                        <a:t>after</a:t>
                      </a:r>
                      <a:r>
                        <a:rPr lang="en-US" b="1" dirty="0"/>
                        <a:t> </a:t>
                      </a:r>
                      <a:r>
                        <a:rPr lang="en-US" b="0" dirty="0"/>
                        <a:t>reviewing the suppliers’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Forms must be received by SAO within </a:t>
                      </a:r>
                      <a:r>
                        <a:rPr lang="en-US" b="1" dirty="0">
                          <a:highlight>
                            <a:srgbClr val="FFFF00"/>
                          </a:highlight>
                        </a:rPr>
                        <a:t>60 days </a:t>
                      </a:r>
                      <a:r>
                        <a:rPr lang="en-US" dirty="0"/>
                        <a:t>of supplier and Liaison signatures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6149365"/>
                  </a:ext>
                </a:extLst>
              </a:tr>
              <a:tr h="1757890">
                <a:tc>
                  <a:txBody>
                    <a:bodyPr/>
                    <a:lstStyle/>
                    <a:p>
                      <a:pPr algn="l"/>
                      <a:r>
                        <a:rPr lang="en-US" u="sng" dirty="0"/>
                        <a:t>Approval Times</a:t>
                      </a:r>
                    </a:p>
                    <a:p>
                      <a:r>
                        <a:rPr lang="en-US" dirty="0"/>
                        <a:t>Banking         </a:t>
                      </a:r>
                    </a:p>
                    <a:p>
                      <a:pPr marL="640080" lvl="1" indent="-285750">
                        <a:buFont typeface="Arial" panose="020B0604020202020204" pitchFamily="34" charset="0"/>
                        <a:buChar char="•"/>
                      </a:pPr>
                      <a:r>
                        <a:rPr lang="en-US" dirty="0"/>
                        <a:t>  Estimated 5 weeks</a:t>
                      </a:r>
                    </a:p>
                    <a:p>
                      <a:pPr marL="0" indent="0">
                        <a:buFont typeface="Arial" panose="020B0604020202020204" pitchFamily="34" charset="0"/>
                        <a:buNone/>
                      </a:pPr>
                      <a:r>
                        <a:rPr lang="en-US" dirty="0"/>
                        <a:t>All Other Requests      </a:t>
                      </a:r>
                    </a:p>
                    <a:p>
                      <a:pPr marL="742950" lvl="1" indent="-285750">
                        <a:buFont typeface="Arial" panose="020B0604020202020204" pitchFamily="34" charset="0"/>
                        <a:buChar char="•"/>
                      </a:pPr>
                      <a:r>
                        <a:rPr lang="en-US" dirty="0"/>
                        <a:t>5 days (not incl weekends/ holidays)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Liaisons should remind suppliers to respond in a timely matter when contacted by SAO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05221393"/>
                  </a:ext>
                </a:extLst>
              </a:tr>
              <a:tr h="1807841">
                <a:tc>
                  <a:txBody>
                    <a:bodyPr/>
                    <a:lstStyle/>
                    <a:p>
                      <a:pPr algn="l"/>
                      <a:r>
                        <a:rPr lang="en-US" u="sng" dirty="0"/>
                        <a:t>W-9 Required </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Approvals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Reactivations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TIN/FEIN changes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Name changes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requested by VMG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u="sng" dirty="0"/>
                        <a:t>VMG Communication</a:t>
                      </a:r>
                    </a:p>
                    <a:p>
                      <a:r>
                        <a:rPr lang="en-US" dirty="0"/>
                        <a:t>Documentation Needed?         Email to Liaison</a:t>
                      </a:r>
                    </a:p>
                    <a:p>
                      <a:r>
                        <a:rPr lang="en-US" dirty="0"/>
                        <a:t>Bank Verification Issue?            Call to Supplier</a:t>
                      </a:r>
                    </a:p>
                    <a:p>
                      <a:pPr algn="ctr"/>
                      <a:endParaRPr lang="en-US" i="1" dirty="0"/>
                    </a:p>
                    <a:p>
                      <a:pPr algn="ctr"/>
                      <a:r>
                        <a:rPr lang="en-US" i="1" dirty="0">
                          <a:highlight>
                            <a:srgbClr val="FFFF00"/>
                          </a:highlight>
                        </a:rPr>
                        <a:t>Supplier has </a:t>
                      </a:r>
                      <a:r>
                        <a:rPr lang="en-US" b="1" i="1" dirty="0">
                          <a:highlight>
                            <a:srgbClr val="FFFF00"/>
                          </a:highlight>
                        </a:rPr>
                        <a:t>7 days </a:t>
                      </a:r>
                      <a:r>
                        <a:rPr lang="en-US" i="1" dirty="0">
                          <a:highlight>
                            <a:srgbClr val="FFFF00"/>
                          </a:highlight>
                        </a:rPr>
                        <a:t>to respond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24659"/>
                  </a:ext>
                </a:extLst>
              </a:tr>
            </a:tbl>
          </a:graphicData>
        </a:graphic>
      </p:graphicFrame>
    </p:spTree>
    <p:extLst>
      <p:ext uri="{BB962C8B-B14F-4D97-AF65-F5344CB8AC3E}">
        <p14:creationId xmlns:p14="http://schemas.microsoft.com/office/powerpoint/2010/main" val="239619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1BEA6-07F8-4FBD-938D-DE56C0E6E1BD}"/>
              </a:ext>
            </a:extLst>
          </p:cNvPr>
          <p:cNvSpPr>
            <a:spLocks noGrp="1"/>
          </p:cNvSpPr>
          <p:nvPr>
            <p:ph type="title"/>
          </p:nvPr>
        </p:nvSpPr>
        <p:spPr>
          <a:xfrm>
            <a:off x="0" y="76200"/>
            <a:ext cx="9144000" cy="838200"/>
          </a:xfrm>
        </p:spPr>
        <p:txBody>
          <a:bodyPr/>
          <a:lstStyle/>
          <a:p>
            <a:r>
              <a:rPr lang="en-US" dirty="0"/>
              <a:t>Additional Reminders and Resources</a:t>
            </a:r>
          </a:p>
        </p:txBody>
      </p:sp>
      <p:graphicFrame>
        <p:nvGraphicFramePr>
          <p:cNvPr id="7" name="Table 7">
            <a:extLst>
              <a:ext uri="{FF2B5EF4-FFF2-40B4-BE49-F238E27FC236}">
                <a16:creationId xmlns:a16="http://schemas.microsoft.com/office/drawing/2014/main" id="{F030A5BB-4D00-4CC7-B29F-EDB266EA162A}"/>
              </a:ext>
            </a:extLst>
          </p:cNvPr>
          <p:cNvGraphicFramePr>
            <a:graphicFrameLocks noGrp="1"/>
          </p:cNvGraphicFramePr>
          <p:nvPr>
            <p:ph idx="1"/>
            <p:extLst>
              <p:ext uri="{D42A27DB-BD31-4B8C-83A1-F6EECF244321}">
                <p14:modId xmlns:p14="http://schemas.microsoft.com/office/powerpoint/2010/main" val="3241812020"/>
              </p:ext>
            </p:extLst>
          </p:nvPr>
        </p:nvGraphicFramePr>
        <p:xfrm>
          <a:off x="161840" y="1066801"/>
          <a:ext cx="8820319" cy="5527003"/>
        </p:xfrm>
        <a:graphic>
          <a:graphicData uri="http://schemas.openxmlformats.org/drawingml/2006/table">
            <a:tbl>
              <a:tblPr firstRow="1" bandRow="1">
                <a:tableStyleId>{5C22544A-7EE6-4342-B048-85BDC9FD1C3A}</a:tableStyleId>
              </a:tblPr>
              <a:tblGrid>
                <a:gridCol w="8820319">
                  <a:extLst>
                    <a:ext uri="{9D8B030D-6E8A-4147-A177-3AD203B41FA5}">
                      <a16:colId xmlns:a16="http://schemas.microsoft.com/office/drawing/2014/main" val="3927830563"/>
                    </a:ext>
                  </a:extLst>
                </a:gridCol>
              </a:tblGrid>
              <a:tr h="533399">
                <a:tc>
                  <a:txBody>
                    <a:bodyPr/>
                    <a:lstStyle/>
                    <a:p>
                      <a:pPr algn="ctr"/>
                      <a:r>
                        <a:rPr lang="en-US" sz="2600" dirty="0"/>
                        <a:t>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18919231"/>
                  </a:ext>
                </a:extLst>
              </a:tr>
              <a:tr h="738607">
                <a:tc>
                  <a:txBody>
                    <a:bodyPr/>
                    <a:lstStyle/>
                    <a:p>
                      <a:r>
                        <a:rPr lang="en-US" dirty="0"/>
                        <a:t>SAO Website-Vendor Management</a:t>
                      </a:r>
                    </a:p>
                    <a:p>
                      <a:pPr lvl="1"/>
                      <a:r>
                        <a:rPr lang="en-US" dirty="0">
                          <a:hlinkClick r:id="rId3"/>
                        </a:rPr>
                        <a:t>Vendor Payment Management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9795793"/>
                  </a:ext>
                </a:extLst>
              </a:tr>
              <a:tr h="955973">
                <a:tc>
                  <a:txBody>
                    <a:bodyPr/>
                    <a:lstStyle/>
                    <a:p>
                      <a:pPr lvl="1" algn="l"/>
                      <a:r>
                        <a:rPr lang="en-US" dirty="0"/>
                        <a:t>Liaison Registration Form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02060"/>
                          </a:solidFill>
                          <a:hlinkClick r:id="rId4">
                            <a:extLst>
                              <a:ext uri="{A12FA001-AC4F-418D-AE19-62706E023703}">
                                <ahyp:hlinkClr xmlns:ahyp="http://schemas.microsoft.com/office/drawing/2018/hyperlinkcolor" val="tx"/>
                              </a:ext>
                            </a:extLst>
                          </a:hlinkClick>
                        </a:rPr>
                        <a:t>Agency Vendor Liaison Contact Registration</a:t>
                      </a:r>
                      <a:endParaRPr lang="en-US" sz="1800" u="none" dirty="0">
                        <a:solidFill>
                          <a:srgbClr val="002060"/>
                        </a:solidFill>
                        <a:hlinkClick r:id="rId5">
                          <a:extLst>
                            <a:ext uri="{A12FA001-AC4F-418D-AE19-62706E023703}">
                              <ahyp:hlinkClr xmlns:ahyp="http://schemas.microsoft.com/office/drawing/2018/hyperlinkcolor" val="tx"/>
                            </a:ext>
                          </a:extLst>
                        </a:hlinkClick>
                      </a:endParaRPr>
                    </a:p>
                    <a:p>
                      <a:pPr lvl="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6775774"/>
                  </a:ext>
                </a:extLst>
              </a:tr>
              <a:tr h="1055152">
                <a:tc>
                  <a:txBody>
                    <a:bodyPr/>
                    <a:lstStyle/>
                    <a:p>
                      <a:r>
                        <a:rPr lang="en-US" dirty="0"/>
                        <a:t>FAQ’s </a:t>
                      </a:r>
                    </a:p>
                    <a:p>
                      <a:pPr lvl="1"/>
                      <a:r>
                        <a:rPr lang="en-US" dirty="0">
                          <a:hlinkClick r:id="rId6"/>
                        </a:rPr>
                        <a:t>Vendor Management (Agency) FAQ’s</a:t>
                      </a:r>
                      <a:endParaRPr lang="en-US" dirty="0"/>
                    </a:p>
                    <a:p>
                      <a:pPr lvl="1"/>
                      <a:r>
                        <a:rPr lang="en-US" dirty="0">
                          <a:hlinkClick r:id="rId7"/>
                        </a:rPr>
                        <a:t>Vendor Management (General) FAQ’s</a:t>
                      </a:r>
                      <a:r>
                        <a:rPr lang="en-US" dirty="0"/>
                        <a:t> </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2024659"/>
                  </a:ext>
                </a:extLst>
              </a:tr>
              <a:tr h="1055152">
                <a:tc>
                  <a:txBody>
                    <a:bodyPr/>
                    <a:lstStyle/>
                    <a:p>
                      <a:r>
                        <a:rPr lang="en-US" dirty="0"/>
                        <a:t>List of Vendor Queries in TeamWorks</a:t>
                      </a:r>
                    </a:p>
                    <a:p>
                      <a:pPr lvl="1"/>
                      <a:r>
                        <a:rPr lang="en-US" dirty="0">
                          <a:hlinkClick r:id="rId8" tooltip="Follow link to access Excel List"/>
                        </a:rPr>
                        <a:t>Vendor Queries</a:t>
                      </a:r>
                      <a:endParaRPr lang="en-US" dirty="0"/>
                    </a:p>
                    <a:p>
                      <a:pPr lvl="1"/>
                      <a:r>
                        <a:rPr lang="en-US" dirty="0"/>
                        <a:t>(Acct numbers partially masked)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04080395"/>
                  </a:ext>
                </a:extLst>
              </a:tr>
              <a:tr h="955973">
                <a:tc>
                  <a:txBody>
                    <a:bodyPr/>
                    <a:lstStyle/>
                    <a:p>
                      <a:r>
                        <a:rPr lang="en-US" b="1" dirty="0"/>
                        <a:t>0VN001 Vendor_ Search </a:t>
                      </a:r>
                      <a:r>
                        <a:rPr lang="en-US" b="0" dirty="0"/>
                        <a:t>(Use this query to determine if the vendor is already set up in TW’s)</a:t>
                      </a:r>
                      <a:endParaRPr lang="en-US" b="1" dirty="0"/>
                    </a:p>
                    <a:p>
                      <a:r>
                        <a:rPr lang="en-US" b="1" dirty="0"/>
                        <a:t>0VN011 Vendor ACH Locations </a:t>
                      </a:r>
                      <a:r>
                        <a:rPr lang="en-US" dirty="0"/>
                        <a:t>(Use this query to determine if bank account is already set up)</a:t>
                      </a:r>
                    </a:p>
                    <a:p>
                      <a:r>
                        <a:rPr lang="en-US" b="1" i="0" dirty="0"/>
                        <a:t>0VN001 </a:t>
                      </a:r>
                      <a:r>
                        <a:rPr lang="en-US" b="1" i="0" dirty="0" err="1"/>
                        <a:t>Vendor_SRCH_ID_NAME</a:t>
                      </a:r>
                      <a:r>
                        <a:rPr lang="en-US" b="1" i="0" dirty="0"/>
                        <a:t> </a:t>
                      </a:r>
                      <a:r>
                        <a:rPr lang="en-US" dirty="0"/>
                        <a:t>(Use this query to provide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058684"/>
                  </a:ext>
                </a:extLst>
              </a:tr>
            </a:tbl>
          </a:graphicData>
        </a:graphic>
      </p:graphicFrame>
    </p:spTree>
    <p:extLst>
      <p:ext uri="{BB962C8B-B14F-4D97-AF65-F5344CB8AC3E}">
        <p14:creationId xmlns:p14="http://schemas.microsoft.com/office/powerpoint/2010/main" val="311774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001000" cy="5562600"/>
          </a:xfrm>
        </p:spPr>
        <p:txBody>
          <a:bodyPr/>
          <a:lstStyle/>
          <a:p>
            <a:pPr>
              <a:buFont typeface="Wingdings" panose="05000000000000000000" pitchFamily="2" charset="2"/>
              <a:buChar char="§"/>
            </a:pPr>
            <a:r>
              <a:rPr lang="en-US" sz="2800" dirty="0">
                <a:latin typeface="+mj-lt"/>
              </a:rPr>
              <a:t>Agencies will be utilizing Supplier Change Request (SCR) functionality Teamworks</a:t>
            </a:r>
          </a:p>
          <a:p>
            <a:pPr>
              <a:buFont typeface="Wingdings" panose="05000000000000000000" pitchFamily="2" charset="2"/>
              <a:buChar char="§"/>
            </a:pPr>
            <a:r>
              <a:rPr lang="en-US" sz="2800" dirty="0">
                <a:latin typeface="+mj-lt"/>
              </a:rPr>
              <a:t>This automated tool will streamline vendor changes for </a:t>
            </a:r>
            <a:r>
              <a:rPr lang="en-US" sz="2800" dirty="0">
                <a:solidFill>
                  <a:srgbClr val="FF0000"/>
                </a:solidFill>
                <a:latin typeface="+mj-lt"/>
              </a:rPr>
              <a:t>EXISTING</a:t>
            </a:r>
            <a:r>
              <a:rPr lang="en-US" sz="2800" dirty="0">
                <a:latin typeface="+mj-lt"/>
              </a:rPr>
              <a:t> suppliers</a:t>
            </a:r>
          </a:p>
          <a:p>
            <a:pPr>
              <a:buFont typeface="Wingdings" panose="05000000000000000000" pitchFamily="2" charset="2"/>
              <a:buChar char="§"/>
            </a:pPr>
            <a:r>
              <a:rPr lang="en-US" sz="2800" dirty="0">
                <a:latin typeface="+mj-lt"/>
              </a:rPr>
              <a:t>Increased data protection of vendor information/eliminate potential fraud</a:t>
            </a:r>
          </a:p>
          <a:p>
            <a:pPr>
              <a:buFont typeface="Wingdings" panose="05000000000000000000" pitchFamily="2" charset="2"/>
              <a:buChar char="§"/>
            </a:pPr>
            <a:r>
              <a:rPr lang="en-US" sz="2800" dirty="0">
                <a:latin typeface="+mj-lt"/>
              </a:rPr>
              <a:t>All liaisons to electronically attach and submit documents in secure process</a:t>
            </a:r>
          </a:p>
          <a:p>
            <a:pPr>
              <a:buFont typeface="Wingdings" panose="05000000000000000000" pitchFamily="2" charset="2"/>
              <a:buChar char="§"/>
            </a:pPr>
            <a:r>
              <a:rPr lang="en-US" sz="2800" dirty="0">
                <a:latin typeface="+mj-lt"/>
              </a:rPr>
              <a:t>Expedite vendor processing time</a:t>
            </a:r>
          </a:p>
          <a:p>
            <a:pPr>
              <a:buFont typeface="Wingdings" panose="05000000000000000000" pitchFamily="2" charset="2"/>
              <a:buChar char="§"/>
            </a:pPr>
            <a:r>
              <a:rPr lang="en-US" sz="2800" dirty="0">
                <a:latin typeface="+mj-lt"/>
              </a:rPr>
              <a:t>Eliminate data entry errors by “requiring fields”</a:t>
            </a:r>
          </a:p>
          <a:p>
            <a:pPr>
              <a:buFont typeface="Wingdings" panose="05000000000000000000" pitchFamily="2" charset="2"/>
              <a:buChar char="§"/>
            </a:pPr>
            <a:r>
              <a:rPr lang="en-US" sz="2800" dirty="0">
                <a:latin typeface="+mj-lt"/>
              </a:rPr>
              <a:t>Vendor Liaisons always know the status of their requests</a:t>
            </a:r>
          </a:p>
          <a:p>
            <a:pPr marL="0" indent="0">
              <a:buNone/>
            </a:pPr>
            <a:endParaRPr lang="en-US" sz="2800"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Vendor Automation</a:t>
            </a:r>
          </a:p>
        </p:txBody>
      </p:sp>
      <p:sp>
        <p:nvSpPr>
          <p:cNvPr id="4" name="Oval 3">
            <a:extLst>
              <a:ext uri="{FF2B5EF4-FFF2-40B4-BE49-F238E27FC236}">
                <a16:creationId xmlns:a16="http://schemas.microsoft.com/office/drawing/2014/main" id="{029B9A74-4662-1CC6-59F6-0FA8524EF320}"/>
              </a:ext>
            </a:extLst>
          </p:cNvPr>
          <p:cNvSpPr/>
          <p:nvPr/>
        </p:nvSpPr>
        <p:spPr>
          <a:xfrm>
            <a:off x="469604" y="152400"/>
            <a:ext cx="1663995"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Coming Soon</a:t>
            </a:r>
          </a:p>
        </p:txBody>
      </p:sp>
    </p:spTree>
    <p:extLst>
      <p:ext uri="{BB962C8B-B14F-4D97-AF65-F5344CB8AC3E}">
        <p14:creationId xmlns:p14="http://schemas.microsoft.com/office/powerpoint/2010/main" val="3964685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rawing&#10;&#10;Description automatically generated">
            <a:extLst>
              <a:ext uri="{FF2B5EF4-FFF2-40B4-BE49-F238E27FC236}">
                <a16:creationId xmlns:a16="http://schemas.microsoft.com/office/drawing/2014/main" id="{33F2A375-B0D7-48B5-9B47-2639E6188D4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24100" y="1295400"/>
            <a:ext cx="4495800" cy="4495800"/>
          </a:xfrm>
        </p:spPr>
      </p:pic>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4" name="Title 3">
            <a:extLst>
              <a:ext uri="{FF2B5EF4-FFF2-40B4-BE49-F238E27FC236}">
                <a16:creationId xmlns:a16="http://schemas.microsoft.com/office/drawing/2014/main" id="{1FB9C171-D297-40A7-B988-1FF2A034865E}"/>
              </a:ext>
            </a:extLst>
          </p:cNvPr>
          <p:cNvSpPr txBox="1">
            <a:spLocks/>
          </p:cNvSpPr>
          <p:nvPr/>
        </p:nvSpPr>
        <p:spPr>
          <a:xfrm>
            <a:off x="0" y="76200"/>
            <a:ext cx="91440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dirty="0"/>
              <a:t>Questions?</a:t>
            </a:r>
          </a:p>
        </p:txBody>
      </p:sp>
      <p:sp>
        <p:nvSpPr>
          <p:cNvPr id="3" name="TextBox 2">
            <a:extLst>
              <a:ext uri="{FF2B5EF4-FFF2-40B4-BE49-F238E27FC236}">
                <a16:creationId xmlns:a16="http://schemas.microsoft.com/office/drawing/2014/main" id="{DF7CCE62-A2D5-4140-87AF-A7E35D5CF05E}"/>
              </a:ext>
            </a:extLst>
          </p:cNvPr>
          <p:cNvSpPr txBox="1"/>
          <p:nvPr/>
        </p:nvSpPr>
        <p:spPr>
          <a:xfrm>
            <a:off x="5257800" y="5622073"/>
            <a:ext cx="3810000" cy="677108"/>
          </a:xfrm>
          <a:prstGeom prst="rect">
            <a:avLst/>
          </a:prstGeom>
          <a:noFill/>
        </p:spPr>
        <p:txBody>
          <a:bodyPr wrap="square" rtlCol="0">
            <a:spAutoFit/>
          </a:bodyPr>
          <a:lstStyle/>
          <a:p>
            <a:pPr algn="ctr"/>
            <a:r>
              <a:rPr lang="en-US" sz="2000" b="1" u="sng" dirty="0"/>
              <a:t>SAO Vendor Management Group</a:t>
            </a:r>
          </a:p>
          <a:p>
            <a:pPr algn="ctr"/>
            <a:r>
              <a:rPr lang="en-US" dirty="0">
                <a:hlinkClick r:id="rId5"/>
              </a:rPr>
              <a:t>PSVENDOR@SAO.GA.GOV</a:t>
            </a:r>
            <a:endParaRPr lang="en-US" dirty="0"/>
          </a:p>
        </p:txBody>
      </p:sp>
    </p:spTree>
    <p:extLst>
      <p:ext uri="{BB962C8B-B14F-4D97-AF65-F5344CB8AC3E}">
        <p14:creationId xmlns:p14="http://schemas.microsoft.com/office/powerpoint/2010/main" val="257134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00C43E-20C8-1DA9-D362-DC7E2E1F0B4C}"/>
              </a:ext>
            </a:extLst>
          </p:cNvPr>
          <p:cNvSpPr>
            <a:spLocks noGrp="1"/>
          </p:cNvSpPr>
          <p:nvPr>
            <p:ph idx="1"/>
          </p:nvPr>
        </p:nvSpPr>
        <p:spPr>
          <a:xfrm>
            <a:off x="685800" y="1463749"/>
            <a:ext cx="8001000" cy="5257800"/>
          </a:xfrm>
        </p:spPr>
        <p:txBody>
          <a:bodyPr/>
          <a:lstStyle/>
          <a:p>
            <a:r>
              <a:rPr lang="en-US" dirty="0"/>
              <a:t>Only “physical addresses” on VMF’s will be approved for new vendors and reactivations</a:t>
            </a:r>
          </a:p>
          <a:p>
            <a:endParaRPr lang="en-US" dirty="0"/>
          </a:p>
          <a:p>
            <a:r>
              <a:rPr lang="en-US" dirty="0"/>
              <a:t>Alternate addresses can be added as “additional address” on the VMF</a:t>
            </a:r>
          </a:p>
          <a:p>
            <a:pPr marL="0" indent="0">
              <a:buNone/>
            </a:pPr>
            <a:endParaRPr lang="en-US" dirty="0"/>
          </a:p>
          <a:p>
            <a:r>
              <a:rPr lang="en-US" dirty="0"/>
              <a:t>Additional information may be required to validate the supplier’s address</a:t>
            </a:r>
          </a:p>
        </p:txBody>
      </p:sp>
      <p:sp>
        <p:nvSpPr>
          <p:cNvPr id="3" name="Title 2">
            <a:extLst>
              <a:ext uri="{FF2B5EF4-FFF2-40B4-BE49-F238E27FC236}">
                <a16:creationId xmlns:a16="http://schemas.microsoft.com/office/drawing/2014/main" id="{3D761E5A-9FE0-09D3-E088-2F9C55DE75FE}"/>
              </a:ext>
            </a:extLst>
          </p:cNvPr>
          <p:cNvSpPr>
            <a:spLocks noGrp="1"/>
          </p:cNvSpPr>
          <p:nvPr>
            <p:ph type="title"/>
          </p:nvPr>
        </p:nvSpPr>
        <p:spPr>
          <a:xfrm>
            <a:off x="1295400" y="152400"/>
            <a:ext cx="6400800" cy="838200"/>
          </a:xfrm>
        </p:spPr>
        <p:txBody>
          <a:bodyPr/>
          <a:lstStyle/>
          <a:p>
            <a:r>
              <a:rPr lang="en-US" dirty="0"/>
              <a:t>Physical Address </a:t>
            </a:r>
          </a:p>
        </p:txBody>
      </p:sp>
      <p:sp>
        <p:nvSpPr>
          <p:cNvPr id="4" name="Star: 5 Points 3">
            <a:extLst>
              <a:ext uri="{FF2B5EF4-FFF2-40B4-BE49-F238E27FC236}">
                <a16:creationId xmlns:a16="http://schemas.microsoft.com/office/drawing/2014/main" id="{6ECC9DFB-873E-07B6-5CF2-E0EE06863275}"/>
              </a:ext>
            </a:extLst>
          </p:cNvPr>
          <p:cNvSpPr/>
          <p:nvPr/>
        </p:nvSpPr>
        <p:spPr>
          <a:xfrm>
            <a:off x="287965" y="136451"/>
            <a:ext cx="2014870" cy="132729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9485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00C43E-20C8-1DA9-D362-DC7E2E1F0B4C}"/>
              </a:ext>
            </a:extLst>
          </p:cNvPr>
          <p:cNvSpPr>
            <a:spLocks noGrp="1"/>
          </p:cNvSpPr>
          <p:nvPr>
            <p:ph idx="1"/>
          </p:nvPr>
        </p:nvSpPr>
        <p:spPr>
          <a:xfrm>
            <a:off x="571500" y="990600"/>
            <a:ext cx="8001000" cy="5715000"/>
          </a:xfrm>
        </p:spPr>
        <p:txBody>
          <a:bodyPr/>
          <a:lstStyle/>
          <a:p>
            <a:pPr marL="0" indent="0">
              <a:buNone/>
            </a:pPr>
            <a:r>
              <a:rPr lang="en-US" dirty="0"/>
              <a:t>Individuals:</a:t>
            </a:r>
          </a:p>
          <a:p>
            <a:pPr lvl="1"/>
            <a:r>
              <a:rPr lang="en-US" sz="2400" dirty="0"/>
              <a:t>Invoice reflecting new address</a:t>
            </a:r>
          </a:p>
          <a:p>
            <a:pPr lvl="1"/>
            <a:r>
              <a:rPr lang="en-US" sz="2400" dirty="0"/>
              <a:t>Rental/lease agreement with owner/landlord signature</a:t>
            </a:r>
          </a:p>
          <a:p>
            <a:pPr lvl="1"/>
            <a:r>
              <a:rPr lang="en-US" sz="2400" dirty="0"/>
              <a:t>Mortgage</a:t>
            </a:r>
          </a:p>
          <a:p>
            <a:pPr lvl="1"/>
            <a:r>
              <a:rPr lang="en-US" sz="2400" dirty="0"/>
              <a:t>Deed of trust</a:t>
            </a:r>
          </a:p>
          <a:p>
            <a:pPr lvl="1"/>
            <a:r>
              <a:rPr lang="en-US" sz="2400" dirty="0"/>
              <a:t>Utility Bill (within last 30 days)</a:t>
            </a:r>
          </a:p>
          <a:p>
            <a:pPr lvl="1"/>
            <a:endParaRPr lang="en-US" dirty="0"/>
          </a:p>
          <a:p>
            <a:pPr marL="0" indent="0">
              <a:buNone/>
            </a:pPr>
            <a:r>
              <a:rPr lang="en-US" dirty="0"/>
              <a:t>Business:</a:t>
            </a:r>
          </a:p>
          <a:p>
            <a:pPr lvl="1"/>
            <a:r>
              <a:rPr lang="en-US" sz="2400" dirty="0"/>
              <a:t>Invoice reflecting new address</a:t>
            </a:r>
          </a:p>
          <a:p>
            <a:pPr lvl="1"/>
            <a:r>
              <a:rPr lang="en-US" sz="2400" dirty="0"/>
              <a:t>Rental/lease agreement with owner/landlord signature</a:t>
            </a:r>
          </a:p>
          <a:p>
            <a:pPr lvl="1"/>
            <a:r>
              <a:rPr lang="en-US" sz="2400" dirty="0"/>
              <a:t>Government issued business document</a:t>
            </a:r>
          </a:p>
          <a:p>
            <a:pPr marL="0" indent="0">
              <a:buNone/>
            </a:pPr>
            <a:endParaRPr lang="en-US" dirty="0"/>
          </a:p>
        </p:txBody>
      </p:sp>
      <p:sp>
        <p:nvSpPr>
          <p:cNvPr id="3" name="Title 2">
            <a:extLst>
              <a:ext uri="{FF2B5EF4-FFF2-40B4-BE49-F238E27FC236}">
                <a16:creationId xmlns:a16="http://schemas.microsoft.com/office/drawing/2014/main" id="{3D761E5A-9FE0-09D3-E088-2F9C55DE75FE}"/>
              </a:ext>
            </a:extLst>
          </p:cNvPr>
          <p:cNvSpPr>
            <a:spLocks noGrp="1"/>
          </p:cNvSpPr>
          <p:nvPr>
            <p:ph type="title"/>
          </p:nvPr>
        </p:nvSpPr>
        <p:spPr>
          <a:xfrm>
            <a:off x="800100" y="152400"/>
            <a:ext cx="7543800" cy="838200"/>
          </a:xfrm>
        </p:spPr>
        <p:txBody>
          <a:bodyPr/>
          <a:lstStyle/>
          <a:p>
            <a:r>
              <a:rPr lang="en-US" sz="3600" dirty="0"/>
              <a:t>Documents for Address Add/Changes</a:t>
            </a:r>
          </a:p>
        </p:txBody>
      </p:sp>
    </p:spTree>
    <p:extLst>
      <p:ext uri="{BB962C8B-B14F-4D97-AF65-F5344CB8AC3E}">
        <p14:creationId xmlns:p14="http://schemas.microsoft.com/office/powerpoint/2010/main" val="318061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00C43E-20C8-1DA9-D362-DC7E2E1F0B4C}"/>
              </a:ext>
            </a:extLst>
          </p:cNvPr>
          <p:cNvSpPr>
            <a:spLocks noGrp="1"/>
          </p:cNvSpPr>
          <p:nvPr>
            <p:ph idx="1"/>
          </p:nvPr>
        </p:nvSpPr>
        <p:spPr>
          <a:xfrm>
            <a:off x="762000" y="1497419"/>
            <a:ext cx="8001000" cy="5257800"/>
          </a:xfrm>
        </p:spPr>
        <p:txBody>
          <a:bodyPr/>
          <a:lstStyle/>
          <a:p>
            <a:pPr>
              <a:buFont typeface="Wingdings" panose="05000000000000000000" pitchFamily="2" charset="2"/>
              <a:buChar char="§"/>
            </a:pPr>
            <a:r>
              <a:rPr lang="en-US" dirty="0"/>
              <a:t>Beginning April 3</a:t>
            </a:r>
            <a:r>
              <a:rPr lang="en-US" baseline="30000" dirty="0"/>
              <a:t>rd</a:t>
            </a:r>
            <a:r>
              <a:rPr lang="en-US" dirty="0"/>
              <a:t>, the </a:t>
            </a:r>
            <a:r>
              <a:rPr lang="en-US" dirty="0">
                <a:solidFill>
                  <a:srgbClr val="FF0000"/>
                </a:solidFill>
              </a:rPr>
              <a:t>supplier diversity </a:t>
            </a:r>
            <a:r>
              <a:rPr lang="en-US" dirty="0"/>
              <a:t>section of the VMF is a REQUIREMENT</a:t>
            </a:r>
          </a:p>
          <a:p>
            <a:pPr>
              <a:buFont typeface="Wingdings" panose="05000000000000000000" pitchFamily="2" charset="2"/>
              <a:buChar char="§"/>
            </a:pPr>
            <a:endParaRPr lang="en-US" dirty="0"/>
          </a:p>
          <a:p>
            <a:pPr>
              <a:buFont typeface="Wingdings" panose="05000000000000000000" pitchFamily="2" charset="2"/>
              <a:buChar char="§"/>
            </a:pPr>
            <a:r>
              <a:rPr lang="en-US" dirty="0"/>
              <a:t>Executive Order by Governor to begin capturing data on all Small Businesses in GA</a:t>
            </a:r>
          </a:p>
          <a:p>
            <a:pPr>
              <a:buFont typeface="Wingdings" panose="05000000000000000000" pitchFamily="2" charset="2"/>
              <a:buChar char="§"/>
            </a:pPr>
            <a:endParaRPr lang="en-US" dirty="0"/>
          </a:p>
          <a:p>
            <a:pPr>
              <a:buFont typeface="Wingdings" panose="05000000000000000000" pitchFamily="2" charset="2"/>
              <a:buChar char="§"/>
            </a:pPr>
            <a:r>
              <a:rPr lang="en-US" dirty="0"/>
              <a:t>SAO has been working with DOAS to define the parameters that should be included.  This will be a requirement for all agencies using SCR and manual VMF form.</a:t>
            </a:r>
          </a:p>
        </p:txBody>
      </p:sp>
      <p:sp>
        <p:nvSpPr>
          <p:cNvPr id="3" name="Title 2">
            <a:extLst>
              <a:ext uri="{FF2B5EF4-FFF2-40B4-BE49-F238E27FC236}">
                <a16:creationId xmlns:a16="http://schemas.microsoft.com/office/drawing/2014/main" id="{3D761E5A-9FE0-09D3-E088-2F9C55DE75FE}"/>
              </a:ext>
            </a:extLst>
          </p:cNvPr>
          <p:cNvSpPr>
            <a:spLocks noGrp="1"/>
          </p:cNvSpPr>
          <p:nvPr>
            <p:ph type="title"/>
          </p:nvPr>
        </p:nvSpPr>
        <p:spPr>
          <a:xfrm>
            <a:off x="1168695" y="134679"/>
            <a:ext cx="7696200" cy="838200"/>
          </a:xfrm>
        </p:spPr>
        <p:txBody>
          <a:bodyPr/>
          <a:lstStyle/>
          <a:p>
            <a:r>
              <a:rPr lang="en-US" dirty="0"/>
              <a:t>Supplier Minority Requirements</a:t>
            </a:r>
          </a:p>
        </p:txBody>
      </p:sp>
      <p:sp>
        <p:nvSpPr>
          <p:cNvPr id="4" name="Star: 5 Points 3">
            <a:extLst>
              <a:ext uri="{FF2B5EF4-FFF2-40B4-BE49-F238E27FC236}">
                <a16:creationId xmlns:a16="http://schemas.microsoft.com/office/drawing/2014/main" id="{6ECC9DFB-873E-07B6-5CF2-E0EE06863275}"/>
              </a:ext>
            </a:extLst>
          </p:cNvPr>
          <p:cNvSpPr/>
          <p:nvPr/>
        </p:nvSpPr>
        <p:spPr>
          <a:xfrm>
            <a:off x="31898" y="381000"/>
            <a:ext cx="2014870" cy="132729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52630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3E3-544B-0348-B3E1-BDD38A8063F6}"/>
              </a:ext>
            </a:extLst>
          </p:cNvPr>
          <p:cNvSpPr>
            <a:spLocks noGrp="1"/>
          </p:cNvSpPr>
          <p:nvPr>
            <p:ph type="ctrTitle"/>
          </p:nvPr>
        </p:nvSpPr>
        <p:spPr>
          <a:xfrm>
            <a:off x="273376" y="4191000"/>
            <a:ext cx="8597247" cy="894123"/>
          </a:xfrm>
        </p:spPr>
        <p:txBody>
          <a:bodyPr>
            <a:normAutofit/>
          </a:bodyPr>
          <a:lstStyle/>
          <a:p>
            <a:r>
              <a:rPr lang="en-US" sz="4000" dirty="0"/>
              <a:t>Vendor Liaison Role</a:t>
            </a:r>
          </a:p>
        </p:txBody>
      </p:sp>
      <p:sp>
        <p:nvSpPr>
          <p:cNvPr id="7" name="Text Placeholder 3">
            <a:extLst>
              <a:ext uri="{FF2B5EF4-FFF2-40B4-BE49-F238E27FC236}">
                <a16:creationId xmlns:a16="http://schemas.microsoft.com/office/drawing/2014/main" id="{8BC78171-2F1F-606C-587A-527237BFCE8E}"/>
              </a:ext>
            </a:extLst>
          </p:cNvPr>
          <p:cNvSpPr txBox="1">
            <a:spLocks/>
          </p:cNvSpPr>
          <p:nvPr/>
        </p:nvSpPr>
        <p:spPr>
          <a:xfrm>
            <a:off x="547687" y="6019800"/>
            <a:ext cx="8596313" cy="4572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350" i="1" kern="1200">
                <a:solidFill>
                  <a:schemeClr val="tx1"/>
                </a:solidFill>
                <a:latin typeface="Bell MT" panose="02020503060305020303" pitchFamily="18"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endParaRPr lang="en-US" sz="2000" i="0" dirty="0"/>
          </a:p>
        </p:txBody>
      </p:sp>
    </p:spTree>
    <p:extLst>
      <p:ext uri="{BB962C8B-B14F-4D97-AF65-F5344CB8AC3E}">
        <p14:creationId xmlns:p14="http://schemas.microsoft.com/office/powerpoint/2010/main" val="25872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01000" cy="5486400"/>
          </a:xfrm>
        </p:spPr>
        <p:txBody>
          <a:bodyPr/>
          <a:lstStyle/>
          <a:p>
            <a:pPr>
              <a:buFont typeface="Wingdings" panose="05000000000000000000" pitchFamily="2" charset="2"/>
              <a:buChar char="§"/>
            </a:pPr>
            <a:r>
              <a:rPr lang="en-US" dirty="0">
                <a:latin typeface="+mj-lt"/>
              </a:rPr>
              <a:t>Understand changes to Vendor Management Form</a:t>
            </a:r>
          </a:p>
          <a:p>
            <a:pPr>
              <a:buFont typeface="Wingdings" panose="05000000000000000000" pitchFamily="2" charset="2"/>
              <a:buChar char="§"/>
            </a:pPr>
            <a:r>
              <a:rPr lang="en-US" dirty="0">
                <a:latin typeface="+mj-lt"/>
              </a:rPr>
              <a:t>Provide clear instruction to vendors</a:t>
            </a:r>
          </a:p>
          <a:p>
            <a:pPr>
              <a:buFont typeface="Wingdings" panose="05000000000000000000" pitchFamily="2" charset="2"/>
              <a:buChar char="§"/>
            </a:pPr>
            <a:r>
              <a:rPr lang="en-US" dirty="0">
                <a:latin typeface="+mj-lt"/>
              </a:rPr>
              <a:t>Ensure all necessary documentation is attached</a:t>
            </a:r>
          </a:p>
          <a:p>
            <a:pPr>
              <a:buFont typeface="Wingdings" panose="05000000000000000000" pitchFamily="2" charset="2"/>
              <a:buChar char="§"/>
            </a:pPr>
            <a:r>
              <a:rPr lang="en-US" dirty="0">
                <a:latin typeface="+mj-lt"/>
              </a:rPr>
              <a:t>Train new agency liaisons and end-users</a:t>
            </a:r>
          </a:p>
          <a:p>
            <a:pPr>
              <a:buFont typeface="Wingdings" panose="05000000000000000000" pitchFamily="2" charset="2"/>
              <a:buChar char="§"/>
            </a:pPr>
            <a:r>
              <a:rPr lang="en-US" dirty="0">
                <a:latin typeface="+mj-lt"/>
              </a:rPr>
              <a:t>Review forms thoroughly to reduce errors and form rejection</a:t>
            </a:r>
          </a:p>
          <a:p>
            <a:pPr>
              <a:buFont typeface="Wingdings" panose="05000000000000000000" pitchFamily="2" charset="2"/>
              <a:buChar char="§"/>
            </a:pPr>
            <a:r>
              <a:rPr lang="en-US" dirty="0">
                <a:latin typeface="+mj-lt"/>
              </a:rPr>
              <a:t>Sign and be accountable for form submission</a:t>
            </a:r>
          </a:p>
          <a:p>
            <a:pPr marL="0" indent="0">
              <a:buNone/>
            </a:pPr>
            <a:endParaRPr lang="en-US"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Role of Vendor Liaison</a:t>
            </a:r>
            <a:br>
              <a:rPr lang="en-US" dirty="0">
                <a:latin typeface="Arial Narrow" panose="020B0606020202030204" pitchFamily="34" charset="0"/>
              </a:rPr>
            </a:br>
            <a:br>
              <a:rPr lang="en-US" dirty="0">
                <a:latin typeface="Arial Narrow" panose="020B0606020202030204" pitchFamily="34" charset="0"/>
              </a:rPr>
            </a:br>
            <a:br>
              <a:rPr lang="en-US" dirty="0">
                <a:latin typeface="Arial Narrow" panose="020B0606020202030204" pitchFamily="34" charset="0"/>
              </a:rPr>
            </a:br>
            <a:endParaRPr lang="en-US" dirty="0">
              <a:latin typeface="Arial Narrow" panose="020B0606020202030204" pitchFamily="34" charset="0"/>
            </a:endParaRPr>
          </a:p>
        </p:txBody>
      </p:sp>
    </p:spTree>
    <p:extLst>
      <p:ext uri="{BB962C8B-B14F-4D97-AF65-F5344CB8AC3E}">
        <p14:creationId xmlns:p14="http://schemas.microsoft.com/office/powerpoint/2010/main" val="2890948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762000"/>
            <a:ext cx="8001000" cy="5562600"/>
          </a:xfrm>
        </p:spPr>
        <p:txBody>
          <a:bodyPr/>
          <a:lstStyle/>
          <a:p>
            <a:pPr marL="0" indent="0">
              <a:buNone/>
            </a:pPr>
            <a:endParaRPr lang="en-US" sz="2800" dirty="0">
              <a:latin typeface="+mj-lt"/>
            </a:endParaRPr>
          </a:p>
          <a:p>
            <a:pPr>
              <a:buFont typeface="Wingdings" panose="05000000000000000000" pitchFamily="2" charset="2"/>
              <a:buChar char="§"/>
            </a:pPr>
            <a:r>
              <a:rPr lang="en-US" dirty="0"/>
              <a:t>Email Vendor Mgmt. Group </a:t>
            </a:r>
          </a:p>
          <a:p>
            <a:pPr lvl="1"/>
            <a:r>
              <a:rPr lang="en-US" sz="3200" dirty="0">
                <a:solidFill>
                  <a:srgbClr val="002060"/>
                </a:solidFill>
              </a:rPr>
              <a:t>psvendor@sao.ga.gov</a:t>
            </a:r>
          </a:p>
          <a:p>
            <a:pPr lvl="1"/>
            <a:r>
              <a:rPr lang="en-US" sz="3200" u="none" dirty="0">
                <a:solidFill>
                  <a:srgbClr val="002060"/>
                </a:solidFill>
              </a:rPr>
              <a:t>Subject </a:t>
            </a:r>
            <a:r>
              <a:rPr lang="en-US" sz="3200" u="none" dirty="0">
                <a:solidFill>
                  <a:srgbClr val="002060"/>
                </a:solidFill>
                <a:highlight>
                  <a:srgbClr val="FFFF00"/>
                </a:highlight>
              </a:rPr>
              <a:t>“Vendor Name, Vendor #”</a:t>
            </a:r>
          </a:p>
          <a:p>
            <a:pPr lvl="1"/>
            <a:r>
              <a:rPr lang="en-US" sz="3200" u="none" dirty="0">
                <a:solidFill>
                  <a:srgbClr val="002060"/>
                </a:solidFill>
              </a:rPr>
              <a:t>Email body: List the “type” of requests</a:t>
            </a:r>
          </a:p>
          <a:p>
            <a:pPr lvl="1"/>
            <a:endParaRPr lang="en-US" sz="3200" u="none" dirty="0">
              <a:solidFill>
                <a:srgbClr val="002060"/>
              </a:solidFill>
            </a:endParaRPr>
          </a:p>
          <a:p>
            <a:pPr>
              <a:buFont typeface="Wingdings" panose="05000000000000000000" pitchFamily="2" charset="2"/>
              <a:buChar char="§"/>
            </a:pPr>
            <a:r>
              <a:rPr lang="en-US" dirty="0">
                <a:highlight>
                  <a:srgbClr val="FFFF00"/>
                </a:highlight>
              </a:rPr>
              <a:t>Train new agency liaisons and end-users</a:t>
            </a:r>
          </a:p>
          <a:p>
            <a:pPr>
              <a:buFont typeface="Wingdings" panose="05000000000000000000" pitchFamily="2" charset="2"/>
              <a:buChar char="§"/>
            </a:pPr>
            <a:r>
              <a:rPr lang="en-US" dirty="0"/>
              <a:t>Inform CFO all vendor liaison contact info must be submitted on the vendor </a:t>
            </a:r>
            <a:r>
              <a:rPr lang="en-US" dirty="0" err="1"/>
              <a:t>mangt</a:t>
            </a:r>
            <a:r>
              <a:rPr lang="en-US" dirty="0"/>
              <a:t>. website</a:t>
            </a:r>
          </a:p>
          <a:p>
            <a:pPr>
              <a:buFont typeface="Wingdings" panose="05000000000000000000" pitchFamily="2" charset="2"/>
              <a:buChar char="§"/>
            </a:pPr>
            <a:endParaRPr lang="en-US" dirty="0">
              <a:latin typeface="+mj-lt"/>
            </a:endParaRPr>
          </a:p>
          <a:p>
            <a:pPr marL="0" indent="0">
              <a:buNone/>
            </a:pPr>
            <a:endParaRPr lang="en-US" dirty="0"/>
          </a:p>
          <a:p>
            <a:pPr marL="0" indent="0">
              <a:buNone/>
            </a:pPr>
            <a:endParaRPr lang="en-US" dirty="0"/>
          </a:p>
        </p:txBody>
      </p:sp>
      <p:sp>
        <p:nvSpPr>
          <p:cNvPr id="3" name="Title 2"/>
          <p:cNvSpPr>
            <a:spLocks noGrp="1"/>
          </p:cNvSpPr>
          <p:nvPr>
            <p:ph type="title"/>
          </p:nvPr>
        </p:nvSpPr>
        <p:spPr>
          <a:xfrm>
            <a:off x="0" y="76200"/>
            <a:ext cx="9144000" cy="838200"/>
          </a:xfrm>
        </p:spPr>
        <p:txBody>
          <a:bodyPr/>
          <a:lstStyle/>
          <a:p>
            <a:r>
              <a:rPr lang="en-US" dirty="0">
                <a:latin typeface="Arial Narrow" panose="020B0606020202030204" pitchFamily="34" charset="0"/>
              </a:rPr>
              <a:t>Role of Vendor Liaison</a:t>
            </a:r>
            <a:br>
              <a:rPr lang="en-US" dirty="0">
                <a:latin typeface="Arial Narrow" panose="020B0606020202030204" pitchFamily="34" charset="0"/>
              </a:rPr>
            </a:br>
            <a:br>
              <a:rPr lang="en-US" dirty="0">
                <a:latin typeface="Arial Narrow" panose="020B0606020202030204" pitchFamily="34" charset="0"/>
              </a:rPr>
            </a:br>
            <a:r>
              <a:rPr lang="en-US" dirty="0">
                <a:latin typeface="Arial Narrow" panose="020B0606020202030204" pitchFamily="34" charset="0"/>
              </a:rPr>
              <a:t>s</a:t>
            </a:r>
            <a:br>
              <a:rPr lang="en-US" dirty="0">
                <a:latin typeface="Arial Narrow" panose="020B0606020202030204" pitchFamily="34" charset="0"/>
              </a:rPr>
            </a:br>
            <a:endParaRPr lang="en-US" dirty="0">
              <a:latin typeface="Arial Narrow" panose="020B0606020202030204" pitchFamily="34" charset="0"/>
            </a:endParaRPr>
          </a:p>
        </p:txBody>
      </p:sp>
    </p:spTree>
    <p:extLst>
      <p:ext uri="{BB962C8B-B14F-4D97-AF65-F5344CB8AC3E}">
        <p14:creationId xmlns:p14="http://schemas.microsoft.com/office/powerpoint/2010/main" val="3646133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5CEC903D91B488AC7F801442EB93B" ma:contentTypeVersion="2" ma:contentTypeDescription="Create a new document." ma:contentTypeScope="" ma:versionID="ad91a6b7ce57f6ff9424f51b03cd799e">
  <xsd:schema xmlns:xsd="http://www.w3.org/2001/XMLSchema" xmlns:xs="http://www.w3.org/2001/XMLSchema" xmlns:p="http://schemas.microsoft.com/office/2006/metadata/properties" xmlns:ns3="a2b7d8ef-0474-442f-b6c6-bcb4fa172890" targetNamespace="http://schemas.microsoft.com/office/2006/metadata/properties" ma:root="true" ma:fieldsID="a8fe1b1d57f32b3f1f8daf31dadfa688" ns3:_="">
    <xsd:import namespace="a2b7d8ef-0474-442f-b6c6-bcb4fa17289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7d8ef-0474-442f-b6c6-bcb4fa172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D5FBF-F91A-4265-AFFA-3E5D5CB7F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7d8ef-0474-442f-b6c6-bcb4fa172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F39E92-942D-4408-AD5E-001793C538FF}">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a2b7d8ef-0474-442f-b6c6-bcb4fa172890"/>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2A0CBA-2B56-4C31-9CA4-8DA5FC006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ARC-Theme1</Template>
  <TotalTime>96866</TotalTime>
  <Words>1892</Words>
  <Application>Microsoft Office PowerPoint</Application>
  <PresentationFormat>On-screen Show (4:3)</PresentationFormat>
  <Paragraphs>274</Paragraphs>
  <Slides>30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vt:lpstr>
      <vt:lpstr>Arial Narrow</vt:lpstr>
      <vt:lpstr>Bell MT</vt:lpstr>
      <vt:lpstr>Calibri</vt:lpstr>
      <vt:lpstr>Wingdings</vt:lpstr>
      <vt:lpstr>Custom Design</vt:lpstr>
      <vt:lpstr>1_Custom Design</vt:lpstr>
      <vt:lpstr>Vendor Management Training</vt:lpstr>
      <vt:lpstr>Why so many process changes?</vt:lpstr>
      <vt:lpstr>Vendor Automation</vt:lpstr>
      <vt:lpstr>Physical Address </vt:lpstr>
      <vt:lpstr>Documents for Address Add/Changes</vt:lpstr>
      <vt:lpstr>Supplier Minority Requirements</vt:lpstr>
      <vt:lpstr>Vendor Liaison Role</vt:lpstr>
      <vt:lpstr>Role of Vendor Liaison   </vt:lpstr>
      <vt:lpstr>Role of Vendor Liaison  s </vt:lpstr>
      <vt:lpstr>Vendor Liaison Online Registration</vt:lpstr>
      <vt:lpstr>Role of VMG</vt:lpstr>
      <vt:lpstr>Banking Documentation</vt:lpstr>
      <vt:lpstr>Documents for Bank Verification </vt:lpstr>
      <vt:lpstr>Documents for Bank Verification </vt:lpstr>
      <vt:lpstr>Vendor Management Form</vt:lpstr>
      <vt:lpstr>Communication with Suppliers</vt:lpstr>
      <vt:lpstr>Review of Vendor Management Form</vt:lpstr>
      <vt:lpstr>Vendor Management Form</vt:lpstr>
      <vt:lpstr>Steps to correctly complete a W-9</vt:lpstr>
      <vt:lpstr>Continuation of steps to enter W9</vt:lpstr>
      <vt:lpstr>Common Reason for Rejections</vt:lpstr>
      <vt:lpstr>Common Reasons VMF’s are Rejected</vt:lpstr>
      <vt:lpstr>FAQ’s</vt:lpstr>
      <vt:lpstr>FAQ’s</vt:lpstr>
      <vt:lpstr>Reminders</vt:lpstr>
      <vt:lpstr>Mini Sessions</vt:lpstr>
      <vt:lpstr>Vendor Management Form</vt:lpstr>
      <vt:lpstr>Additional Reminders</vt:lpstr>
      <vt:lpstr>Additional Reminders and Resources</vt:lpstr>
      <vt:lpstr> </vt:lpstr>
    </vt:vector>
  </TitlesOfParts>
  <Company>SAO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Turra Atkinson</dc:creator>
  <cp:lastModifiedBy>Adams, Lacara</cp:lastModifiedBy>
  <cp:revision>1041</cp:revision>
  <cp:lastPrinted>2020-08-27T17:25:38Z</cp:lastPrinted>
  <dcterms:created xsi:type="dcterms:W3CDTF">2013-02-18T20:57:18Z</dcterms:created>
  <dcterms:modified xsi:type="dcterms:W3CDTF">2023-05-02T18:14:30Z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0x0101004CF5CEC903D91B488AC7F801442EB93B</vt:lpwstr>
  </property>
</Properties>
</file>