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 id="2147483684" r:id="rId3"/>
  </p:sldMasterIdLst>
  <p:notesMasterIdLst>
    <p:notesMasterId r:id="rId53"/>
  </p:notesMasterIdLst>
  <p:handoutMasterIdLst>
    <p:handoutMasterId r:id="rId54"/>
  </p:handoutMasterIdLst>
  <p:sldIdLst>
    <p:sldId id="284" r:id="rId4"/>
    <p:sldId id="477" r:id="rId5"/>
    <p:sldId id="478" r:id="rId6"/>
    <p:sldId id="484" r:id="rId7"/>
    <p:sldId id="483" r:id="rId8"/>
    <p:sldId id="501" r:id="rId9"/>
    <p:sldId id="482" r:id="rId10"/>
    <p:sldId id="485" r:id="rId11"/>
    <p:sldId id="486" r:id="rId12"/>
    <p:sldId id="487" r:id="rId13"/>
    <p:sldId id="488" r:id="rId14"/>
    <p:sldId id="489" r:id="rId15"/>
    <p:sldId id="490" r:id="rId16"/>
    <p:sldId id="491" r:id="rId17"/>
    <p:sldId id="492" r:id="rId18"/>
    <p:sldId id="493" r:id="rId19"/>
    <p:sldId id="494" r:id="rId20"/>
    <p:sldId id="495" r:id="rId21"/>
    <p:sldId id="496" r:id="rId22"/>
    <p:sldId id="497" r:id="rId23"/>
    <p:sldId id="465" r:id="rId24"/>
    <p:sldId id="466" r:id="rId25"/>
    <p:sldId id="467" r:id="rId26"/>
    <p:sldId id="468" r:id="rId27"/>
    <p:sldId id="469" r:id="rId28"/>
    <p:sldId id="470" r:id="rId29"/>
    <p:sldId id="471" r:id="rId30"/>
    <p:sldId id="472" r:id="rId31"/>
    <p:sldId id="473" r:id="rId32"/>
    <p:sldId id="474" r:id="rId33"/>
    <p:sldId id="475" r:id="rId34"/>
    <p:sldId id="448" r:id="rId35"/>
    <p:sldId id="459" r:id="rId36"/>
    <p:sldId id="445" r:id="rId37"/>
    <p:sldId id="460" r:id="rId38"/>
    <p:sldId id="450" r:id="rId39"/>
    <p:sldId id="451" r:id="rId40"/>
    <p:sldId id="452" r:id="rId41"/>
    <p:sldId id="462" r:id="rId42"/>
    <p:sldId id="453" r:id="rId43"/>
    <p:sldId id="454" r:id="rId44"/>
    <p:sldId id="476" r:id="rId45"/>
    <p:sldId id="455" r:id="rId46"/>
    <p:sldId id="456" r:id="rId47"/>
    <p:sldId id="461" r:id="rId48"/>
    <p:sldId id="457" r:id="rId49"/>
    <p:sldId id="458" r:id="rId50"/>
    <p:sldId id="499" r:id="rId51"/>
    <p:sldId id="498" r:id="rId5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60"/>
    <a:srgbClr val="FFE25E"/>
    <a:srgbClr val="E1E25E"/>
    <a:srgbClr val="E8C768"/>
    <a:srgbClr val="FAF176"/>
    <a:srgbClr val="007E3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73" autoAdjust="0"/>
    <p:restoredTop sz="93895" autoAdjust="0"/>
  </p:normalViewPr>
  <p:slideViewPr>
    <p:cSldViewPr>
      <p:cViewPr varScale="1">
        <p:scale>
          <a:sx n="68" d="100"/>
          <a:sy n="68" d="100"/>
        </p:scale>
        <p:origin x="486" y="6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81" d="100"/>
          <a:sy n="81" d="100"/>
        </p:scale>
        <p:origin x="-2046" y="-9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viewProps" Target="viewProps.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523" cy="464662"/>
          </a:xfrm>
          <a:prstGeom prst="rect">
            <a:avLst/>
          </a:prstGeom>
        </p:spPr>
        <p:txBody>
          <a:bodyPr vert="horz" lIns="91325" tIns="45662" rIns="91325" bIns="45662" rtlCol="0"/>
          <a:lstStyle>
            <a:lvl1pPr algn="l">
              <a:defRPr sz="1200"/>
            </a:lvl1pPr>
          </a:lstStyle>
          <a:p>
            <a:endParaRPr lang="en-US"/>
          </a:p>
        </p:txBody>
      </p:sp>
      <p:sp>
        <p:nvSpPr>
          <p:cNvPr id="3" name="Date Placeholder 2"/>
          <p:cNvSpPr>
            <a:spLocks noGrp="1"/>
          </p:cNvSpPr>
          <p:nvPr>
            <p:ph type="dt" sz="quarter" idx="1"/>
          </p:nvPr>
        </p:nvSpPr>
        <p:spPr>
          <a:xfrm>
            <a:off x="3971293" y="1"/>
            <a:ext cx="3037523" cy="464662"/>
          </a:xfrm>
          <a:prstGeom prst="rect">
            <a:avLst/>
          </a:prstGeom>
        </p:spPr>
        <p:txBody>
          <a:bodyPr vert="horz" lIns="91325" tIns="45662" rIns="91325" bIns="45662" rtlCol="0"/>
          <a:lstStyle>
            <a:lvl1pPr algn="r">
              <a:defRPr sz="1200"/>
            </a:lvl1pPr>
          </a:lstStyle>
          <a:p>
            <a:fld id="{96D33A5B-FE59-48AD-9C8A-924E6F3DB66F}" type="datetimeFigureOut">
              <a:rPr lang="en-US" smtClean="0"/>
              <a:pPr/>
              <a:t>5/3/2016</a:t>
            </a:fld>
            <a:endParaRPr lang="en-US"/>
          </a:p>
        </p:txBody>
      </p:sp>
      <p:sp>
        <p:nvSpPr>
          <p:cNvPr id="4" name="Footer Placeholder 3"/>
          <p:cNvSpPr>
            <a:spLocks noGrp="1"/>
          </p:cNvSpPr>
          <p:nvPr>
            <p:ph type="ftr" sz="quarter" idx="2"/>
          </p:nvPr>
        </p:nvSpPr>
        <p:spPr>
          <a:xfrm>
            <a:off x="0" y="8830153"/>
            <a:ext cx="3037523" cy="464662"/>
          </a:xfrm>
          <a:prstGeom prst="rect">
            <a:avLst/>
          </a:prstGeom>
        </p:spPr>
        <p:txBody>
          <a:bodyPr vert="horz" lIns="91325" tIns="45662" rIns="91325" bIns="45662" rtlCol="0" anchor="b"/>
          <a:lstStyle>
            <a:lvl1pPr algn="l">
              <a:defRPr sz="1200"/>
            </a:lvl1pPr>
          </a:lstStyle>
          <a:p>
            <a:endParaRPr lang="en-US"/>
          </a:p>
        </p:txBody>
      </p:sp>
      <p:sp>
        <p:nvSpPr>
          <p:cNvPr id="5" name="Slide Number Placeholder 4"/>
          <p:cNvSpPr>
            <a:spLocks noGrp="1"/>
          </p:cNvSpPr>
          <p:nvPr>
            <p:ph type="sldNum" sz="quarter" idx="3"/>
          </p:nvPr>
        </p:nvSpPr>
        <p:spPr>
          <a:xfrm>
            <a:off x="3971293" y="8830153"/>
            <a:ext cx="3037523" cy="464662"/>
          </a:xfrm>
          <a:prstGeom prst="rect">
            <a:avLst/>
          </a:prstGeom>
        </p:spPr>
        <p:txBody>
          <a:bodyPr vert="horz" lIns="91325" tIns="45662" rIns="91325" bIns="45662" rtlCol="0" anchor="b"/>
          <a:lstStyle>
            <a:lvl1pPr algn="r">
              <a:defRPr sz="1200"/>
            </a:lvl1pPr>
          </a:lstStyle>
          <a:p>
            <a:fld id="{9AF8CFAA-BF7E-4F7B-A9FC-94D87A31EACD}" type="slidenum">
              <a:rPr lang="en-US" smtClean="0"/>
              <a:pPr/>
              <a:t>‹#›</a:t>
            </a:fld>
            <a:endParaRPr lang="en-US"/>
          </a:p>
        </p:txBody>
      </p:sp>
    </p:spTree>
    <p:extLst>
      <p:ext uri="{BB962C8B-B14F-4D97-AF65-F5344CB8AC3E}">
        <p14:creationId xmlns:p14="http://schemas.microsoft.com/office/powerpoint/2010/main" val="32551708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0" tIns="46586" rIns="93170" bIns="46586"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0" tIns="46586" rIns="93170" bIns="46586" rtlCol="0"/>
          <a:lstStyle>
            <a:lvl1pPr algn="r">
              <a:defRPr sz="1200"/>
            </a:lvl1pPr>
          </a:lstStyle>
          <a:p>
            <a:fld id="{BD52342C-839E-40D5-9608-93DCA8660A31}" type="datetimeFigureOut">
              <a:rPr lang="en-US" smtClean="0"/>
              <a:pPr/>
              <a:t>5/3/2016</a:t>
            </a:fld>
            <a:endParaRPr lang="en-US"/>
          </a:p>
        </p:txBody>
      </p:sp>
      <p:sp>
        <p:nvSpPr>
          <p:cNvPr id="4" name="Slide Image Placeholder 3"/>
          <p:cNvSpPr>
            <a:spLocks noGrp="1" noRot="1" noChangeAspect="1"/>
          </p:cNvSpPr>
          <p:nvPr>
            <p:ph type="sldImg" idx="2"/>
          </p:nvPr>
        </p:nvSpPr>
        <p:spPr>
          <a:xfrm>
            <a:off x="1182688" y="698500"/>
            <a:ext cx="4645025" cy="3484563"/>
          </a:xfrm>
          <a:prstGeom prst="rect">
            <a:avLst/>
          </a:prstGeom>
          <a:noFill/>
          <a:ln w="12700">
            <a:solidFill>
              <a:prstClr val="black"/>
            </a:solidFill>
          </a:ln>
        </p:spPr>
        <p:txBody>
          <a:bodyPr vert="horz" lIns="93170" tIns="46586" rIns="93170" bIns="46586"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0" tIns="46586" rIns="93170" bIns="46586"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0" tIns="46586" rIns="93170" bIns="46586"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0" tIns="46586" rIns="93170" bIns="46586" rtlCol="0" anchor="b"/>
          <a:lstStyle>
            <a:lvl1pPr algn="r">
              <a:defRPr sz="1200"/>
            </a:lvl1pPr>
          </a:lstStyle>
          <a:p>
            <a:fld id="{2680D5FE-DE22-40C5-B601-8D7B0873CA4D}" type="slidenum">
              <a:rPr lang="en-US" smtClean="0"/>
              <a:pPr/>
              <a:t>‹#›</a:t>
            </a:fld>
            <a:endParaRPr lang="en-US"/>
          </a:p>
        </p:txBody>
      </p:sp>
    </p:spTree>
    <p:extLst>
      <p:ext uri="{BB962C8B-B14F-4D97-AF65-F5344CB8AC3E}">
        <p14:creationId xmlns:p14="http://schemas.microsoft.com/office/powerpoint/2010/main" val="37610310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680D5FE-DE22-40C5-B601-8D7B0873CA4D}" type="slidenum">
              <a:rPr lang="en-US" smtClean="0"/>
              <a:pPr/>
              <a:t>16</a:t>
            </a:fld>
            <a:endParaRPr lang="en-US"/>
          </a:p>
        </p:txBody>
      </p:sp>
    </p:spTree>
    <p:extLst>
      <p:ext uri="{BB962C8B-B14F-4D97-AF65-F5344CB8AC3E}">
        <p14:creationId xmlns:p14="http://schemas.microsoft.com/office/powerpoint/2010/main" val="1505295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680D5FE-DE22-40C5-B601-8D7B0873CA4D}" type="slidenum">
              <a:rPr lang="en-US" smtClean="0"/>
              <a:pPr/>
              <a:t>40</a:t>
            </a:fld>
            <a:endParaRPr lang="en-US"/>
          </a:p>
        </p:txBody>
      </p:sp>
    </p:spTree>
    <p:extLst>
      <p:ext uri="{BB962C8B-B14F-4D97-AF65-F5344CB8AC3E}">
        <p14:creationId xmlns:p14="http://schemas.microsoft.com/office/powerpoint/2010/main" val="13874527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12D7A37-AF3E-45B5-A153-3E07694D391C}" type="slidenum">
              <a:rPr lang="en-US" smtClean="0"/>
              <a:t>47</a:t>
            </a:fld>
            <a:endParaRPr lang="en-US"/>
          </a:p>
        </p:txBody>
      </p:sp>
    </p:spTree>
    <p:extLst>
      <p:ext uri="{BB962C8B-B14F-4D97-AF65-F5344CB8AC3E}">
        <p14:creationId xmlns:p14="http://schemas.microsoft.com/office/powerpoint/2010/main" val="30839692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295400"/>
            <a:ext cx="8001000" cy="5257800"/>
          </a:xfrm>
          <a:prstGeom prst="rect">
            <a:avLst/>
          </a:prstGeom>
        </p:spPr>
        <p:txBody>
          <a:bodyPr/>
          <a:lstStyle>
            <a:lvl1pPr>
              <a:buClr>
                <a:srgbClr val="002060"/>
              </a:buClr>
              <a:buFont typeface="Wingdings" pitchFamily="2" charset="2"/>
              <a:buChar char="ü"/>
              <a:defRPr b="1">
                <a:solidFill>
                  <a:srgbClr val="002060"/>
                </a:solidFill>
              </a:defRPr>
            </a:lvl1pPr>
            <a:lvl2pPr>
              <a:buClr>
                <a:srgbClr val="002060"/>
              </a:buClr>
              <a:buFont typeface="Wingdings" pitchFamily="2" charset="2"/>
              <a:buChar char="§"/>
              <a:defRPr i="0" u="sng">
                <a:solidFill>
                  <a:srgbClr val="0070C0"/>
                </a:solidFill>
              </a:defRPr>
            </a:lvl2pPr>
            <a:lvl3pPr>
              <a:buClr>
                <a:srgbClr val="002060"/>
              </a:buClr>
              <a:defRPr i="0">
                <a:solidFill>
                  <a:srgbClr val="0070C0"/>
                </a:solidFill>
              </a:defRPr>
            </a:lvl3pPr>
            <a:lvl4pPr>
              <a:buClr>
                <a:srgbClr val="002060"/>
              </a:buClr>
              <a:defRPr i="0">
                <a:solidFill>
                  <a:srgbClr val="0070C0"/>
                </a:solidFill>
              </a:defRPr>
            </a:lvl4pPr>
            <a:lvl5pPr>
              <a:buClr>
                <a:srgbClr val="002060"/>
              </a:buClr>
              <a:defRPr sz="1800" i="0">
                <a:solidFill>
                  <a:srgbClr val="0070C0"/>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3" name="Title 1"/>
          <p:cNvSpPr>
            <a:spLocks noGrp="1"/>
          </p:cNvSpPr>
          <p:nvPr>
            <p:ph type="title"/>
          </p:nvPr>
        </p:nvSpPr>
        <p:spPr>
          <a:xfrm>
            <a:off x="685800" y="76200"/>
            <a:ext cx="6400800" cy="838200"/>
          </a:xfrm>
          <a:prstGeom prst="rect">
            <a:avLst/>
          </a:prstGeom>
        </p:spPr>
        <p:txBody>
          <a:bodyPr/>
          <a:lstStyle>
            <a:lvl1pPr algn="ctr">
              <a:defRPr sz="4000" b="1">
                <a:solidFill>
                  <a:schemeClr val="bg1"/>
                </a:solidFill>
              </a:defRPr>
            </a:lvl1pPr>
          </a:lstStyle>
          <a:p>
            <a:r>
              <a:rPr lang="en-US" dirty="0" smtClean="0"/>
              <a:t>Click to edit Master title style</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1"/>
          <p:cNvSpPr>
            <a:spLocks noGrp="1"/>
          </p:cNvSpPr>
          <p:nvPr>
            <p:ph type="title"/>
          </p:nvPr>
        </p:nvSpPr>
        <p:spPr>
          <a:xfrm>
            <a:off x="685800" y="76200"/>
            <a:ext cx="6400800" cy="838200"/>
          </a:xfrm>
          <a:prstGeom prst="rect">
            <a:avLst/>
          </a:prstGeom>
        </p:spPr>
        <p:txBody>
          <a:bodyPr/>
          <a:lstStyle>
            <a:lvl1pPr algn="ctr">
              <a:defRPr sz="4000" b="1">
                <a:solidFill>
                  <a:schemeClr val="bg1"/>
                </a:solidFill>
              </a:defRPr>
            </a:lvl1pPr>
          </a:lstStyle>
          <a:p>
            <a:r>
              <a:rPr lang="en-US" dirty="0" smtClean="0"/>
              <a:t>Click to edit Master title style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133600"/>
            <a:ext cx="8229600" cy="1143000"/>
          </a:xfrm>
          <a:prstGeom prst="rect">
            <a:avLst/>
          </a:prstGeom>
        </p:spPr>
        <p:txBody>
          <a:bodyPr/>
          <a:lstStyle>
            <a:lvl1pPr>
              <a:defRPr b="1">
                <a:solidFill>
                  <a:schemeClr val="tx2">
                    <a:lumMod val="50000"/>
                  </a:schemeClr>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18905373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525963"/>
          </a:xfrm>
          <a:prstGeom prst="rect">
            <a:avLst/>
          </a:prstGeom>
        </p:spPr>
        <p:txBody>
          <a:bodyPr/>
          <a:lstStyle>
            <a:lvl1pPr marL="342900" indent="-342900">
              <a:buClr>
                <a:schemeClr val="tx2">
                  <a:lumMod val="50000"/>
                </a:schemeClr>
              </a:buClr>
              <a:buFont typeface="Wingdings" panose="05000000000000000000" pitchFamily="2" charset="2"/>
              <a:buChar char="ü"/>
              <a:defRPr b="1">
                <a:solidFill>
                  <a:srgbClr val="002060"/>
                </a:solidFill>
              </a:defRPr>
            </a:lvl1pPr>
            <a:lvl2pPr marL="742950" indent="-285750">
              <a:buFont typeface="Wingdings" panose="05000000000000000000" pitchFamily="2" charset="2"/>
              <a:buChar char="§"/>
              <a:defRPr u="sng">
                <a:solidFill>
                  <a:srgbClr val="0070C0"/>
                </a:solidFill>
              </a:defRPr>
            </a:lvl2pPr>
            <a:lvl3pPr>
              <a:defRPr>
                <a:solidFill>
                  <a:srgbClr val="0070C0"/>
                </a:solidFill>
              </a:defRPr>
            </a:lvl3pPr>
            <a:lvl4pPr>
              <a:defRPr>
                <a:solidFill>
                  <a:srgbClr val="0070C0"/>
                </a:solidFill>
              </a:defRPr>
            </a:lvl4pPr>
            <a:lvl5pPr>
              <a:defRPr sz="1800">
                <a:solidFill>
                  <a:srgbClr val="0070C0"/>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0"/>
            <a:endParaRPr lang="en-US" dirty="0"/>
          </a:p>
        </p:txBody>
      </p:sp>
      <p:sp>
        <p:nvSpPr>
          <p:cNvPr id="7" name="Title 1"/>
          <p:cNvSpPr>
            <a:spLocks noGrp="1"/>
          </p:cNvSpPr>
          <p:nvPr>
            <p:ph type="title"/>
          </p:nvPr>
        </p:nvSpPr>
        <p:spPr>
          <a:xfrm>
            <a:off x="685800" y="76200"/>
            <a:ext cx="6400800" cy="838200"/>
          </a:xfrm>
          <a:prstGeom prst="rect">
            <a:avLst/>
          </a:prstGeom>
        </p:spPr>
        <p:txBody>
          <a:bodyPr/>
          <a:lstStyle>
            <a:lvl1pPr algn="ctr">
              <a:defRPr sz="4000" b="1">
                <a:solidFill>
                  <a:schemeClr val="bg1"/>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15120039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Title 1"/>
          <p:cNvSpPr>
            <a:spLocks noGrp="1"/>
          </p:cNvSpPr>
          <p:nvPr>
            <p:ph type="title"/>
          </p:nvPr>
        </p:nvSpPr>
        <p:spPr>
          <a:xfrm>
            <a:off x="685800" y="76200"/>
            <a:ext cx="6400800" cy="838200"/>
          </a:xfrm>
          <a:prstGeom prst="rect">
            <a:avLst/>
          </a:prstGeom>
        </p:spPr>
        <p:txBody>
          <a:bodyPr/>
          <a:lstStyle>
            <a:lvl1pPr algn="ctr">
              <a:defRPr sz="4000" b="1">
                <a:solidFill>
                  <a:schemeClr val="bg1"/>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22422793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295400"/>
            <a:ext cx="8001000" cy="5257800"/>
          </a:xfrm>
          <a:prstGeom prst="rect">
            <a:avLst/>
          </a:prstGeom>
        </p:spPr>
        <p:txBody>
          <a:bodyPr/>
          <a:lstStyle>
            <a:lvl1pPr>
              <a:buClr>
                <a:srgbClr val="002060"/>
              </a:buClr>
              <a:buFont typeface="Wingdings" pitchFamily="2" charset="2"/>
              <a:buChar char="ü"/>
              <a:defRPr b="1">
                <a:solidFill>
                  <a:srgbClr val="002060"/>
                </a:solidFill>
              </a:defRPr>
            </a:lvl1pPr>
            <a:lvl2pPr>
              <a:buClr>
                <a:srgbClr val="002060"/>
              </a:buClr>
              <a:buFont typeface="Wingdings" pitchFamily="2" charset="2"/>
              <a:buChar char="§"/>
              <a:defRPr i="0" u="sng">
                <a:solidFill>
                  <a:srgbClr val="0070C0"/>
                </a:solidFill>
              </a:defRPr>
            </a:lvl2pPr>
            <a:lvl3pPr>
              <a:buClr>
                <a:srgbClr val="002060"/>
              </a:buClr>
              <a:defRPr i="0">
                <a:solidFill>
                  <a:srgbClr val="0070C0"/>
                </a:solidFill>
              </a:defRPr>
            </a:lvl3pPr>
            <a:lvl4pPr>
              <a:buClr>
                <a:srgbClr val="002060"/>
              </a:buClr>
              <a:defRPr i="0">
                <a:solidFill>
                  <a:srgbClr val="0070C0"/>
                </a:solidFill>
              </a:defRPr>
            </a:lvl4pPr>
            <a:lvl5pPr>
              <a:buClr>
                <a:srgbClr val="002060"/>
              </a:buClr>
              <a:defRPr sz="1800" i="0">
                <a:solidFill>
                  <a:srgbClr val="0070C0"/>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3" name="Title 1"/>
          <p:cNvSpPr>
            <a:spLocks noGrp="1"/>
          </p:cNvSpPr>
          <p:nvPr>
            <p:ph type="title"/>
          </p:nvPr>
        </p:nvSpPr>
        <p:spPr>
          <a:xfrm>
            <a:off x="685800" y="76200"/>
            <a:ext cx="6400800" cy="838200"/>
          </a:xfrm>
          <a:prstGeom prst="rect">
            <a:avLst/>
          </a:prstGeom>
        </p:spPr>
        <p:txBody>
          <a:bodyPr/>
          <a:lstStyle>
            <a:lvl1pPr algn="ctr">
              <a:defRPr sz="4000" b="1">
                <a:solidFill>
                  <a:schemeClr val="bg1"/>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422323862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theme" Target="../theme/theme2.xml"/><Relationship Id="rId1" Type="http://schemas.openxmlformats.org/officeDocument/2006/relationships/slideLayout" Target="../slideLayouts/slideLayout4.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5" Type="http://schemas.openxmlformats.org/officeDocument/2006/relationships/image" Target="../media/image1.pn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Freeform 7"/>
          <p:cNvSpPr/>
          <p:nvPr userDrawn="1"/>
        </p:nvSpPr>
        <p:spPr>
          <a:xfrm>
            <a:off x="-2" y="0"/>
            <a:ext cx="9144002" cy="1231899"/>
          </a:xfrm>
          <a:custGeom>
            <a:avLst/>
            <a:gdLst>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114300 h 114300"/>
              <a:gd name="connsiteX4" fmla="*/ 0 w 889000"/>
              <a:gd name="connsiteY4" fmla="*/ 0 h 114300"/>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114300 h 114300"/>
              <a:gd name="connsiteX4" fmla="*/ 0 w 889000"/>
              <a:gd name="connsiteY4" fmla="*/ 0 h 114300"/>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114300 h 114300"/>
              <a:gd name="connsiteX4" fmla="*/ 0 w 889000"/>
              <a:gd name="connsiteY4" fmla="*/ 0 h 114300"/>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114300 h 114300"/>
              <a:gd name="connsiteX4" fmla="*/ 0 w 889000"/>
              <a:gd name="connsiteY4" fmla="*/ 0 h 114300"/>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83362 h 114300"/>
              <a:gd name="connsiteX4" fmla="*/ 0 w 889000"/>
              <a:gd name="connsiteY4" fmla="*/ 0 h 114300"/>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83362 h 114300"/>
              <a:gd name="connsiteX4" fmla="*/ 0 w 889000"/>
              <a:gd name="connsiteY4" fmla="*/ 0 h 114300"/>
            </a:gdLst>
            <a:ahLst/>
            <a:cxnLst>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Lst>
            <a:rect l="l" t="t" r="r" b="b"/>
            <a:pathLst>
              <a:path w="889000" h="114300">
                <a:moveTo>
                  <a:pt x="0" y="0"/>
                </a:moveTo>
                <a:lnTo>
                  <a:pt x="889000" y="0"/>
                </a:lnTo>
                <a:lnTo>
                  <a:pt x="889000" y="114300"/>
                </a:lnTo>
                <a:cubicBezTo>
                  <a:pt x="592667" y="114300"/>
                  <a:pt x="256876" y="57580"/>
                  <a:pt x="0" y="83362"/>
                </a:cubicBezTo>
                <a:lnTo>
                  <a:pt x="0" y="0"/>
                </a:lnTo>
                <a:close/>
              </a:path>
            </a:pathLst>
          </a:custGeom>
          <a:blipFill>
            <a:blip r:embed="rId5" cstate="prin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Arial" pitchFamily="34" charset="0"/>
              <a:ea typeface="+mn-ea"/>
              <a:cs typeface="Arial" pitchFamily="34" charset="0"/>
            </a:endParaRPr>
          </a:p>
        </p:txBody>
      </p:sp>
      <p:sp>
        <p:nvSpPr>
          <p:cNvPr id="9" name="Freeform 8"/>
          <p:cNvSpPr/>
          <p:nvPr userDrawn="1"/>
        </p:nvSpPr>
        <p:spPr>
          <a:xfrm flipH="1">
            <a:off x="0" y="888999"/>
            <a:ext cx="9144000" cy="342900"/>
          </a:xfrm>
          <a:custGeom>
            <a:avLst/>
            <a:gdLst>
              <a:gd name="connsiteX0" fmla="*/ 0 w 546100"/>
              <a:gd name="connsiteY0" fmla="*/ 0 h 228600"/>
              <a:gd name="connsiteX1" fmla="*/ 0 w 546100"/>
              <a:gd name="connsiteY1" fmla="*/ 228600 h 228600"/>
              <a:gd name="connsiteX2" fmla="*/ 546100 w 546100"/>
              <a:gd name="connsiteY2" fmla="*/ 228600 h 228600"/>
              <a:gd name="connsiteX3" fmla="*/ 546100 w 546100"/>
              <a:gd name="connsiteY3" fmla="*/ 12700 h 228600"/>
              <a:gd name="connsiteX4" fmla="*/ 0 w 546100"/>
              <a:gd name="connsiteY4" fmla="*/ 0 h 228600"/>
              <a:gd name="connsiteX0" fmla="*/ 0 w 546100"/>
              <a:gd name="connsiteY0" fmla="*/ 0 h 228600"/>
              <a:gd name="connsiteX1" fmla="*/ 0 w 546100"/>
              <a:gd name="connsiteY1" fmla="*/ 228600 h 228600"/>
              <a:gd name="connsiteX2" fmla="*/ 546100 w 546100"/>
              <a:gd name="connsiteY2" fmla="*/ 228600 h 228600"/>
              <a:gd name="connsiteX3" fmla="*/ 546100 w 546100"/>
              <a:gd name="connsiteY3" fmla="*/ 12700 h 228600"/>
              <a:gd name="connsiteX4" fmla="*/ 0 w 546100"/>
              <a:gd name="connsiteY4" fmla="*/ 0 h 228600"/>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391372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91372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91372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91372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91372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41313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41313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Lst>
            <a:ahLst/>
            <a:cxnLst>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6100" h="374161">
                <a:moveTo>
                  <a:pt x="0" y="145561"/>
                </a:moveTo>
                <a:lnTo>
                  <a:pt x="0" y="374161"/>
                </a:lnTo>
                <a:cubicBezTo>
                  <a:pt x="122114" y="599017"/>
                  <a:pt x="204030" y="175847"/>
                  <a:pt x="341313" y="17585"/>
                </a:cubicBezTo>
                <a:cubicBezTo>
                  <a:pt x="480114" y="-87923"/>
                  <a:pt x="520312" y="60569"/>
                  <a:pt x="546100" y="57638"/>
                </a:cubicBezTo>
                <a:lnTo>
                  <a:pt x="546100" y="0"/>
                </a:lnTo>
                <a:cubicBezTo>
                  <a:pt x="372410" y="-378069"/>
                  <a:pt x="139559" y="506046"/>
                  <a:pt x="0" y="145561"/>
                </a:cubicBezTo>
                <a:close/>
              </a:path>
            </a:pathLst>
          </a:custGeom>
          <a:gradFill>
            <a:gsLst>
              <a:gs pos="25000">
                <a:srgbClr val="E8C768"/>
              </a:gs>
              <a:gs pos="100000">
                <a:srgbClr val="FFE25E"/>
              </a:gs>
            </a:gsLst>
            <a:lin ang="108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itchFamily="34" charset="0"/>
              <a:cs typeface="Arial" pitchFamily="34" charset="0"/>
            </a:endParaRPr>
          </a:p>
        </p:txBody>
      </p:sp>
      <p:pic>
        <p:nvPicPr>
          <p:cNvPr id="11" name="Picture 10"/>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7315200" y="146367"/>
            <a:ext cx="1523874" cy="768033"/>
          </a:xfrm>
          <a:prstGeom prst="rect">
            <a:avLst/>
          </a:prstGeom>
        </p:spPr>
      </p:pic>
    </p:spTree>
  </p:cSld>
  <p:clrMap bg1="lt1" tx1="dk1" bg2="lt2" tx2="dk2" accent1="accent1" accent2="accent2" accent3="accent3" accent4="accent4" accent5="accent5" accent6="accent6" hlink="hlink" folHlink="folHlink"/>
  <p:sldLayoutIdLst>
    <p:sldLayoutId id="2147483672" r:id="rId1"/>
    <p:sldLayoutId id="2147483666" r:id="rId2"/>
    <p:sldLayoutId id="2147483667" r:id="rId3"/>
  </p:sldLayoutIdLst>
  <p:hf hdr="0"/>
  <p:txStyles>
    <p:titleStyle>
      <a:lvl1pPr algn="ctr" defTabSz="914400" rtl="0" eaLnBrk="1" latinLnBrk="0" hangingPunct="1">
        <a:spcBef>
          <a:spcPct val="0"/>
        </a:spcBef>
        <a:buNone/>
        <a:defRPr sz="4000" kern="1200">
          <a:solidFill>
            <a:schemeClr val="tx2">
              <a:lumMod val="50000"/>
            </a:schemeClr>
          </a:solidFill>
          <a:latin typeface="+mj-lt"/>
          <a:ea typeface="+mj-ea"/>
          <a:cs typeface="+mj-cs"/>
        </a:defRPr>
      </a:lvl1pPr>
    </p:titleStyle>
    <p:bodyStyle>
      <a:lvl1pPr marL="342900" indent="-342900" algn="l" defTabSz="914400" rtl="0" eaLnBrk="1" latinLnBrk="0" hangingPunct="1">
        <a:spcBef>
          <a:spcPct val="20000"/>
        </a:spcBef>
        <a:buClr>
          <a:schemeClr val="tx2">
            <a:lumMod val="50000"/>
          </a:schemeClr>
        </a:buClr>
        <a:buFont typeface="Arial" pitchFamily="34" charset="0"/>
        <a:buChar char="•"/>
        <a:defRPr sz="3200" kern="1200">
          <a:solidFill>
            <a:srgbClr val="870E00"/>
          </a:solidFill>
          <a:latin typeface="+mn-lt"/>
          <a:ea typeface="+mn-ea"/>
          <a:cs typeface="+mn-cs"/>
        </a:defRPr>
      </a:lvl1pPr>
      <a:lvl2pPr marL="742950" indent="-285750" algn="l" defTabSz="914400" rtl="0" eaLnBrk="1" latinLnBrk="0" hangingPunct="1">
        <a:spcBef>
          <a:spcPct val="20000"/>
        </a:spcBef>
        <a:buClr>
          <a:srgbClr val="870E00"/>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chemeClr val="tx2">
            <a:lumMod val="50000"/>
          </a:schemeClr>
        </a:buClr>
        <a:buFont typeface="Arial" pitchFamily="34" charset="0"/>
        <a:buChar char="•"/>
        <a:defRPr sz="2400" kern="1200">
          <a:solidFill>
            <a:srgbClr val="870E00"/>
          </a:solidFill>
          <a:latin typeface="+mn-lt"/>
          <a:ea typeface="+mn-ea"/>
          <a:cs typeface="+mn-cs"/>
        </a:defRPr>
      </a:lvl3pPr>
      <a:lvl4pPr marL="1600200" indent="-228600" algn="l" defTabSz="914400" rtl="0" eaLnBrk="1" latinLnBrk="0" hangingPunct="1">
        <a:spcBef>
          <a:spcPct val="20000"/>
        </a:spcBef>
        <a:buClr>
          <a:srgbClr val="870E00"/>
        </a:buClr>
        <a:buFont typeface="Arial" pitchFamily="34" charset="0"/>
        <a:buChar char="–"/>
        <a:defRPr sz="2000" kern="1200">
          <a:solidFill>
            <a:schemeClr val="tx1">
              <a:lumMod val="95000"/>
              <a:lumOff val="5000"/>
            </a:schemeClr>
          </a:solidFill>
          <a:latin typeface="+mn-lt"/>
          <a:ea typeface="+mn-ea"/>
          <a:cs typeface="+mn-cs"/>
        </a:defRPr>
      </a:lvl4pPr>
      <a:lvl5pPr marL="2057400" indent="-228600" algn="l" defTabSz="914400" rtl="0" eaLnBrk="1" latinLnBrk="0" hangingPunct="1">
        <a:spcBef>
          <a:spcPct val="20000"/>
        </a:spcBef>
        <a:buClr>
          <a:schemeClr val="tx2">
            <a:lumMod val="50000"/>
          </a:schemeClr>
        </a:buClr>
        <a:buFont typeface="Arial" pitchFamily="34" charset="0"/>
        <a:buChar char="»"/>
        <a:defRPr sz="2000" kern="1200">
          <a:solidFill>
            <a:srgbClr val="870E0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8" name="Picture 6" descr="Image 3"/>
          <p:cNvPicPr>
            <a:picLocks noChangeAspect="1" noChangeArrowheads="1"/>
          </p:cNvPicPr>
          <p:nvPr/>
        </p:nvPicPr>
        <p:blipFill>
          <a:blip r:embed="rId3" cstate="print">
            <a:duotone>
              <a:schemeClr val="bg2">
                <a:shade val="45000"/>
                <a:satMod val="135000"/>
              </a:schemeClr>
              <a:prstClr val="white"/>
            </a:duotone>
            <a:extLst>
              <a:ext uri="{28A0092B-C50C-407E-A947-70E740481C1C}">
                <a14:useLocalDpi xmlns:a14="http://schemas.microsoft.com/office/drawing/2010/main" val="0"/>
              </a:ext>
            </a:extLst>
          </a:blip>
          <a:srcRect t="8397" b="3818"/>
          <a:stretch>
            <a:fillRect/>
          </a:stretch>
        </p:blipFill>
        <p:spPr bwMode="auto">
          <a:xfrm>
            <a:off x="0" y="0"/>
            <a:ext cx="9144000" cy="586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Freeform 6"/>
          <p:cNvSpPr/>
          <p:nvPr/>
        </p:nvSpPr>
        <p:spPr>
          <a:xfrm rot="10800000">
            <a:off x="0" y="4648200"/>
            <a:ext cx="9144002" cy="2209800"/>
          </a:xfrm>
          <a:custGeom>
            <a:avLst/>
            <a:gdLst>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114300 h 114300"/>
              <a:gd name="connsiteX4" fmla="*/ 0 w 889000"/>
              <a:gd name="connsiteY4" fmla="*/ 0 h 114300"/>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114300 h 114300"/>
              <a:gd name="connsiteX4" fmla="*/ 0 w 889000"/>
              <a:gd name="connsiteY4" fmla="*/ 0 h 114300"/>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114300 h 114300"/>
              <a:gd name="connsiteX4" fmla="*/ 0 w 889000"/>
              <a:gd name="connsiteY4" fmla="*/ 0 h 114300"/>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114300 h 114300"/>
              <a:gd name="connsiteX4" fmla="*/ 0 w 889000"/>
              <a:gd name="connsiteY4" fmla="*/ 0 h 114300"/>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83362 h 114300"/>
              <a:gd name="connsiteX4" fmla="*/ 0 w 889000"/>
              <a:gd name="connsiteY4" fmla="*/ 0 h 114300"/>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83362 h 114300"/>
              <a:gd name="connsiteX4" fmla="*/ 0 w 889000"/>
              <a:gd name="connsiteY4" fmla="*/ 0 h 114300"/>
            </a:gdLst>
            <a:ahLst/>
            <a:cxnLst>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Lst>
            <a:rect l="l" t="t" r="r" b="b"/>
            <a:pathLst>
              <a:path w="889000" h="114300">
                <a:moveTo>
                  <a:pt x="0" y="0"/>
                </a:moveTo>
                <a:lnTo>
                  <a:pt x="889000" y="0"/>
                </a:lnTo>
                <a:lnTo>
                  <a:pt x="889000" y="114300"/>
                </a:lnTo>
                <a:cubicBezTo>
                  <a:pt x="592667" y="114300"/>
                  <a:pt x="256876" y="57580"/>
                  <a:pt x="0" y="83362"/>
                </a:cubicBezTo>
                <a:lnTo>
                  <a:pt x="0" y="0"/>
                </a:lnTo>
                <a:close/>
              </a:path>
            </a:pathLst>
          </a:cu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Arial" pitchFamily="34" charset="0"/>
              <a:ea typeface="+mn-ea"/>
              <a:cs typeface="Arial" pitchFamily="34" charset="0"/>
            </a:endParaRPr>
          </a:p>
        </p:txBody>
      </p:sp>
      <p:sp>
        <p:nvSpPr>
          <p:cNvPr id="8" name="Freeform 7"/>
          <p:cNvSpPr/>
          <p:nvPr userDrawn="1"/>
        </p:nvSpPr>
        <p:spPr>
          <a:xfrm rot="10800000" flipH="1">
            <a:off x="0" y="4616933"/>
            <a:ext cx="9144000" cy="640866"/>
          </a:xfrm>
          <a:custGeom>
            <a:avLst/>
            <a:gdLst>
              <a:gd name="connsiteX0" fmla="*/ 0 w 546100"/>
              <a:gd name="connsiteY0" fmla="*/ 0 h 228600"/>
              <a:gd name="connsiteX1" fmla="*/ 0 w 546100"/>
              <a:gd name="connsiteY1" fmla="*/ 228600 h 228600"/>
              <a:gd name="connsiteX2" fmla="*/ 546100 w 546100"/>
              <a:gd name="connsiteY2" fmla="*/ 228600 h 228600"/>
              <a:gd name="connsiteX3" fmla="*/ 546100 w 546100"/>
              <a:gd name="connsiteY3" fmla="*/ 12700 h 228600"/>
              <a:gd name="connsiteX4" fmla="*/ 0 w 546100"/>
              <a:gd name="connsiteY4" fmla="*/ 0 h 228600"/>
              <a:gd name="connsiteX0" fmla="*/ 0 w 546100"/>
              <a:gd name="connsiteY0" fmla="*/ 0 h 228600"/>
              <a:gd name="connsiteX1" fmla="*/ 0 w 546100"/>
              <a:gd name="connsiteY1" fmla="*/ 228600 h 228600"/>
              <a:gd name="connsiteX2" fmla="*/ 546100 w 546100"/>
              <a:gd name="connsiteY2" fmla="*/ 228600 h 228600"/>
              <a:gd name="connsiteX3" fmla="*/ 546100 w 546100"/>
              <a:gd name="connsiteY3" fmla="*/ 12700 h 228600"/>
              <a:gd name="connsiteX4" fmla="*/ 0 w 546100"/>
              <a:gd name="connsiteY4" fmla="*/ 0 h 228600"/>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391372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91372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91372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91372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91372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41313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41313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Lst>
            <a:ahLst/>
            <a:cxnLst>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6100" h="374161">
                <a:moveTo>
                  <a:pt x="0" y="145561"/>
                </a:moveTo>
                <a:lnTo>
                  <a:pt x="0" y="374161"/>
                </a:lnTo>
                <a:cubicBezTo>
                  <a:pt x="122114" y="599017"/>
                  <a:pt x="204030" y="175847"/>
                  <a:pt x="341313" y="17585"/>
                </a:cubicBezTo>
                <a:cubicBezTo>
                  <a:pt x="480114" y="-87923"/>
                  <a:pt x="520312" y="60569"/>
                  <a:pt x="546100" y="57638"/>
                </a:cubicBezTo>
                <a:lnTo>
                  <a:pt x="546100" y="0"/>
                </a:lnTo>
                <a:cubicBezTo>
                  <a:pt x="372410" y="-378069"/>
                  <a:pt x="139559" y="506046"/>
                  <a:pt x="0" y="145561"/>
                </a:cubicBezTo>
                <a:close/>
              </a:path>
            </a:pathLst>
          </a:custGeom>
          <a:gradFill flip="none" rotWithShape="1">
            <a:gsLst>
              <a:gs pos="0">
                <a:schemeClr val="bg1"/>
              </a:gs>
              <a:gs pos="42000">
                <a:srgbClr val="ECD17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itchFamily="34" charset="0"/>
              <a:cs typeface="Arial" pitchFamily="34" charset="0"/>
            </a:endParaRPr>
          </a:p>
        </p:txBody>
      </p:sp>
      <p:pic>
        <p:nvPicPr>
          <p:cNvPr id="6" name="Picture 5"/>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57199" y="5334000"/>
            <a:ext cx="2122651" cy="1069817"/>
          </a:xfrm>
          <a:prstGeom prst="rect">
            <a:avLst/>
          </a:prstGeom>
        </p:spPr>
      </p:pic>
    </p:spTree>
    <p:extLst>
      <p:ext uri="{BB962C8B-B14F-4D97-AF65-F5344CB8AC3E}">
        <p14:creationId xmlns:p14="http://schemas.microsoft.com/office/powerpoint/2010/main" val="2490133698"/>
      </p:ext>
    </p:extLst>
  </p:cSld>
  <p:clrMap bg1="lt1" tx1="dk1" bg2="lt2" tx2="dk2" accent1="accent1" accent2="accent2" accent3="accent3" accent4="accent4" accent5="accent5" accent6="accent6" hlink="hlink" folHlink="folHlink"/>
  <p:sldLayoutIdLst>
    <p:sldLayoutId id="2147483675"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Freeform 2"/>
          <p:cNvSpPr/>
          <p:nvPr userDrawn="1"/>
        </p:nvSpPr>
        <p:spPr>
          <a:xfrm>
            <a:off x="-2" y="0"/>
            <a:ext cx="9144002" cy="1231899"/>
          </a:xfrm>
          <a:custGeom>
            <a:avLst/>
            <a:gdLst>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114300 h 114300"/>
              <a:gd name="connsiteX4" fmla="*/ 0 w 889000"/>
              <a:gd name="connsiteY4" fmla="*/ 0 h 114300"/>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114300 h 114300"/>
              <a:gd name="connsiteX4" fmla="*/ 0 w 889000"/>
              <a:gd name="connsiteY4" fmla="*/ 0 h 114300"/>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114300 h 114300"/>
              <a:gd name="connsiteX4" fmla="*/ 0 w 889000"/>
              <a:gd name="connsiteY4" fmla="*/ 0 h 114300"/>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114300 h 114300"/>
              <a:gd name="connsiteX4" fmla="*/ 0 w 889000"/>
              <a:gd name="connsiteY4" fmla="*/ 0 h 114300"/>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83362 h 114300"/>
              <a:gd name="connsiteX4" fmla="*/ 0 w 889000"/>
              <a:gd name="connsiteY4" fmla="*/ 0 h 114300"/>
              <a:gd name="connsiteX0" fmla="*/ 0 w 889000"/>
              <a:gd name="connsiteY0" fmla="*/ 0 h 114300"/>
              <a:gd name="connsiteX1" fmla="*/ 889000 w 889000"/>
              <a:gd name="connsiteY1" fmla="*/ 0 h 114300"/>
              <a:gd name="connsiteX2" fmla="*/ 889000 w 889000"/>
              <a:gd name="connsiteY2" fmla="*/ 114300 h 114300"/>
              <a:gd name="connsiteX3" fmla="*/ 0 w 889000"/>
              <a:gd name="connsiteY3" fmla="*/ 83362 h 114300"/>
              <a:gd name="connsiteX4" fmla="*/ 0 w 889000"/>
              <a:gd name="connsiteY4" fmla="*/ 0 h 114300"/>
            </a:gdLst>
            <a:ahLst/>
            <a:cxnLst>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Lst>
            <a:rect l="l" t="t" r="r" b="b"/>
            <a:pathLst>
              <a:path w="889000" h="114300">
                <a:moveTo>
                  <a:pt x="0" y="0"/>
                </a:moveTo>
                <a:lnTo>
                  <a:pt x="889000" y="0"/>
                </a:lnTo>
                <a:lnTo>
                  <a:pt x="889000" y="114300"/>
                </a:lnTo>
                <a:cubicBezTo>
                  <a:pt x="592667" y="114300"/>
                  <a:pt x="256876" y="57580"/>
                  <a:pt x="0" y="83362"/>
                </a:cubicBezTo>
                <a:lnTo>
                  <a:pt x="0" y="0"/>
                </a:lnTo>
                <a:close/>
              </a:path>
            </a:pathLst>
          </a:custGeom>
          <a:blipFill>
            <a:blip r:embed="rId5" cstate="prin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Arial" pitchFamily="34" charset="0"/>
              <a:ea typeface="+mn-ea"/>
              <a:cs typeface="Arial" pitchFamily="34" charset="0"/>
            </a:endParaRPr>
          </a:p>
        </p:txBody>
      </p:sp>
      <p:sp>
        <p:nvSpPr>
          <p:cNvPr id="5" name="Freeform 4"/>
          <p:cNvSpPr/>
          <p:nvPr userDrawn="1"/>
        </p:nvSpPr>
        <p:spPr>
          <a:xfrm flipH="1">
            <a:off x="0" y="888999"/>
            <a:ext cx="9144000" cy="342900"/>
          </a:xfrm>
          <a:custGeom>
            <a:avLst/>
            <a:gdLst>
              <a:gd name="connsiteX0" fmla="*/ 0 w 546100"/>
              <a:gd name="connsiteY0" fmla="*/ 0 h 228600"/>
              <a:gd name="connsiteX1" fmla="*/ 0 w 546100"/>
              <a:gd name="connsiteY1" fmla="*/ 228600 h 228600"/>
              <a:gd name="connsiteX2" fmla="*/ 546100 w 546100"/>
              <a:gd name="connsiteY2" fmla="*/ 228600 h 228600"/>
              <a:gd name="connsiteX3" fmla="*/ 546100 w 546100"/>
              <a:gd name="connsiteY3" fmla="*/ 12700 h 228600"/>
              <a:gd name="connsiteX4" fmla="*/ 0 w 546100"/>
              <a:gd name="connsiteY4" fmla="*/ 0 h 228600"/>
              <a:gd name="connsiteX0" fmla="*/ 0 w 546100"/>
              <a:gd name="connsiteY0" fmla="*/ 0 h 228600"/>
              <a:gd name="connsiteX1" fmla="*/ 0 w 546100"/>
              <a:gd name="connsiteY1" fmla="*/ 228600 h 228600"/>
              <a:gd name="connsiteX2" fmla="*/ 546100 w 546100"/>
              <a:gd name="connsiteY2" fmla="*/ 228600 h 228600"/>
              <a:gd name="connsiteX3" fmla="*/ 546100 w 546100"/>
              <a:gd name="connsiteY3" fmla="*/ 12700 h 228600"/>
              <a:gd name="connsiteX4" fmla="*/ 0 w 546100"/>
              <a:gd name="connsiteY4" fmla="*/ 0 h 228600"/>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374161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546100 w 546100"/>
              <a:gd name="connsiteY2" fmla="*/ 57638 h 374161"/>
              <a:gd name="connsiteX3" fmla="*/ 546100 w 546100"/>
              <a:gd name="connsiteY3" fmla="*/ 0 h 374161"/>
              <a:gd name="connsiteX4" fmla="*/ 0 w 546100"/>
              <a:gd name="connsiteY4" fmla="*/ 145561 h 374161"/>
              <a:gd name="connsiteX0" fmla="*/ 0 w 546100"/>
              <a:gd name="connsiteY0" fmla="*/ 145561 h 374161"/>
              <a:gd name="connsiteX1" fmla="*/ 0 w 546100"/>
              <a:gd name="connsiteY1" fmla="*/ 374161 h 374161"/>
              <a:gd name="connsiteX2" fmla="*/ 391372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91372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91372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91372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91372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41313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 name="connsiteX0" fmla="*/ 0 w 546100"/>
              <a:gd name="connsiteY0" fmla="*/ 145561 h 374161"/>
              <a:gd name="connsiteX1" fmla="*/ 0 w 546100"/>
              <a:gd name="connsiteY1" fmla="*/ 374161 h 374161"/>
              <a:gd name="connsiteX2" fmla="*/ 341313 w 546100"/>
              <a:gd name="connsiteY2" fmla="*/ 17585 h 374161"/>
              <a:gd name="connsiteX3" fmla="*/ 546100 w 546100"/>
              <a:gd name="connsiteY3" fmla="*/ 57638 h 374161"/>
              <a:gd name="connsiteX4" fmla="*/ 546100 w 546100"/>
              <a:gd name="connsiteY4" fmla="*/ 0 h 374161"/>
              <a:gd name="connsiteX5" fmla="*/ 0 w 546100"/>
              <a:gd name="connsiteY5" fmla="*/ 145561 h 374161"/>
            </a:gdLst>
            <a:ahLst/>
            <a:cxnLst>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6100" h="374161">
                <a:moveTo>
                  <a:pt x="0" y="145561"/>
                </a:moveTo>
                <a:lnTo>
                  <a:pt x="0" y="374161"/>
                </a:lnTo>
                <a:cubicBezTo>
                  <a:pt x="122114" y="599017"/>
                  <a:pt x="204030" y="175847"/>
                  <a:pt x="341313" y="17585"/>
                </a:cubicBezTo>
                <a:cubicBezTo>
                  <a:pt x="480114" y="-87923"/>
                  <a:pt x="520312" y="60569"/>
                  <a:pt x="546100" y="57638"/>
                </a:cubicBezTo>
                <a:lnTo>
                  <a:pt x="546100" y="0"/>
                </a:lnTo>
                <a:cubicBezTo>
                  <a:pt x="372410" y="-378069"/>
                  <a:pt x="139559" y="506046"/>
                  <a:pt x="0" y="145561"/>
                </a:cubicBezTo>
                <a:close/>
              </a:path>
            </a:pathLst>
          </a:custGeom>
          <a:gradFill>
            <a:gsLst>
              <a:gs pos="25000">
                <a:srgbClr val="E8C768"/>
              </a:gs>
              <a:gs pos="100000">
                <a:srgbClr val="FFE25E"/>
              </a:gs>
            </a:gsLst>
            <a:lin ang="108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itchFamily="34" charset="0"/>
              <a:cs typeface="Arial" pitchFamily="34" charset="0"/>
            </a:endParaRPr>
          </a:p>
        </p:txBody>
      </p:sp>
    </p:spTree>
    <p:extLst>
      <p:ext uri="{BB962C8B-B14F-4D97-AF65-F5344CB8AC3E}">
        <p14:creationId xmlns:p14="http://schemas.microsoft.com/office/powerpoint/2010/main" val="938865509"/>
      </p:ext>
    </p:extLst>
  </p:cSld>
  <p:clrMap bg1="lt1" tx1="dk1" bg2="lt2" tx2="dk2" accent1="accent1" accent2="accent2" accent3="accent3" accent4="accent4" accent5="accent5" accent6="accent6" hlink="hlink" folHlink="folHlink"/>
  <p:sldLayoutIdLst>
    <p:sldLayoutId id="2147483686" r:id="rId1"/>
    <p:sldLayoutId id="2147483691" r:id="rId2"/>
    <p:sldLayoutId id="2147483692"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3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smtClean="0"/>
              <a:t>SAO FMC Presentation</a:t>
            </a:r>
            <a:br>
              <a:rPr lang="en-US" dirty="0" smtClean="0"/>
            </a:br>
            <a:r>
              <a:rPr lang="en-US" dirty="0" smtClean="0"/>
              <a:t>4/26/16</a:t>
            </a:r>
            <a:endParaRPr lang="en-US" sz="3200" i="1" dirty="0"/>
          </a:p>
        </p:txBody>
      </p:sp>
    </p:spTree>
    <p:extLst>
      <p:ext uri="{BB962C8B-B14F-4D97-AF65-F5344CB8AC3E}">
        <p14:creationId xmlns:p14="http://schemas.microsoft.com/office/powerpoint/2010/main" val="13587236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Lease Agreement Data </a:t>
            </a:r>
          </a:p>
          <a:p>
            <a:r>
              <a:rPr lang="en-US" dirty="0"/>
              <a:t>Capital </a:t>
            </a:r>
            <a:r>
              <a:rPr lang="en-US" dirty="0" smtClean="0"/>
              <a:t>Assets</a:t>
            </a:r>
          </a:p>
          <a:p>
            <a:r>
              <a:rPr lang="en-US" dirty="0" smtClean="0"/>
              <a:t>Cash and Deposits</a:t>
            </a:r>
          </a:p>
          <a:p>
            <a:r>
              <a:rPr lang="en-US" dirty="0" smtClean="0"/>
              <a:t>Inter-Organization Form (Due To/Due From)</a:t>
            </a:r>
            <a:endParaRPr lang="en-US" dirty="0"/>
          </a:p>
          <a:p>
            <a:r>
              <a:rPr lang="en-US" dirty="0"/>
              <a:t>Classification of Revenues</a:t>
            </a:r>
          </a:p>
          <a:p>
            <a:r>
              <a:rPr lang="en-US" dirty="0"/>
              <a:t>Fund Balance </a:t>
            </a:r>
            <a:r>
              <a:rPr lang="en-US" dirty="0" smtClean="0"/>
              <a:t>Non-Appropriated</a:t>
            </a:r>
          </a:p>
          <a:p>
            <a:r>
              <a:rPr lang="en-US" dirty="0" smtClean="0"/>
              <a:t>Other Items Noted</a:t>
            </a:r>
            <a:endParaRPr lang="en-US" dirty="0"/>
          </a:p>
          <a:p>
            <a:pPr marL="0" indent="0">
              <a:buNone/>
            </a:pPr>
            <a:endParaRPr lang="en-US" dirty="0"/>
          </a:p>
        </p:txBody>
      </p:sp>
      <p:sp>
        <p:nvSpPr>
          <p:cNvPr id="3" name="Title 2"/>
          <p:cNvSpPr>
            <a:spLocks noGrp="1"/>
          </p:cNvSpPr>
          <p:nvPr>
            <p:ph type="title"/>
          </p:nvPr>
        </p:nvSpPr>
        <p:spPr/>
        <p:txBody>
          <a:bodyPr/>
          <a:lstStyle/>
          <a:p>
            <a:r>
              <a:rPr lang="en-US" dirty="0"/>
              <a:t>CAFR Forms</a:t>
            </a:r>
          </a:p>
        </p:txBody>
      </p:sp>
    </p:spTree>
    <p:extLst>
      <p:ext uri="{BB962C8B-B14F-4D97-AF65-F5344CB8AC3E}">
        <p14:creationId xmlns:p14="http://schemas.microsoft.com/office/powerpoint/2010/main" val="6548048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000" dirty="0"/>
              <a:t>Some of the issues we </a:t>
            </a:r>
            <a:r>
              <a:rPr lang="en-US" sz="2000" dirty="0" smtClean="0"/>
              <a:t>still continue to notice </a:t>
            </a:r>
            <a:r>
              <a:rPr lang="en-US" sz="2000" dirty="0"/>
              <a:t>with the Lease Agreement Form</a:t>
            </a:r>
          </a:p>
          <a:p>
            <a:pPr lvl="1"/>
            <a:r>
              <a:rPr lang="en-US" sz="1700" dirty="0"/>
              <a:t>Not all leases are reported on the form</a:t>
            </a:r>
          </a:p>
          <a:p>
            <a:pPr lvl="2"/>
            <a:r>
              <a:rPr lang="en-US" sz="1700" dirty="0"/>
              <a:t>DOAA performs audit testing and notices that there are additional leases not reported within CAFR</a:t>
            </a:r>
          </a:p>
          <a:p>
            <a:pPr lvl="1"/>
            <a:r>
              <a:rPr lang="en-US" sz="1700" dirty="0"/>
              <a:t>Incorrect payment frequency </a:t>
            </a:r>
          </a:p>
          <a:p>
            <a:pPr lvl="2"/>
            <a:r>
              <a:rPr lang="en-US" sz="1700" dirty="0"/>
              <a:t>Lease payments are made monthly but on the form “annually” was </a:t>
            </a:r>
            <a:r>
              <a:rPr lang="en-US" sz="1700" dirty="0" smtClean="0"/>
              <a:t>chosen</a:t>
            </a:r>
            <a:endParaRPr lang="en-US" sz="1700" dirty="0"/>
          </a:p>
          <a:p>
            <a:pPr lvl="1"/>
            <a:r>
              <a:rPr lang="en-US" sz="1700" dirty="0" smtClean="0"/>
              <a:t>Duplication of lease numbers</a:t>
            </a:r>
          </a:p>
          <a:p>
            <a:pPr lvl="2"/>
            <a:r>
              <a:rPr lang="en-US" sz="1700" dirty="0" smtClean="0"/>
              <a:t>Each lease reported needs to have a unique identifying lease number</a:t>
            </a:r>
          </a:p>
          <a:p>
            <a:pPr lvl="1"/>
            <a:r>
              <a:rPr lang="en-US" sz="1700" dirty="0" smtClean="0"/>
              <a:t>Incorrect/Illogical Date Information</a:t>
            </a:r>
          </a:p>
          <a:p>
            <a:pPr lvl="2"/>
            <a:r>
              <a:rPr lang="en-US" sz="1700" dirty="0" smtClean="0"/>
              <a:t>Incorrect beginning and ending dates (ex: begin date 7/1/16, end date 6/30/15)</a:t>
            </a:r>
          </a:p>
          <a:p>
            <a:pPr lvl="2"/>
            <a:r>
              <a:rPr lang="en-US" sz="1700" dirty="0" smtClean="0"/>
              <a:t>End date not logical with payment frequency (ex: quarterly lease with begin date of 7/1/16 with end date of 5/31/16)</a:t>
            </a:r>
          </a:p>
          <a:p>
            <a:pPr lvl="2"/>
            <a:r>
              <a:rPr lang="en-US" sz="1700" dirty="0" smtClean="0"/>
              <a:t>End date of one year reported when lease has renewal options. End date should be the date at the end of the last renewal year.</a:t>
            </a:r>
            <a:endParaRPr lang="en-US" sz="1700" dirty="0"/>
          </a:p>
          <a:p>
            <a:pPr lvl="1"/>
            <a:r>
              <a:rPr lang="en-US" sz="1700" dirty="0" smtClean="0"/>
              <a:t>Illogical Economic life Information</a:t>
            </a:r>
          </a:p>
          <a:p>
            <a:pPr lvl="2"/>
            <a:r>
              <a:rPr lang="en-US" sz="1700" dirty="0" smtClean="0"/>
              <a:t>Ex: Building life reported as 48 months</a:t>
            </a:r>
          </a:p>
        </p:txBody>
      </p:sp>
      <p:sp>
        <p:nvSpPr>
          <p:cNvPr id="3" name="Title 2"/>
          <p:cNvSpPr>
            <a:spLocks noGrp="1"/>
          </p:cNvSpPr>
          <p:nvPr>
            <p:ph type="title"/>
          </p:nvPr>
        </p:nvSpPr>
        <p:spPr/>
        <p:txBody>
          <a:bodyPr/>
          <a:lstStyle/>
          <a:p>
            <a:r>
              <a:rPr lang="en-US" dirty="0"/>
              <a:t>Leases</a:t>
            </a:r>
          </a:p>
        </p:txBody>
      </p:sp>
    </p:spTree>
    <p:extLst>
      <p:ext uri="{BB962C8B-B14F-4D97-AF65-F5344CB8AC3E}">
        <p14:creationId xmlns:p14="http://schemas.microsoft.com/office/powerpoint/2010/main" val="24243610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sz="2000" dirty="0"/>
          </a:p>
          <a:p>
            <a:r>
              <a:rPr lang="en-US" sz="2000" dirty="0" smtClean="0"/>
              <a:t>Some </a:t>
            </a:r>
            <a:r>
              <a:rPr lang="en-US" sz="2000" dirty="0"/>
              <a:t>of the issues we still continue to notice with the Lease Agreement </a:t>
            </a:r>
            <a:r>
              <a:rPr lang="en-US" sz="2000" dirty="0" smtClean="0"/>
              <a:t>Form</a:t>
            </a:r>
            <a:endParaRPr lang="en-US" sz="1800" dirty="0"/>
          </a:p>
          <a:p>
            <a:pPr lvl="1"/>
            <a:r>
              <a:rPr lang="en-US" sz="1700" dirty="0" smtClean="0"/>
              <a:t>Rent Steps Information not reported correctly</a:t>
            </a:r>
          </a:p>
          <a:p>
            <a:pPr lvl="2"/>
            <a:r>
              <a:rPr lang="en-US" sz="1700" dirty="0" smtClean="0"/>
              <a:t>Rent Steps are indicated on form, but no details are provided</a:t>
            </a:r>
          </a:p>
          <a:p>
            <a:pPr lvl="2"/>
            <a:r>
              <a:rPr lang="en-US" sz="1700" dirty="0" smtClean="0"/>
              <a:t>End date of rent steps is different than end date of lease</a:t>
            </a:r>
          </a:p>
          <a:p>
            <a:pPr lvl="1"/>
            <a:r>
              <a:rPr lang="en-US" sz="1700" dirty="0" smtClean="0"/>
              <a:t>Form is submitted without all required data filled in</a:t>
            </a:r>
            <a:endParaRPr lang="en-US" sz="1700" dirty="0"/>
          </a:p>
        </p:txBody>
      </p:sp>
      <p:sp>
        <p:nvSpPr>
          <p:cNvPr id="3" name="Title 2"/>
          <p:cNvSpPr>
            <a:spLocks noGrp="1"/>
          </p:cNvSpPr>
          <p:nvPr>
            <p:ph type="title"/>
          </p:nvPr>
        </p:nvSpPr>
        <p:spPr/>
        <p:txBody>
          <a:bodyPr/>
          <a:lstStyle/>
          <a:p>
            <a:r>
              <a:rPr lang="en-US" dirty="0"/>
              <a:t>Leases</a:t>
            </a:r>
          </a:p>
        </p:txBody>
      </p:sp>
    </p:spTree>
    <p:extLst>
      <p:ext uri="{BB962C8B-B14F-4D97-AF65-F5344CB8AC3E}">
        <p14:creationId xmlns:p14="http://schemas.microsoft.com/office/powerpoint/2010/main" val="25669059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66800"/>
            <a:ext cx="8001000" cy="5257800"/>
          </a:xfrm>
        </p:spPr>
        <p:txBody>
          <a:bodyPr/>
          <a:lstStyle/>
          <a:p>
            <a:r>
              <a:rPr lang="en-US" sz="2000" dirty="0"/>
              <a:t>Some common things noted during the review of the capital asset </a:t>
            </a:r>
            <a:r>
              <a:rPr lang="en-US" sz="2000" dirty="0" smtClean="0"/>
              <a:t>forms</a:t>
            </a:r>
            <a:endParaRPr lang="en-US" dirty="0"/>
          </a:p>
          <a:p>
            <a:pPr lvl="1"/>
            <a:r>
              <a:rPr lang="en-US" sz="1800" dirty="0" smtClean="0"/>
              <a:t>Inadequate Descriptions </a:t>
            </a:r>
            <a:r>
              <a:rPr lang="en-US" sz="1800" dirty="0"/>
              <a:t>of </a:t>
            </a:r>
            <a:r>
              <a:rPr lang="en-US" sz="1800" dirty="0" smtClean="0"/>
              <a:t>Adjustments</a:t>
            </a:r>
          </a:p>
          <a:p>
            <a:pPr lvl="2"/>
            <a:r>
              <a:rPr lang="en-US" sz="1600" dirty="0"/>
              <a:t>Within the Capital Asset Form, there are columns that require additional information.</a:t>
            </a:r>
          </a:p>
          <a:p>
            <a:pPr lvl="3"/>
            <a:r>
              <a:rPr lang="en-US" sz="1500" dirty="0"/>
              <a:t>Adjustments to Beginning Balances</a:t>
            </a:r>
          </a:p>
          <a:p>
            <a:pPr lvl="3"/>
            <a:r>
              <a:rPr lang="en-US" sz="1500" dirty="0"/>
              <a:t>Adjustments to Current Additions/Deletions </a:t>
            </a:r>
          </a:p>
          <a:p>
            <a:pPr lvl="3"/>
            <a:r>
              <a:rPr lang="en-US" sz="1500" dirty="0"/>
              <a:t>GSFIC Transfer to Agency</a:t>
            </a:r>
          </a:p>
          <a:p>
            <a:pPr lvl="3"/>
            <a:r>
              <a:rPr lang="en-US" sz="1500" dirty="0"/>
              <a:t>Donations</a:t>
            </a:r>
          </a:p>
          <a:p>
            <a:pPr lvl="3"/>
            <a:r>
              <a:rPr lang="en-US" sz="1500" dirty="0"/>
              <a:t>Transfers </a:t>
            </a:r>
            <a:r>
              <a:rPr lang="en-US" sz="1500" dirty="0" smtClean="0"/>
              <a:t>In/Out</a:t>
            </a:r>
            <a:endParaRPr lang="en-US" sz="1500" dirty="0"/>
          </a:p>
          <a:p>
            <a:pPr lvl="1"/>
            <a:r>
              <a:rPr lang="en-US" sz="1800" dirty="0"/>
              <a:t>Transfers</a:t>
            </a:r>
          </a:p>
          <a:p>
            <a:pPr lvl="2"/>
            <a:r>
              <a:rPr lang="en-US" sz="1600" dirty="0"/>
              <a:t>Transfers between agencies should be recorded at the same amounts at both agencies</a:t>
            </a:r>
          </a:p>
          <a:p>
            <a:pPr lvl="3"/>
            <a:r>
              <a:rPr lang="en-US" sz="1500" dirty="0"/>
              <a:t>Including Accumulated Depreciation</a:t>
            </a:r>
          </a:p>
          <a:p>
            <a:pPr lvl="2"/>
            <a:r>
              <a:rPr lang="en-US" sz="1600" dirty="0"/>
              <a:t>We have noted on various occasions where one agency </a:t>
            </a:r>
            <a:r>
              <a:rPr lang="en-US" sz="1600" dirty="0" smtClean="0"/>
              <a:t>reports </a:t>
            </a:r>
            <a:r>
              <a:rPr lang="en-US" sz="1600" dirty="0"/>
              <a:t>$10,000 in capital assets and $3,000 in depreciation, while the second agency is </a:t>
            </a:r>
            <a:r>
              <a:rPr lang="en-US" sz="1600" dirty="0" smtClean="0"/>
              <a:t>reports $8,000 </a:t>
            </a:r>
            <a:r>
              <a:rPr lang="en-US" sz="1600" dirty="0"/>
              <a:t>in capital assets and $2,000 in depreciation. </a:t>
            </a:r>
            <a:endParaRPr lang="en-US" sz="1600" dirty="0" smtClean="0"/>
          </a:p>
          <a:p>
            <a:pPr lvl="2"/>
            <a:r>
              <a:rPr lang="en-US" sz="1600" dirty="0"/>
              <a:t>Please refer to the </a:t>
            </a:r>
            <a:r>
              <a:rPr lang="en-US" sz="1600" i="1" dirty="0"/>
              <a:t>Transfer of Capital Assets </a:t>
            </a:r>
            <a:r>
              <a:rPr lang="en-US" sz="1600" dirty="0"/>
              <a:t>Policy at our website</a:t>
            </a:r>
          </a:p>
          <a:p>
            <a:pPr lvl="3"/>
            <a:r>
              <a:rPr lang="en-US" sz="1500" u="sng" dirty="0" smtClean="0"/>
              <a:t>http://sao.georgia.gov/accounting-policy-manual</a:t>
            </a:r>
            <a:endParaRPr lang="en-US" sz="1500" u="sng" dirty="0"/>
          </a:p>
          <a:p>
            <a:pPr lvl="1"/>
            <a:endParaRPr lang="en-US" sz="2000" dirty="0"/>
          </a:p>
        </p:txBody>
      </p:sp>
      <p:sp>
        <p:nvSpPr>
          <p:cNvPr id="3" name="Title 2"/>
          <p:cNvSpPr>
            <a:spLocks noGrp="1"/>
          </p:cNvSpPr>
          <p:nvPr>
            <p:ph type="title"/>
          </p:nvPr>
        </p:nvSpPr>
        <p:spPr/>
        <p:txBody>
          <a:bodyPr/>
          <a:lstStyle/>
          <a:p>
            <a:r>
              <a:rPr lang="en-US" dirty="0"/>
              <a:t>Capital Assets</a:t>
            </a:r>
          </a:p>
        </p:txBody>
      </p:sp>
    </p:spTree>
    <p:extLst>
      <p:ext uri="{BB962C8B-B14F-4D97-AF65-F5344CB8AC3E}">
        <p14:creationId xmlns:p14="http://schemas.microsoft.com/office/powerpoint/2010/main" val="463339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000" dirty="0"/>
              <a:t>The primary item noted within the Cash and Deposits Form is the </a:t>
            </a:r>
            <a:r>
              <a:rPr lang="en-US" sz="2000" dirty="0" smtClean="0"/>
              <a:t>collateralization:</a:t>
            </a:r>
          </a:p>
          <a:p>
            <a:pPr lvl="1"/>
            <a:r>
              <a:rPr lang="en-US" sz="1600" u="none" dirty="0"/>
              <a:t>OST requires </a:t>
            </a:r>
            <a:r>
              <a:rPr lang="en-US" sz="1600" dirty="0"/>
              <a:t>all bank fee program banks </a:t>
            </a:r>
            <a:r>
              <a:rPr lang="en-US" sz="1600" u="none" dirty="0"/>
              <a:t>to pledge collateral in the name of the State of Georgia (Category 2) for accounts in the </a:t>
            </a:r>
            <a:r>
              <a:rPr lang="en-US" sz="1600" u="none" dirty="0" smtClean="0"/>
              <a:t>program</a:t>
            </a:r>
            <a:endParaRPr lang="en-US" sz="1600" u="none" dirty="0"/>
          </a:p>
          <a:p>
            <a:pPr lvl="2"/>
            <a:r>
              <a:rPr lang="en-US" sz="1400" dirty="0"/>
              <a:t>This includes banks in the Georgia State Pledging Pool and those not (see Appendix sheet of form</a:t>
            </a:r>
            <a:r>
              <a:rPr lang="en-US" sz="1400" dirty="0" smtClean="0"/>
              <a:t>)</a:t>
            </a:r>
          </a:p>
          <a:p>
            <a:pPr lvl="1"/>
            <a:r>
              <a:rPr lang="en-US" sz="1600" u="none" dirty="0"/>
              <a:t>Wells Fargo collateral for bank fee program accounts should be Category 2 – if collateralization inquiry comes back from Wells Fargo otherwise, it is up to the agency to contact the provider of the inquiry and ask for correction or </a:t>
            </a:r>
            <a:r>
              <a:rPr lang="en-US" sz="1600" u="none" dirty="0" smtClean="0"/>
              <a:t>explanation</a:t>
            </a:r>
          </a:p>
          <a:p>
            <a:pPr lvl="2"/>
            <a:r>
              <a:rPr lang="en-US" sz="1400" dirty="0"/>
              <a:t>OST is reaching out to Wells Fargo to train their staff </a:t>
            </a:r>
            <a:r>
              <a:rPr lang="en-US" sz="1400" dirty="0" smtClean="0"/>
              <a:t>on how to </a:t>
            </a:r>
            <a:r>
              <a:rPr lang="en-US" sz="1400" dirty="0"/>
              <a:t>prepare the forms correctly</a:t>
            </a:r>
          </a:p>
          <a:p>
            <a:r>
              <a:rPr lang="en-US" sz="2000" dirty="0" smtClean="0"/>
              <a:t>Other Issues:</a:t>
            </a:r>
          </a:p>
          <a:p>
            <a:pPr lvl="1"/>
            <a:r>
              <a:rPr lang="en-US" sz="1600" u="none" dirty="0" smtClean="0"/>
              <a:t>Current year version of form is not used</a:t>
            </a:r>
          </a:p>
          <a:p>
            <a:pPr lvl="2"/>
            <a:r>
              <a:rPr lang="en-US" sz="1400" dirty="0" smtClean="0"/>
              <a:t>Current year version is always available on our website and there are usually changes to the form every year</a:t>
            </a:r>
            <a:endParaRPr lang="en-US" sz="1400" u="none" dirty="0" smtClean="0"/>
          </a:p>
          <a:p>
            <a:pPr lvl="1"/>
            <a:r>
              <a:rPr lang="en-US" sz="1600" u="none" dirty="0"/>
              <a:t>A</a:t>
            </a:r>
            <a:r>
              <a:rPr lang="en-US" sz="1600" u="none" dirty="0" smtClean="0"/>
              <a:t>ll bank accounts at agency are not included on form</a:t>
            </a:r>
          </a:p>
          <a:p>
            <a:pPr lvl="2"/>
            <a:r>
              <a:rPr lang="en-US" sz="1400" u="none" dirty="0" smtClean="0"/>
              <a:t>All bank accounts an agency has access to should be included on the form and on their general ledger</a:t>
            </a:r>
          </a:p>
          <a:p>
            <a:pPr lvl="2"/>
            <a:r>
              <a:rPr lang="en-US" sz="1400" dirty="0" smtClean="0"/>
              <a:t>Be sure to tie total Cash and Cash Equivalents back to the general </a:t>
            </a:r>
            <a:r>
              <a:rPr lang="en-US" sz="1400" dirty="0"/>
              <a:t>l</a:t>
            </a:r>
            <a:r>
              <a:rPr lang="en-US" sz="1400" dirty="0" smtClean="0"/>
              <a:t>edger</a:t>
            </a:r>
          </a:p>
          <a:p>
            <a:pPr lvl="2"/>
            <a:r>
              <a:rPr lang="en-US" sz="1400" u="none" dirty="0" smtClean="0"/>
              <a:t>Be sure total deposits on the Cash Recon sheet are included on the Deposit </a:t>
            </a:r>
            <a:r>
              <a:rPr lang="en-US" sz="1400" dirty="0"/>
              <a:t>A</a:t>
            </a:r>
            <a:r>
              <a:rPr lang="en-US" sz="1400" u="none" dirty="0" smtClean="0"/>
              <a:t>nalysis sheet</a:t>
            </a:r>
            <a:endParaRPr lang="en-US" sz="1400" u="none" dirty="0"/>
          </a:p>
        </p:txBody>
      </p:sp>
      <p:sp>
        <p:nvSpPr>
          <p:cNvPr id="3" name="Title 2"/>
          <p:cNvSpPr>
            <a:spLocks noGrp="1"/>
          </p:cNvSpPr>
          <p:nvPr>
            <p:ph type="title"/>
          </p:nvPr>
        </p:nvSpPr>
        <p:spPr/>
        <p:txBody>
          <a:bodyPr/>
          <a:lstStyle/>
          <a:p>
            <a:r>
              <a:rPr lang="en-US" dirty="0" smtClean="0"/>
              <a:t>Cash and Deposits</a:t>
            </a:r>
            <a:endParaRPr lang="en-US" dirty="0"/>
          </a:p>
        </p:txBody>
      </p:sp>
    </p:spTree>
    <p:extLst>
      <p:ext uri="{BB962C8B-B14F-4D97-AF65-F5344CB8AC3E}">
        <p14:creationId xmlns:p14="http://schemas.microsoft.com/office/powerpoint/2010/main" val="41833565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a:t>Amounts reported on this form should match the amounts reported at the corresponding agency, </a:t>
            </a:r>
            <a:r>
              <a:rPr lang="en-US" sz="2400" dirty="0" smtClean="0"/>
              <a:t>ex: </a:t>
            </a:r>
            <a:r>
              <a:rPr lang="en-US" sz="2400" dirty="0"/>
              <a:t>Agency A is showing a Due From Agency B equaling $50,000.  There should be a Due To Agency A recorded at Agency B for $50,000</a:t>
            </a:r>
          </a:p>
          <a:p>
            <a:pPr lvl="1"/>
            <a:r>
              <a:rPr lang="en-US" sz="2000" u="none" dirty="0"/>
              <a:t>To ensure completeness, reach </a:t>
            </a:r>
            <a:r>
              <a:rPr lang="en-US" sz="2000" dirty="0"/>
              <a:t>out to the other agency and verify the amounts they are </a:t>
            </a:r>
            <a:r>
              <a:rPr lang="en-US" sz="2000" dirty="0" smtClean="0"/>
              <a:t>reporting</a:t>
            </a:r>
          </a:p>
          <a:p>
            <a:pPr lvl="2"/>
            <a:r>
              <a:rPr lang="en-US" sz="1600" dirty="0" smtClean="0"/>
              <a:t>If reported amounts between agencies do not match, a reconciliation of the differences (ex: timing) needs to be provided.</a:t>
            </a:r>
            <a:endParaRPr lang="en-US" sz="1600" dirty="0"/>
          </a:p>
          <a:p>
            <a:endParaRPr lang="en-US" dirty="0"/>
          </a:p>
        </p:txBody>
      </p:sp>
      <p:sp>
        <p:nvSpPr>
          <p:cNvPr id="3" name="Title 2"/>
          <p:cNvSpPr>
            <a:spLocks noGrp="1"/>
          </p:cNvSpPr>
          <p:nvPr>
            <p:ph type="title"/>
          </p:nvPr>
        </p:nvSpPr>
        <p:spPr/>
        <p:txBody>
          <a:bodyPr/>
          <a:lstStyle/>
          <a:p>
            <a:r>
              <a:rPr lang="en-US" dirty="0" smtClean="0"/>
              <a:t>Inter-Organization </a:t>
            </a:r>
            <a:r>
              <a:rPr lang="en-US" dirty="0"/>
              <a:t>Form </a:t>
            </a:r>
          </a:p>
        </p:txBody>
      </p:sp>
    </p:spTree>
    <p:extLst>
      <p:ext uri="{BB962C8B-B14F-4D97-AF65-F5344CB8AC3E}">
        <p14:creationId xmlns:p14="http://schemas.microsoft.com/office/powerpoint/2010/main" val="9353706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600" dirty="0"/>
              <a:t>Generally, </a:t>
            </a:r>
            <a:r>
              <a:rPr lang="en-US" sz="2600" dirty="0" smtClean="0"/>
              <a:t>with the potential exception of Revenue Collection funds, most </a:t>
            </a:r>
            <a:r>
              <a:rPr lang="en-US" sz="2600" dirty="0"/>
              <a:t>agencies’ revenues should be </a:t>
            </a:r>
            <a:r>
              <a:rPr lang="en-US" sz="2600" dirty="0" smtClean="0"/>
              <a:t>classified </a:t>
            </a:r>
            <a:r>
              <a:rPr lang="en-US" sz="2600" dirty="0"/>
              <a:t>as program </a:t>
            </a:r>
            <a:r>
              <a:rPr lang="en-US" sz="2600" dirty="0" smtClean="0"/>
              <a:t>revenues.</a:t>
            </a:r>
          </a:p>
          <a:p>
            <a:pPr marL="0" indent="0">
              <a:buNone/>
            </a:pPr>
            <a:endParaRPr lang="en-US" sz="2800" dirty="0"/>
          </a:p>
          <a:p>
            <a:pPr marL="0" indent="0">
              <a:buNone/>
            </a:pPr>
            <a:endParaRPr lang="en-US" sz="2800" dirty="0"/>
          </a:p>
        </p:txBody>
      </p:sp>
      <p:sp>
        <p:nvSpPr>
          <p:cNvPr id="3" name="Title 2"/>
          <p:cNvSpPr>
            <a:spLocks noGrp="1"/>
          </p:cNvSpPr>
          <p:nvPr>
            <p:ph type="title"/>
          </p:nvPr>
        </p:nvSpPr>
        <p:spPr/>
        <p:txBody>
          <a:bodyPr/>
          <a:lstStyle/>
          <a:p>
            <a:r>
              <a:rPr lang="en-US" dirty="0"/>
              <a:t>Classification of Revenues</a:t>
            </a:r>
          </a:p>
        </p:txBody>
      </p:sp>
      <p:pic>
        <p:nvPicPr>
          <p:cNvPr id="4" name="Picture 3"/>
          <p:cNvPicPr>
            <a:picLocks noChangeAspect="1"/>
          </p:cNvPicPr>
          <p:nvPr/>
        </p:nvPicPr>
        <p:blipFill>
          <a:blip r:embed="rId3"/>
          <a:stretch>
            <a:fillRect/>
          </a:stretch>
        </p:blipFill>
        <p:spPr>
          <a:xfrm>
            <a:off x="1905000" y="2590800"/>
            <a:ext cx="4879059" cy="3763457"/>
          </a:xfrm>
          <a:prstGeom prst="rect">
            <a:avLst/>
          </a:prstGeom>
        </p:spPr>
      </p:pic>
    </p:spTree>
    <p:extLst>
      <p:ext uri="{BB962C8B-B14F-4D97-AF65-F5344CB8AC3E}">
        <p14:creationId xmlns:p14="http://schemas.microsoft.com/office/powerpoint/2010/main" val="40598362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600" dirty="0"/>
              <a:t>The form should be used for any activity </a:t>
            </a:r>
            <a:r>
              <a:rPr lang="en-US" sz="2600" dirty="0" smtClean="0"/>
              <a:t>in the following funds:</a:t>
            </a:r>
            <a:endParaRPr lang="en-US" sz="2600" u="none" dirty="0" smtClean="0"/>
          </a:p>
          <a:p>
            <a:pPr lvl="1"/>
            <a:r>
              <a:rPr lang="en-US" sz="2400" u="none" dirty="0" smtClean="0"/>
              <a:t>Capital </a:t>
            </a:r>
            <a:r>
              <a:rPr lang="en-US" sz="2400" u="none" dirty="0"/>
              <a:t>Project Funds</a:t>
            </a:r>
          </a:p>
          <a:p>
            <a:pPr lvl="2"/>
            <a:r>
              <a:rPr lang="en-US" sz="2000" u="sng" dirty="0"/>
              <a:t>That are not included in the Budget Fund for BCR </a:t>
            </a:r>
            <a:r>
              <a:rPr lang="en-US" sz="2000" u="sng" dirty="0" smtClean="0"/>
              <a:t>reporting!!  (FYI – will not be allowed in FY17)</a:t>
            </a:r>
            <a:endParaRPr lang="en-US" sz="2000" u="sng" dirty="0"/>
          </a:p>
          <a:p>
            <a:pPr lvl="1"/>
            <a:r>
              <a:rPr lang="en-US" sz="2400" u="none" dirty="0" smtClean="0"/>
              <a:t>Fiduciary Funds (excluding Agency Funds)</a:t>
            </a:r>
            <a:endParaRPr lang="en-US" sz="2400" u="none" dirty="0"/>
          </a:p>
          <a:p>
            <a:pPr lvl="1"/>
            <a:r>
              <a:rPr lang="en-US" sz="2400" u="none" dirty="0"/>
              <a:t>Component Unit Activity</a:t>
            </a:r>
          </a:p>
          <a:p>
            <a:r>
              <a:rPr lang="en-US" sz="2600" dirty="0"/>
              <a:t>The form should NOT be used for any activity in fund </a:t>
            </a:r>
            <a:r>
              <a:rPr lang="en-US" sz="2600" dirty="0" smtClean="0"/>
              <a:t>balance/net </a:t>
            </a:r>
            <a:r>
              <a:rPr lang="en-US" sz="2600" dirty="0"/>
              <a:t>position accounts that relate to the following fund types:</a:t>
            </a:r>
          </a:p>
          <a:p>
            <a:pPr lvl="1"/>
            <a:r>
              <a:rPr lang="en-US" sz="2400" u="none" dirty="0"/>
              <a:t>Budget Fund</a:t>
            </a:r>
          </a:p>
          <a:p>
            <a:pPr lvl="1"/>
            <a:r>
              <a:rPr lang="en-US" sz="2400" u="none" dirty="0"/>
              <a:t>State Revenue Collections Fund</a:t>
            </a:r>
          </a:p>
          <a:p>
            <a:pPr lvl="1"/>
            <a:r>
              <a:rPr lang="en-US" sz="2400" u="none" dirty="0"/>
              <a:t>Agency Funds</a:t>
            </a:r>
          </a:p>
          <a:p>
            <a:endParaRPr lang="en-US" dirty="0"/>
          </a:p>
        </p:txBody>
      </p:sp>
      <p:sp>
        <p:nvSpPr>
          <p:cNvPr id="3" name="Title 2"/>
          <p:cNvSpPr>
            <a:spLocks noGrp="1"/>
          </p:cNvSpPr>
          <p:nvPr>
            <p:ph type="title"/>
          </p:nvPr>
        </p:nvSpPr>
        <p:spPr/>
        <p:txBody>
          <a:bodyPr/>
          <a:lstStyle/>
          <a:p>
            <a:r>
              <a:rPr lang="en-US" sz="2800" dirty="0"/>
              <a:t>Fund Balance Non-Appropriated Form</a:t>
            </a:r>
          </a:p>
        </p:txBody>
      </p:sp>
    </p:spTree>
    <p:extLst>
      <p:ext uri="{BB962C8B-B14F-4D97-AF65-F5344CB8AC3E}">
        <p14:creationId xmlns:p14="http://schemas.microsoft.com/office/powerpoint/2010/main" val="13909183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endParaRPr lang="en-US" dirty="0" smtClean="0"/>
          </a:p>
          <a:p>
            <a:pPr marL="0" indent="0">
              <a:buNone/>
            </a:pPr>
            <a:endParaRPr lang="en-US" dirty="0"/>
          </a:p>
          <a:p>
            <a:pPr marL="0" indent="0">
              <a:buNone/>
            </a:pPr>
            <a:endParaRPr lang="en-US" dirty="0" smtClean="0"/>
          </a:p>
          <a:p>
            <a:pPr marL="0" indent="0" algn="ctr">
              <a:buNone/>
            </a:pPr>
            <a:r>
              <a:rPr lang="en-US" dirty="0" smtClean="0"/>
              <a:t>Other Items Noted</a:t>
            </a:r>
            <a:endParaRPr lang="en-US" dirty="0"/>
          </a:p>
        </p:txBody>
      </p:sp>
      <p:sp>
        <p:nvSpPr>
          <p:cNvPr id="3" name="Title 2"/>
          <p:cNvSpPr>
            <a:spLocks noGrp="1"/>
          </p:cNvSpPr>
          <p:nvPr>
            <p:ph type="title"/>
          </p:nvPr>
        </p:nvSpPr>
        <p:spPr/>
        <p:txBody>
          <a:bodyPr/>
          <a:lstStyle/>
          <a:p>
            <a:r>
              <a:rPr lang="en-US" dirty="0" smtClean="0"/>
              <a:t> </a:t>
            </a:r>
            <a:endParaRPr lang="en-US" dirty="0"/>
          </a:p>
        </p:txBody>
      </p:sp>
    </p:spTree>
    <p:extLst>
      <p:ext uri="{BB962C8B-B14F-4D97-AF65-F5344CB8AC3E}">
        <p14:creationId xmlns:p14="http://schemas.microsoft.com/office/powerpoint/2010/main" val="17939036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dirty="0"/>
              <a:t>Clearing Account</a:t>
            </a:r>
          </a:p>
          <a:p>
            <a:pPr lvl="1"/>
            <a:r>
              <a:rPr lang="en-US" sz="2500" u="none" dirty="0"/>
              <a:t>Must be zero </a:t>
            </a:r>
            <a:r>
              <a:rPr lang="en-US" sz="2500" b="1" u="none" dirty="0"/>
              <a:t>by fund type </a:t>
            </a:r>
            <a:r>
              <a:rPr lang="en-US" sz="2500" u="none" dirty="0"/>
              <a:t>by end of </a:t>
            </a:r>
            <a:r>
              <a:rPr lang="en-US" sz="2500" u="none" dirty="0" smtClean="0"/>
              <a:t>year (ex: BCR,CPF, Agency, </a:t>
            </a:r>
            <a:r>
              <a:rPr lang="en-US" sz="2500" u="none" dirty="0" err="1" smtClean="0"/>
              <a:t>etc</a:t>
            </a:r>
            <a:r>
              <a:rPr lang="en-US" sz="2500" u="none" dirty="0" smtClean="0"/>
              <a:t>). Refer to accounting policy: </a:t>
            </a:r>
            <a:r>
              <a:rPr lang="en-US" sz="2500" i="1" u="none" dirty="0" smtClean="0"/>
              <a:t>Control/Clearing Accounts-Balancing Requirements</a:t>
            </a:r>
            <a:r>
              <a:rPr lang="en-US" sz="2500" u="none" dirty="0" smtClean="0"/>
              <a:t> for travel related account exceptions</a:t>
            </a:r>
            <a:endParaRPr lang="en-US" sz="2500" u="none" dirty="0"/>
          </a:p>
          <a:p>
            <a:r>
              <a:rPr lang="en-US" sz="2800" dirty="0" smtClean="0"/>
              <a:t>Revenue Collections</a:t>
            </a:r>
            <a:endParaRPr lang="en-US" sz="2800" dirty="0"/>
          </a:p>
          <a:p>
            <a:pPr lvl="1"/>
            <a:r>
              <a:rPr lang="en-US" sz="2500" u="none" dirty="0"/>
              <a:t>Should be on Cash Basis</a:t>
            </a:r>
          </a:p>
          <a:p>
            <a:pPr lvl="2"/>
            <a:r>
              <a:rPr lang="en-US" sz="2300" dirty="0"/>
              <a:t>Cash, Revenues, Transfers, possibly Fund Balance</a:t>
            </a:r>
          </a:p>
          <a:p>
            <a:pPr lvl="2"/>
            <a:r>
              <a:rPr lang="en-US" sz="2300" dirty="0"/>
              <a:t>NOT Accounts Receivables</a:t>
            </a:r>
          </a:p>
          <a:p>
            <a:pPr lvl="2"/>
            <a:r>
              <a:rPr lang="en-US" sz="2300" dirty="0"/>
              <a:t>NOT Accounts Payables</a:t>
            </a:r>
          </a:p>
          <a:p>
            <a:pPr lvl="2"/>
            <a:r>
              <a:rPr lang="en-US" sz="2300" dirty="0"/>
              <a:t>NOT Deferred Revenues</a:t>
            </a:r>
          </a:p>
          <a:p>
            <a:pPr lvl="2"/>
            <a:r>
              <a:rPr lang="en-US" sz="2300" dirty="0"/>
              <a:t>Transfers out should tie to amounts confirmed with OST prior to year-end close</a:t>
            </a:r>
          </a:p>
          <a:p>
            <a:endParaRPr lang="en-US" dirty="0"/>
          </a:p>
        </p:txBody>
      </p:sp>
      <p:sp>
        <p:nvSpPr>
          <p:cNvPr id="3" name="Title 2"/>
          <p:cNvSpPr>
            <a:spLocks noGrp="1"/>
          </p:cNvSpPr>
          <p:nvPr>
            <p:ph type="title"/>
          </p:nvPr>
        </p:nvSpPr>
        <p:spPr/>
        <p:txBody>
          <a:bodyPr/>
          <a:lstStyle/>
          <a:p>
            <a:r>
              <a:rPr lang="en-US" dirty="0"/>
              <a:t>Other Items Noted</a:t>
            </a:r>
          </a:p>
        </p:txBody>
      </p:sp>
    </p:spTree>
    <p:extLst>
      <p:ext uri="{BB962C8B-B14F-4D97-AF65-F5344CB8AC3E}">
        <p14:creationId xmlns:p14="http://schemas.microsoft.com/office/powerpoint/2010/main" val="7592982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a:endParaRPr lang="en-US" dirty="0" smtClean="0"/>
          </a:p>
          <a:p>
            <a:pPr algn="ctr"/>
            <a:endParaRPr lang="en-US" dirty="0"/>
          </a:p>
          <a:p>
            <a:r>
              <a:rPr lang="en-US" dirty="0" smtClean="0"/>
              <a:t> BCR issues noted during FY2015</a:t>
            </a:r>
          </a:p>
          <a:p>
            <a:r>
              <a:rPr lang="en-US" dirty="0"/>
              <a:t> </a:t>
            </a:r>
            <a:r>
              <a:rPr lang="en-US" dirty="0" smtClean="0"/>
              <a:t>CAFR Forms common issues</a:t>
            </a:r>
          </a:p>
          <a:p>
            <a:r>
              <a:rPr lang="en-US" dirty="0"/>
              <a:t> </a:t>
            </a:r>
            <a:r>
              <a:rPr lang="en-US" dirty="0" smtClean="0"/>
              <a:t>PCA tips</a:t>
            </a:r>
          </a:p>
          <a:p>
            <a:r>
              <a:rPr lang="en-US" dirty="0"/>
              <a:t> </a:t>
            </a:r>
            <a:r>
              <a:rPr lang="en-US" dirty="0" smtClean="0"/>
              <a:t>Unrecorded Payables and Receivable Form</a:t>
            </a:r>
          </a:p>
          <a:p>
            <a:r>
              <a:rPr lang="en-US" dirty="0"/>
              <a:t> </a:t>
            </a:r>
            <a:r>
              <a:rPr lang="en-US" dirty="0" smtClean="0"/>
              <a:t>Miscellaneous</a:t>
            </a:r>
          </a:p>
          <a:p>
            <a:pPr marL="0" indent="0">
              <a:buNone/>
            </a:pPr>
            <a:endParaRPr lang="en-US" dirty="0"/>
          </a:p>
          <a:p>
            <a:pPr marL="0" indent="0">
              <a:buNone/>
            </a:pPr>
            <a:endParaRPr lang="en-US" dirty="0" smtClean="0"/>
          </a:p>
          <a:p>
            <a:pPr marL="0" indent="0">
              <a:buNone/>
            </a:pPr>
            <a:endParaRPr lang="en-US" dirty="0"/>
          </a:p>
        </p:txBody>
      </p:sp>
      <p:sp>
        <p:nvSpPr>
          <p:cNvPr id="3" name="Title 2"/>
          <p:cNvSpPr>
            <a:spLocks noGrp="1"/>
          </p:cNvSpPr>
          <p:nvPr>
            <p:ph type="title"/>
          </p:nvPr>
        </p:nvSpPr>
        <p:spPr/>
        <p:txBody>
          <a:bodyPr/>
          <a:lstStyle/>
          <a:p>
            <a:r>
              <a:rPr lang="en-US" dirty="0" smtClean="0"/>
              <a:t>2016 Outlook</a:t>
            </a:r>
            <a:endParaRPr lang="en-US" dirty="0"/>
          </a:p>
        </p:txBody>
      </p:sp>
    </p:spTree>
    <p:extLst>
      <p:ext uri="{BB962C8B-B14F-4D97-AF65-F5344CB8AC3E}">
        <p14:creationId xmlns:p14="http://schemas.microsoft.com/office/powerpoint/2010/main" val="14501864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500" dirty="0"/>
              <a:t>Governance List</a:t>
            </a:r>
          </a:p>
          <a:p>
            <a:pPr lvl="1"/>
            <a:r>
              <a:rPr lang="en-US" sz="2400" u="none" dirty="0"/>
              <a:t>Account </a:t>
            </a:r>
            <a:r>
              <a:rPr lang="en-US" sz="2400" u="none" dirty="0" smtClean="0"/>
              <a:t>Payable – Encumbrances Payable </a:t>
            </a:r>
            <a:r>
              <a:rPr lang="en-US" sz="2400" u="none" dirty="0"/>
              <a:t>200011 should be zero in General Ledger until year end when PO module closes to GL</a:t>
            </a:r>
          </a:p>
          <a:p>
            <a:pPr lvl="1"/>
            <a:r>
              <a:rPr lang="en-US" sz="2400" u="none" dirty="0"/>
              <a:t>In Period 1 Manual JVs should be reversed and adjustments should be made through PO module</a:t>
            </a:r>
          </a:p>
          <a:p>
            <a:r>
              <a:rPr lang="en-US" sz="2500" dirty="0"/>
              <a:t>Inappropriate balances on Capital Projects Fund (CPF) trial balances &amp; Reconciliation to GSFIC Transfers</a:t>
            </a:r>
          </a:p>
          <a:p>
            <a:pPr lvl="1"/>
            <a:r>
              <a:rPr lang="en-US" sz="2400" u="none" dirty="0"/>
              <a:t>Due To/Due From accounts should only include activity pertaining to capital projects, not general fund</a:t>
            </a:r>
          </a:p>
          <a:p>
            <a:pPr lvl="1"/>
            <a:r>
              <a:rPr lang="en-US" sz="2400" u="none" dirty="0"/>
              <a:t>Transfers to/from GSFIC do not match </a:t>
            </a:r>
          </a:p>
          <a:p>
            <a:pPr lvl="2"/>
            <a:r>
              <a:rPr lang="en-US" sz="2000" dirty="0"/>
              <a:t>SAO understands there are instances for timing differences for </a:t>
            </a:r>
            <a:r>
              <a:rPr lang="en-US" sz="2000" dirty="0" smtClean="0"/>
              <a:t>transfers</a:t>
            </a:r>
            <a:endParaRPr lang="en-US" sz="2000" dirty="0"/>
          </a:p>
          <a:p>
            <a:pPr lvl="2"/>
            <a:r>
              <a:rPr lang="en-US" sz="2000" dirty="0"/>
              <a:t>Transfers should only be with GSFIC</a:t>
            </a:r>
          </a:p>
          <a:p>
            <a:endParaRPr lang="en-US" dirty="0"/>
          </a:p>
        </p:txBody>
      </p:sp>
      <p:sp>
        <p:nvSpPr>
          <p:cNvPr id="3" name="Title 2"/>
          <p:cNvSpPr>
            <a:spLocks noGrp="1"/>
          </p:cNvSpPr>
          <p:nvPr>
            <p:ph type="title"/>
          </p:nvPr>
        </p:nvSpPr>
        <p:spPr/>
        <p:txBody>
          <a:bodyPr/>
          <a:lstStyle/>
          <a:p>
            <a:r>
              <a:rPr lang="en-US" dirty="0"/>
              <a:t>Other Items Noted</a:t>
            </a:r>
          </a:p>
        </p:txBody>
      </p:sp>
    </p:spTree>
    <p:extLst>
      <p:ext uri="{BB962C8B-B14F-4D97-AF65-F5344CB8AC3E}">
        <p14:creationId xmlns:p14="http://schemas.microsoft.com/office/powerpoint/2010/main" val="40172950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lstStyle/>
          <a:p>
            <a:pPr marL="0" indent="0">
              <a:buNone/>
            </a:pPr>
            <a:endParaRPr lang="en-US" dirty="0" smtClean="0"/>
          </a:p>
          <a:p>
            <a:pPr marL="0" indent="0">
              <a:buNone/>
            </a:pPr>
            <a:endParaRPr lang="en-US" dirty="0"/>
          </a:p>
          <a:p>
            <a:pPr marL="0" indent="0">
              <a:buNone/>
            </a:pPr>
            <a:endParaRPr lang="en-US" dirty="0" smtClean="0"/>
          </a:p>
          <a:p>
            <a:pPr marL="0" indent="0" algn="ctr">
              <a:buNone/>
            </a:pPr>
            <a:r>
              <a:rPr lang="en-US" dirty="0" smtClean="0"/>
              <a:t>Tips for Post Closing Adjustments (PCAs)</a:t>
            </a:r>
          </a:p>
          <a:p>
            <a:pPr marL="0" indent="0" algn="ctr">
              <a:buNone/>
            </a:pPr>
            <a:endParaRPr lang="en-US" dirty="0"/>
          </a:p>
        </p:txBody>
      </p:sp>
    </p:spTree>
    <p:extLst>
      <p:ext uri="{BB962C8B-B14F-4D97-AF65-F5344CB8AC3E}">
        <p14:creationId xmlns:p14="http://schemas.microsoft.com/office/powerpoint/2010/main" val="8815027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SAO </a:t>
            </a:r>
            <a:r>
              <a:rPr lang="en-US" dirty="0"/>
              <a:t>has noticed that at times agencies have submitted a</a:t>
            </a:r>
            <a:r>
              <a:rPr lang="en-US" dirty="0" smtClean="0"/>
              <a:t> PCA </a:t>
            </a:r>
            <a:r>
              <a:rPr lang="en-US" dirty="0"/>
              <a:t>Form that </a:t>
            </a:r>
            <a:r>
              <a:rPr lang="en-US" dirty="0" smtClean="0"/>
              <a:t>is </a:t>
            </a:r>
            <a:r>
              <a:rPr lang="en-US" dirty="0"/>
              <a:t>not in sync with the Fund Balance Appropriated </a:t>
            </a:r>
            <a:r>
              <a:rPr lang="en-US" dirty="0" smtClean="0"/>
              <a:t>Form (FBAF).</a:t>
            </a:r>
            <a:endParaRPr lang="en-US" dirty="0"/>
          </a:p>
          <a:p>
            <a:r>
              <a:rPr lang="en-US" dirty="0" smtClean="0"/>
              <a:t>Examples: </a:t>
            </a:r>
            <a:r>
              <a:rPr lang="en-US" dirty="0"/>
              <a:t>P</a:t>
            </a:r>
            <a:r>
              <a:rPr lang="en-US" dirty="0" smtClean="0"/>
              <a:t>CA </a:t>
            </a:r>
            <a:r>
              <a:rPr lang="en-US" dirty="0"/>
              <a:t>increases </a:t>
            </a:r>
            <a:r>
              <a:rPr lang="en-US" dirty="0" smtClean="0"/>
              <a:t>revenues </a:t>
            </a:r>
            <a:r>
              <a:rPr lang="en-US" dirty="0"/>
              <a:t>and an offsetting A/R account, but the </a:t>
            </a:r>
            <a:r>
              <a:rPr lang="en-US" dirty="0" smtClean="0"/>
              <a:t>FBAF shows </a:t>
            </a:r>
            <a:r>
              <a:rPr lang="en-US" dirty="0"/>
              <a:t>no effect on ending f</a:t>
            </a:r>
            <a:r>
              <a:rPr lang="en-US" dirty="0" smtClean="0"/>
              <a:t>und balance; budget ref per PCA submitted not the same as what is reported on FBAF (CY vs. PPA).</a:t>
            </a:r>
            <a:endParaRPr lang="en-US" dirty="0"/>
          </a:p>
          <a:p>
            <a:pPr marL="0" indent="0">
              <a:buNone/>
            </a:pPr>
            <a:endParaRPr lang="en-US" dirty="0"/>
          </a:p>
        </p:txBody>
      </p:sp>
      <p:sp>
        <p:nvSpPr>
          <p:cNvPr id="3" name="Title 2"/>
          <p:cNvSpPr>
            <a:spLocks noGrp="1"/>
          </p:cNvSpPr>
          <p:nvPr>
            <p:ph type="title"/>
          </p:nvPr>
        </p:nvSpPr>
        <p:spPr/>
        <p:txBody>
          <a:bodyPr/>
          <a:lstStyle/>
          <a:p>
            <a:r>
              <a:rPr lang="en-US" sz="3200" dirty="0" smtClean="0"/>
              <a:t>PCA Form does not match BCR Form	</a:t>
            </a:r>
            <a:endParaRPr lang="en-US" sz="3200" dirty="0"/>
          </a:p>
        </p:txBody>
      </p:sp>
    </p:spTree>
    <p:extLst>
      <p:ext uri="{BB962C8B-B14F-4D97-AF65-F5344CB8AC3E}">
        <p14:creationId xmlns:p14="http://schemas.microsoft.com/office/powerpoint/2010/main" val="18626690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If there is an increase in revenue/fund balance (credit entry to revenue on PCA form):</a:t>
            </a:r>
          </a:p>
          <a:p>
            <a:pPr lvl="1"/>
            <a:r>
              <a:rPr lang="en-US" u="none" dirty="0" smtClean="0"/>
              <a:t>Amount is entered on FBAF form as a POSITIVE amount</a:t>
            </a:r>
          </a:p>
          <a:p>
            <a:pPr marL="514350" indent="-457200"/>
            <a:r>
              <a:rPr lang="en-US" dirty="0" smtClean="0"/>
              <a:t>If there is a decrease in revenue/fund balance (debit entry to revenue on PCA form):</a:t>
            </a:r>
          </a:p>
          <a:p>
            <a:pPr marL="914400" lvl="1" indent="-457200"/>
            <a:r>
              <a:rPr lang="en-US" u="none" dirty="0" smtClean="0"/>
              <a:t>Amount is entered on FBAF form as a NEGATIVE amount</a:t>
            </a:r>
          </a:p>
        </p:txBody>
      </p:sp>
      <p:sp>
        <p:nvSpPr>
          <p:cNvPr id="3" name="Title 2"/>
          <p:cNvSpPr>
            <a:spLocks noGrp="1"/>
          </p:cNvSpPr>
          <p:nvPr>
            <p:ph type="title"/>
          </p:nvPr>
        </p:nvSpPr>
        <p:spPr/>
        <p:txBody>
          <a:bodyPr/>
          <a:lstStyle/>
          <a:p>
            <a:r>
              <a:rPr lang="en-US" sz="3600" dirty="0" smtClean="0"/>
              <a:t>For PCA Revenue Adjustments</a:t>
            </a:r>
            <a:endParaRPr lang="en-US" sz="3600" dirty="0"/>
          </a:p>
        </p:txBody>
      </p:sp>
    </p:spTree>
    <p:extLst>
      <p:ext uri="{BB962C8B-B14F-4D97-AF65-F5344CB8AC3E}">
        <p14:creationId xmlns:p14="http://schemas.microsoft.com/office/powerpoint/2010/main" val="3195604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If there is an increase in expenditures/decrease in fund balance (debit entry to expenditures on PCA form):</a:t>
            </a:r>
          </a:p>
          <a:p>
            <a:pPr lvl="1"/>
            <a:r>
              <a:rPr lang="en-US" u="none" dirty="0" smtClean="0"/>
              <a:t>Amount is entered on FBAF form as a POSITIVE amount</a:t>
            </a:r>
          </a:p>
          <a:p>
            <a:pPr marL="514350" indent="-457200"/>
            <a:r>
              <a:rPr lang="en-US" dirty="0" smtClean="0"/>
              <a:t>If there is a decrease in expenditures/increase in fund balance (credit entry to expenditures on PCA form):</a:t>
            </a:r>
          </a:p>
          <a:p>
            <a:pPr marL="914400" lvl="1" indent="-457200"/>
            <a:r>
              <a:rPr lang="en-US" u="none" dirty="0" smtClean="0"/>
              <a:t>Amount is entered on FBAF form as a NEGATIVE amount</a:t>
            </a:r>
          </a:p>
        </p:txBody>
      </p:sp>
      <p:sp>
        <p:nvSpPr>
          <p:cNvPr id="3" name="Title 2"/>
          <p:cNvSpPr>
            <a:spLocks noGrp="1"/>
          </p:cNvSpPr>
          <p:nvPr>
            <p:ph type="title"/>
          </p:nvPr>
        </p:nvSpPr>
        <p:spPr/>
        <p:txBody>
          <a:bodyPr/>
          <a:lstStyle/>
          <a:p>
            <a:r>
              <a:rPr lang="en-US" sz="3200" dirty="0" smtClean="0"/>
              <a:t>For PCA Expenditure Adjustments</a:t>
            </a:r>
            <a:endParaRPr lang="en-US" sz="3200" dirty="0"/>
          </a:p>
        </p:txBody>
      </p:sp>
    </p:spTree>
    <p:extLst>
      <p:ext uri="{BB962C8B-B14F-4D97-AF65-F5344CB8AC3E}">
        <p14:creationId xmlns:p14="http://schemas.microsoft.com/office/powerpoint/2010/main" val="27516399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dirty="0" smtClean="0"/>
              <a:t>The PCA below represents a scenario where expenditures needs to be increased:</a:t>
            </a:r>
          </a:p>
          <a:p>
            <a:pPr marL="0" indent="0">
              <a:buNone/>
            </a:pPr>
            <a:endParaRPr lang="en-US" dirty="0" smtClean="0"/>
          </a:p>
          <a:p>
            <a:pPr marL="0" indent="0">
              <a:buNone/>
            </a:pPr>
            <a:endParaRPr lang="en-US" dirty="0"/>
          </a:p>
        </p:txBody>
      </p:sp>
      <p:sp>
        <p:nvSpPr>
          <p:cNvPr id="3" name="Title 2"/>
          <p:cNvSpPr>
            <a:spLocks noGrp="1"/>
          </p:cNvSpPr>
          <p:nvPr>
            <p:ph type="title"/>
          </p:nvPr>
        </p:nvSpPr>
        <p:spPr/>
        <p:txBody>
          <a:bodyPr/>
          <a:lstStyle/>
          <a:p>
            <a:r>
              <a:rPr lang="en-US" dirty="0" smtClean="0"/>
              <a:t>PCA Example</a:t>
            </a:r>
            <a:endParaRPr lang="en-US" dirty="0"/>
          </a:p>
        </p:txBody>
      </p:sp>
      <p:pic>
        <p:nvPicPr>
          <p:cNvPr id="7" name="Picture 6"/>
          <p:cNvPicPr>
            <a:picLocks noChangeAspect="1"/>
          </p:cNvPicPr>
          <p:nvPr/>
        </p:nvPicPr>
        <p:blipFill>
          <a:blip r:embed="rId2"/>
          <a:stretch>
            <a:fillRect/>
          </a:stretch>
        </p:blipFill>
        <p:spPr>
          <a:xfrm>
            <a:off x="152400" y="2286000"/>
            <a:ext cx="8686800" cy="4343400"/>
          </a:xfrm>
          <a:prstGeom prst="rect">
            <a:avLst/>
          </a:prstGeom>
        </p:spPr>
      </p:pic>
    </p:spTree>
    <p:extLst>
      <p:ext uri="{BB962C8B-B14F-4D97-AF65-F5344CB8AC3E}">
        <p14:creationId xmlns:p14="http://schemas.microsoft.com/office/powerpoint/2010/main" val="42630427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dirty="0" smtClean="0"/>
              <a:t>The FBAF below reflects the PCA example properly recorded on FBAF:</a:t>
            </a:r>
            <a:endParaRPr lang="en-US" sz="2800" dirty="0"/>
          </a:p>
        </p:txBody>
      </p:sp>
      <p:sp>
        <p:nvSpPr>
          <p:cNvPr id="3" name="Title 2"/>
          <p:cNvSpPr>
            <a:spLocks noGrp="1"/>
          </p:cNvSpPr>
          <p:nvPr>
            <p:ph type="title"/>
          </p:nvPr>
        </p:nvSpPr>
        <p:spPr/>
        <p:txBody>
          <a:bodyPr/>
          <a:lstStyle/>
          <a:p>
            <a:r>
              <a:rPr lang="en-US" sz="3600" dirty="0" smtClean="0"/>
              <a:t>PCA Example Recorded on FBAF</a:t>
            </a:r>
            <a:endParaRPr lang="en-US" sz="3600" dirty="0"/>
          </a:p>
        </p:txBody>
      </p:sp>
      <p:pic>
        <p:nvPicPr>
          <p:cNvPr id="6" name="Picture 5"/>
          <p:cNvPicPr>
            <a:picLocks noChangeAspect="1"/>
          </p:cNvPicPr>
          <p:nvPr/>
        </p:nvPicPr>
        <p:blipFill>
          <a:blip r:embed="rId2"/>
          <a:stretch>
            <a:fillRect/>
          </a:stretch>
        </p:blipFill>
        <p:spPr>
          <a:xfrm>
            <a:off x="228599" y="2514600"/>
            <a:ext cx="8229601" cy="1752600"/>
          </a:xfrm>
          <a:prstGeom prst="rect">
            <a:avLst/>
          </a:prstGeom>
        </p:spPr>
      </p:pic>
    </p:spTree>
    <p:extLst>
      <p:ext uri="{BB962C8B-B14F-4D97-AF65-F5344CB8AC3E}">
        <p14:creationId xmlns:p14="http://schemas.microsoft.com/office/powerpoint/2010/main" val="3245507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smtClean="0"/>
              <a:t>If the PCA submitted is to adjust </a:t>
            </a:r>
            <a:r>
              <a:rPr lang="en-US" u="sng" dirty="0" smtClean="0"/>
              <a:t>Current Year</a:t>
            </a:r>
            <a:r>
              <a:rPr lang="en-US" dirty="0" smtClean="0"/>
              <a:t> revenue and/or expenditures, it goes in Section 1 of FBAF in corresponding column:</a:t>
            </a:r>
          </a:p>
          <a:p>
            <a:pPr marL="0" indent="0">
              <a:buNone/>
            </a:pPr>
            <a:endParaRPr lang="en-US" dirty="0"/>
          </a:p>
        </p:txBody>
      </p:sp>
      <p:sp>
        <p:nvSpPr>
          <p:cNvPr id="3" name="Title 2"/>
          <p:cNvSpPr>
            <a:spLocks noGrp="1"/>
          </p:cNvSpPr>
          <p:nvPr>
            <p:ph type="title"/>
          </p:nvPr>
        </p:nvSpPr>
        <p:spPr/>
        <p:txBody>
          <a:bodyPr/>
          <a:lstStyle/>
          <a:p>
            <a:r>
              <a:rPr lang="en-US" sz="2800" dirty="0" smtClean="0"/>
              <a:t>PCA Budget Year Reported Properly on FBAF Form</a:t>
            </a:r>
            <a:endParaRPr lang="en-US" sz="2800" dirty="0"/>
          </a:p>
        </p:txBody>
      </p:sp>
      <p:pic>
        <p:nvPicPr>
          <p:cNvPr id="4" name="Picture 3"/>
          <p:cNvPicPr>
            <a:picLocks noChangeAspect="1"/>
          </p:cNvPicPr>
          <p:nvPr/>
        </p:nvPicPr>
        <p:blipFill>
          <a:blip r:embed="rId2"/>
          <a:stretch>
            <a:fillRect/>
          </a:stretch>
        </p:blipFill>
        <p:spPr>
          <a:xfrm>
            <a:off x="76200" y="3200400"/>
            <a:ext cx="9067800" cy="2933700"/>
          </a:xfrm>
          <a:prstGeom prst="rect">
            <a:avLst/>
          </a:prstGeom>
        </p:spPr>
      </p:pic>
    </p:spTree>
    <p:extLst>
      <p:ext uri="{BB962C8B-B14F-4D97-AF65-F5344CB8AC3E}">
        <p14:creationId xmlns:p14="http://schemas.microsoft.com/office/powerpoint/2010/main" val="18471628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sz="2600" dirty="0"/>
              <a:t>If the PCA submitted is to adjust </a:t>
            </a:r>
            <a:r>
              <a:rPr lang="en-US" sz="2600" u="sng" dirty="0" smtClean="0"/>
              <a:t>Prior </a:t>
            </a:r>
            <a:r>
              <a:rPr lang="en-US" sz="2600" u="sng" dirty="0"/>
              <a:t>Year</a:t>
            </a:r>
            <a:r>
              <a:rPr lang="en-US" sz="2600" dirty="0"/>
              <a:t> revenue and/or expenditures, it goes in Section </a:t>
            </a:r>
            <a:r>
              <a:rPr lang="en-US" sz="2600" dirty="0" smtClean="0"/>
              <a:t>2 </a:t>
            </a:r>
            <a:r>
              <a:rPr lang="en-US" sz="2600" dirty="0"/>
              <a:t>of FBAF in </a:t>
            </a:r>
            <a:r>
              <a:rPr lang="en-US" sz="2600" dirty="0" smtClean="0"/>
              <a:t>the PCA prior period adjustment column (enter increases in fund balance as a positive amount, decreases as a negative amount):</a:t>
            </a:r>
          </a:p>
          <a:p>
            <a:pPr marL="0" indent="0">
              <a:buNone/>
            </a:pPr>
            <a:endParaRPr lang="en-US" sz="2800" dirty="0" smtClean="0"/>
          </a:p>
          <a:p>
            <a:pPr marL="0" indent="0">
              <a:buNone/>
            </a:pPr>
            <a:endParaRPr lang="en-US" dirty="0"/>
          </a:p>
          <a:p>
            <a:pPr marL="0" indent="0">
              <a:buNone/>
            </a:pPr>
            <a:endParaRPr lang="en-US" dirty="0"/>
          </a:p>
        </p:txBody>
      </p:sp>
      <p:sp>
        <p:nvSpPr>
          <p:cNvPr id="3" name="Title 2"/>
          <p:cNvSpPr>
            <a:spLocks noGrp="1"/>
          </p:cNvSpPr>
          <p:nvPr>
            <p:ph type="title"/>
          </p:nvPr>
        </p:nvSpPr>
        <p:spPr/>
        <p:txBody>
          <a:bodyPr/>
          <a:lstStyle/>
          <a:p>
            <a:r>
              <a:rPr lang="en-US" sz="2800" dirty="0">
                <a:solidFill>
                  <a:prstClr val="white"/>
                </a:solidFill>
              </a:rPr>
              <a:t>PCA Budget Year Reported Properly on FBAF Form</a:t>
            </a:r>
            <a:endParaRPr lang="en-US" dirty="0"/>
          </a:p>
        </p:txBody>
      </p:sp>
      <p:pic>
        <p:nvPicPr>
          <p:cNvPr id="4" name="Picture 3"/>
          <p:cNvPicPr>
            <a:picLocks noChangeAspect="1"/>
          </p:cNvPicPr>
          <p:nvPr/>
        </p:nvPicPr>
        <p:blipFill>
          <a:blip r:embed="rId2"/>
          <a:stretch>
            <a:fillRect/>
          </a:stretch>
        </p:blipFill>
        <p:spPr>
          <a:xfrm>
            <a:off x="264736" y="3505200"/>
            <a:ext cx="8458200" cy="2828925"/>
          </a:xfrm>
          <a:prstGeom prst="rect">
            <a:avLst/>
          </a:prstGeom>
        </p:spPr>
      </p:pic>
      <p:sp>
        <p:nvSpPr>
          <p:cNvPr id="5" name="Down Arrow 4"/>
          <p:cNvSpPr/>
          <p:nvPr/>
        </p:nvSpPr>
        <p:spPr>
          <a:xfrm>
            <a:off x="5943600" y="4348162"/>
            <a:ext cx="228600" cy="381000"/>
          </a:xfrm>
          <a:prstGeom prst="downArrow">
            <a:avLst/>
          </a:prstGeom>
          <a:solidFill>
            <a:srgbClr val="FF000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585092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smtClean="0"/>
              <a:t>PCA entry form is filled out completely and correctly and entry is balanced. Make sure correct account, program, fund source and budget year data is provided.</a:t>
            </a:r>
          </a:p>
          <a:p>
            <a:r>
              <a:rPr lang="en-US" sz="2400" dirty="0" smtClean="0"/>
              <a:t>Program and fund source data on PCA form is reported properly on FBAF form (ex: PCA adjusts state funds but federal funds are adjusted on FBAF).</a:t>
            </a:r>
          </a:p>
          <a:p>
            <a:r>
              <a:rPr lang="en-US" sz="2400" dirty="0" smtClean="0"/>
              <a:t>Use one PCA form per entry, do not combine multiple PCAs onto one form.</a:t>
            </a:r>
          </a:p>
          <a:p>
            <a:r>
              <a:rPr lang="en-US" sz="2400" dirty="0" smtClean="0"/>
              <a:t>Do not add lines to PCA short form. If additional lines are needed, use PCA long form.</a:t>
            </a:r>
          </a:p>
          <a:p>
            <a:r>
              <a:rPr lang="en-US" sz="2400" dirty="0" smtClean="0"/>
              <a:t>PCAs are processed in Teamworks timely in subsequent fiscal year (do not wait for SAO’s beginning fund balance recon exercise, PCAs should be posted prior).</a:t>
            </a:r>
          </a:p>
          <a:p>
            <a:endParaRPr lang="en-US" sz="2400" dirty="0"/>
          </a:p>
        </p:txBody>
      </p:sp>
      <p:sp>
        <p:nvSpPr>
          <p:cNvPr id="3" name="Title 2"/>
          <p:cNvSpPr>
            <a:spLocks noGrp="1"/>
          </p:cNvSpPr>
          <p:nvPr>
            <p:ph type="title"/>
          </p:nvPr>
        </p:nvSpPr>
        <p:spPr/>
        <p:txBody>
          <a:bodyPr/>
          <a:lstStyle/>
          <a:p>
            <a:r>
              <a:rPr lang="en-US" dirty="0" smtClean="0"/>
              <a:t>Other PCA Tips</a:t>
            </a:r>
            <a:endParaRPr lang="en-US" dirty="0"/>
          </a:p>
        </p:txBody>
      </p:sp>
    </p:spTree>
    <p:extLst>
      <p:ext uri="{BB962C8B-B14F-4D97-AF65-F5344CB8AC3E}">
        <p14:creationId xmlns:p14="http://schemas.microsoft.com/office/powerpoint/2010/main" val="28852788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endParaRPr lang="en-US" dirty="0" smtClean="0"/>
          </a:p>
          <a:p>
            <a:pPr marL="0" indent="0">
              <a:buNone/>
            </a:pPr>
            <a:endParaRPr lang="en-US" dirty="0"/>
          </a:p>
          <a:p>
            <a:pPr marL="0" indent="0" algn="ctr">
              <a:buNone/>
            </a:pPr>
            <a:endParaRPr lang="en-US" dirty="0" smtClean="0"/>
          </a:p>
          <a:p>
            <a:pPr marL="0" indent="0" algn="ctr">
              <a:buNone/>
            </a:pPr>
            <a:r>
              <a:rPr lang="en-US" dirty="0" smtClean="0"/>
              <a:t>BCR Issues Noted During FY2015</a:t>
            </a:r>
            <a:endParaRPr lang="en-US" dirty="0"/>
          </a:p>
        </p:txBody>
      </p:sp>
      <p:sp>
        <p:nvSpPr>
          <p:cNvPr id="3" name="Title 2"/>
          <p:cNvSpPr>
            <a:spLocks noGrp="1"/>
          </p:cNvSpPr>
          <p:nvPr>
            <p:ph type="title"/>
          </p:nvPr>
        </p:nvSpPr>
        <p:spPr/>
        <p:txBody>
          <a:bodyPr/>
          <a:lstStyle/>
          <a:p>
            <a:r>
              <a:rPr lang="en-US" dirty="0" smtClean="0"/>
              <a:t> </a:t>
            </a:r>
            <a:endParaRPr lang="en-US" dirty="0"/>
          </a:p>
        </p:txBody>
      </p:sp>
    </p:spTree>
    <p:extLst>
      <p:ext uri="{BB962C8B-B14F-4D97-AF65-F5344CB8AC3E}">
        <p14:creationId xmlns:p14="http://schemas.microsoft.com/office/powerpoint/2010/main" val="32887238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endParaRPr lang="en-US" dirty="0" smtClean="0"/>
          </a:p>
          <a:p>
            <a:pPr marL="0" indent="0">
              <a:buNone/>
            </a:pPr>
            <a:endParaRPr lang="en-US" dirty="0"/>
          </a:p>
          <a:p>
            <a:pPr marL="0" indent="0">
              <a:buNone/>
            </a:pPr>
            <a:endParaRPr lang="en-US" dirty="0" smtClean="0"/>
          </a:p>
          <a:p>
            <a:pPr marL="0" indent="0" algn="ctr">
              <a:buNone/>
            </a:pPr>
            <a:r>
              <a:rPr lang="en-US" dirty="0" smtClean="0"/>
              <a:t>Unrecorded Payables/Receivables (UR&amp;P)</a:t>
            </a:r>
            <a:endParaRPr lang="en-US" dirty="0"/>
          </a:p>
        </p:txBody>
      </p:sp>
      <p:sp>
        <p:nvSpPr>
          <p:cNvPr id="3" name="Title 2"/>
          <p:cNvSpPr>
            <a:spLocks noGrp="1"/>
          </p:cNvSpPr>
          <p:nvPr>
            <p:ph type="title"/>
          </p:nvPr>
        </p:nvSpPr>
        <p:spPr/>
        <p:txBody>
          <a:bodyPr/>
          <a:lstStyle/>
          <a:p>
            <a:r>
              <a:rPr lang="en-US" dirty="0" smtClean="0"/>
              <a:t> </a:t>
            </a:r>
            <a:endParaRPr lang="en-US" dirty="0"/>
          </a:p>
        </p:txBody>
      </p:sp>
    </p:spTree>
    <p:extLst>
      <p:ext uri="{BB962C8B-B14F-4D97-AF65-F5344CB8AC3E}">
        <p14:creationId xmlns:p14="http://schemas.microsoft.com/office/powerpoint/2010/main" val="3082132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In response to feedback from agencies, UR&amp;P form due date will coincide with FY16 BCR FBAF/PCA form due dates (Tier A, B, &amp; C).</a:t>
            </a:r>
          </a:p>
          <a:p>
            <a:r>
              <a:rPr lang="en-US" dirty="0" smtClean="0"/>
              <a:t>P.O. number field will be added to form data.</a:t>
            </a:r>
            <a:endParaRPr lang="en-US" dirty="0"/>
          </a:p>
        </p:txBody>
      </p:sp>
      <p:sp>
        <p:nvSpPr>
          <p:cNvPr id="3" name="Title 2"/>
          <p:cNvSpPr>
            <a:spLocks noGrp="1"/>
          </p:cNvSpPr>
          <p:nvPr>
            <p:ph type="title"/>
          </p:nvPr>
        </p:nvSpPr>
        <p:spPr/>
        <p:txBody>
          <a:bodyPr/>
          <a:lstStyle/>
          <a:p>
            <a:r>
              <a:rPr lang="en-US" dirty="0" smtClean="0"/>
              <a:t>FY16 Updates</a:t>
            </a:r>
            <a:endParaRPr lang="en-US" dirty="0"/>
          </a:p>
        </p:txBody>
      </p:sp>
    </p:spTree>
    <p:extLst>
      <p:ext uri="{BB962C8B-B14F-4D97-AF65-F5344CB8AC3E}">
        <p14:creationId xmlns:p14="http://schemas.microsoft.com/office/powerpoint/2010/main" val="30549008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Unrecorded Payables</a:t>
            </a:r>
            <a:endParaRPr lang="en-US" b="0" dirty="0"/>
          </a:p>
        </p:txBody>
      </p:sp>
      <p:sp>
        <p:nvSpPr>
          <p:cNvPr id="6" name="Content Placeholder 5"/>
          <p:cNvSpPr>
            <a:spLocks noGrp="1"/>
          </p:cNvSpPr>
          <p:nvPr>
            <p:ph idx="1"/>
          </p:nvPr>
        </p:nvSpPr>
        <p:spPr/>
        <p:txBody>
          <a:bodyPr/>
          <a:lstStyle/>
          <a:p>
            <a:r>
              <a:rPr lang="en-US" dirty="0" smtClean="0"/>
              <a:t>For BCR reporting</a:t>
            </a:r>
          </a:p>
          <a:p>
            <a:pPr lvl="1"/>
            <a:r>
              <a:rPr lang="en-US" u="none" dirty="0" smtClean="0"/>
              <a:t>Budget </a:t>
            </a:r>
            <a:r>
              <a:rPr lang="en-US" u="none" dirty="0"/>
              <a:t>Fund </a:t>
            </a:r>
            <a:r>
              <a:rPr lang="en-US" u="none" dirty="0" smtClean="0"/>
              <a:t>substantially GAAP modified accrual with </a:t>
            </a:r>
            <a:r>
              <a:rPr lang="en-US" u="none" dirty="0"/>
              <a:t>the following exceptions:</a:t>
            </a:r>
            <a:r>
              <a:rPr lang="en-US" dirty="0"/>
              <a:t>  </a:t>
            </a:r>
            <a:endParaRPr lang="en-US" dirty="0" smtClean="0"/>
          </a:p>
          <a:p>
            <a:pPr lvl="2"/>
            <a:r>
              <a:rPr lang="en-US" dirty="0" smtClean="0"/>
              <a:t>Expenditures and Payables:</a:t>
            </a:r>
          </a:p>
          <a:p>
            <a:pPr lvl="3"/>
            <a:r>
              <a:rPr lang="en-US" dirty="0" smtClean="0"/>
              <a:t>Liabilities </a:t>
            </a:r>
            <a:r>
              <a:rPr lang="en-US" dirty="0"/>
              <a:t>and expenditures are recorded when purchase orders or other contractual obligations to procure goods or services have been </a:t>
            </a:r>
            <a:r>
              <a:rPr lang="en-US" dirty="0" smtClean="0"/>
              <a:t>executed.</a:t>
            </a:r>
          </a:p>
          <a:p>
            <a:pPr lvl="3"/>
            <a:r>
              <a:rPr lang="en-US" dirty="0" smtClean="0"/>
              <a:t>Expenditures </a:t>
            </a:r>
            <a:r>
              <a:rPr lang="en-US" dirty="0"/>
              <a:t>for items not requiring purchase orders are recorded when the goods or services are </a:t>
            </a:r>
            <a:r>
              <a:rPr lang="en-US" dirty="0" smtClean="0"/>
              <a:t>received.</a:t>
            </a:r>
          </a:p>
          <a:p>
            <a:pPr lvl="3"/>
            <a:r>
              <a:rPr lang="en-US" dirty="0"/>
              <a:t>A</a:t>
            </a:r>
            <a:r>
              <a:rPr lang="en-US" dirty="0" smtClean="0"/>
              <a:t>gencies </a:t>
            </a:r>
            <a:r>
              <a:rPr lang="en-US" dirty="0"/>
              <a:t>may record these expenditures when presented for payment as long as the application of this method is applied consistently and the appropriate number of occurrences is reflected each year. </a:t>
            </a:r>
          </a:p>
        </p:txBody>
      </p:sp>
    </p:spTree>
    <p:extLst>
      <p:ext uri="{BB962C8B-B14F-4D97-AF65-F5344CB8AC3E}">
        <p14:creationId xmlns:p14="http://schemas.microsoft.com/office/powerpoint/2010/main" val="12537627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For CAFR reporting</a:t>
            </a:r>
          </a:p>
          <a:p>
            <a:pPr lvl="1"/>
            <a:r>
              <a:rPr lang="en-US" u="none" dirty="0" smtClean="0"/>
              <a:t>Encumbrances payable do </a:t>
            </a:r>
            <a:r>
              <a:rPr lang="en-US" i="1" u="none" dirty="0" smtClean="0"/>
              <a:t>NOT</a:t>
            </a:r>
            <a:r>
              <a:rPr lang="en-US" u="none" dirty="0" smtClean="0"/>
              <a:t> meet recognition requirements of expenditures/liabilities for GAAP modified and full accrual bases</a:t>
            </a:r>
          </a:p>
          <a:p>
            <a:pPr lvl="2"/>
            <a:r>
              <a:rPr lang="en-US" dirty="0" smtClean="0"/>
              <a:t>These expenditures are reversed by SAO for CAFR reporting.</a:t>
            </a:r>
          </a:p>
          <a:p>
            <a:pPr lvl="1"/>
            <a:r>
              <a:rPr lang="en-US" u="none" dirty="0" smtClean="0"/>
              <a:t>Accounts payable must be recorded for any goods and/or services received as of year-end</a:t>
            </a:r>
          </a:p>
          <a:p>
            <a:pPr lvl="2"/>
            <a:r>
              <a:rPr lang="en-US" dirty="0" smtClean="0"/>
              <a:t>Note: Recording expenditures based on purchase orders, while valid for BCR purposes, is not valid for CAFR and should be reported on form.</a:t>
            </a:r>
            <a:endParaRPr lang="en-US" dirty="0"/>
          </a:p>
          <a:p>
            <a:pPr lvl="1"/>
            <a:endParaRPr lang="en-US" dirty="0" smtClean="0"/>
          </a:p>
        </p:txBody>
      </p:sp>
      <p:sp>
        <p:nvSpPr>
          <p:cNvPr id="2" name="Title 1"/>
          <p:cNvSpPr>
            <a:spLocks noGrp="1"/>
          </p:cNvSpPr>
          <p:nvPr>
            <p:ph type="title"/>
          </p:nvPr>
        </p:nvSpPr>
        <p:spPr/>
        <p:txBody>
          <a:bodyPr/>
          <a:lstStyle/>
          <a:p>
            <a:r>
              <a:rPr lang="en-US" dirty="0" smtClean="0"/>
              <a:t>Unrecorded Payables</a:t>
            </a:r>
            <a:endParaRPr lang="en-US" dirty="0"/>
          </a:p>
        </p:txBody>
      </p:sp>
    </p:spTree>
    <p:extLst>
      <p:ext uri="{BB962C8B-B14F-4D97-AF65-F5344CB8AC3E}">
        <p14:creationId xmlns:p14="http://schemas.microsoft.com/office/powerpoint/2010/main" val="152899958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When SAO converts BCR financial statements to CAFR financial statements it is necessary to:</a:t>
            </a:r>
          </a:p>
          <a:p>
            <a:pPr lvl="1"/>
            <a:r>
              <a:rPr lang="en-US" u="none" dirty="0" smtClean="0"/>
              <a:t>Identify and accrue for goods &amp; services received as of year-end but for which there is no corresponding expenditure and payable already recorded in CAFR </a:t>
            </a:r>
            <a:r>
              <a:rPr lang="en-US" i="1" u="none" dirty="0" smtClean="0"/>
              <a:t>(Note: encumbrances are not included in CAFR balances).</a:t>
            </a:r>
            <a:endParaRPr lang="en-US" u="none" dirty="0" smtClean="0"/>
          </a:p>
        </p:txBody>
      </p:sp>
      <p:sp>
        <p:nvSpPr>
          <p:cNvPr id="2" name="Title 1"/>
          <p:cNvSpPr>
            <a:spLocks noGrp="1"/>
          </p:cNvSpPr>
          <p:nvPr>
            <p:ph type="title"/>
          </p:nvPr>
        </p:nvSpPr>
        <p:spPr/>
        <p:txBody>
          <a:bodyPr/>
          <a:lstStyle/>
          <a:p>
            <a:r>
              <a:rPr lang="en-US" dirty="0"/>
              <a:t>Unrecorded Payables</a:t>
            </a:r>
          </a:p>
        </p:txBody>
      </p:sp>
    </p:spTree>
    <p:extLst>
      <p:ext uri="{BB962C8B-B14F-4D97-AF65-F5344CB8AC3E}">
        <p14:creationId xmlns:p14="http://schemas.microsoft.com/office/powerpoint/2010/main" val="257112533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400" dirty="0" smtClean="0"/>
              <a:t>For goods and services that have been received prior to fiscal year end, the transaction could be:</a:t>
            </a:r>
          </a:p>
          <a:p>
            <a:pPr lvl="1"/>
            <a:r>
              <a:rPr lang="en-US" sz="2400" dirty="0" smtClean="0"/>
              <a:t>On GL in encumbrances payable</a:t>
            </a:r>
          </a:p>
          <a:p>
            <a:pPr lvl="2"/>
            <a:r>
              <a:rPr lang="en-US" sz="2000" dirty="0" smtClean="0"/>
              <a:t>Must be reclassified to accounts payable through use of new form</a:t>
            </a:r>
          </a:p>
          <a:p>
            <a:pPr lvl="1"/>
            <a:r>
              <a:rPr lang="en-US" sz="2400" dirty="0" smtClean="0"/>
              <a:t>On GL in accounts payable</a:t>
            </a:r>
          </a:p>
          <a:p>
            <a:pPr lvl="2"/>
            <a:r>
              <a:rPr lang="en-US" sz="2000" dirty="0" smtClean="0"/>
              <a:t>Stay where they are, that is, do nothing</a:t>
            </a:r>
          </a:p>
          <a:p>
            <a:pPr lvl="1"/>
            <a:r>
              <a:rPr lang="en-US" sz="2400" dirty="0" smtClean="0"/>
              <a:t>Not recorded on GL</a:t>
            </a:r>
          </a:p>
          <a:p>
            <a:pPr lvl="2"/>
            <a:r>
              <a:rPr lang="en-US" sz="2000" dirty="0" smtClean="0"/>
              <a:t>May or may not be required to be reported on statutory basis, e.g., recurring payments.  Regardless of whether or not reported on statutory basis (through BCR PCA), all goods and services received, but not on GL, </a:t>
            </a:r>
            <a:r>
              <a:rPr lang="en-US" sz="2000" u="sng" dirty="0" smtClean="0"/>
              <a:t>must</a:t>
            </a:r>
            <a:r>
              <a:rPr lang="en-US" sz="2000" dirty="0" smtClean="0"/>
              <a:t> be included on form</a:t>
            </a:r>
          </a:p>
          <a:p>
            <a:pPr lvl="2"/>
            <a:r>
              <a:rPr lang="en-US" sz="2000" dirty="0" smtClean="0"/>
              <a:t>Example: June 16 item received, while possibly booked in FY17 in BCR, needs to be reported in FY16 CAFR</a:t>
            </a:r>
          </a:p>
          <a:p>
            <a:pPr lvl="2"/>
            <a:endParaRPr lang="en-US" sz="2000" dirty="0"/>
          </a:p>
        </p:txBody>
      </p:sp>
      <p:sp>
        <p:nvSpPr>
          <p:cNvPr id="2" name="Title 1"/>
          <p:cNvSpPr>
            <a:spLocks noGrp="1"/>
          </p:cNvSpPr>
          <p:nvPr>
            <p:ph type="title"/>
          </p:nvPr>
        </p:nvSpPr>
        <p:spPr/>
        <p:txBody>
          <a:bodyPr/>
          <a:lstStyle/>
          <a:p>
            <a:r>
              <a:rPr lang="en-US" smtClean="0"/>
              <a:t>Unrecorded Payables</a:t>
            </a:r>
            <a:endParaRPr lang="en-US" dirty="0"/>
          </a:p>
        </p:txBody>
      </p:sp>
    </p:spTree>
    <p:extLst>
      <p:ext uri="{BB962C8B-B14F-4D97-AF65-F5344CB8AC3E}">
        <p14:creationId xmlns:p14="http://schemas.microsoft.com/office/powerpoint/2010/main" val="144455002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Query 1</a:t>
            </a:r>
            <a:endParaRPr lang="en-US" dirty="0"/>
          </a:p>
        </p:txBody>
      </p:sp>
      <p:sp>
        <p:nvSpPr>
          <p:cNvPr id="6" name="TextBox 5"/>
          <p:cNvSpPr txBox="1"/>
          <p:nvPr/>
        </p:nvSpPr>
        <p:spPr>
          <a:xfrm>
            <a:off x="457200" y="1255693"/>
            <a:ext cx="8382000" cy="954107"/>
          </a:xfrm>
          <a:prstGeom prst="rect">
            <a:avLst/>
          </a:prstGeom>
          <a:noFill/>
        </p:spPr>
        <p:txBody>
          <a:bodyPr wrap="square" rtlCol="0">
            <a:spAutoFit/>
          </a:bodyPr>
          <a:lstStyle/>
          <a:p>
            <a:pPr algn="ctr"/>
            <a:r>
              <a:rPr lang="en-US" sz="2800" b="1" dirty="0">
                <a:solidFill>
                  <a:srgbClr val="002060"/>
                </a:solidFill>
              </a:rPr>
              <a:t>Invoice Date </a:t>
            </a:r>
            <a:r>
              <a:rPr lang="en-US" sz="2800" b="1" dirty="0" smtClean="0">
                <a:solidFill>
                  <a:srgbClr val="002060"/>
                </a:solidFill>
              </a:rPr>
              <a:t>current </a:t>
            </a:r>
            <a:r>
              <a:rPr lang="en-US" sz="2800" b="1" dirty="0">
                <a:solidFill>
                  <a:srgbClr val="002060"/>
                </a:solidFill>
              </a:rPr>
              <a:t>reporting </a:t>
            </a:r>
            <a:r>
              <a:rPr lang="en-US" sz="2800" b="1" dirty="0" smtClean="0">
                <a:solidFill>
                  <a:srgbClr val="002060"/>
                </a:solidFill>
              </a:rPr>
              <a:t>year (e.g., 2016) </a:t>
            </a:r>
            <a:r>
              <a:rPr lang="en-US" sz="2800" b="1" dirty="0">
                <a:solidFill>
                  <a:srgbClr val="002060"/>
                </a:solidFill>
              </a:rPr>
              <a:t>vouchered subsequent year </a:t>
            </a:r>
            <a:r>
              <a:rPr lang="en-US" sz="2800" b="1" dirty="0" smtClean="0">
                <a:solidFill>
                  <a:srgbClr val="002060"/>
                </a:solidFill>
              </a:rPr>
              <a:t>(e.g., 2017) or not at all</a:t>
            </a:r>
            <a:endParaRPr lang="en-US" sz="2800" b="1" dirty="0">
              <a:solidFill>
                <a:srgbClr val="002060"/>
              </a:solidFill>
            </a:endParaRPr>
          </a:p>
        </p:txBody>
      </p:sp>
      <p:pic>
        <p:nvPicPr>
          <p:cNvPr id="3" name="Picture 2"/>
          <p:cNvPicPr>
            <a:picLocks noChangeAspect="1"/>
          </p:cNvPicPr>
          <p:nvPr/>
        </p:nvPicPr>
        <p:blipFill>
          <a:blip r:embed="rId2"/>
          <a:stretch>
            <a:fillRect/>
          </a:stretch>
        </p:blipFill>
        <p:spPr>
          <a:xfrm>
            <a:off x="457201" y="2551093"/>
            <a:ext cx="8229600" cy="1152525"/>
          </a:xfrm>
          <a:prstGeom prst="rect">
            <a:avLst/>
          </a:prstGeom>
        </p:spPr>
      </p:pic>
      <p:pic>
        <p:nvPicPr>
          <p:cNvPr id="4" name="Picture 3"/>
          <p:cNvPicPr>
            <a:picLocks noChangeAspect="1"/>
          </p:cNvPicPr>
          <p:nvPr/>
        </p:nvPicPr>
        <p:blipFill>
          <a:blip r:embed="rId3"/>
          <a:stretch>
            <a:fillRect/>
          </a:stretch>
        </p:blipFill>
        <p:spPr>
          <a:xfrm>
            <a:off x="457200" y="3810000"/>
            <a:ext cx="8229601" cy="1171575"/>
          </a:xfrm>
          <a:prstGeom prst="rect">
            <a:avLst/>
          </a:prstGeom>
        </p:spPr>
      </p:pic>
      <p:pic>
        <p:nvPicPr>
          <p:cNvPr id="5" name="Picture 4"/>
          <p:cNvPicPr>
            <a:picLocks noChangeAspect="1"/>
          </p:cNvPicPr>
          <p:nvPr/>
        </p:nvPicPr>
        <p:blipFill>
          <a:blip r:embed="rId4"/>
          <a:stretch>
            <a:fillRect/>
          </a:stretch>
        </p:blipFill>
        <p:spPr>
          <a:xfrm>
            <a:off x="571501" y="5087957"/>
            <a:ext cx="7658100" cy="1181100"/>
          </a:xfrm>
          <a:prstGeom prst="rect">
            <a:avLst/>
          </a:prstGeom>
        </p:spPr>
      </p:pic>
    </p:spTree>
    <p:extLst>
      <p:ext uri="{BB962C8B-B14F-4D97-AF65-F5344CB8AC3E}">
        <p14:creationId xmlns:p14="http://schemas.microsoft.com/office/powerpoint/2010/main" val="30781986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Query 2 </a:t>
            </a:r>
            <a:endParaRPr lang="en-US" sz="3200" dirty="0"/>
          </a:p>
        </p:txBody>
      </p:sp>
      <p:sp>
        <p:nvSpPr>
          <p:cNvPr id="4" name="TextBox 3"/>
          <p:cNvSpPr txBox="1"/>
          <p:nvPr/>
        </p:nvSpPr>
        <p:spPr>
          <a:xfrm>
            <a:off x="1219200" y="1447800"/>
            <a:ext cx="6858000" cy="1384995"/>
          </a:xfrm>
          <a:prstGeom prst="rect">
            <a:avLst/>
          </a:prstGeom>
          <a:noFill/>
        </p:spPr>
        <p:txBody>
          <a:bodyPr wrap="square" rtlCol="0">
            <a:spAutoFit/>
          </a:bodyPr>
          <a:lstStyle/>
          <a:p>
            <a:r>
              <a:rPr lang="en-US" sz="2800" b="1" dirty="0">
                <a:solidFill>
                  <a:srgbClr val="002060"/>
                </a:solidFill>
              </a:rPr>
              <a:t>P.O. Receipt Date </a:t>
            </a:r>
            <a:r>
              <a:rPr lang="en-US" sz="2800" b="1" dirty="0" smtClean="0">
                <a:solidFill>
                  <a:srgbClr val="002060"/>
                </a:solidFill>
              </a:rPr>
              <a:t>current </a:t>
            </a:r>
            <a:r>
              <a:rPr lang="en-US" sz="2800" b="1" dirty="0">
                <a:solidFill>
                  <a:srgbClr val="002060"/>
                </a:solidFill>
              </a:rPr>
              <a:t>reporting </a:t>
            </a:r>
            <a:r>
              <a:rPr lang="en-US" sz="2800" b="1" dirty="0" smtClean="0">
                <a:solidFill>
                  <a:srgbClr val="002060"/>
                </a:solidFill>
              </a:rPr>
              <a:t>year or prior (e.g., &lt; or = 2016) </a:t>
            </a:r>
            <a:r>
              <a:rPr lang="en-US" sz="2800" b="1" dirty="0">
                <a:solidFill>
                  <a:srgbClr val="002060"/>
                </a:solidFill>
              </a:rPr>
              <a:t>vouchered subsequent year </a:t>
            </a:r>
            <a:r>
              <a:rPr lang="en-US" sz="2800" b="1" dirty="0" smtClean="0">
                <a:solidFill>
                  <a:srgbClr val="002060"/>
                </a:solidFill>
              </a:rPr>
              <a:t>(e.g., 2017) or </a:t>
            </a:r>
            <a:r>
              <a:rPr lang="en-US" sz="2800" b="1" dirty="0">
                <a:solidFill>
                  <a:srgbClr val="002060"/>
                </a:solidFill>
              </a:rPr>
              <a:t>not at all</a:t>
            </a:r>
          </a:p>
        </p:txBody>
      </p:sp>
      <p:pic>
        <p:nvPicPr>
          <p:cNvPr id="3" name="Picture 2"/>
          <p:cNvPicPr>
            <a:picLocks noChangeAspect="1"/>
          </p:cNvPicPr>
          <p:nvPr/>
        </p:nvPicPr>
        <p:blipFill>
          <a:blip r:embed="rId2"/>
          <a:stretch>
            <a:fillRect/>
          </a:stretch>
        </p:blipFill>
        <p:spPr>
          <a:xfrm>
            <a:off x="152400" y="3238500"/>
            <a:ext cx="8839200" cy="723900"/>
          </a:xfrm>
          <a:prstGeom prst="rect">
            <a:avLst/>
          </a:prstGeom>
        </p:spPr>
      </p:pic>
      <p:pic>
        <p:nvPicPr>
          <p:cNvPr id="5" name="Picture 4"/>
          <p:cNvPicPr>
            <a:picLocks noChangeAspect="1"/>
          </p:cNvPicPr>
          <p:nvPr/>
        </p:nvPicPr>
        <p:blipFill>
          <a:blip r:embed="rId3"/>
          <a:stretch>
            <a:fillRect/>
          </a:stretch>
        </p:blipFill>
        <p:spPr>
          <a:xfrm>
            <a:off x="304800" y="4163317"/>
            <a:ext cx="8534400" cy="637283"/>
          </a:xfrm>
          <a:prstGeom prst="rect">
            <a:avLst/>
          </a:prstGeom>
        </p:spPr>
      </p:pic>
    </p:spTree>
    <p:extLst>
      <p:ext uri="{BB962C8B-B14F-4D97-AF65-F5344CB8AC3E}">
        <p14:creationId xmlns:p14="http://schemas.microsoft.com/office/powerpoint/2010/main" val="184495504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Query 3 </a:t>
            </a:r>
            <a:endParaRPr lang="en-US" sz="3200" dirty="0"/>
          </a:p>
        </p:txBody>
      </p:sp>
      <p:sp>
        <p:nvSpPr>
          <p:cNvPr id="4" name="TextBox 3"/>
          <p:cNvSpPr txBox="1"/>
          <p:nvPr/>
        </p:nvSpPr>
        <p:spPr>
          <a:xfrm>
            <a:off x="1189462" y="1524000"/>
            <a:ext cx="7268738" cy="1384995"/>
          </a:xfrm>
          <a:prstGeom prst="rect">
            <a:avLst/>
          </a:prstGeom>
          <a:noFill/>
        </p:spPr>
        <p:txBody>
          <a:bodyPr wrap="square" rtlCol="0">
            <a:spAutoFit/>
          </a:bodyPr>
          <a:lstStyle/>
          <a:p>
            <a:r>
              <a:rPr lang="en-US" sz="2800" b="1" dirty="0">
                <a:solidFill>
                  <a:srgbClr val="002060"/>
                </a:solidFill>
              </a:rPr>
              <a:t>Budget Reference of </a:t>
            </a:r>
            <a:r>
              <a:rPr lang="en-US" sz="2800" b="1" dirty="0" smtClean="0">
                <a:solidFill>
                  <a:srgbClr val="002060"/>
                </a:solidFill>
              </a:rPr>
              <a:t>current reporting </a:t>
            </a:r>
            <a:r>
              <a:rPr lang="en-US" sz="2800" b="1" dirty="0">
                <a:solidFill>
                  <a:srgbClr val="002060"/>
                </a:solidFill>
              </a:rPr>
              <a:t>year or prior (e.g., &lt; or = </a:t>
            </a:r>
            <a:r>
              <a:rPr lang="en-US" sz="2800" b="1" dirty="0" smtClean="0">
                <a:solidFill>
                  <a:srgbClr val="002060"/>
                </a:solidFill>
              </a:rPr>
              <a:t>2016), </a:t>
            </a:r>
            <a:r>
              <a:rPr lang="en-US" sz="2800" b="1" dirty="0">
                <a:solidFill>
                  <a:srgbClr val="002060"/>
                </a:solidFill>
              </a:rPr>
              <a:t>invoice date and vouchered subsequent </a:t>
            </a:r>
            <a:r>
              <a:rPr lang="en-US" sz="2800" b="1" dirty="0" smtClean="0">
                <a:solidFill>
                  <a:srgbClr val="002060"/>
                </a:solidFill>
              </a:rPr>
              <a:t>year (e.g., 2017) </a:t>
            </a:r>
            <a:endParaRPr lang="en-US" sz="2800" b="1" dirty="0">
              <a:solidFill>
                <a:srgbClr val="002060"/>
              </a:solidFill>
            </a:endParaRPr>
          </a:p>
        </p:txBody>
      </p:sp>
      <p:pic>
        <p:nvPicPr>
          <p:cNvPr id="5" name="Picture 4"/>
          <p:cNvPicPr>
            <a:picLocks noChangeAspect="1"/>
          </p:cNvPicPr>
          <p:nvPr/>
        </p:nvPicPr>
        <p:blipFill>
          <a:blip r:embed="rId2"/>
          <a:stretch>
            <a:fillRect/>
          </a:stretch>
        </p:blipFill>
        <p:spPr>
          <a:xfrm>
            <a:off x="152400" y="3124200"/>
            <a:ext cx="8763000" cy="1114425"/>
          </a:xfrm>
          <a:prstGeom prst="rect">
            <a:avLst/>
          </a:prstGeom>
        </p:spPr>
      </p:pic>
      <p:pic>
        <p:nvPicPr>
          <p:cNvPr id="6" name="Picture 5"/>
          <p:cNvPicPr>
            <a:picLocks noChangeAspect="1"/>
          </p:cNvPicPr>
          <p:nvPr/>
        </p:nvPicPr>
        <p:blipFill>
          <a:blip r:embed="rId3"/>
          <a:stretch>
            <a:fillRect/>
          </a:stretch>
        </p:blipFill>
        <p:spPr>
          <a:xfrm>
            <a:off x="342900" y="4453830"/>
            <a:ext cx="8382000" cy="1190625"/>
          </a:xfrm>
          <a:prstGeom prst="rect">
            <a:avLst/>
          </a:prstGeom>
        </p:spPr>
      </p:pic>
    </p:spTree>
    <p:extLst>
      <p:ext uri="{BB962C8B-B14F-4D97-AF65-F5344CB8AC3E}">
        <p14:creationId xmlns:p14="http://schemas.microsoft.com/office/powerpoint/2010/main" val="216637555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2209800"/>
            <a:ext cx="8001000" cy="2438400"/>
          </a:xfrm>
        </p:spPr>
        <p:txBody>
          <a:bodyPr/>
          <a:lstStyle/>
          <a:p>
            <a:r>
              <a:rPr lang="en-US" dirty="0" smtClean="0"/>
              <a:t>The same item may show on multiple queries, so the results of the queries need to be analyzed to ensure that they are only reported on the form </a:t>
            </a:r>
            <a:r>
              <a:rPr lang="en-US" u="sng" dirty="0" smtClean="0"/>
              <a:t>once</a:t>
            </a:r>
            <a:r>
              <a:rPr lang="en-US" dirty="0" smtClean="0"/>
              <a:t>.</a:t>
            </a:r>
            <a:endParaRPr lang="en-US" dirty="0"/>
          </a:p>
        </p:txBody>
      </p:sp>
      <p:sp>
        <p:nvSpPr>
          <p:cNvPr id="2" name="Title 1"/>
          <p:cNvSpPr>
            <a:spLocks noGrp="1"/>
          </p:cNvSpPr>
          <p:nvPr>
            <p:ph type="title"/>
          </p:nvPr>
        </p:nvSpPr>
        <p:spPr/>
        <p:txBody>
          <a:bodyPr/>
          <a:lstStyle/>
          <a:p>
            <a:r>
              <a:rPr lang="en-US" dirty="0" smtClean="0"/>
              <a:t>Note on Queries</a:t>
            </a:r>
            <a:endParaRPr lang="en-US" dirty="0"/>
          </a:p>
        </p:txBody>
      </p:sp>
    </p:spTree>
    <p:extLst>
      <p:ext uri="{BB962C8B-B14F-4D97-AF65-F5344CB8AC3E}">
        <p14:creationId xmlns:p14="http://schemas.microsoft.com/office/powerpoint/2010/main" val="3141800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Entries posted to fund balance accounts after tied in (especially during 998)</a:t>
            </a:r>
          </a:p>
          <a:p>
            <a:r>
              <a:rPr lang="en-US" dirty="0"/>
              <a:t>Post Closing Adjustments (PCA) form does not match BCR form (more on this later    )</a:t>
            </a:r>
          </a:p>
          <a:p>
            <a:r>
              <a:rPr lang="en-US" dirty="0"/>
              <a:t>Budget variances prior to BudgetNet closing</a:t>
            </a:r>
            <a:r>
              <a:rPr lang="en-US" dirty="0" smtClean="0"/>
              <a:t>.</a:t>
            </a:r>
            <a:endParaRPr lang="en-US" dirty="0"/>
          </a:p>
        </p:txBody>
      </p:sp>
      <p:sp>
        <p:nvSpPr>
          <p:cNvPr id="3" name="Title 2"/>
          <p:cNvSpPr>
            <a:spLocks noGrp="1"/>
          </p:cNvSpPr>
          <p:nvPr>
            <p:ph type="title"/>
          </p:nvPr>
        </p:nvSpPr>
        <p:spPr/>
        <p:txBody>
          <a:bodyPr/>
          <a:lstStyle/>
          <a:p>
            <a:r>
              <a:rPr lang="en-US" dirty="0"/>
              <a:t>BCR Issues</a:t>
            </a:r>
          </a:p>
        </p:txBody>
      </p:sp>
      <p:sp>
        <p:nvSpPr>
          <p:cNvPr id="4" name="Smiley Face 3"/>
          <p:cNvSpPr/>
          <p:nvPr/>
        </p:nvSpPr>
        <p:spPr>
          <a:xfrm>
            <a:off x="7772400" y="2971800"/>
            <a:ext cx="304800" cy="381000"/>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2077294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Encumbered:</a:t>
            </a:r>
          </a:p>
          <a:p>
            <a:pPr lvl="1"/>
            <a:r>
              <a:rPr lang="en-US" sz="2700" u="none" dirty="0" smtClean="0"/>
              <a:t>Agency generates a PO on 6/1/16 for a computer to be purchased.  The computer is received on 6/15/16.  The invoice for the computer is dated 7/1/16 and the agency posts it in A/P on 07/13/16 in period 1 FY2017.</a:t>
            </a:r>
          </a:p>
          <a:p>
            <a:pPr lvl="2"/>
            <a:r>
              <a:rPr lang="en-US" sz="2200" dirty="0" smtClean="0"/>
              <a:t>BCR effect:  no action necessary, encumbrance will be recognized as an FY 16 expenditure for statutory reporting</a:t>
            </a:r>
          </a:p>
          <a:p>
            <a:pPr lvl="2"/>
            <a:r>
              <a:rPr lang="en-US" sz="2200" dirty="0" smtClean="0"/>
              <a:t>GAAP effect:  statutory encumbrance payable/ expenditure has been removed for CAFR reporting, so GAAP accounts payable/expenditure are required to be recorded</a:t>
            </a:r>
          </a:p>
          <a:p>
            <a:pPr lvl="3"/>
            <a:r>
              <a:rPr lang="en-US" b="1" dirty="0" smtClean="0"/>
              <a:t>Must be reported on form!</a:t>
            </a:r>
          </a:p>
        </p:txBody>
      </p:sp>
      <p:sp>
        <p:nvSpPr>
          <p:cNvPr id="2" name="Title 1"/>
          <p:cNvSpPr>
            <a:spLocks noGrp="1"/>
          </p:cNvSpPr>
          <p:nvPr>
            <p:ph type="title"/>
          </p:nvPr>
        </p:nvSpPr>
        <p:spPr>
          <a:xfrm>
            <a:off x="152400" y="76200"/>
            <a:ext cx="7391400" cy="838200"/>
          </a:xfrm>
        </p:spPr>
        <p:txBody>
          <a:bodyPr/>
          <a:lstStyle/>
          <a:p>
            <a:r>
              <a:rPr lang="en-US" dirty="0" smtClean="0"/>
              <a:t>Encumbered vs. Not Encumbered</a:t>
            </a:r>
            <a:endParaRPr lang="en-US" dirty="0"/>
          </a:p>
        </p:txBody>
      </p:sp>
    </p:spTree>
    <p:extLst>
      <p:ext uri="{BB962C8B-B14F-4D97-AF65-F5344CB8AC3E}">
        <p14:creationId xmlns:p14="http://schemas.microsoft.com/office/powerpoint/2010/main" val="143606187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Not Encumbered:</a:t>
            </a:r>
          </a:p>
          <a:p>
            <a:pPr lvl="1"/>
            <a:r>
              <a:rPr lang="en-US" u="none" dirty="0" smtClean="0"/>
              <a:t>Agency orders a computer on 6/1/16 but does not issue a PO for it.  The computer is received on 6/15/16.  The invoice for the computer is dated 7/1/16 and agency posts it in A/P during period 1 FY17.</a:t>
            </a:r>
          </a:p>
          <a:p>
            <a:pPr lvl="2"/>
            <a:r>
              <a:rPr lang="en-US" sz="2200" dirty="0" smtClean="0"/>
              <a:t>BCR effect:  This is an FY 16 BCR expenditure since the computer was received in the current reporting year</a:t>
            </a:r>
          </a:p>
          <a:p>
            <a:pPr lvl="3"/>
            <a:r>
              <a:rPr lang="en-US" b="1" dirty="0" smtClean="0"/>
              <a:t>BCR PCA must be submitted unless a recurring payment </a:t>
            </a:r>
          </a:p>
          <a:p>
            <a:pPr lvl="2"/>
            <a:r>
              <a:rPr lang="en-US" sz="2200" dirty="0" smtClean="0"/>
              <a:t>GAAP effect: GAAP accounts payable/expenditure are required to be recorded</a:t>
            </a:r>
          </a:p>
          <a:p>
            <a:pPr lvl="3"/>
            <a:r>
              <a:rPr lang="en-US" b="1" dirty="0" smtClean="0"/>
              <a:t>Must be reported on form!</a:t>
            </a:r>
            <a:endParaRPr lang="en-US" b="1" dirty="0"/>
          </a:p>
        </p:txBody>
      </p:sp>
      <p:sp>
        <p:nvSpPr>
          <p:cNvPr id="2" name="Title 1"/>
          <p:cNvSpPr>
            <a:spLocks noGrp="1"/>
          </p:cNvSpPr>
          <p:nvPr>
            <p:ph type="title"/>
          </p:nvPr>
        </p:nvSpPr>
        <p:spPr>
          <a:xfrm>
            <a:off x="152400" y="76200"/>
            <a:ext cx="7315200" cy="838200"/>
          </a:xfrm>
        </p:spPr>
        <p:txBody>
          <a:bodyPr/>
          <a:lstStyle/>
          <a:p>
            <a:r>
              <a:rPr lang="en-US" dirty="0" smtClean="0"/>
              <a:t>Encumbered vs. Not Encumbered</a:t>
            </a:r>
            <a:endParaRPr lang="en-US" dirty="0"/>
          </a:p>
        </p:txBody>
      </p:sp>
    </p:spTree>
    <p:extLst>
      <p:ext uri="{BB962C8B-B14F-4D97-AF65-F5344CB8AC3E}">
        <p14:creationId xmlns:p14="http://schemas.microsoft.com/office/powerpoint/2010/main" val="126616810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sz="2000" dirty="0" smtClean="0"/>
              <a:t>Agency A processes utility invoices on a 1 month lag (January invoice posted in February). Agency has posted 12 months of utility invoices in FY16 (June 2015 through May 2016 invoices). The June 16 invoice, representing services provided during the month of June, is received in July.</a:t>
            </a:r>
          </a:p>
          <a:p>
            <a:r>
              <a:rPr lang="en-US" sz="2000" u="sng" dirty="0" smtClean="0"/>
              <a:t>For BCR:</a:t>
            </a:r>
            <a:r>
              <a:rPr lang="en-US" sz="2000" dirty="0" smtClean="0"/>
              <a:t>  no action is required. 12 months (June – May) of annualized costs are reported.</a:t>
            </a:r>
          </a:p>
          <a:p>
            <a:r>
              <a:rPr lang="en-US" sz="2000" u="sng" dirty="0" smtClean="0"/>
              <a:t>For CAFR:</a:t>
            </a:r>
            <a:r>
              <a:rPr lang="en-US" sz="2000" dirty="0" smtClean="0"/>
              <a:t>  June 2016 invoice amount must be reported on UP&amp;R form, but no PCA needs to be submitted.  SAO will do a reporting adjustment to book the accrual.  All goods and services received within the fiscal year need to be reported in accordance with full accrual GAAP financial statements, regardless if there are 12 months worth of expenses already recorded.</a:t>
            </a:r>
            <a:endParaRPr lang="en-US" sz="2000" u="sng" dirty="0" smtClean="0"/>
          </a:p>
          <a:p>
            <a:pPr marL="0" indent="0">
              <a:buNone/>
            </a:pPr>
            <a:endParaRPr lang="en-US" sz="2400" dirty="0"/>
          </a:p>
        </p:txBody>
      </p:sp>
      <p:sp>
        <p:nvSpPr>
          <p:cNvPr id="3" name="Title 2"/>
          <p:cNvSpPr>
            <a:spLocks noGrp="1"/>
          </p:cNvSpPr>
          <p:nvPr>
            <p:ph type="title"/>
          </p:nvPr>
        </p:nvSpPr>
        <p:spPr/>
        <p:txBody>
          <a:bodyPr/>
          <a:lstStyle/>
          <a:p>
            <a:r>
              <a:rPr lang="en-US" dirty="0" smtClean="0"/>
              <a:t>Recurring Payment Example</a:t>
            </a:r>
            <a:endParaRPr lang="en-US" dirty="0"/>
          </a:p>
        </p:txBody>
      </p:sp>
    </p:spTree>
    <p:extLst>
      <p:ext uri="{BB962C8B-B14F-4D97-AF65-F5344CB8AC3E}">
        <p14:creationId xmlns:p14="http://schemas.microsoft.com/office/powerpoint/2010/main" val="322049434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Revenue Recognition Criteria are different between statutory, modified and full accrual </a:t>
            </a:r>
          </a:p>
          <a:p>
            <a:pPr lvl="1"/>
            <a:r>
              <a:rPr lang="en-US" u="none" dirty="0" smtClean="0"/>
              <a:t>Statutory Basis – Generally, for funds other than State and Federal Funds, revenue and receivables are recognized on cash basis.</a:t>
            </a:r>
          </a:p>
          <a:p>
            <a:pPr lvl="1"/>
            <a:r>
              <a:rPr lang="en-US" u="none" dirty="0" smtClean="0"/>
              <a:t>GAAP Bases – Key concepts are:</a:t>
            </a:r>
          </a:p>
          <a:p>
            <a:pPr lvl="2"/>
            <a:r>
              <a:rPr lang="en-US" sz="2200" dirty="0" smtClean="0"/>
              <a:t>Earned – a matrix has been included in the </a:t>
            </a:r>
            <a:r>
              <a:rPr lang="en-US" sz="2000" i="1" dirty="0"/>
              <a:t>Revenues, Receivables, Unearned Revenue and Unavailable Revenues – </a:t>
            </a:r>
            <a:r>
              <a:rPr lang="en-US" sz="2000" i="1" dirty="0" smtClean="0"/>
              <a:t>General</a:t>
            </a:r>
            <a:r>
              <a:rPr lang="en-US" sz="2000" dirty="0"/>
              <a:t> </a:t>
            </a:r>
            <a:r>
              <a:rPr lang="en-US" sz="2000" dirty="0" smtClean="0"/>
              <a:t>policy on SAO’s website </a:t>
            </a:r>
            <a:r>
              <a:rPr lang="en-US" sz="2200" dirty="0" smtClean="0"/>
              <a:t>to assist in determining earning criteria for various types of revenue</a:t>
            </a:r>
          </a:p>
          <a:p>
            <a:pPr lvl="2"/>
            <a:r>
              <a:rPr lang="en-US" sz="2200" dirty="0" smtClean="0"/>
              <a:t>Available – once it has been determined a revenue has been earned, it has to be determined if modified accrual availability criteria (defined on form) have been met</a:t>
            </a:r>
            <a:endParaRPr lang="en-US" sz="2200" dirty="0"/>
          </a:p>
        </p:txBody>
      </p:sp>
      <p:sp>
        <p:nvSpPr>
          <p:cNvPr id="2" name="Title 1"/>
          <p:cNvSpPr>
            <a:spLocks noGrp="1"/>
          </p:cNvSpPr>
          <p:nvPr>
            <p:ph type="title"/>
          </p:nvPr>
        </p:nvSpPr>
        <p:spPr/>
        <p:txBody>
          <a:bodyPr/>
          <a:lstStyle/>
          <a:p>
            <a:r>
              <a:rPr lang="en-US" smtClean="0"/>
              <a:t>Unrecorded Receivables</a:t>
            </a:r>
            <a:endParaRPr lang="en-US" dirty="0"/>
          </a:p>
        </p:txBody>
      </p:sp>
    </p:spTree>
    <p:extLst>
      <p:ext uri="{BB962C8B-B14F-4D97-AF65-F5344CB8AC3E}">
        <p14:creationId xmlns:p14="http://schemas.microsoft.com/office/powerpoint/2010/main" val="28512081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Unrecorded Receivables</a:t>
            </a:r>
            <a:endParaRPr lang="en-US" dirty="0"/>
          </a:p>
        </p:txBody>
      </p:sp>
      <p:sp>
        <p:nvSpPr>
          <p:cNvPr id="4" name="Rectangle 3"/>
          <p:cNvSpPr/>
          <p:nvPr/>
        </p:nvSpPr>
        <p:spPr>
          <a:xfrm>
            <a:off x="470210" y="1295400"/>
            <a:ext cx="8153400" cy="1569660"/>
          </a:xfrm>
          <a:prstGeom prst="rect">
            <a:avLst/>
          </a:prstGeom>
        </p:spPr>
        <p:txBody>
          <a:bodyPr wrap="square">
            <a:spAutoFit/>
          </a:bodyPr>
          <a:lstStyle/>
          <a:p>
            <a:r>
              <a:rPr lang="en-US" sz="3200" b="1" dirty="0" smtClean="0">
                <a:solidFill>
                  <a:srgbClr val="002060"/>
                </a:solidFill>
              </a:rPr>
              <a:t>This grid is included within the form’s instructions to assist in determining what transactions need to be </a:t>
            </a:r>
            <a:r>
              <a:rPr lang="en-US" sz="3200" b="1" dirty="0">
                <a:solidFill>
                  <a:srgbClr val="002060"/>
                </a:solidFill>
              </a:rPr>
              <a:t>included</a:t>
            </a:r>
            <a:r>
              <a:rPr lang="en-US" sz="3200" b="1" dirty="0" smtClean="0">
                <a:solidFill>
                  <a:srgbClr val="002060"/>
                </a:solidFill>
              </a:rPr>
              <a:t> on form</a:t>
            </a:r>
            <a:endParaRPr lang="en-US" sz="3200" b="1" dirty="0">
              <a:solidFill>
                <a:srgbClr val="002060"/>
              </a:solidFill>
            </a:endParaRPr>
          </a:p>
        </p:txBody>
      </p:sp>
      <p:pic>
        <p:nvPicPr>
          <p:cNvPr id="1025" name="Picture 1"/>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72907" y="2848333"/>
            <a:ext cx="7958137" cy="3062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2875247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When SAO converts BCR financial statements to CAFR financial statements it is necessary to:</a:t>
            </a:r>
          </a:p>
          <a:p>
            <a:pPr lvl="1"/>
            <a:r>
              <a:rPr lang="en-US" u="none" dirty="0" smtClean="0"/>
              <a:t>Identify and accrue for revenues that are earned on either the GAAP modified or full accrual basis, along with any related allowance for doubtful accounts, for such receivables</a:t>
            </a:r>
            <a:endParaRPr lang="en-US" u="none" dirty="0"/>
          </a:p>
        </p:txBody>
      </p:sp>
      <p:sp>
        <p:nvSpPr>
          <p:cNvPr id="2" name="Title 1"/>
          <p:cNvSpPr>
            <a:spLocks noGrp="1"/>
          </p:cNvSpPr>
          <p:nvPr>
            <p:ph type="title"/>
          </p:nvPr>
        </p:nvSpPr>
        <p:spPr/>
        <p:txBody>
          <a:bodyPr/>
          <a:lstStyle/>
          <a:p>
            <a:r>
              <a:rPr lang="en-US" dirty="0" smtClean="0"/>
              <a:t>Unrecorded Receivables</a:t>
            </a:r>
            <a:endParaRPr lang="en-US" dirty="0"/>
          </a:p>
        </p:txBody>
      </p:sp>
    </p:spTree>
    <p:extLst>
      <p:ext uri="{BB962C8B-B14F-4D97-AF65-F5344CB8AC3E}">
        <p14:creationId xmlns:p14="http://schemas.microsoft.com/office/powerpoint/2010/main" val="301477609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Validate query results are legitimate expenses for accrual with purchasing or applicable agency personnel</a:t>
            </a:r>
          </a:p>
          <a:p>
            <a:r>
              <a:rPr lang="en-US" dirty="0" smtClean="0"/>
              <a:t>Meet with management/department heads </a:t>
            </a:r>
          </a:p>
          <a:p>
            <a:pPr lvl="1"/>
            <a:r>
              <a:rPr lang="en-US" u="none" dirty="0"/>
              <a:t>C</a:t>
            </a:r>
            <a:r>
              <a:rPr lang="en-US" u="none" dirty="0" smtClean="0"/>
              <a:t>onfirm all current FY expenditures have been reported (no non-PO A/P surprises)</a:t>
            </a:r>
          </a:p>
          <a:p>
            <a:pPr lvl="1"/>
            <a:r>
              <a:rPr lang="en-US" u="none" dirty="0"/>
              <a:t>C</a:t>
            </a:r>
            <a:r>
              <a:rPr lang="en-US" u="none" dirty="0" smtClean="0"/>
              <a:t>onfirm all current FY revenue has been reported</a:t>
            </a:r>
          </a:p>
        </p:txBody>
      </p:sp>
      <p:sp>
        <p:nvSpPr>
          <p:cNvPr id="2" name="Title 1"/>
          <p:cNvSpPr>
            <a:spLocks noGrp="1"/>
          </p:cNvSpPr>
          <p:nvPr>
            <p:ph type="title"/>
          </p:nvPr>
        </p:nvSpPr>
        <p:spPr/>
        <p:txBody>
          <a:bodyPr/>
          <a:lstStyle/>
          <a:p>
            <a:r>
              <a:rPr lang="en-US" dirty="0" smtClean="0"/>
              <a:t>Communication Is Key!!</a:t>
            </a:r>
            <a:endParaRPr lang="en-US" dirty="0"/>
          </a:p>
        </p:txBody>
      </p:sp>
    </p:spTree>
    <p:extLst>
      <p:ext uri="{BB962C8B-B14F-4D97-AF65-F5344CB8AC3E}">
        <p14:creationId xmlns:p14="http://schemas.microsoft.com/office/powerpoint/2010/main" val="194936586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800" dirty="0" smtClean="0"/>
              <a:t>Form Due = BCR FBAF/PCA Tier A,B,C Due Dates</a:t>
            </a:r>
          </a:p>
          <a:p>
            <a:r>
              <a:rPr lang="en-US" sz="2800" b="1" dirty="0" smtClean="0"/>
              <a:t>If BCR adjustments are necessary, related BCR PCAs must be submitted in accordance with Tier A, B, &amp; C BCR PCA deadlines.</a:t>
            </a:r>
          </a:p>
          <a:p>
            <a:pPr lvl="1"/>
            <a:r>
              <a:rPr lang="en-US" u="none" dirty="0"/>
              <a:t>B</a:t>
            </a:r>
            <a:r>
              <a:rPr lang="en-US" u="none" dirty="0" smtClean="0"/>
              <a:t>CR adjustments requested subsequent to BCR PCA deadlines could result in audit adjustments/ findings </a:t>
            </a:r>
            <a:endParaRPr lang="en-US" u="none" dirty="0"/>
          </a:p>
          <a:p>
            <a:pPr lvl="1"/>
            <a:r>
              <a:rPr lang="en-US" u="none" dirty="0" smtClean="0"/>
              <a:t>Be sure to retain documentation for auditor review</a:t>
            </a:r>
            <a:endParaRPr lang="en-US" u="none" dirty="0"/>
          </a:p>
        </p:txBody>
      </p:sp>
      <p:sp>
        <p:nvSpPr>
          <p:cNvPr id="2" name="Title 1"/>
          <p:cNvSpPr>
            <a:spLocks noGrp="1"/>
          </p:cNvSpPr>
          <p:nvPr>
            <p:ph type="title"/>
          </p:nvPr>
        </p:nvSpPr>
        <p:spPr/>
        <p:txBody>
          <a:bodyPr/>
          <a:lstStyle/>
          <a:p>
            <a:r>
              <a:rPr lang="en-US" dirty="0" smtClean="0"/>
              <a:t>Deadlines</a:t>
            </a:r>
            <a:endParaRPr lang="en-US" dirty="0"/>
          </a:p>
        </p:txBody>
      </p:sp>
    </p:spTree>
    <p:extLst>
      <p:ext uri="{BB962C8B-B14F-4D97-AF65-F5344CB8AC3E}">
        <p14:creationId xmlns:p14="http://schemas.microsoft.com/office/powerpoint/2010/main" val="354237979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dirty="0" smtClean="0"/>
              <a:t> </a:t>
            </a:r>
            <a:r>
              <a:rPr lang="en-US" sz="2400" dirty="0" smtClean="0"/>
              <a:t>All Capital Projects Funds must be included in BCR in FY17</a:t>
            </a:r>
          </a:p>
          <a:p>
            <a:r>
              <a:rPr lang="en-US" sz="2400" dirty="0"/>
              <a:t> </a:t>
            </a:r>
            <a:r>
              <a:rPr lang="en-US" sz="2400" dirty="0" smtClean="0"/>
              <a:t>FY16 year-end timeline will be similar to FY15 timeline</a:t>
            </a:r>
          </a:p>
          <a:p>
            <a:r>
              <a:rPr lang="en-US" sz="2400" dirty="0"/>
              <a:t> </a:t>
            </a:r>
            <a:r>
              <a:rPr lang="en-US" sz="2400" dirty="0" smtClean="0"/>
              <a:t>There will be some minor changes to the year end forms which will be communicated when forms package is sent out, however there are </a:t>
            </a:r>
            <a:r>
              <a:rPr lang="en-US" sz="2400" u="sng" dirty="0" smtClean="0"/>
              <a:t>NO NEW CAFR FORMS THIS YEAR!!</a:t>
            </a:r>
          </a:p>
          <a:p>
            <a:r>
              <a:rPr lang="en-US" sz="2400" dirty="0" smtClean="0"/>
              <a:t>Revised/new policies issued on SAO’s website:</a:t>
            </a:r>
          </a:p>
          <a:p>
            <a:pPr lvl="1"/>
            <a:r>
              <a:rPr lang="en-US" sz="2200" i="1" dirty="0"/>
              <a:t>Control/Clearing Accounts – Balancing </a:t>
            </a:r>
            <a:r>
              <a:rPr lang="en-US" sz="2200" i="1" dirty="0" smtClean="0"/>
              <a:t>Requirements</a:t>
            </a:r>
            <a:r>
              <a:rPr lang="en-US" sz="2200" u="none" dirty="0" smtClean="0"/>
              <a:t>  (revised)</a:t>
            </a:r>
          </a:p>
          <a:p>
            <a:pPr lvl="1"/>
            <a:r>
              <a:rPr lang="en-US" sz="2200" i="1" dirty="0"/>
              <a:t>Revenues, Receivables, Unearned Revenue and Unavailable Revenues – </a:t>
            </a:r>
            <a:r>
              <a:rPr lang="en-US" sz="2200" i="1" dirty="0" smtClean="0"/>
              <a:t>General</a:t>
            </a:r>
            <a:r>
              <a:rPr lang="en-US" sz="2200" u="none" dirty="0" smtClean="0"/>
              <a:t>  (new)</a:t>
            </a:r>
            <a:endParaRPr lang="en-US" sz="2200" i="1" dirty="0" smtClean="0"/>
          </a:p>
          <a:p>
            <a:pPr lvl="1"/>
            <a:r>
              <a:rPr lang="en-US" sz="2200" i="1" dirty="0"/>
              <a:t>Revenues – Grants and Other Financial </a:t>
            </a:r>
            <a:r>
              <a:rPr lang="en-US" sz="2200" i="1" dirty="0" smtClean="0"/>
              <a:t>Assistance</a:t>
            </a:r>
            <a:r>
              <a:rPr lang="en-US" sz="2200" u="none" dirty="0" smtClean="0"/>
              <a:t>  (new)</a:t>
            </a:r>
            <a:endParaRPr lang="en-US" sz="2200" i="1" dirty="0" smtClean="0"/>
          </a:p>
          <a:p>
            <a:pPr lvl="1"/>
            <a:r>
              <a:rPr lang="en-US" sz="2200" i="1" dirty="0" smtClean="0"/>
              <a:t>Equity </a:t>
            </a:r>
            <a:r>
              <a:rPr lang="en-US" sz="2200" u="none" dirty="0" smtClean="0"/>
              <a:t> (new)</a:t>
            </a:r>
          </a:p>
          <a:p>
            <a:r>
              <a:rPr lang="en-US" sz="2400" dirty="0"/>
              <a:t> </a:t>
            </a:r>
            <a:r>
              <a:rPr lang="en-US" sz="2400" dirty="0" smtClean="0"/>
              <a:t>Send notification re: accounting staff changes to SAO_Reporting@sao.ga.gov</a:t>
            </a:r>
            <a:endParaRPr lang="en-US" sz="2400" dirty="0"/>
          </a:p>
          <a:p>
            <a:pPr lvl="1"/>
            <a:endParaRPr lang="en-US" sz="2000" dirty="0"/>
          </a:p>
        </p:txBody>
      </p:sp>
      <p:sp>
        <p:nvSpPr>
          <p:cNvPr id="3" name="Title 2"/>
          <p:cNvSpPr>
            <a:spLocks noGrp="1"/>
          </p:cNvSpPr>
          <p:nvPr>
            <p:ph type="title"/>
          </p:nvPr>
        </p:nvSpPr>
        <p:spPr/>
        <p:txBody>
          <a:bodyPr/>
          <a:lstStyle/>
          <a:p>
            <a:r>
              <a:rPr lang="en-US" dirty="0" smtClean="0"/>
              <a:t>Miscellaneous</a:t>
            </a:r>
            <a:endParaRPr lang="en-US" dirty="0"/>
          </a:p>
        </p:txBody>
      </p:sp>
    </p:spTree>
    <p:extLst>
      <p:ext uri="{BB962C8B-B14F-4D97-AF65-F5344CB8AC3E}">
        <p14:creationId xmlns:p14="http://schemas.microsoft.com/office/powerpoint/2010/main" val="351118747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endParaRPr lang="en-US" dirty="0" smtClean="0"/>
          </a:p>
          <a:p>
            <a:pPr marL="0" indent="0">
              <a:buNone/>
            </a:pPr>
            <a:endParaRPr lang="en-US" dirty="0"/>
          </a:p>
          <a:p>
            <a:pPr marL="0" indent="0">
              <a:buNone/>
            </a:pPr>
            <a:endParaRPr lang="en-US" dirty="0" smtClean="0"/>
          </a:p>
          <a:p>
            <a:pPr marL="0" indent="0" algn="ctr">
              <a:buNone/>
            </a:pPr>
            <a:r>
              <a:rPr lang="en-US" sz="6600" dirty="0" smtClean="0">
                <a:solidFill>
                  <a:schemeClr val="accent5"/>
                </a:solidFill>
              </a:rPr>
              <a:t>Questions?</a:t>
            </a:r>
            <a:endParaRPr lang="en-US" sz="6600" dirty="0">
              <a:solidFill>
                <a:schemeClr val="accent5"/>
              </a:solidFill>
            </a:endParaRPr>
          </a:p>
          <a:p>
            <a:pPr marL="0" indent="0" algn="ctr">
              <a:buNone/>
            </a:pPr>
            <a:endParaRPr lang="en-US" dirty="0"/>
          </a:p>
        </p:txBody>
      </p:sp>
      <p:sp>
        <p:nvSpPr>
          <p:cNvPr id="3" name="Title 2"/>
          <p:cNvSpPr>
            <a:spLocks noGrp="1"/>
          </p:cNvSpPr>
          <p:nvPr>
            <p:ph type="title"/>
          </p:nvPr>
        </p:nvSpPr>
        <p:spPr/>
        <p:txBody>
          <a:bodyPr/>
          <a:lstStyle/>
          <a:p>
            <a:r>
              <a:rPr lang="en-US" dirty="0" smtClean="0"/>
              <a:t> </a:t>
            </a:r>
            <a:endParaRPr lang="en-US" dirty="0"/>
          </a:p>
        </p:txBody>
      </p:sp>
    </p:spTree>
    <p:extLst>
      <p:ext uri="{BB962C8B-B14F-4D97-AF65-F5344CB8AC3E}">
        <p14:creationId xmlns:p14="http://schemas.microsoft.com/office/powerpoint/2010/main" val="20967848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sz="2200" dirty="0"/>
              <a:t>Accounts are reviewed and reconciled by </a:t>
            </a:r>
            <a:r>
              <a:rPr lang="en-US" sz="2200" u="sng" dirty="0"/>
              <a:t>program</a:t>
            </a:r>
            <a:r>
              <a:rPr lang="en-US" sz="2200" dirty="0"/>
              <a:t> and </a:t>
            </a:r>
            <a:r>
              <a:rPr lang="en-US" sz="2200" u="sng" dirty="0"/>
              <a:t>fund source</a:t>
            </a:r>
          </a:p>
          <a:p>
            <a:r>
              <a:rPr lang="en-US" sz="2200" dirty="0"/>
              <a:t>337xxx – Other Reserves</a:t>
            </a:r>
          </a:p>
          <a:p>
            <a:pPr lvl="1">
              <a:buFont typeface="Arial" panose="020B0604020202020204" pitchFamily="34" charset="0"/>
              <a:buChar char="•"/>
            </a:pPr>
            <a:r>
              <a:rPr lang="en-US" sz="2000" u="none" dirty="0"/>
              <a:t>Balance should be zero once carry-over for the next fiscal year has been moved to account 492xxx</a:t>
            </a:r>
          </a:p>
          <a:p>
            <a:r>
              <a:rPr lang="en-US" sz="2200" dirty="0"/>
              <a:t>390001 – Unreserved – Undesignated – Beginning Fund Balance</a:t>
            </a:r>
          </a:p>
          <a:p>
            <a:pPr lvl="1">
              <a:buFont typeface="Arial" panose="020B0604020202020204" pitchFamily="34" charset="0"/>
              <a:buChar char="•"/>
            </a:pPr>
            <a:r>
              <a:rPr lang="en-US" sz="2000" u="none" dirty="0"/>
              <a:t>Balance should equal surplus as reported in the prior year BCR by program and fund source</a:t>
            </a:r>
          </a:p>
          <a:p>
            <a:r>
              <a:rPr lang="en-US" sz="2200" dirty="0"/>
              <a:t>390104 – Adjustments to Fund Balance – Surplus Returned to OST</a:t>
            </a:r>
          </a:p>
          <a:p>
            <a:pPr lvl="1">
              <a:buFont typeface="Arial" panose="020B0604020202020204" pitchFamily="34" charset="0"/>
              <a:buChar char="•"/>
            </a:pPr>
            <a:r>
              <a:rPr lang="en-US" sz="2000" u="none" dirty="0"/>
              <a:t>Amount should equal (in opposite direction) the amount in beginning fund balance  - surplus (A/C 390001) by program and fund source</a:t>
            </a:r>
          </a:p>
          <a:p>
            <a:r>
              <a:rPr lang="en-US" sz="2200" dirty="0"/>
              <a:t>492xxx – Carry-over/Transfers from Reserves</a:t>
            </a:r>
          </a:p>
          <a:p>
            <a:pPr lvl="1">
              <a:buFont typeface="Arial" panose="020B0604020202020204" pitchFamily="34" charset="0"/>
              <a:buChar char="•"/>
            </a:pPr>
            <a:r>
              <a:rPr lang="en-US" sz="2000" u="none" dirty="0"/>
              <a:t>Balance should equal reserves reported in the prior year BCR by program and fund source</a:t>
            </a:r>
          </a:p>
          <a:p>
            <a:endParaRPr lang="en-US" dirty="0"/>
          </a:p>
        </p:txBody>
      </p:sp>
      <p:sp>
        <p:nvSpPr>
          <p:cNvPr id="3" name="Title 2"/>
          <p:cNvSpPr>
            <a:spLocks noGrp="1"/>
          </p:cNvSpPr>
          <p:nvPr>
            <p:ph type="title"/>
          </p:nvPr>
        </p:nvSpPr>
        <p:spPr/>
        <p:txBody>
          <a:bodyPr/>
          <a:lstStyle/>
          <a:p>
            <a:r>
              <a:rPr lang="en-US" sz="3600" dirty="0"/>
              <a:t>Tie in Beginning Fund Balance</a:t>
            </a:r>
          </a:p>
        </p:txBody>
      </p:sp>
    </p:spTree>
    <p:extLst>
      <p:ext uri="{BB962C8B-B14F-4D97-AF65-F5344CB8AC3E}">
        <p14:creationId xmlns:p14="http://schemas.microsoft.com/office/powerpoint/2010/main" val="28529115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sz="2200" dirty="0" smtClean="0"/>
              <a:t>Other key accounts to note:</a:t>
            </a:r>
            <a:endParaRPr lang="en-US" sz="2200" u="sng" dirty="0"/>
          </a:p>
          <a:p>
            <a:r>
              <a:rPr lang="en-US" sz="2200" dirty="0" smtClean="0"/>
              <a:t>390109 </a:t>
            </a:r>
            <a:r>
              <a:rPr lang="en-US" sz="2200" dirty="0"/>
              <a:t>– Adjustments to Fund Balance – </a:t>
            </a:r>
            <a:r>
              <a:rPr lang="en-US" sz="2200" dirty="0" smtClean="0"/>
              <a:t>Early Surplus </a:t>
            </a:r>
            <a:r>
              <a:rPr lang="en-US" sz="2200" dirty="0"/>
              <a:t>Returned to </a:t>
            </a:r>
            <a:r>
              <a:rPr lang="en-US" sz="2200" dirty="0" smtClean="0"/>
              <a:t>OST</a:t>
            </a:r>
          </a:p>
          <a:p>
            <a:pPr lvl="1"/>
            <a:r>
              <a:rPr lang="en-US" sz="2000" u="none" dirty="0"/>
              <a:t>T</a:t>
            </a:r>
            <a:r>
              <a:rPr lang="en-US" sz="2000" u="none" dirty="0" smtClean="0"/>
              <a:t>his account should be used when surplus funds are lapsed and returned to Treasury within the same fiscal year (ex: surplus results from the cancelling of POs in the current fiscal year and is returned to OST in the current fiscal year)</a:t>
            </a:r>
            <a:endParaRPr lang="en-US" sz="2000" u="none" dirty="0"/>
          </a:p>
          <a:p>
            <a:r>
              <a:rPr lang="en-US" sz="2200" dirty="0" smtClean="0"/>
              <a:t>493xxx </a:t>
            </a:r>
            <a:r>
              <a:rPr lang="en-US" sz="2200" dirty="0"/>
              <a:t>– </a:t>
            </a:r>
            <a:r>
              <a:rPr lang="en-US" sz="2200" dirty="0" smtClean="0"/>
              <a:t>Carry-Over/Transfers From Fund Balance</a:t>
            </a:r>
            <a:endParaRPr lang="en-US" sz="2200" dirty="0"/>
          </a:p>
          <a:p>
            <a:pPr lvl="1">
              <a:buFont typeface="Arial" panose="020B0604020202020204" pitchFamily="34" charset="0"/>
              <a:buChar char="•"/>
            </a:pPr>
            <a:r>
              <a:rPr lang="en-US" sz="2000" u="none" dirty="0" smtClean="0"/>
              <a:t>This account should be used to book the transfer of program fund balances from one agency to another agency or between programs if allowed (ex: other funds).</a:t>
            </a:r>
            <a:endParaRPr lang="en-US" sz="2000" u="none" dirty="0"/>
          </a:p>
          <a:p>
            <a:pPr marL="0" indent="0">
              <a:buNone/>
            </a:pPr>
            <a:endParaRPr lang="en-US" dirty="0"/>
          </a:p>
        </p:txBody>
      </p:sp>
      <p:sp>
        <p:nvSpPr>
          <p:cNvPr id="3" name="Title 2"/>
          <p:cNvSpPr>
            <a:spLocks noGrp="1"/>
          </p:cNvSpPr>
          <p:nvPr>
            <p:ph type="title"/>
          </p:nvPr>
        </p:nvSpPr>
        <p:spPr/>
        <p:txBody>
          <a:bodyPr/>
          <a:lstStyle/>
          <a:p>
            <a:r>
              <a:rPr lang="en-US" sz="3600" dirty="0"/>
              <a:t>Tie in Beginning Fund Balance</a:t>
            </a:r>
          </a:p>
        </p:txBody>
      </p:sp>
    </p:spTree>
    <p:extLst>
      <p:ext uri="{BB962C8B-B14F-4D97-AF65-F5344CB8AC3E}">
        <p14:creationId xmlns:p14="http://schemas.microsoft.com/office/powerpoint/2010/main" val="1991851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Once Beginning Fund Balance is tied in, NO entries should be posted to any of those accounts at any point during the year, except for account 337xxx, which establishes Current Fiscal Year reserves.  Offset to reserve establishment is 390110.</a:t>
            </a:r>
          </a:p>
          <a:p>
            <a:r>
              <a:rPr lang="en-US" dirty="0"/>
              <a:t>Any entries posted to account 390001, 390104, or 492xxx will cause beginning fund balance to no longer tie to the prior year BCR.</a:t>
            </a:r>
          </a:p>
          <a:p>
            <a:pPr marL="0" indent="0">
              <a:buNone/>
            </a:pPr>
            <a:endParaRPr lang="en-US" dirty="0"/>
          </a:p>
        </p:txBody>
      </p:sp>
      <p:sp>
        <p:nvSpPr>
          <p:cNvPr id="3" name="Title 2"/>
          <p:cNvSpPr>
            <a:spLocks noGrp="1"/>
          </p:cNvSpPr>
          <p:nvPr>
            <p:ph type="title"/>
          </p:nvPr>
        </p:nvSpPr>
        <p:spPr/>
        <p:txBody>
          <a:bodyPr/>
          <a:lstStyle/>
          <a:p>
            <a:r>
              <a:rPr lang="en-US" sz="2400" dirty="0"/>
              <a:t>Entries Posted to Fund Balance Accounts After Being Tied In to the PY BCR</a:t>
            </a:r>
          </a:p>
        </p:txBody>
      </p:sp>
    </p:spTree>
    <p:extLst>
      <p:ext uri="{BB962C8B-B14F-4D97-AF65-F5344CB8AC3E}">
        <p14:creationId xmlns:p14="http://schemas.microsoft.com/office/powerpoint/2010/main" val="15159578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r>
              <a:rPr lang="en-US" dirty="0" smtClean="0"/>
              <a:t>Be </a:t>
            </a:r>
            <a:r>
              <a:rPr lang="en-US" dirty="0"/>
              <a:t>certain to review final budget amounts in BudgetNet for Federal and Other funding sources to ensure budgetary compliance by funding source within </a:t>
            </a:r>
            <a:r>
              <a:rPr lang="en-US" dirty="0" smtClean="0"/>
              <a:t>program prior to BudgetNet closing (8/19/16).</a:t>
            </a:r>
            <a:endParaRPr lang="en-US" dirty="0"/>
          </a:p>
          <a:p>
            <a:endParaRPr lang="en-US" dirty="0"/>
          </a:p>
        </p:txBody>
      </p:sp>
      <p:sp>
        <p:nvSpPr>
          <p:cNvPr id="3" name="Title 2"/>
          <p:cNvSpPr>
            <a:spLocks noGrp="1"/>
          </p:cNvSpPr>
          <p:nvPr>
            <p:ph type="title"/>
          </p:nvPr>
        </p:nvSpPr>
        <p:spPr/>
        <p:txBody>
          <a:bodyPr/>
          <a:lstStyle/>
          <a:p>
            <a:r>
              <a:rPr lang="en-US" sz="3600" dirty="0"/>
              <a:t>Non-Compliance with Budget</a:t>
            </a:r>
          </a:p>
        </p:txBody>
      </p:sp>
    </p:spTree>
    <p:extLst>
      <p:ext uri="{BB962C8B-B14F-4D97-AF65-F5344CB8AC3E}">
        <p14:creationId xmlns:p14="http://schemas.microsoft.com/office/powerpoint/2010/main" val="2308328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endParaRPr lang="en-US" dirty="0"/>
          </a:p>
          <a:p>
            <a:endParaRPr lang="en-US" dirty="0" smtClean="0"/>
          </a:p>
          <a:p>
            <a:pPr marL="0" indent="0" algn="ctr">
              <a:buNone/>
            </a:pPr>
            <a:r>
              <a:rPr lang="en-US" sz="4000" dirty="0" smtClean="0"/>
              <a:t>CAFR Forms Common </a:t>
            </a:r>
            <a:r>
              <a:rPr lang="en-US" sz="4000" dirty="0"/>
              <a:t>I</a:t>
            </a:r>
            <a:r>
              <a:rPr lang="en-US" sz="4000" dirty="0" smtClean="0"/>
              <a:t>ssues</a:t>
            </a:r>
            <a:endParaRPr lang="en-US" sz="4000" dirty="0"/>
          </a:p>
        </p:txBody>
      </p:sp>
      <p:sp>
        <p:nvSpPr>
          <p:cNvPr id="3" name="Title 2"/>
          <p:cNvSpPr>
            <a:spLocks noGrp="1"/>
          </p:cNvSpPr>
          <p:nvPr>
            <p:ph type="title"/>
          </p:nvPr>
        </p:nvSpPr>
        <p:spPr/>
        <p:txBody>
          <a:bodyPr/>
          <a:lstStyle/>
          <a:p>
            <a:r>
              <a:rPr lang="en-US" dirty="0" smtClean="0"/>
              <a:t> </a:t>
            </a:r>
            <a:endParaRPr lang="en-US" dirty="0"/>
          </a:p>
        </p:txBody>
      </p:sp>
    </p:spTree>
    <p:extLst>
      <p:ext uri="{BB962C8B-B14F-4D97-AF65-F5344CB8AC3E}">
        <p14:creationId xmlns:p14="http://schemas.microsoft.com/office/powerpoint/2010/main" val="1468276833"/>
      </p:ext>
    </p:extLst>
  </p:cSld>
  <p:clrMapOvr>
    <a:masterClrMapping/>
  </p:clrMapOvr>
</p:sld>
</file>

<file path=ppt/theme/theme1.xml><?xml version="1.0" encoding="utf-8"?>
<a:theme xmlns:a="http://schemas.openxmlformats.org/drawingml/2006/main" name="ARC-Theme1">
  <a:themeElements>
    <a:clrScheme name="Arc">
      <a:dk1>
        <a:sysClr val="windowText" lastClr="000000"/>
      </a:dk1>
      <a:lt1>
        <a:sysClr val="window" lastClr="FFFFFF"/>
      </a:lt1>
      <a:dk2>
        <a:srgbClr val="1F497D"/>
      </a:dk2>
      <a:lt2>
        <a:srgbClr val="EEECE1"/>
      </a:lt2>
      <a:accent1>
        <a:srgbClr val="D9B200"/>
      </a:accent1>
      <a:accent2>
        <a:srgbClr val="870E00"/>
      </a:accent2>
      <a:accent3>
        <a:srgbClr val="EAE5DF"/>
      </a:accent3>
      <a:accent4>
        <a:srgbClr val="E8C768"/>
      </a:accent4>
      <a:accent5>
        <a:srgbClr val="003466"/>
      </a:accent5>
      <a:accent6>
        <a:srgbClr val="89623B"/>
      </a:accent6>
      <a:hlink>
        <a:srgbClr val="0F243E"/>
      </a:hlink>
      <a:folHlink>
        <a:srgbClr val="7F7F7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ARC-Theme1</Template>
  <TotalTime>79089</TotalTime>
  <Words>3034</Words>
  <Application>Microsoft Office PowerPoint</Application>
  <PresentationFormat>On-screen Show (4:3)</PresentationFormat>
  <Paragraphs>272</Paragraphs>
  <Slides>49</Slides>
  <Notes>3</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49</vt:i4>
      </vt:variant>
    </vt:vector>
  </HeadingPairs>
  <TitlesOfParts>
    <vt:vector size="55" baseType="lpstr">
      <vt:lpstr>Arial</vt:lpstr>
      <vt:lpstr>Calibri</vt:lpstr>
      <vt:lpstr>Wingdings</vt:lpstr>
      <vt:lpstr>ARC-Theme1</vt:lpstr>
      <vt:lpstr>Custom Design</vt:lpstr>
      <vt:lpstr>1_Custom Design</vt:lpstr>
      <vt:lpstr>SAO FMC Presentation 4/26/16</vt:lpstr>
      <vt:lpstr>2016 Outlook</vt:lpstr>
      <vt:lpstr> </vt:lpstr>
      <vt:lpstr>BCR Issues</vt:lpstr>
      <vt:lpstr>Tie in Beginning Fund Balance</vt:lpstr>
      <vt:lpstr>Tie in Beginning Fund Balance</vt:lpstr>
      <vt:lpstr>Entries Posted to Fund Balance Accounts After Being Tied In to the PY BCR</vt:lpstr>
      <vt:lpstr>Non-Compliance with Budget</vt:lpstr>
      <vt:lpstr> </vt:lpstr>
      <vt:lpstr>CAFR Forms</vt:lpstr>
      <vt:lpstr>Leases</vt:lpstr>
      <vt:lpstr>Leases</vt:lpstr>
      <vt:lpstr>Capital Assets</vt:lpstr>
      <vt:lpstr>Cash and Deposits</vt:lpstr>
      <vt:lpstr>Inter-Organization Form </vt:lpstr>
      <vt:lpstr>Classification of Revenues</vt:lpstr>
      <vt:lpstr>Fund Balance Non-Appropriated Form</vt:lpstr>
      <vt:lpstr> </vt:lpstr>
      <vt:lpstr>Other Items Noted</vt:lpstr>
      <vt:lpstr>Other Items Noted</vt:lpstr>
      <vt:lpstr>PowerPoint Presentation</vt:lpstr>
      <vt:lpstr>PCA Form does not match BCR Form </vt:lpstr>
      <vt:lpstr>For PCA Revenue Adjustments</vt:lpstr>
      <vt:lpstr>For PCA Expenditure Adjustments</vt:lpstr>
      <vt:lpstr>PCA Example</vt:lpstr>
      <vt:lpstr>PCA Example Recorded on FBAF</vt:lpstr>
      <vt:lpstr>PCA Budget Year Reported Properly on FBAF Form</vt:lpstr>
      <vt:lpstr>PCA Budget Year Reported Properly on FBAF Form</vt:lpstr>
      <vt:lpstr>Other PCA Tips</vt:lpstr>
      <vt:lpstr> </vt:lpstr>
      <vt:lpstr>FY16 Updates</vt:lpstr>
      <vt:lpstr>Unrecorded Payables</vt:lpstr>
      <vt:lpstr>Unrecorded Payables</vt:lpstr>
      <vt:lpstr>Unrecorded Payables</vt:lpstr>
      <vt:lpstr>Unrecorded Payables</vt:lpstr>
      <vt:lpstr>Query 1</vt:lpstr>
      <vt:lpstr>Query 2 </vt:lpstr>
      <vt:lpstr>Query 3 </vt:lpstr>
      <vt:lpstr>Note on Queries</vt:lpstr>
      <vt:lpstr>Encumbered vs. Not Encumbered</vt:lpstr>
      <vt:lpstr>Encumbered vs. Not Encumbered</vt:lpstr>
      <vt:lpstr>Recurring Payment Example</vt:lpstr>
      <vt:lpstr>Unrecorded Receivables</vt:lpstr>
      <vt:lpstr>Unrecorded Receivables</vt:lpstr>
      <vt:lpstr>Unrecorded Receivables</vt:lpstr>
      <vt:lpstr>Communication Is Key!!</vt:lpstr>
      <vt:lpstr>Deadlines</vt:lpstr>
      <vt:lpstr>Miscellaneous</vt:lpstr>
      <vt:lpstr> </vt:lpstr>
    </vt:vector>
  </TitlesOfParts>
  <Company>SAO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Turra Atkinson</dc:creator>
  <cp:lastModifiedBy>Covington, Mario</cp:lastModifiedBy>
  <cp:revision>553</cp:revision>
  <cp:lastPrinted>2016-04-22T13:48:02Z</cp:lastPrinted>
  <dcterms:created xsi:type="dcterms:W3CDTF">2013-02-18T20:57:18Z</dcterms:created>
  <dcterms:modified xsi:type="dcterms:W3CDTF">2016-05-03T13:39:03Z</dcterms:modified>
</cp:coreProperties>
</file>