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 id="2147483684" r:id="rId6"/>
  </p:sldMasterIdLst>
  <p:notesMasterIdLst>
    <p:notesMasterId r:id="rId95"/>
  </p:notesMasterIdLst>
  <p:handoutMasterIdLst>
    <p:handoutMasterId r:id="rId96"/>
  </p:handoutMasterIdLst>
  <p:sldIdLst>
    <p:sldId id="284" r:id="rId7"/>
    <p:sldId id="477" r:id="rId8"/>
    <p:sldId id="546" r:id="rId9"/>
    <p:sldId id="587" r:id="rId10"/>
    <p:sldId id="579" r:id="rId11"/>
    <p:sldId id="580" r:id="rId12"/>
    <p:sldId id="596" r:id="rId13"/>
    <p:sldId id="597" r:id="rId14"/>
    <p:sldId id="610" r:id="rId15"/>
    <p:sldId id="611" r:id="rId16"/>
    <p:sldId id="612" r:id="rId17"/>
    <p:sldId id="588" r:id="rId18"/>
    <p:sldId id="617" r:id="rId19"/>
    <p:sldId id="630" r:id="rId20"/>
    <p:sldId id="628" r:id="rId21"/>
    <p:sldId id="631" r:id="rId22"/>
    <p:sldId id="478" r:id="rId23"/>
    <p:sldId id="606" r:id="rId24"/>
    <p:sldId id="484" r:id="rId25"/>
    <p:sldId id="483" r:id="rId26"/>
    <p:sldId id="482" r:id="rId27"/>
    <p:sldId id="485" r:id="rId28"/>
    <p:sldId id="533" r:id="rId29"/>
    <p:sldId id="548" r:id="rId30"/>
    <p:sldId id="513" r:id="rId31"/>
    <p:sldId id="514" r:id="rId32"/>
    <p:sldId id="486" r:id="rId33"/>
    <p:sldId id="487" r:id="rId34"/>
    <p:sldId id="488" r:id="rId35"/>
    <p:sldId id="553" r:id="rId36"/>
    <p:sldId id="490" r:id="rId37"/>
    <p:sldId id="527" r:id="rId38"/>
    <p:sldId id="573" r:id="rId39"/>
    <p:sldId id="558" r:id="rId40"/>
    <p:sldId id="559" r:id="rId41"/>
    <p:sldId id="529" r:id="rId42"/>
    <p:sldId id="560" r:id="rId43"/>
    <p:sldId id="603" r:id="rId44"/>
    <p:sldId id="602" r:id="rId45"/>
    <p:sldId id="604" r:id="rId46"/>
    <p:sldId id="599" r:id="rId47"/>
    <p:sldId id="600" r:id="rId48"/>
    <p:sldId id="590" r:id="rId49"/>
    <p:sldId id="448" r:id="rId50"/>
    <p:sldId id="459" r:id="rId51"/>
    <p:sldId id="445" r:id="rId52"/>
    <p:sldId id="460" r:id="rId53"/>
    <p:sldId id="462" r:id="rId54"/>
    <p:sldId id="455" r:id="rId55"/>
    <p:sldId id="456" r:id="rId56"/>
    <p:sldId id="461" r:id="rId57"/>
    <p:sldId id="457" r:id="rId58"/>
    <p:sldId id="534" r:id="rId59"/>
    <p:sldId id="538" r:id="rId60"/>
    <p:sldId id="525" r:id="rId61"/>
    <p:sldId id="545" r:id="rId62"/>
    <p:sldId id="531" r:id="rId63"/>
    <p:sldId id="556" r:id="rId64"/>
    <p:sldId id="541" r:id="rId65"/>
    <p:sldId id="542" r:id="rId66"/>
    <p:sldId id="543" r:id="rId67"/>
    <p:sldId id="544" r:id="rId68"/>
    <p:sldId id="506" r:id="rId69"/>
    <p:sldId id="524" r:id="rId70"/>
    <p:sldId id="530" r:id="rId71"/>
    <p:sldId id="495" r:id="rId72"/>
    <p:sldId id="549" r:id="rId73"/>
    <p:sldId id="496" r:id="rId74"/>
    <p:sldId id="497" r:id="rId75"/>
    <p:sldId id="528" r:id="rId76"/>
    <p:sldId id="555" r:id="rId77"/>
    <p:sldId id="523" r:id="rId78"/>
    <p:sldId id="632" r:id="rId79"/>
    <p:sldId id="593" r:id="rId80"/>
    <p:sldId id="609" r:id="rId81"/>
    <p:sldId id="608" r:id="rId82"/>
    <p:sldId id="518" r:id="rId83"/>
    <p:sldId id="605" r:id="rId84"/>
    <p:sldId id="521" r:id="rId85"/>
    <p:sldId id="607" r:id="rId86"/>
    <p:sldId id="582" r:id="rId87"/>
    <p:sldId id="583" r:id="rId88"/>
    <p:sldId id="519" r:id="rId89"/>
    <p:sldId id="503" r:id="rId90"/>
    <p:sldId id="504" r:id="rId91"/>
    <p:sldId id="505" r:id="rId92"/>
    <p:sldId id="584" r:id="rId93"/>
    <p:sldId id="498" r:id="rId94"/>
  </p:sldIdLst>
  <p:sldSz cx="9144000" cy="6858000" type="screen4x3"/>
  <p:notesSz cx="691515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F5F498-F9E5-486D-9F97-50562CB009AC}">
          <p14:sldIdLst>
            <p14:sldId id="284"/>
            <p14:sldId id="477"/>
            <p14:sldId id="546"/>
            <p14:sldId id="587"/>
            <p14:sldId id="579"/>
            <p14:sldId id="580"/>
            <p14:sldId id="596"/>
            <p14:sldId id="597"/>
            <p14:sldId id="610"/>
            <p14:sldId id="611"/>
            <p14:sldId id="612"/>
            <p14:sldId id="588"/>
            <p14:sldId id="617"/>
            <p14:sldId id="630"/>
            <p14:sldId id="628"/>
            <p14:sldId id="631"/>
            <p14:sldId id="478"/>
            <p14:sldId id="606"/>
            <p14:sldId id="484"/>
            <p14:sldId id="483"/>
            <p14:sldId id="482"/>
            <p14:sldId id="485"/>
            <p14:sldId id="533"/>
            <p14:sldId id="548"/>
            <p14:sldId id="513"/>
            <p14:sldId id="514"/>
            <p14:sldId id="486"/>
            <p14:sldId id="487"/>
            <p14:sldId id="488"/>
            <p14:sldId id="553"/>
            <p14:sldId id="490"/>
            <p14:sldId id="527"/>
            <p14:sldId id="573"/>
            <p14:sldId id="558"/>
            <p14:sldId id="559"/>
            <p14:sldId id="529"/>
            <p14:sldId id="560"/>
            <p14:sldId id="603"/>
            <p14:sldId id="602"/>
            <p14:sldId id="604"/>
            <p14:sldId id="599"/>
            <p14:sldId id="600"/>
            <p14:sldId id="590"/>
            <p14:sldId id="448"/>
            <p14:sldId id="459"/>
            <p14:sldId id="445"/>
            <p14:sldId id="460"/>
            <p14:sldId id="462"/>
            <p14:sldId id="455"/>
            <p14:sldId id="456"/>
            <p14:sldId id="461"/>
            <p14:sldId id="457"/>
            <p14:sldId id="534"/>
            <p14:sldId id="538"/>
            <p14:sldId id="525"/>
            <p14:sldId id="545"/>
            <p14:sldId id="531"/>
            <p14:sldId id="556"/>
            <p14:sldId id="541"/>
            <p14:sldId id="542"/>
            <p14:sldId id="543"/>
            <p14:sldId id="544"/>
            <p14:sldId id="506"/>
            <p14:sldId id="524"/>
            <p14:sldId id="530"/>
            <p14:sldId id="495"/>
            <p14:sldId id="549"/>
            <p14:sldId id="496"/>
            <p14:sldId id="497"/>
            <p14:sldId id="528"/>
            <p14:sldId id="555"/>
            <p14:sldId id="523"/>
            <p14:sldId id="632"/>
            <p14:sldId id="593"/>
            <p14:sldId id="609"/>
            <p14:sldId id="608"/>
            <p14:sldId id="518"/>
            <p14:sldId id="605"/>
            <p14:sldId id="521"/>
            <p14:sldId id="607"/>
            <p14:sldId id="582"/>
            <p14:sldId id="583"/>
            <p14:sldId id="519"/>
            <p14:sldId id="503"/>
            <p14:sldId id="504"/>
            <p14:sldId id="505"/>
            <p14:sldId id="584"/>
            <p14:sldId id="4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7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othe, Chelsea" initials="BC" lastIdx="28" clrIdx="0">
    <p:extLst>
      <p:ext uri="{19B8F6BF-5375-455C-9EA6-DF929625EA0E}">
        <p15:presenceInfo xmlns:p15="http://schemas.microsoft.com/office/powerpoint/2012/main" userId="S-1-5-21-2672183100-1227059207-2328873036-1175964" providerId="AD"/>
      </p:ext>
    </p:extLst>
  </p:cmAuthor>
  <p:cmAuthor id="2" name="Mesihovic, Vesna" initials="MV" lastIdx="1" clrIdx="1">
    <p:extLst>
      <p:ext uri="{19B8F6BF-5375-455C-9EA6-DF929625EA0E}">
        <p15:presenceInfo xmlns:p15="http://schemas.microsoft.com/office/powerpoint/2012/main" userId="S::vesna.mesihovic@sao.ga.gov::231b2f97-4663-45ff-9430-8ba1aa1a5e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F497D"/>
    <a:srgbClr val="7313DD"/>
    <a:srgbClr val="FFE25E"/>
    <a:srgbClr val="E1E25E"/>
    <a:srgbClr val="E8C768"/>
    <a:srgbClr val="FAF176"/>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3895" autoAdjust="0"/>
  </p:normalViewPr>
  <p:slideViewPr>
    <p:cSldViewPr>
      <p:cViewPr varScale="1">
        <p:scale>
          <a:sx n="112" d="100"/>
          <a:sy n="112" d="100"/>
        </p:scale>
        <p:origin x="178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2046" y="-90"/>
      </p:cViewPr>
      <p:guideLst>
        <p:guide orient="horz" pos="2928"/>
        <p:guide pos="217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slide" Target="slides/slide83.xml"/><Relationship Id="rId97"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notesMaster" Target="notesMasters/notesMaster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96252" cy="464662"/>
          </a:xfrm>
          <a:prstGeom prst="rect">
            <a:avLst/>
          </a:prstGeom>
        </p:spPr>
        <p:txBody>
          <a:bodyPr vert="horz" lIns="91320" tIns="45659" rIns="91320" bIns="45659" rtlCol="0"/>
          <a:lstStyle>
            <a:lvl1pPr algn="l">
              <a:defRPr sz="1200"/>
            </a:lvl1pPr>
          </a:lstStyle>
          <a:p>
            <a:endParaRPr lang="en-US" dirty="0"/>
          </a:p>
        </p:txBody>
      </p:sp>
      <p:sp>
        <p:nvSpPr>
          <p:cNvPr id="3" name="Date Placeholder 2"/>
          <p:cNvSpPr>
            <a:spLocks noGrp="1"/>
          </p:cNvSpPr>
          <p:nvPr>
            <p:ph type="dt" sz="quarter" idx="1"/>
          </p:nvPr>
        </p:nvSpPr>
        <p:spPr>
          <a:xfrm>
            <a:off x="3917337" y="2"/>
            <a:ext cx="2996252" cy="464662"/>
          </a:xfrm>
          <a:prstGeom prst="rect">
            <a:avLst/>
          </a:prstGeom>
        </p:spPr>
        <p:txBody>
          <a:bodyPr vert="horz" lIns="91320" tIns="45659" rIns="91320" bIns="45659" rtlCol="0"/>
          <a:lstStyle>
            <a:lvl1pPr algn="r">
              <a:defRPr sz="1200"/>
            </a:lvl1pPr>
          </a:lstStyle>
          <a:p>
            <a:fld id="{96D33A5B-FE59-48AD-9C8A-924E6F3DB66F}" type="datetimeFigureOut">
              <a:rPr lang="en-US" smtClean="0"/>
              <a:pPr/>
              <a:t>5/19/2020</a:t>
            </a:fld>
            <a:endParaRPr lang="en-US" dirty="0"/>
          </a:p>
        </p:txBody>
      </p:sp>
      <p:sp>
        <p:nvSpPr>
          <p:cNvPr id="4" name="Footer Placeholder 3"/>
          <p:cNvSpPr>
            <a:spLocks noGrp="1"/>
          </p:cNvSpPr>
          <p:nvPr>
            <p:ph type="ftr" sz="quarter" idx="2"/>
          </p:nvPr>
        </p:nvSpPr>
        <p:spPr>
          <a:xfrm>
            <a:off x="1" y="8830153"/>
            <a:ext cx="2996252" cy="464662"/>
          </a:xfrm>
          <a:prstGeom prst="rect">
            <a:avLst/>
          </a:prstGeom>
        </p:spPr>
        <p:txBody>
          <a:bodyPr vert="horz" lIns="91320" tIns="45659" rIns="91320" bIns="45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17337" y="8830153"/>
            <a:ext cx="2996252" cy="464662"/>
          </a:xfrm>
          <a:prstGeom prst="rect">
            <a:avLst/>
          </a:prstGeom>
        </p:spPr>
        <p:txBody>
          <a:bodyPr vert="horz" lIns="91320" tIns="45659" rIns="91320" bIns="45659" rtlCol="0" anchor="b"/>
          <a:lstStyle>
            <a:lvl1pPr algn="r">
              <a:defRPr sz="1200"/>
            </a:lvl1pPr>
          </a:lstStyle>
          <a:p>
            <a:fld id="{9AF8CFAA-BF7E-4F7B-A9FC-94D87A31EACD}" type="slidenum">
              <a:rPr lang="en-US" smtClean="0"/>
              <a:pPr/>
              <a:t>‹#›</a:t>
            </a:fld>
            <a:endParaRPr lang="en-US" dirty="0"/>
          </a:p>
        </p:txBody>
      </p:sp>
    </p:spTree>
    <p:extLst>
      <p:ext uri="{BB962C8B-B14F-4D97-AF65-F5344CB8AC3E}">
        <p14:creationId xmlns:p14="http://schemas.microsoft.com/office/powerpoint/2010/main" val="32551708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6565" cy="464820"/>
          </a:xfrm>
          <a:prstGeom prst="rect">
            <a:avLst/>
          </a:prstGeom>
        </p:spPr>
        <p:txBody>
          <a:bodyPr vert="horz" lIns="93165" tIns="46584" rIns="93165" bIns="46584" rtlCol="0"/>
          <a:lstStyle>
            <a:lvl1pPr algn="l">
              <a:defRPr sz="1200"/>
            </a:lvl1pPr>
          </a:lstStyle>
          <a:p>
            <a:endParaRPr lang="en-US" dirty="0"/>
          </a:p>
        </p:txBody>
      </p:sp>
      <p:sp>
        <p:nvSpPr>
          <p:cNvPr id="3" name="Date Placeholder 2"/>
          <p:cNvSpPr>
            <a:spLocks noGrp="1"/>
          </p:cNvSpPr>
          <p:nvPr>
            <p:ph type="dt" idx="1"/>
          </p:nvPr>
        </p:nvSpPr>
        <p:spPr>
          <a:xfrm>
            <a:off x="3916985" y="0"/>
            <a:ext cx="2996565" cy="464820"/>
          </a:xfrm>
          <a:prstGeom prst="rect">
            <a:avLst/>
          </a:prstGeom>
        </p:spPr>
        <p:txBody>
          <a:bodyPr vert="horz" lIns="93165" tIns="46584" rIns="93165" bIns="46584" rtlCol="0"/>
          <a:lstStyle>
            <a:lvl1pPr algn="r">
              <a:defRPr sz="1200"/>
            </a:lvl1pPr>
          </a:lstStyle>
          <a:p>
            <a:fld id="{BD52342C-839E-40D5-9608-93DCA8660A31}" type="datetimeFigureOut">
              <a:rPr lang="en-US" smtClean="0"/>
              <a:pPr/>
              <a:t>5/19/2020</a:t>
            </a:fld>
            <a:endParaRPr lang="en-US" dirty="0"/>
          </a:p>
        </p:txBody>
      </p:sp>
      <p:sp>
        <p:nvSpPr>
          <p:cNvPr id="4" name="Slide Image Placeholder 3"/>
          <p:cNvSpPr>
            <a:spLocks noGrp="1" noRot="1" noChangeAspect="1"/>
          </p:cNvSpPr>
          <p:nvPr>
            <p:ph type="sldImg" idx="2"/>
          </p:nvPr>
        </p:nvSpPr>
        <p:spPr>
          <a:xfrm>
            <a:off x="1135063" y="698500"/>
            <a:ext cx="4645025" cy="3484563"/>
          </a:xfrm>
          <a:prstGeom prst="rect">
            <a:avLst/>
          </a:prstGeom>
          <a:noFill/>
          <a:ln w="12700">
            <a:solidFill>
              <a:prstClr val="black"/>
            </a:solidFill>
          </a:ln>
        </p:spPr>
        <p:txBody>
          <a:bodyPr vert="horz" lIns="93165" tIns="46584" rIns="93165" bIns="46584" rtlCol="0" anchor="ctr"/>
          <a:lstStyle/>
          <a:p>
            <a:endParaRPr lang="en-US" dirty="0"/>
          </a:p>
        </p:txBody>
      </p:sp>
      <p:sp>
        <p:nvSpPr>
          <p:cNvPr id="5" name="Notes Placeholder 4"/>
          <p:cNvSpPr>
            <a:spLocks noGrp="1"/>
          </p:cNvSpPr>
          <p:nvPr>
            <p:ph type="body" sz="quarter" idx="3"/>
          </p:nvPr>
        </p:nvSpPr>
        <p:spPr>
          <a:xfrm>
            <a:off x="691515" y="4415790"/>
            <a:ext cx="5532120" cy="4183380"/>
          </a:xfrm>
          <a:prstGeom prst="rect">
            <a:avLst/>
          </a:prstGeom>
        </p:spPr>
        <p:txBody>
          <a:bodyPr vert="horz" lIns="93165" tIns="46584" rIns="93165" bIns="4658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96565" cy="464820"/>
          </a:xfrm>
          <a:prstGeom prst="rect">
            <a:avLst/>
          </a:prstGeom>
        </p:spPr>
        <p:txBody>
          <a:bodyPr vert="horz" lIns="93165" tIns="46584" rIns="93165"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16985" y="8829967"/>
            <a:ext cx="2996565" cy="464820"/>
          </a:xfrm>
          <a:prstGeom prst="rect">
            <a:avLst/>
          </a:prstGeom>
        </p:spPr>
        <p:txBody>
          <a:bodyPr vert="horz" lIns="93165" tIns="46584" rIns="93165" bIns="46584" rtlCol="0" anchor="b"/>
          <a:lstStyle>
            <a:lvl1pPr algn="r">
              <a:defRPr sz="1200"/>
            </a:lvl1pPr>
          </a:lstStyle>
          <a:p>
            <a:fld id="{2680D5FE-DE22-40C5-B601-8D7B0873CA4D}" type="slidenum">
              <a:rPr lang="en-US" smtClean="0"/>
              <a:pPr/>
              <a:t>‹#›</a:t>
            </a:fld>
            <a:endParaRPr lang="en-US" dirty="0"/>
          </a:p>
        </p:txBody>
      </p:sp>
    </p:spTree>
    <p:extLst>
      <p:ext uri="{BB962C8B-B14F-4D97-AF65-F5344CB8AC3E}">
        <p14:creationId xmlns:p14="http://schemas.microsoft.com/office/powerpoint/2010/main" val="37610310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a:t>
            </a:fld>
            <a:endParaRPr lang="en-US" dirty="0"/>
          </a:p>
        </p:txBody>
      </p:sp>
      <p:sp>
        <p:nvSpPr>
          <p:cNvPr id="5" name="Footer Placeholder 4">
            <a:extLst>
              <a:ext uri="{FF2B5EF4-FFF2-40B4-BE49-F238E27FC236}">
                <a16:creationId xmlns:a16="http://schemas.microsoft.com/office/drawing/2014/main" id="{7B5639B8-FD32-4844-8A71-11B48CCD854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696485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12</a:t>
            </a:fld>
            <a:endParaRPr lang="en-US" dirty="0"/>
          </a:p>
        </p:txBody>
      </p:sp>
      <p:sp>
        <p:nvSpPr>
          <p:cNvPr id="5" name="Footer Placeholder 4">
            <a:extLst>
              <a:ext uri="{FF2B5EF4-FFF2-40B4-BE49-F238E27FC236}">
                <a16:creationId xmlns:a16="http://schemas.microsoft.com/office/drawing/2014/main" id="{93767416-7847-4BF1-96E8-064AAE2F48A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264347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14</a:t>
            </a:fld>
            <a:endParaRPr lang="en-US" dirty="0"/>
          </a:p>
        </p:txBody>
      </p:sp>
      <p:sp>
        <p:nvSpPr>
          <p:cNvPr id="5" name="Footer Placeholder 4">
            <a:extLst>
              <a:ext uri="{FF2B5EF4-FFF2-40B4-BE49-F238E27FC236}">
                <a16:creationId xmlns:a16="http://schemas.microsoft.com/office/drawing/2014/main" id="{C5A1291A-C221-4AC5-8722-8969BFA3C81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74037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17</a:t>
            </a:fld>
            <a:endParaRPr lang="en-US" dirty="0"/>
          </a:p>
        </p:txBody>
      </p:sp>
      <p:sp>
        <p:nvSpPr>
          <p:cNvPr id="5" name="Footer Placeholder 4">
            <a:extLst>
              <a:ext uri="{FF2B5EF4-FFF2-40B4-BE49-F238E27FC236}">
                <a16:creationId xmlns:a16="http://schemas.microsoft.com/office/drawing/2014/main" id="{4DA247DF-C63C-4E3C-A241-7DB4045D8FE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83274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18</a:t>
            </a:fld>
            <a:endParaRPr lang="en-US" dirty="0"/>
          </a:p>
        </p:txBody>
      </p:sp>
      <p:sp>
        <p:nvSpPr>
          <p:cNvPr id="5" name="Footer Placeholder 4">
            <a:extLst>
              <a:ext uri="{FF2B5EF4-FFF2-40B4-BE49-F238E27FC236}">
                <a16:creationId xmlns:a16="http://schemas.microsoft.com/office/drawing/2014/main" id="{EA7DF6FE-99A8-499D-9401-79C2DD971A0E}"/>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439954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19</a:t>
            </a:fld>
            <a:endParaRPr lang="en-US" dirty="0"/>
          </a:p>
        </p:txBody>
      </p:sp>
      <p:sp>
        <p:nvSpPr>
          <p:cNvPr id="5" name="Footer Placeholder 4">
            <a:extLst>
              <a:ext uri="{FF2B5EF4-FFF2-40B4-BE49-F238E27FC236}">
                <a16:creationId xmlns:a16="http://schemas.microsoft.com/office/drawing/2014/main" id="{D33371DB-5999-4DA0-8AF5-382EA3C26EDE}"/>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249588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20</a:t>
            </a:fld>
            <a:endParaRPr lang="en-US" dirty="0"/>
          </a:p>
        </p:txBody>
      </p:sp>
      <p:sp>
        <p:nvSpPr>
          <p:cNvPr id="5" name="Footer Placeholder 4">
            <a:extLst>
              <a:ext uri="{FF2B5EF4-FFF2-40B4-BE49-F238E27FC236}">
                <a16:creationId xmlns:a16="http://schemas.microsoft.com/office/drawing/2014/main" id="{F30C1DB7-9B73-48B1-AFE1-CEDEB697506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579442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21</a:t>
            </a:fld>
            <a:endParaRPr lang="en-US" dirty="0"/>
          </a:p>
        </p:txBody>
      </p:sp>
      <p:sp>
        <p:nvSpPr>
          <p:cNvPr id="5" name="Footer Placeholder 4">
            <a:extLst>
              <a:ext uri="{FF2B5EF4-FFF2-40B4-BE49-F238E27FC236}">
                <a16:creationId xmlns:a16="http://schemas.microsoft.com/office/drawing/2014/main" id="{E43CE40D-DD87-4F07-B966-F828B3765DC7}"/>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510399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22</a:t>
            </a:fld>
            <a:endParaRPr lang="en-US" dirty="0"/>
          </a:p>
        </p:txBody>
      </p:sp>
      <p:sp>
        <p:nvSpPr>
          <p:cNvPr id="5" name="Footer Placeholder 4">
            <a:extLst>
              <a:ext uri="{FF2B5EF4-FFF2-40B4-BE49-F238E27FC236}">
                <a16:creationId xmlns:a16="http://schemas.microsoft.com/office/drawing/2014/main" id="{99BB021C-B715-47A0-B598-F5387CC12517}"/>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207256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23</a:t>
            </a:fld>
            <a:endParaRPr lang="en-US" dirty="0"/>
          </a:p>
        </p:txBody>
      </p:sp>
      <p:sp>
        <p:nvSpPr>
          <p:cNvPr id="5" name="Footer Placeholder 4">
            <a:extLst>
              <a:ext uri="{FF2B5EF4-FFF2-40B4-BE49-F238E27FC236}">
                <a16:creationId xmlns:a16="http://schemas.microsoft.com/office/drawing/2014/main" id="{EE1F07C9-284F-4BAE-AF7A-D53983A441B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62509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24</a:t>
            </a:fld>
            <a:endParaRPr lang="en-US" dirty="0"/>
          </a:p>
        </p:txBody>
      </p:sp>
      <p:sp>
        <p:nvSpPr>
          <p:cNvPr id="5" name="Footer Placeholder 4">
            <a:extLst>
              <a:ext uri="{FF2B5EF4-FFF2-40B4-BE49-F238E27FC236}">
                <a16:creationId xmlns:a16="http://schemas.microsoft.com/office/drawing/2014/main" id="{8243FB92-4776-46FB-AF6D-EB1C2C430C9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46042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a:t>
            </a:fld>
            <a:endParaRPr lang="en-US" dirty="0"/>
          </a:p>
        </p:txBody>
      </p:sp>
      <p:sp>
        <p:nvSpPr>
          <p:cNvPr id="5" name="Footer Placeholder 4">
            <a:extLst>
              <a:ext uri="{FF2B5EF4-FFF2-40B4-BE49-F238E27FC236}">
                <a16:creationId xmlns:a16="http://schemas.microsoft.com/office/drawing/2014/main" id="{68E4A411-0DD2-4FD7-81AB-7F20C968EBF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51796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25</a:t>
            </a:fld>
            <a:endParaRPr lang="en-US" dirty="0"/>
          </a:p>
        </p:txBody>
      </p:sp>
      <p:sp>
        <p:nvSpPr>
          <p:cNvPr id="5" name="Footer Placeholder 4">
            <a:extLst>
              <a:ext uri="{FF2B5EF4-FFF2-40B4-BE49-F238E27FC236}">
                <a16:creationId xmlns:a16="http://schemas.microsoft.com/office/drawing/2014/main" id="{9863337E-AE30-4209-87CD-8A7E14DE1E0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602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26</a:t>
            </a:fld>
            <a:endParaRPr lang="en-US" dirty="0"/>
          </a:p>
        </p:txBody>
      </p:sp>
      <p:sp>
        <p:nvSpPr>
          <p:cNvPr id="5" name="Footer Placeholder 4">
            <a:extLst>
              <a:ext uri="{FF2B5EF4-FFF2-40B4-BE49-F238E27FC236}">
                <a16:creationId xmlns:a16="http://schemas.microsoft.com/office/drawing/2014/main" id="{C6D68864-329E-41A2-85EC-36E4F2D9253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615847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27</a:t>
            </a:fld>
            <a:endParaRPr lang="en-US" dirty="0"/>
          </a:p>
        </p:txBody>
      </p:sp>
      <p:sp>
        <p:nvSpPr>
          <p:cNvPr id="5" name="Footer Placeholder 4">
            <a:extLst>
              <a:ext uri="{FF2B5EF4-FFF2-40B4-BE49-F238E27FC236}">
                <a16:creationId xmlns:a16="http://schemas.microsoft.com/office/drawing/2014/main" id="{6EE2258A-1596-43AC-A298-7B7505CF733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47510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28</a:t>
            </a:fld>
            <a:endParaRPr lang="en-US" dirty="0"/>
          </a:p>
        </p:txBody>
      </p:sp>
      <p:sp>
        <p:nvSpPr>
          <p:cNvPr id="5" name="Footer Placeholder 4">
            <a:extLst>
              <a:ext uri="{FF2B5EF4-FFF2-40B4-BE49-F238E27FC236}">
                <a16:creationId xmlns:a16="http://schemas.microsoft.com/office/drawing/2014/main" id="{C4DCEFB9-7132-4708-95BB-E6DAB3CAF2E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493629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29</a:t>
            </a:fld>
            <a:endParaRPr lang="en-US" dirty="0"/>
          </a:p>
        </p:txBody>
      </p:sp>
      <p:sp>
        <p:nvSpPr>
          <p:cNvPr id="5" name="Footer Placeholder 4">
            <a:extLst>
              <a:ext uri="{FF2B5EF4-FFF2-40B4-BE49-F238E27FC236}">
                <a16:creationId xmlns:a16="http://schemas.microsoft.com/office/drawing/2014/main" id="{0043E85C-75D5-4791-9B09-9ED8E89B00B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474141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30</a:t>
            </a:fld>
            <a:endParaRPr lang="en-US" dirty="0"/>
          </a:p>
        </p:txBody>
      </p:sp>
      <p:sp>
        <p:nvSpPr>
          <p:cNvPr id="5" name="Footer Placeholder 4">
            <a:extLst>
              <a:ext uri="{FF2B5EF4-FFF2-40B4-BE49-F238E27FC236}">
                <a16:creationId xmlns:a16="http://schemas.microsoft.com/office/drawing/2014/main" id="{64B7326E-2451-4C77-BF4D-48F63D19D3C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39940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31</a:t>
            </a:fld>
            <a:endParaRPr lang="en-US" dirty="0"/>
          </a:p>
        </p:txBody>
      </p:sp>
      <p:sp>
        <p:nvSpPr>
          <p:cNvPr id="5" name="Footer Placeholder 4">
            <a:extLst>
              <a:ext uri="{FF2B5EF4-FFF2-40B4-BE49-F238E27FC236}">
                <a16:creationId xmlns:a16="http://schemas.microsoft.com/office/drawing/2014/main" id="{DDB011F5-0BB1-4724-9DEF-74616EB8EA3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825541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32</a:t>
            </a:fld>
            <a:endParaRPr lang="en-US" dirty="0"/>
          </a:p>
        </p:txBody>
      </p:sp>
      <p:sp>
        <p:nvSpPr>
          <p:cNvPr id="5" name="Footer Placeholder 4">
            <a:extLst>
              <a:ext uri="{FF2B5EF4-FFF2-40B4-BE49-F238E27FC236}">
                <a16:creationId xmlns:a16="http://schemas.microsoft.com/office/drawing/2014/main" id="{73034C8D-7DD3-47DD-890F-C122A487F22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287072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33</a:t>
            </a:fld>
            <a:endParaRPr lang="en-US" dirty="0"/>
          </a:p>
        </p:txBody>
      </p:sp>
      <p:sp>
        <p:nvSpPr>
          <p:cNvPr id="5" name="Footer Placeholder 4">
            <a:extLst>
              <a:ext uri="{FF2B5EF4-FFF2-40B4-BE49-F238E27FC236}">
                <a16:creationId xmlns:a16="http://schemas.microsoft.com/office/drawing/2014/main" id="{C33E1191-6D72-4A9F-94F8-0FC2D1C8421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256211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34</a:t>
            </a:fld>
            <a:endParaRPr lang="en-US" dirty="0"/>
          </a:p>
        </p:txBody>
      </p:sp>
      <p:sp>
        <p:nvSpPr>
          <p:cNvPr id="5" name="Footer Placeholder 4">
            <a:extLst>
              <a:ext uri="{FF2B5EF4-FFF2-40B4-BE49-F238E27FC236}">
                <a16:creationId xmlns:a16="http://schemas.microsoft.com/office/drawing/2014/main" id="{600F1AE3-9855-4DF5-82BD-347FAE8CB24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86226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a:t>
            </a:fld>
            <a:endParaRPr lang="en-US" dirty="0"/>
          </a:p>
        </p:txBody>
      </p:sp>
      <p:sp>
        <p:nvSpPr>
          <p:cNvPr id="5" name="Footer Placeholder 4">
            <a:extLst>
              <a:ext uri="{FF2B5EF4-FFF2-40B4-BE49-F238E27FC236}">
                <a16:creationId xmlns:a16="http://schemas.microsoft.com/office/drawing/2014/main" id="{9DA438F9-BD79-42D9-99EB-17FB92363A8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59297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35</a:t>
            </a:fld>
            <a:endParaRPr lang="en-US" dirty="0"/>
          </a:p>
        </p:txBody>
      </p:sp>
      <p:sp>
        <p:nvSpPr>
          <p:cNvPr id="5" name="Footer Placeholder 4">
            <a:extLst>
              <a:ext uri="{FF2B5EF4-FFF2-40B4-BE49-F238E27FC236}">
                <a16:creationId xmlns:a16="http://schemas.microsoft.com/office/drawing/2014/main" id="{CEC42F9D-8EA8-4F8E-9DFC-BB095DC55BF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212271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36</a:t>
            </a:fld>
            <a:endParaRPr lang="en-US" dirty="0"/>
          </a:p>
        </p:txBody>
      </p:sp>
      <p:sp>
        <p:nvSpPr>
          <p:cNvPr id="5" name="Footer Placeholder 4">
            <a:extLst>
              <a:ext uri="{FF2B5EF4-FFF2-40B4-BE49-F238E27FC236}">
                <a16:creationId xmlns:a16="http://schemas.microsoft.com/office/drawing/2014/main" id="{BB65C03A-4F43-40AC-8D14-BCB9C1ABC26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555457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37</a:t>
            </a:fld>
            <a:endParaRPr lang="en-US" dirty="0"/>
          </a:p>
        </p:txBody>
      </p:sp>
      <p:sp>
        <p:nvSpPr>
          <p:cNvPr id="5" name="Footer Placeholder 4">
            <a:extLst>
              <a:ext uri="{FF2B5EF4-FFF2-40B4-BE49-F238E27FC236}">
                <a16:creationId xmlns:a16="http://schemas.microsoft.com/office/drawing/2014/main" id="{2F99AA24-D6D0-4171-A840-CA4E6872447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948027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38</a:t>
            </a:fld>
            <a:endParaRPr lang="en-US" dirty="0"/>
          </a:p>
        </p:txBody>
      </p:sp>
      <p:sp>
        <p:nvSpPr>
          <p:cNvPr id="5" name="Footer Placeholder 4">
            <a:extLst>
              <a:ext uri="{FF2B5EF4-FFF2-40B4-BE49-F238E27FC236}">
                <a16:creationId xmlns:a16="http://schemas.microsoft.com/office/drawing/2014/main" id="{2F371C42-6B4B-4CEE-A962-B5ADA6B9CA5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665591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39</a:t>
            </a:fld>
            <a:endParaRPr lang="en-US" dirty="0"/>
          </a:p>
        </p:txBody>
      </p:sp>
      <p:sp>
        <p:nvSpPr>
          <p:cNvPr id="5" name="Footer Placeholder 4">
            <a:extLst>
              <a:ext uri="{FF2B5EF4-FFF2-40B4-BE49-F238E27FC236}">
                <a16:creationId xmlns:a16="http://schemas.microsoft.com/office/drawing/2014/main" id="{9F784379-3E09-44B6-8702-2AC2A6115D4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071526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40</a:t>
            </a:fld>
            <a:endParaRPr lang="en-US" dirty="0"/>
          </a:p>
        </p:txBody>
      </p:sp>
      <p:sp>
        <p:nvSpPr>
          <p:cNvPr id="5" name="Footer Placeholder 4">
            <a:extLst>
              <a:ext uri="{FF2B5EF4-FFF2-40B4-BE49-F238E27FC236}">
                <a16:creationId xmlns:a16="http://schemas.microsoft.com/office/drawing/2014/main" id="{CACD10E8-A48A-4A6D-9976-F43049F610F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284460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41</a:t>
            </a:fld>
            <a:endParaRPr lang="en-US" dirty="0"/>
          </a:p>
        </p:txBody>
      </p:sp>
      <p:sp>
        <p:nvSpPr>
          <p:cNvPr id="5" name="Footer Placeholder 4">
            <a:extLst>
              <a:ext uri="{FF2B5EF4-FFF2-40B4-BE49-F238E27FC236}">
                <a16:creationId xmlns:a16="http://schemas.microsoft.com/office/drawing/2014/main" id="{E6E455C5-0243-43CA-9FF2-33CE2516CA9E}"/>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393419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42</a:t>
            </a:fld>
            <a:endParaRPr lang="en-US" dirty="0"/>
          </a:p>
        </p:txBody>
      </p:sp>
      <p:sp>
        <p:nvSpPr>
          <p:cNvPr id="5" name="Footer Placeholder 4">
            <a:extLst>
              <a:ext uri="{FF2B5EF4-FFF2-40B4-BE49-F238E27FC236}">
                <a16:creationId xmlns:a16="http://schemas.microsoft.com/office/drawing/2014/main" id="{2A11F33F-F5AD-4031-B58F-B5E6BA6DFFE7}"/>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73985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43</a:t>
            </a:fld>
            <a:endParaRPr lang="en-US" dirty="0"/>
          </a:p>
        </p:txBody>
      </p:sp>
      <p:sp>
        <p:nvSpPr>
          <p:cNvPr id="5" name="Footer Placeholder 4">
            <a:extLst>
              <a:ext uri="{FF2B5EF4-FFF2-40B4-BE49-F238E27FC236}">
                <a16:creationId xmlns:a16="http://schemas.microsoft.com/office/drawing/2014/main" id="{9B8DBB0E-544B-4E7E-BF22-D8377639464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891881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44</a:t>
            </a:fld>
            <a:endParaRPr lang="en-US" dirty="0"/>
          </a:p>
        </p:txBody>
      </p:sp>
      <p:sp>
        <p:nvSpPr>
          <p:cNvPr id="5" name="Footer Placeholder 4">
            <a:extLst>
              <a:ext uri="{FF2B5EF4-FFF2-40B4-BE49-F238E27FC236}">
                <a16:creationId xmlns:a16="http://schemas.microsoft.com/office/drawing/2014/main" id="{BA5A09EA-7490-48B9-97B0-A57D39ECDB0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055050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4</a:t>
            </a:fld>
            <a:endParaRPr lang="en-US" dirty="0"/>
          </a:p>
        </p:txBody>
      </p:sp>
      <p:sp>
        <p:nvSpPr>
          <p:cNvPr id="5" name="Footer Placeholder 4">
            <a:extLst>
              <a:ext uri="{FF2B5EF4-FFF2-40B4-BE49-F238E27FC236}">
                <a16:creationId xmlns:a16="http://schemas.microsoft.com/office/drawing/2014/main" id="{261143F0-5443-44E8-B4BF-91E251134C6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674494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45</a:t>
            </a:fld>
            <a:endParaRPr lang="en-US" dirty="0"/>
          </a:p>
        </p:txBody>
      </p:sp>
      <p:sp>
        <p:nvSpPr>
          <p:cNvPr id="5" name="Footer Placeholder 4">
            <a:extLst>
              <a:ext uri="{FF2B5EF4-FFF2-40B4-BE49-F238E27FC236}">
                <a16:creationId xmlns:a16="http://schemas.microsoft.com/office/drawing/2014/main" id="{E49DFA9A-6BD3-451F-96CC-271E70A173E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87148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46</a:t>
            </a:fld>
            <a:endParaRPr lang="en-US" dirty="0"/>
          </a:p>
        </p:txBody>
      </p:sp>
      <p:sp>
        <p:nvSpPr>
          <p:cNvPr id="5" name="Footer Placeholder 4">
            <a:extLst>
              <a:ext uri="{FF2B5EF4-FFF2-40B4-BE49-F238E27FC236}">
                <a16:creationId xmlns:a16="http://schemas.microsoft.com/office/drawing/2014/main" id="{88ED4718-2B6C-41CE-959A-68DC9014C35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527399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47</a:t>
            </a:fld>
            <a:endParaRPr lang="en-US" dirty="0"/>
          </a:p>
        </p:txBody>
      </p:sp>
      <p:sp>
        <p:nvSpPr>
          <p:cNvPr id="5" name="Footer Placeholder 4">
            <a:extLst>
              <a:ext uri="{FF2B5EF4-FFF2-40B4-BE49-F238E27FC236}">
                <a16:creationId xmlns:a16="http://schemas.microsoft.com/office/drawing/2014/main" id="{F993635B-250E-4CCC-945F-330321EB29C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22955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48</a:t>
            </a:fld>
            <a:endParaRPr lang="en-US" dirty="0"/>
          </a:p>
        </p:txBody>
      </p:sp>
      <p:sp>
        <p:nvSpPr>
          <p:cNvPr id="5" name="Footer Placeholder 4">
            <a:extLst>
              <a:ext uri="{FF2B5EF4-FFF2-40B4-BE49-F238E27FC236}">
                <a16:creationId xmlns:a16="http://schemas.microsoft.com/office/drawing/2014/main" id="{E647DAE1-F6C0-4C86-9B90-59DCE762F07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9294772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49</a:t>
            </a:fld>
            <a:endParaRPr lang="en-US" dirty="0"/>
          </a:p>
        </p:txBody>
      </p:sp>
      <p:sp>
        <p:nvSpPr>
          <p:cNvPr id="5" name="Footer Placeholder 4">
            <a:extLst>
              <a:ext uri="{FF2B5EF4-FFF2-40B4-BE49-F238E27FC236}">
                <a16:creationId xmlns:a16="http://schemas.microsoft.com/office/drawing/2014/main" id="{F6540987-97C6-4ED5-970F-F1C2241D376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964370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50</a:t>
            </a:fld>
            <a:endParaRPr lang="en-US" dirty="0"/>
          </a:p>
        </p:txBody>
      </p:sp>
      <p:sp>
        <p:nvSpPr>
          <p:cNvPr id="5" name="Footer Placeholder 4">
            <a:extLst>
              <a:ext uri="{FF2B5EF4-FFF2-40B4-BE49-F238E27FC236}">
                <a16:creationId xmlns:a16="http://schemas.microsoft.com/office/drawing/2014/main" id="{AA47651C-DA87-45DF-A8ED-AF0C9C857DD3}"/>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497390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51</a:t>
            </a:fld>
            <a:endParaRPr lang="en-US" dirty="0"/>
          </a:p>
        </p:txBody>
      </p:sp>
      <p:sp>
        <p:nvSpPr>
          <p:cNvPr id="5" name="Footer Placeholder 4">
            <a:extLst>
              <a:ext uri="{FF2B5EF4-FFF2-40B4-BE49-F238E27FC236}">
                <a16:creationId xmlns:a16="http://schemas.microsoft.com/office/drawing/2014/main" id="{D5FCFF28-87F8-476C-A82A-41FA94D38C3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7751778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52</a:t>
            </a:fld>
            <a:endParaRPr lang="en-US" dirty="0"/>
          </a:p>
        </p:txBody>
      </p:sp>
      <p:sp>
        <p:nvSpPr>
          <p:cNvPr id="5" name="Footer Placeholder 4">
            <a:extLst>
              <a:ext uri="{FF2B5EF4-FFF2-40B4-BE49-F238E27FC236}">
                <a16:creationId xmlns:a16="http://schemas.microsoft.com/office/drawing/2014/main" id="{7B282F10-E9C0-4171-AB0E-615F5F69527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714190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53</a:t>
            </a:fld>
            <a:endParaRPr lang="en-US" dirty="0"/>
          </a:p>
        </p:txBody>
      </p:sp>
      <p:sp>
        <p:nvSpPr>
          <p:cNvPr id="5" name="Footer Placeholder 4">
            <a:extLst>
              <a:ext uri="{FF2B5EF4-FFF2-40B4-BE49-F238E27FC236}">
                <a16:creationId xmlns:a16="http://schemas.microsoft.com/office/drawing/2014/main" id="{F5FD35AD-E62C-4E2A-B1C0-A6A3C28CAE16}"/>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086804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54</a:t>
            </a:fld>
            <a:endParaRPr lang="en-US" dirty="0"/>
          </a:p>
        </p:txBody>
      </p:sp>
      <p:sp>
        <p:nvSpPr>
          <p:cNvPr id="5" name="Footer Placeholder 4">
            <a:extLst>
              <a:ext uri="{FF2B5EF4-FFF2-40B4-BE49-F238E27FC236}">
                <a16:creationId xmlns:a16="http://schemas.microsoft.com/office/drawing/2014/main" id="{6B70FCD1-C949-485F-98D2-8D187DAC3C2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33320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5</a:t>
            </a:fld>
            <a:endParaRPr lang="en-US" dirty="0"/>
          </a:p>
        </p:txBody>
      </p:sp>
      <p:sp>
        <p:nvSpPr>
          <p:cNvPr id="5" name="Footer Placeholder 4">
            <a:extLst>
              <a:ext uri="{FF2B5EF4-FFF2-40B4-BE49-F238E27FC236}">
                <a16:creationId xmlns:a16="http://schemas.microsoft.com/office/drawing/2014/main" id="{0713B1D4-10E3-4712-849B-66A641BC944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1555727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55</a:t>
            </a:fld>
            <a:endParaRPr lang="en-US" dirty="0"/>
          </a:p>
        </p:txBody>
      </p:sp>
      <p:sp>
        <p:nvSpPr>
          <p:cNvPr id="5" name="Footer Placeholder 4">
            <a:extLst>
              <a:ext uri="{FF2B5EF4-FFF2-40B4-BE49-F238E27FC236}">
                <a16:creationId xmlns:a16="http://schemas.microsoft.com/office/drawing/2014/main" id="{A3EDE9F5-512C-4ECE-88A3-CCF2C3F2CAAF}"/>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234591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a:t>In other words, the amounts on both the Revenue Based on Encumbrance form and the SEFA form need to agree </a:t>
            </a:r>
          </a:p>
          <a:p>
            <a:pPr lvl="1"/>
            <a:r>
              <a:rPr lang="en-US" sz="1600" dirty="0"/>
              <a:t>and the amounts on both the Unearned Revenue and Payables form and the SEFA form need to agree</a:t>
            </a:r>
          </a:p>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56</a:t>
            </a:fld>
            <a:endParaRPr lang="en-US" dirty="0"/>
          </a:p>
        </p:txBody>
      </p:sp>
      <p:sp>
        <p:nvSpPr>
          <p:cNvPr id="5" name="Footer Placeholder 4">
            <a:extLst>
              <a:ext uri="{FF2B5EF4-FFF2-40B4-BE49-F238E27FC236}">
                <a16:creationId xmlns:a16="http://schemas.microsoft.com/office/drawing/2014/main" id="{6BA377F8-10F5-461C-AFE7-B6B75A1B9BE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699399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57</a:t>
            </a:fld>
            <a:endParaRPr lang="en-US" dirty="0"/>
          </a:p>
        </p:txBody>
      </p:sp>
      <p:sp>
        <p:nvSpPr>
          <p:cNvPr id="5" name="Footer Placeholder 4">
            <a:extLst>
              <a:ext uri="{FF2B5EF4-FFF2-40B4-BE49-F238E27FC236}">
                <a16:creationId xmlns:a16="http://schemas.microsoft.com/office/drawing/2014/main" id="{843A48AD-F0CA-4C31-AB87-4C8D0E61D35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7103711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58</a:t>
            </a:fld>
            <a:endParaRPr lang="en-US" dirty="0"/>
          </a:p>
        </p:txBody>
      </p:sp>
      <p:sp>
        <p:nvSpPr>
          <p:cNvPr id="5" name="Footer Placeholder 4">
            <a:extLst>
              <a:ext uri="{FF2B5EF4-FFF2-40B4-BE49-F238E27FC236}">
                <a16:creationId xmlns:a16="http://schemas.microsoft.com/office/drawing/2014/main" id="{49823444-C683-4D75-9CAD-AB169F31CCC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445391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59</a:t>
            </a:fld>
            <a:endParaRPr lang="en-US" dirty="0"/>
          </a:p>
        </p:txBody>
      </p:sp>
      <p:sp>
        <p:nvSpPr>
          <p:cNvPr id="5" name="Footer Placeholder 4">
            <a:extLst>
              <a:ext uri="{FF2B5EF4-FFF2-40B4-BE49-F238E27FC236}">
                <a16:creationId xmlns:a16="http://schemas.microsoft.com/office/drawing/2014/main" id="{3BA65738-9B9D-4361-8124-6CF96EA3C2CF}"/>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9578671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60</a:t>
            </a:fld>
            <a:endParaRPr lang="en-US" dirty="0"/>
          </a:p>
        </p:txBody>
      </p:sp>
      <p:sp>
        <p:nvSpPr>
          <p:cNvPr id="5" name="Footer Placeholder 4">
            <a:extLst>
              <a:ext uri="{FF2B5EF4-FFF2-40B4-BE49-F238E27FC236}">
                <a16:creationId xmlns:a16="http://schemas.microsoft.com/office/drawing/2014/main" id="{BDBFBA5E-33E2-4D6C-82E3-A054B341F4FF}"/>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66109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61</a:t>
            </a:fld>
            <a:endParaRPr lang="en-US" dirty="0"/>
          </a:p>
        </p:txBody>
      </p:sp>
      <p:sp>
        <p:nvSpPr>
          <p:cNvPr id="5" name="Footer Placeholder 4">
            <a:extLst>
              <a:ext uri="{FF2B5EF4-FFF2-40B4-BE49-F238E27FC236}">
                <a16:creationId xmlns:a16="http://schemas.microsoft.com/office/drawing/2014/main" id="{B23B36BD-E9D8-4FC3-B9F3-A8A58DEC076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6690606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62</a:t>
            </a:fld>
            <a:endParaRPr lang="en-US" dirty="0"/>
          </a:p>
        </p:txBody>
      </p:sp>
      <p:sp>
        <p:nvSpPr>
          <p:cNvPr id="5" name="Footer Placeholder 4">
            <a:extLst>
              <a:ext uri="{FF2B5EF4-FFF2-40B4-BE49-F238E27FC236}">
                <a16:creationId xmlns:a16="http://schemas.microsoft.com/office/drawing/2014/main" id="{C8A847D2-32EC-4E0A-B407-6AE1B2CF4D3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84106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63</a:t>
            </a:fld>
            <a:endParaRPr lang="en-US" dirty="0"/>
          </a:p>
        </p:txBody>
      </p:sp>
      <p:sp>
        <p:nvSpPr>
          <p:cNvPr id="5" name="Footer Placeholder 4">
            <a:extLst>
              <a:ext uri="{FF2B5EF4-FFF2-40B4-BE49-F238E27FC236}">
                <a16:creationId xmlns:a16="http://schemas.microsoft.com/office/drawing/2014/main" id="{3FBF4B8B-809B-42DA-91D0-1AEB11C9B31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2351259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64</a:t>
            </a:fld>
            <a:endParaRPr lang="en-US" dirty="0"/>
          </a:p>
        </p:txBody>
      </p:sp>
      <p:sp>
        <p:nvSpPr>
          <p:cNvPr id="5" name="Footer Placeholder 4">
            <a:extLst>
              <a:ext uri="{FF2B5EF4-FFF2-40B4-BE49-F238E27FC236}">
                <a16:creationId xmlns:a16="http://schemas.microsoft.com/office/drawing/2014/main" id="{10177B8F-FCF9-4536-816D-3D33D11C913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54976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6</a:t>
            </a:fld>
            <a:endParaRPr lang="en-US" dirty="0"/>
          </a:p>
        </p:txBody>
      </p:sp>
      <p:sp>
        <p:nvSpPr>
          <p:cNvPr id="5" name="Footer Placeholder 4">
            <a:extLst>
              <a:ext uri="{FF2B5EF4-FFF2-40B4-BE49-F238E27FC236}">
                <a16:creationId xmlns:a16="http://schemas.microsoft.com/office/drawing/2014/main" id="{242332CD-5C7D-4AE3-BF1A-6B7A58A2184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5730866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65</a:t>
            </a:fld>
            <a:endParaRPr lang="en-US" dirty="0"/>
          </a:p>
        </p:txBody>
      </p:sp>
      <p:sp>
        <p:nvSpPr>
          <p:cNvPr id="5" name="Footer Placeholder 4">
            <a:extLst>
              <a:ext uri="{FF2B5EF4-FFF2-40B4-BE49-F238E27FC236}">
                <a16:creationId xmlns:a16="http://schemas.microsoft.com/office/drawing/2014/main" id="{B318C82D-C767-4954-BC3F-FAF1B82B5501}"/>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553258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66</a:t>
            </a:fld>
            <a:endParaRPr lang="en-US" dirty="0"/>
          </a:p>
        </p:txBody>
      </p:sp>
      <p:sp>
        <p:nvSpPr>
          <p:cNvPr id="5" name="Footer Placeholder 4">
            <a:extLst>
              <a:ext uri="{FF2B5EF4-FFF2-40B4-BE49-F238E27FC236}">
                <a16:creationId xmlns:a16="http://schemas.microsoft.com/office/drawing/2014/main" id="{2C650881-12BD-4222-A632-A112176FA72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5088532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67</a:t>
            </a:fld>
            <a:endParaRPr lang="en-US" dirty="0"/>
          </a:p>
        </p:txBody>
      </p:sp>
      <p:sp>
        <p:nvSpPr>
          <p:cNvPr id="5" name="Footer Placeholder 4">
            <a:extLst>
              <a:ext uri="{FF2B5EF4-FFF2-40B4-BE49-F238E27FC236}">
                <a16:creationId xmlns:a16="http://schemas.microsoft.com/office/drawing/2014/main" id="{308066E3-835E-4710-ABE5-36E3888AEA4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7434949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68</a:t>
            </a:fld>
            <a:endParaRPr lang="en-US" dirty="0"/>
          </a:p>
        </p:txBody>
      </p:sp>
      <p:sp>
        <p:nvSpPr>
          <p:cNvPr id="5" name="Footer Placeholder 4">
            <a:extLst>
              <a:ext uri="{FF2B5EF4-FFF2-40B4-BE49-F238E27FC236}">
                <a16:creationId xmlns:a16="http://schemas.microsoft.com/office/drawing/2014/main" id="{50AAB737-A115-48F5-8A85-C0D544B6DE8F}"/>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1471467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69</a:t>
            </a:fld>
            <a:endParaRPr lang="en-US" dirty="0"/>
          </a:p>
        </p:txBody>
      </p:sp>
      <p:sp>
        <p:nvSpPr>
          <p:cNvPr id="5" name="Footer Placeholder 4">
            <a:extLst>
              <a:ext uri="{FF2B5EF4-FFF2-40B4-BE49-F238E27FC236}">
                <a16:creationId xmlns:a16="http://schemas.microsoft.com/office/drawing/2014/main" id="{E7B69761-DDA9-4140-8C49-FDA021E82D8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408883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70</a:t>
            </a:fld>
            <a:endParaRPr lang="en-US" dirty="0"/>
          </a:p>
        </p:txBody>
      </p:sp>
      <p:sp>
        <p:nvSpPr>
          <p:cNvPr id="5" name="Footer Placeholder 4">
            <a:extLst>
              <a:ext uri="{FF2B5EF4-FFF2-40B4-BE49-F238E27FC236}">
                <a16:creationId xmlns:a16="http://schemas.microsoft.com/office/drawing/2014/main" id="{8912F2A0-DA43-4E4E-A3B4-26176DA5701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9472607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71</a:t>
            </a:fld>
            <a:endParaRPr lang="en-US" dirty="0"/>
          </a:p>
        </p:txBody>
      </p:sp>
      <p:sp>
        <p:nvSpPr>
          <p:cNvPr id="5" name="Footer Placeholder 4">
            <a:extLst>
              <a:ext uri="{FF2B5EF4-FFF2-40B4-BE49-F238E27FC236}">
                <a16:creationId xmlns:a16="http://schemas.microsoft.com/office/drawing/2014/main" id="{AB52A3E4-5C5E-44C0-96F9-A712776866A5}"/>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603953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72</a:t>
            </a:fld>
            <a:endParaRPr lang="en-US" dirty="0"/>
          </a:p>
        </p:txBody>
      </p:sp>
      <p:sp>
        <p:nvSpPr>
          <p:cNvPr id="5" name="Footer Placeholder 4">
            <a:extLst>
              <a:ext uri="{FF2B5EF4-FFF2-40B4-BE49-F238E27FC236}">
                <a16:creationId xmlns:a16="http://schemas.microsoft.com/office/drawing/2014/main" id="{6ABDC232-ECCE-4A7A-895D-E9AD70F1BF9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6682320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73</a:t>
            </a:fld>
            <a:endParaRPr lang="en-US" dirty="0"/>
          </a:p>
        </p:txBody>
      </p:sp>
      <p:sp>
        <p:nvSpPr>
          <p:cNvPr id="5" name="Footer Placeholder 4">
            <a:extLst>
              <a:ext uri="{FF2B5EF4-FFF2-40B4-BE49-F238E27FC236}">
                <a16:creationId xmlns:a16="http://schemas.microsoft.com/office/drawing/2014/main" id="{96BA990E-91C0-4217-9E42-A86CB203B60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7239746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74</a:t>
            </a:fld>
            <a:endParaRPr lang="en-US" dirty="0"/>
          </a:p>
        </p:txBody>
      </p:sp>
      <p:sp>
        <p:nvSpPr>
          <p:cNvPr id="5" name="Footer Placeholder 4">
            <a:extLst>
              <a:ext uri="{FF2B5EF4-FFF2-40B4-BE49-F238E27FC236}">
                <a16:creationId xmlns:a16="http://schemas.microsoft.com/office/drawing/2014/main" id="{82540A19-25B4-4863-9C30-E666BDCBDC1C}"/>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403426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7</a:t>
            </a:fld>
            <a:endParaRPr lang="en-US" dirty="0"/>
          </a:p>
        </p:txBody>
      </p:sp>
      <p:sp>
        <p:nvSpPr>
          <p:cNvPr id="5" name="Footer Placeholder 4">
            <a:extLst>
              <a:ext uri="{FF2B5EF4-FFF2-40B4-BE49-F238E27FC236}">
                <a16:creationId xmlns:a16="http://schemas.microsoft.com/office/drawing/2014/main" id="{6CBA0934-A0F6-45AA-B3A6-78DA77F3926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0825328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75</a:t>
            </a:fld>
            <a:endParaRPr lang="en-US" dirty="0"/>
          </a:p>
        </p:txBody>
      </p:sp>
      <p:sp>
        <p:nvSpPr>
          <p:cNvPr id="5" name="Footer Placeholder 4">
            <a:extLst>
              <a:ext uri="{FF2B5EF4-FFF2-40B4-BE49-F238E27FC236}">
                <a16:creationId xmlns:a16="http://schemas.microsoft.com/office/drawing/2014/main" id="{5DD1B842-BA73-4229-B403-858C645DAF2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40332776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76</a:t>
            </a:fld>
            <a:endParaRPr lang="en-US" dirty="0"/>
          </a:p>
        </p:txBody>
      </p:sp>
      <p:sp>
        <p:nvSpPr>
          <p:cNvPr id="5" name="Footer Placeholder 4">
            <a:extLst>
              <a:ext uri="{FF2B5EF4-FFF2-40B4-BE49-F238E27FC236}">
                <a16:creationId xmlns:a16="http://schemas.microsoft.com/office/drawing/2014/main" id="{8F895EF3-E76B-420C-974C-502E927C4488}"/>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919207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77</a:t>
            </a:fld>
            <a:endParaRPr lang="en-US" dirty="0"/>
          </a:p>
        </p:txBody>
      </p:sp>
      <p:sp>
        <p:nvSpPr>
          <p:cNvPr id="5" name="Footer Placeholder 4">
            <a:extLst>
              <a:ext uri="{FF2B5EF4-FFF2-40B4-BE49-F238E27FC236}">
                <a16:creationId xmlns:a16="http://schemas.microsoft.com/office/drawing/2014/main" id="{81D82C7E-0BED-4D33-ABE6-C90B7D938E6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9373476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78</a:t>
            </a:fld>
            <a:endParaRPr lang="en-US" dirty="0"/>
          </a:p>
        </p:txBody>
      </p:sp>
      <p:sp>
        <p:nvSpPr>
          <p:cNvPr id="5" name="Footer Placeholder 4">
            <a:extLst>
              <a:ext uri="{FF2B5EF4-FFF2-40B4-BE49-F238E27FC236}">
                <a16:creationId xmlns:a16="http://schemas.microsoft.com/office/drawing/2014/main" id="{2F3AC7A8-B1C0-406B-BFB2-7CC12C612F4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7607891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79</a:t>
            </a:fld>
            <a:endParaRPr lang="en-US" dirty="0"/>
          </a:p>
        </p:txBody>
      </p:sp>
      <p:sp>
        <p:nvSpPr>
          <p:cNvPr id="5" name="Footer Placeholder 4">
            <a:extLst>
              <a:ext uri="{FF2B5EF4-FFF2-40B4-BE49-F238E27FC236}">
                <a16:creationId xmlns:a16="http://schemas.microsoft.com/office/drawing/2014/main" id="{93EED486-B54A-4D97-B6BA-CC9F22EC2E90}"/>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1814612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80</a:t>
            </a:fld>
            <a:endParaRPr lang="en-US" dirty="0"/>
          </a:p>
        </p:txBody>
      </p:sp>
      <p:sp>
        <p:nvSpPr>
          <p:cNvPr id="5" name="Footer Placeholder 4">
            <a:extLst>
              <a:ext uri="{FF2B5EF4-FFF2-40B4-BE49-F238E27FC236}">
                <a16:creationId xmlns:a16="http://schemas.microsoft.com/office/drawing/2014/main" id="{3A249FE9-B646-465D-98C1-7EF5C384779D}"/>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435075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81</a:t>
            </a:fld>
            <a:endParaRPr lang="en-US" dirty="0"/>
          </a:p>
        </p:txBody>
      </p:sp>
      <p:sp>
        <p:nvSpPr>
          <p:cNvPr id="5" name="Footer Placeholder 4">
            <a:extLst>
              <a:ext uri="{FF2B5EF4-FFF2-40B4-BE49-F238E27FC236}">
                <a16:creationId xmlns:a16="http://schemas.microsoft.com/office/drawing/2014/main" id="{2721F910-5327-4D37-A1B6-EC7619F2020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577054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82</a:t>
            </a:fld>
            <a:endParaRPr lang="en-US" dirty="0"/>
          </a:p>
        </p:txBody>
      </p:sp>
      <p:sp>
        <p:nvSpPr>
          <p:cNvPr id="5" name="Footer Placeholder 4">
            <a:extLst>
              <a:ext uri="{FF2B5EF4-FFF2-40B4-BE49-F238E27FC236}">
                <a16:creationId xmlns:a16="http://schemas.microsoft.com/office/drawing/2014/main" id="{BEB747B2-2B43-4B12-8676-E982A918D65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3880032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83</a:t>
            </a:fld>
            <a:endParaRPr lang="en-US" dirty="0"/>
          </a:p>
        </p:txBody>
      </p:sp>
      <p:sp>
        <p:nvSpPr>
          <p:cNvPr id="5" name="Footer Placeholder 4">
            <a:extLst>
              <a:ext uri="{FF2B5EF4-FFF2-40B4-BE49-F238E27FC236}">
                <a16:creationId xmlns:a16="http://schemas.microsoft.com/office/drawing/2014/main" id="{78420C65-5339-40BA-913A-E1EDE51C2CC2}"/>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2337779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84</a:t>
            </a:fld>
            <a:endParaRPr lang="en-US" dirty="0"/>
          </a:p>
        </p:txBody>
      </p:sp>
      <p:sp>
        <p:nvSpPr>
          <p:cNvPr id="5" name="Footer Placeholder 4">
            <a:extLst>
              <a:ext uri="{FF2B5EF4-FFF2-40B4-BE49-F238E27FC236}">
                <a16:creationId xmlns:a16="http://schemas.microsoft.com/office/drawing/2014/main" id="{E7231DAE-61D8-4DF2-828A-86A27FAB695F}"/>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55300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8</a:t>
            </a:fld>
            <a:endParaRPr lang="en-US" dirty="0"/>
          </a:p>
        </p:txBody>
      </p:sp>
      <p:sp>
        <p:nvSpPr>
          <p:cNvPr id="5" name="Footer Placeholder 4">
            <a:extLst>
              <a:ext uri="{FF2B5EF4-FFF2-40B4-BE49-F238E27FC236}">
                <a16:creationId xmlns:a16="http://schemas.microsoft.com/office/drawing/2014/main" id="{B663433E-DA3E-4832-B809-C6E837ABD9D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2109036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85</a:t>
            </a:fld>
            <a:endParaRPr lang="en-US" dirty="0"/>
          </a:p>
        </p:txBody>
      </p:sp>
      <p:sp>
        <p:nvSpPr>
          <p:cNvPr id="5" name="Footer Placeholder 4">
            <a:extLst>
              <a:ext uri="{FF2B5EF4-FFF2-40B4-BE49-F238E27FC236}">
                <a16:creationId xmlns:a16="http://schemas.microsoft.com/office/drawing/2014/main" id="{E617CE04-46D6-4D75-AC5C-6AA45C3F7A1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1424047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86</a:t>
            </a:fld>
            <a:endParaRPr lang="en-US" dirty="0"/>
          </a:p>
        </p:txBody>
      </p:sp>
      <p:sp>
        <p:nvSpPr>
          <p:cNvPr id="5" name="Footer Placeholder 4">
            <a:extLst>
              <a:ext uri="{FF2B5EF4-FFF2-40B4-BE49-F238E27FC236}">
                <a16:creationId xmlns:a16="http://schemas.microsoft.com/office/drawing/2014/main" id="{220E0BCC-340D-4807-8A3C-B2272C883BD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355464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87</a:t>
            </a:fld>
            <a:endParaRPr lang="en-US" dirty="0"/>
          </a:p>
        </p:txBody>
      </p:sp>
      <p:sp>
        <p:nvSpPr>
          <p:cNvPr id="5" name="Footer Placeholder 4">
            <a:extLst>
              <a:ext uri="{FF2B5EF4-FFF2-40B4-BE49-F238E27FC236}">
                <a16:creationId xmlns:a16="http://schemas.microsoft.com/office/drawing/2014/main" id="{153DB874-C9CE-4A59-98C4-E637D4AC840A}"/>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6711473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80D5FE-DE22-40C5-B601-8D7B0873CA4D}" type="slidenum">
              <a:rPr lang="en-US" smtClean="0"/>
              <a:pPr/>
              <a:t>88</a:t>
            </a:fld>
            <a:endParaRPr lang="en-US" dirty="0"/>
          </a:p>
        </p:txBody>
      </p:sp>
      <p:sp>
        <p:nvSpPr>
          <p:cNvPr id="5" name="Footer Placeholder 4">
            <a:extLst>
              <a:ext uri="{FF2B5EF4-FFF2-40B4-BE49-F238E27FC236}">
                <a16:creationId xmlns:a16="http://schemas.microsoft.com/office/drawing/2014/main" id="{C2332DE4-3B1C-4E66-8EB0-F9EBF6075304}"/>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8499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0D5FE-DE22-40C5-B601-8D7B0873CA4D}" type="slidenum">
              <a:rPr lang="en-US" smtClean="0"/>
              <a:pPr/>
              <a:t>11</a:t>
            </a:fld>
            <a:endParaRPr lang="en-US" dirty="0"/>
          </a:p>
        </p:txBody>
      </p:sp>
      <p:sp>
        <p:nvSpPr>
          <p:cNvPr id="5" name="Footer Placeholder 4">
            <a:extLst>
              <a:ext uri="{FF2B5EF4-FFF2-40B4-BE49-F238E27FC236}">
                <a16:creationId xmlns:a16="http://schemas.microsoft.com/office/drawing/2014/main" id="{7E44826B-2141-40F2-9C33-F579A477E5B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666389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001000" cy="5257800"/>
          </a:xfrm>
          <a:prstGeom prst="rect">
            <a:avLst/>
          </a:prstGeom>
        </p:spPr>
        <p:txBody>
          <a:bodyPr/>
          <a:lstStyle>
            <a:lvl1pPr>
              <a:buClr>
                <a:srgbClr val="002060"/>
              </a:buClr>
              <a:buFont typeface="Wingdings" pitchFamily="2" charset="2"/>
              <a:buChar char="ü"/>
              <a:defRPr b="1">
                <a:solidFill>
                  <a:srgbClr val="002060"/>
                </a:solidFill>
              </a:defRPr>
            </a:lvl1pPr>
            <a:lvl2pPr>
              <a:buClr>
                <a:srgbClr val="002060"/>
              </a:buClr>
              <a:buFont typeface="Wingdings" pitchFamily="2" charset="2"/>
              <a:buChar char="§"/>
              <a:defRPr i="0" u="sng">
                <a:solidFill>
                  <a:srgbClr val="0070C0"/>
                </a:solidFill>
              </a:defRPr>
            </a:lvl2pPr>
            <a:lvl3pPr>
              <a:buClr>
                <a:srgbClr val="002060"/>
              </a:buClr>
              <a:defRPr i="0">
                <a:solidFill>
                  <a:srgbClr val="0070C0"/>
                </a:solidFill>
              </a:defRPr>
            </a:lvl3pPr>
            <a:lvl4pPr>
              <a:buClr>
                <a:srgbClr val="002060"/>
              </a:buClr>
              <a:defRPr i="0">
                <a:solidFill>
                  <a:srgbClr val="0070C0"/>
                </a:solidFill>
              </a:defRPr>
            </a:lvl4pPr>
            <a:lvl5pPr>
              <a:buClr>
                <a:srgbClr val="002060"/>
              </a:buClr>
              <a:defRPr sz="1800" i="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a:prstGeom prst="rect">
            <a:avLst/>
          </a:prstGeom>
        </p:spPr>
        <p:txBody>
          <a:bodyPr/>
          <a:lstStyle>
            <a:lvl1pPr marL="342900" indent="-342900">
              <a:buClr>
                <a:schemeClr val="tx2">
                  <a:lumMod val="50000"/>
                </a:schemeClr>
              </a:buClr>
              <a:buFont typeface="Wingdings" panose="05000000000000000000" pitchFamily="2" charset="2"/>
              <a:buChar char="ü"/>
              <a:defRPr b="1">
                <a:solidFill>
                  <a:srgbClr val="002060"/>
                </a:solidFill>
              </a:defRPr>
            </a:lvl1pPr>
            <a:lvl2pPr marL="742950" indent="-285750">
              <a:buFont typeface="Wingdings" panose="05000000000000000000" pitchFamily="2" charset="2"/>
              <a:buChar char="§"/>
              <a:defRPr u="sng">
                <a:solidFill>
                  <a:srgbClr val="0070C0"/>
                </a:solidFill>
              </a:defRPr>
            </a:lvl2pPr>
            <a:lvl3pPr>
              <a:defRPr>
                <a:solidFill>
                  <a:srgbClr val="0070C0"/>
                </a:solidFill>
              </a:defRPr>
            </a:lvl3pPr>
            <a:lvl4pPr>
              <a:defRPr>
                <a:solidFill>
                  <a:srgbClr val="0070C0"/>
                </a:solidFill>
              </a:defRPr>
            </a:lvl4pPr>
            <a:lvl5pPr>
              <a:defRPr sz="18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5831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a:prstGeom prst="rect">
            <a:avLst/>
          </a:prstGeom>
        </p:spPr>
        <p:txBody>
          <a:bodyPr/>
          <a:lstStyle>
            <a:lvl1pPr>
              <a:defRPr b="1">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89053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a:prstGeom prst="rect">
            <a:avLst/>
          </a:prstGeom>
        </p:spPr>
        <p:txBody>
          <a:bodyPr/>
          <a:lstStyle>
            <a:lvl1pPr marL="342900" indent="-342900">
              <a:buClr>
                <a:schemeClr val="tx2">
                  <a:lumMod val="50000"/>
                </a:schemeClr>
              </a:buClr>
              <a:buFont typeface="Wingdings" panose="05000000000000000000" pitchFamily="2" charset="2"/>
              <a:buChar char="ü"/>
              <a:defRPr b="1">
                <a:solidFill>
                  <a:srgbClr val="002060"/>
                </a:solidFill>
              </a:defRPr>
            </a:lvl1pPr>
            <a:lvl2pPr marL="742950" indent="-285750">
              <a:buFont typeface="Wingdings" panose="05000000000000000000" pitchFamily="2" charset="2"/>
              <a:buChar char="§"/>
              <a:defRPr u="sng">
                <a:solidFill>
                  <a:srgbClr val="0070C0"/>
                </a:solidFill>
              </a:defRPr>
            </a:lvl2pPr>
            <a:lvl3pPr>
              <a:defRPr>
                <a:solidFill>
                  <a:srgbClr val="0070C0"/>
                </a:solidFill>
              </a:defRPr>
            </a:lvl3pPr>
            <a:lvl4pPr>
              <a:defRPr>
                <a:solidFill>
                  <a:srgbClr val="0070C0"/>
                </a:solidFill>
              </a:defRPr>
            </a:lvl4pPr>
            <a:lvl5pPr>
              <a:defRPr sz="1800">
                <a:solidFill>
                  <a:srgbClr val="0070C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1200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685800" y="76200"/>
            <a:ext cx="6400800" cy="838200"/>
          </a:xfrm>
          <a:prstGeom prst="rect">
            <a:avLst/>
          </a:prstGeom>
        </p:spPr>
        <p:txBody>
          <a:bodyPr/>
          <a:lstStyle>
            <a:lvl1pPr algn="ct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42279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7"/>
          <p:cNvSpPr/>
          <p:nvPr userDrawn="1"/>
        </p:nvSpPr>
        <p:spPr>
          <a:xfrm>
            <a:off x="-2" y="0"/>
            <a:ext cx="9144002" cy="1231899"/>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9" name="Freeform 8"/>
          <p:cNvSpPr/>
          <p:nvPr userDrawn="1"/>
        </p:nvSpPr>
        <p:spPr>
          <a:xfrm flipH="1">
            <a:off x="0" y="888999"/>
            <a:ext cx="9144000" cy="3429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25000">
                <a:srgbClr val="E8C768"/>
              </a:gs>
              <a:gs pos="100000">
                <a:srgbClr val="FFE25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5200" y="146367"/>
            <a:ext cx="1523874" cy="768033"/>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66" r:id="rId2"/>
    <p:sldLayoutId id="2147483667" r:id="rId3"/>
    <p:sldLayoutId id="2147483692" r:id="rId4"/>
  </p:sldLayoutIdLst>
  <p:hf hdr="0" dt="0"/>
  <p:txStyles>
    <p:titleStyle>
      <a:lvl1pPr algn="ctr" defTabSz="914400" rtl="0" eaLnBrk="1" latinLnBrk="0" hangingPunct="1">
        <a:spcBef>
          <a:spcPct val="0"/>
        </a:spcBef>
        <a:buNone/>
        <a:defRPr sz="4000" kern="1200">
          <a:solidFill>
            <a:schemeClr val="tx2">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6" descr="Image 3"/>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t="8397" b="3818"/>
          <a:stretch>
            <a:fillRect/>
          </a:stretch>
        </p:blipFill>
        <p:spPr bwMode="auto">
          <a:xfrm>
            <a:off x="0" y="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a:xfrm rot="10800000">
            <a:off x="0" y="4648200"/>
            <a:ext cx="9144002" cy="22098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rot="10800000" flipH="1">
            <a:off x="0" y="4616933"/>
            <a:ext cx="9144000" cy="64086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flip="none" rotWithShape="1">
            <a:gsLst>
              <a:gs pos="0">
                <a:schemeClr val="bg1"/>
              </a:gs>
              <a:gs pos="42000">
                <a:srgbClr val="ECD1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5334000"/>
            <a:ext cx="2122651" cy="1069817"/>
          </a:xfrm>
          <a:prstGeom prst="rect">
            <a:avLst/>
          </a:prstGeom>
        </p:spPr>
      </p:pic>
    </p:spTree>
    <p:extLst>
      <p:ext uri="{BB962C8B-B14F-4D97-AF65-F5344CB8AC3E}">
        <p14:creationId xmlns:p14="http://schemas.microsoft.com/office/powerpoint/2010/main" val="2490133698"/>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reeform 2"/>
          <p:cNvSpPr/>
          <p:nvPr userDrawn="1"/>
        </p:nvSpPr>
        <p:spPr>
          <a:xfrm>
            <a:off x="-2" y="0"/>
            <a:ext cx="9144002" cy="1231899"/>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5" name="Freeform 4"/>
          <p:cNvSpPr/>
          <p:nvPr userDrawn="1"/>
        </p:nvSpPr>
        <p:spPr>
          <a:xfrm flipH="1">
            <a:off x="0" y="888999"/>
            <a:ext cx="9144000" cy="3429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25000">
                <a:srgbClr val="E8C768"/>
              </a:gs>
              <a:gs pos="100000">
                <a:srgbClr val="FFE25E"/>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Tree>
    <p:extLst>
      <p:ext uri="{BB962C8B-B14F-4D97-AF65-F5344CB8AC3E}">
        <p14:creationId xmlns:p14="http://schemas.microsoft.com/office/powerpoint/2010/main" val="938865509"/>
      </p:ext>
    </p:extLst>
  </p:cSld>
  <p:clrMap bg1="lt1" tx1="dk1" bg2="lt2" tx2="dk2" accent1="accent1" accent2="accent2" accent3="accent3" accent4="accent4" accent5="accent5" accent6="accent6" hlink="hlink" folHlink="folHlink"/>
  <p:sldLayoutIdLst>
    <p:sldLayoutId id="2147483686" r:id="rId1"/>
    <p:sldLayoutId id="2147483691"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sao.georgia.gov/accounting-policy-manua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sao.georgia.gov/business-process-policies"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sao.georgia.gov/accounting-policy-manual"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gasb.org/jsp/GASB/Document_C/DocumentPage?cid=1176168670369&amp;acceptedDisclaimer=true"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sao.georgia.gov/federal-compliance-reporting" TargetMode="Externa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SAO_Reporting@sao.g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ao.georgia.gov/document/document/fiduciary-activities-evaluation/download"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ao.georgia.gov/policies-and-procedures/gasb-implementations-0/fiduciary-activiti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sao.georgia.gov/business-process-policies#ar" TargetMode="External"/><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9.tmp"/></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hyperlink" Target="https://sao.georgia.gov/accounting-policy-manual"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133600"/>
            <a:ext cx="8229600" cy="1447800"/>
          </a:xfrm>
        </p:spPr>
        <p:txBody>
          <a:bodyPr/>
          <a:lstStyle/>
          <a:p>
            <a:r>
              <a:rPr lang="en-US" dirty="0">
                <a:solidFill>
                  <a:schemeClr val="tx2">
                    <a:lumMod val="75000"/>
                  </a:schemeClr>
                </a:solidFill>
                <a:latin typeface="Arial Narrow" panose="020B0606020202030204" pitchFamily="34" charset="0"/>
                <a:cs typeface="Arial" panose="020B0604020202020204" pitchFamily="34" charset="0"/>
              </a:rPr>
              <a:t>FMC Presentation</a:t>
            </a:r>
            <a:br>
              <a:rPr lang="en-US" dirty="0">
                <a:solidFill>
                  <a:schemeClr val="tx2">
                    <a:lumMod val="75000"/>
                  </a:schemeClr>
                </a:solidFill>
                <a:latin typeface="Arial Narrow" panose="020B0606020202030204" pitchFamily="34" charset="0"/>
                <a:cs typeface="Arial" panose="020B0604020202020204" pitchFamily="34" charset="0"/>
              </a:rPr>
            </a:br>
            <a:r>
              <a:rPr lang="en-US" dirty="0">
                <a:solidFill>
                  <a:schemeClr val="tx2">
                    <a:lumMod val="75000"/>
                  </a:schemeClr>
                </a:solidFill>
                <a:latin typeface="Arial Narrow" panose="020B0606020202030204" pitchFamily="34" charset="0"/>
                <a:cs typeface="Arial" panose="020B0604020202020204" pitchFamily="34" charset="0"/>
              </a:rPr>
              <a:t>May 19, 2020</a:t>
            </a:r>
            <a:endParaRPr lang="en-US" sz="3200" i="1" dirty="0">
              <a:solidFill>
                <a:schemeClr val="tx2">
                  <a:lumMod val="75000"/>
                </a:schemeClr>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358723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F1C72-9CBF-4B40-9257-9FC9CBA894E1}"/>
              </a:ext>
            </a:extLst>
          </p:cNvPr>
          <p:cNvSpPr txBox="1">
            <a:spLocks/>
          </p:cNvSpPr>
          <p:nvPr/>
        </p:nvSpPr>
        <p:spPr>
          <a:xfrm>
            <a:off x="660009" y="822014"/>
            <a:ext cx="2514600" cy="369332"/>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7030A0"/>
                </a:solidFill>
              </a:rPr>
              <a:t>GASB 87 Survey:</a:t>
            </a:r>
          </a:p>
          <a:p>
            <a:pPr marL="0" lvl="1" indent="0">
              <a:buClr>
                <a:schemeClr val="tx2">
                  <a:lumMod val="50000"/>
                </a:schemeClr>
              </a:buClr>
              <a:buNone/>
            </a:pPr>
            <a:endParaRPr lang="en-US" sz="2400" b="1" dirty="0">
              <a:solidFill>
                <a:srgbClr val="002060"/>
              </a:solidFill>
            </a:endParaRPr>
          </a:p>
          <a:p>
            <a:endParaRPr lang="en-US" dirty="0"/>
          </a:p>
        </p:txBody>
      </p:sp>
      <p:pic>
        <p:nvPicPr>
          <p:cNvPr id="4" name="Picture 3">
            <a:extLst>
              <a:ext uri="{FF2B5EF4-FFF2-40B4-BE49-F238E27FC236}">
                <a16:creationId xmlns:a16="http://schemas.microsoft.com/office/drawing/2014/main" id="{FB2DC131-6131-4A5F-ADA2-AC5569F35B3F}"/>
              </a:ext>
            </a:extLst>
          </p:cNvPr>
          <p:cNvPicPr>
            <a:picLocks noChangeAspect="1"/>
          </p:cNvPicPr>
          <p:nvPr/>
        </p:nvPicPr>
        <p:blipFill rotWithShape="1">
          <a:blip r:embed="rId2"/>
          <a:srcRect t="5140" r="10436"/>
          <a:stretch/>
        </p:blipFill>
        <p:spPr>
          <a:xfrm>
            <a:off x="197925" y="1536519"/>
            <a:ext cx="4374075" cy="2565761"/>
          </a:xfrm>
          <a:prstGeom prst="rect">
            <a:avLst/>
          </a:prstGeom>
        </p:spPr>
      </p:pic>
      <p:sp>
        <p:nvSpPr>
          <p:cNvPr id="5" name="Slide Number Placeholder 4">
            <a:extLst>
              <a:ext uri="{FF2B5EF4-FFF2-40B4-BE49-F238E27FC236}">
                <a16:creationId xmlns:a16="http://schemas.microsoft.com/office/drawing/2014/main" id="{40BCB142-6E46-4C3C-8918-1F28664128EC}"/>
              </a:ext>
            </a:extLst>
          </p:cNvPr>
          <p:cNvSpPr>
            <a:spLocks noGrp="1"/>
          </p:cNvSpPr>
          <p:nvPr>
            <p:ph type="sldNum" sz="quarter" idx="4"/>
          </p:nvPr>
        </p:nvSpPr>
        <p:spPr>
          <a:xfrm>
            <a:off x="6457950" y="6356350"/>
            <a:ext cx="200678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A393E-320B-4A38-ADF1-FE4CFE64EDFF}" type="slidenum">
              <a:rPr lang="en-US" smtClean="0"/>
              <a:pPr/>
              <a:t>10</a:t>
            </a:fld>
            <a:endParaRPr lang="en-US" dirty="0"/>
          </a:p>
        </p:txBody>
      </p:sp>
      <p:pic>
        <p:nvPicPr>
          <p:cNvPr id="6" name="Picture 5">
            <a:extLst>
              <a:ext uri="{FF2B5EF4-FFF2-40B4-BE49-F238E27FC236}">
                <a16:creationId xmlns:a16="http://schemas.microsoft.com/office/drawing/2014/main" id="{21B2BE5C-A6C5-4946-AC1D-254308EAC8AD}"/>
              </a:ext>
            </a:extLst>
          </p:cNvPr>
          <p:cNvPicPr>
            <a:picLocks noChangeAspect="1"/>
          </p:cNvPicPr>
          <p:nvPr/>
        </p:nvPicPr>
        <p:blipFill>
          <a:blip r:embed="rId3"/>
          <a:stretch>
            <a:fillRect/>
          </a:stretch>
        </p:blipFill>
        <p:spPr>
          <a:xfrm>
            <a:off x="197925" y="4367664"/>
            <a:ext cx="4374075" cy="2414136"/>
          </a:xfrm>
          <a:prstGeom prst="rect">
            <a:avLst/>
          </a:prstGeom>
        </p:spPr>
      </p:pic>
      <p:pic>
        <p:nvPicPr>
          <p:cNvPr id="7" name="Picture 6">
            <a:extLst>
              <a:ext uri="{FF2B5EF4-FFF2-40B4-BE49-F238E27FC236}">
                <a16:creationId xmlns:a16="http://schemas.microsoft.com/office/drawing/2014/main" id="{3D6BB1A3-FE0D-4F70-803F-64C2B5433900}"/>
              </a:ext>
            </a:extLst>
          </p:cNvPr>
          <p:cNvPicPr>
            <a:picLocks noChangeAspect="1"/>
          </p:cNvPicPr>
          <p:nvPr/>
        </p:nvPicPr>
        <p:blipFill>
          <a:blip r:embed="rId4"/>
          <a:stretch>
            <a:fillRect/>
          </a:stretch>
        </p:blipFill>
        <p:spPr>
          <a:xfrm>
            <a:off x="4724399" y="1466816"/>
            <a:ext cx="4221675" cy="2638981"/>
          </a:xfrm>
          <a:prstGeom prst="rect">
            <a:avLst/>
          </a:prstGeom>
        </p:spPr>
      </p:pic>
      <p:sp>
        <p:nvSpPr>
          <p:cNvPr id="11" name="Title 2">
            <a:extLst>
              <a:ext uri="{FF2B5EF4-FFF2-40B4-BE49-F238E27FC236}">
                <a16:creationId xmlns:a16="http://schemas.microsoft.com/office/drawing/2014/main" id="{B74C3AD1-8B43-46C3-9BBB-BFD12F6ECF26}"/>
              </a:ext>
            </a:extLst>
          </p:cNvPr>
          <p:cNvSpPr txBox="1">
            <a:spLocks/>
          </p:cNvSpPr>
          <p:nvPr/>
        </p:nvSpPr>
        <p:spPr>
          <a:xfrm>
            <a:off x="685800" y="2286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87 - Leases</a:t>
            </a:r>
          </a:p>
        </p:txBody>
      </p:sp>
      <p:sp>
        <p:nvSpPr>
          <p:cNvPr id="10" name="Rectangle 9">
            <a:extLst>
              <a:ext uri="{FF2B5EF4-FFF2-40B4-BE49-F238E27FC236}">
                <a16:creationId xmlns:a16="http://schemas.microsoft.com/office/drawing/2014/main" id="{4BE1D133-7554-4A1B-AEA9-2067E8537172}"/>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10</a:t>
            </a:r>
          </a:p>
          <a:p>
            <a:endParaRPr lang="en-US" sz="1200" dirty="0">
              <a:solidFill>
                <a:schemeClr val="tx1">
                  <a:tint val="75000"/>
                </a:schemeClr>
              </a:solidFill>
            </a:endParaRPr>
          </a:p>
        </p:txBody>
      </p:sp>
      <p:sp>
        <p:nvSpPr>
          <p:cNvPr id="2" name="TextBox 1">
            <a:extLst>
              <a:ext uri="{FF2B5EF4-FFF2-40B4-BE49-F238E27FC236}">
                <a16:creationId xmlns:a16="http://schemas.microsoft.com/office/drawing/2014/main" id="{7C6204E0-4476-40DA-B6D8-4C432012EFEB}"/>
              </a:ext>
            </a:extLst>
          </p:cNvPr>
          <p:cNvSpPr txBox="1"/>
          <p:nvPr/>
        </p:nvSpPr>
        <p:spPr>
          <a:xfrm>
            <a:off x="685800" y="1159237"/>
            <a:ext cx="3352800" cy="369332"/>
          </a:xfrm>
          <a:prstGeom prst="rect">
            <a:avLst/>
          </a:prstGeom>
          <a:noFill/>
        </p:spPr>
        <p:txBody>
          <a:bodyPr wrap="square" rtlCol="0">
            <a:spAutoFit/>
          </a:bodyPr>
          <a:lstStyle/>
          <a:p>
            <a:endParaRPr lang="en-US" dirty="0"/>
          </a:p>
        </p:txBody>
      </p:sp>
      <p:sp>
        <p:nvSpPr>
          <p:cNvPr id="12" name="Content Placeholder 2">
            <a:extLst>
              <a:ext uri="{FF2B5EF4-FFF2-40B4-BE49-F238E27FC236}">
                <a16:creationId xmlns:a16="http://schemas.microsoft.com/office/drawing/2014/main" id="{8F209104-6C65-4AC3-AEC3-EEB73010A7C1}"/>
              </a:ext>
            </a:extLst>
          </p:cNvPr>
          <p:cNvSpPr txBox="1">
            <a:spLocks/>
          </p:cNvSpPr>
          <p:nvPr/>
        </p:nvSpPr>
        <p:spPr>
          <a:xfrm>
            <a:off x="1019744" y="4050268"/>
            <a:ext cx="3018856" cy="369332"/>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rgbClr val="7030A0"/>
                </a:solidFill>
              </a:rPr>
              <a:t>Examples &amp; definitions</a:t>
            </a:r>
          </a:p>
          <a:p>
            <a:pPr marL="0" lvl="1" indent="0">
              <a:buClr>
                <a:schemeClr val="tx2">
                  <a:lumMod val="50000"/>
                </a:schemeClr>
              </a:buClr>
              <a:buNone/>
            </a:pPr>
            <a:endParaRPr lang="en-US" sz="2400" b="1" dirty="0">
              <a:solidFill>
                <a:srgbClr val="002060"/>
              </a:solidFill>
            </a:endParaRPr>
          </a:p>
          <a:p>
            <a:endParaRPr lang="en-US" dirty="0"/>
          </a:p>
        </p:txBody>
      </p:sp>
      <p:sp>
        <p:nvSpPr>
          <p:cNvPr id="13" name="Content Placeholder 2">
            <a:extLst>
              <a:ext uri="{FF2B5EF4-FFF2-40B4-BE49-F238E27FC236}">
                <a16:creationId xmlns:a16="http://schemas.microsoft.com/office/drawing/2014/main" id="{45B8562E-0B95-4872-9D51-A89F7AC62EFD}"/>
              </a:ext>
            </a:extLst>
          </p:cNvPr>
          <p:cNvSpPr txBox="1">
            <a:spLocks/>
          </p:cNvSpPr>
          <p:nvPr/>
        </p:nvSpPr>
        <p:spPr>
          <a:xfrm>
            <a:off x="1588282" y="1207683"/>
            <a:ext cx="2514600" cy="369332"/>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rgbClr val="7030A0"/>
                </a:solidFill>
              </a:rPr>
              <a:t>Instructions Tab</a:t>
            </a:r>
          </a:p>
          <a:p>
            <a:pPr marL="0" lvl="1" indent="0">
              <a:buClr>
                <a:schemeClr val="tx2">
                  <a:lumMod val="50000"/>
                </a:schemeClr>
              </a:buClr>
              <a:buNone/>
            </a:pPr>
            <a:endParaRPr lang="en-US" sz="2400" b="1" dirty="0">
              <a:solidFill>
                <a:srgbClr val="002060"/>
              </a:solidFill>
            </a:endParaRPr>
          </a:p>
          <a:p>
            <a:endParaRPr lang="en-US" dirty="0"/>
          </a:p>
        </p:txBody>
      </p:sp>
      <p:sp>
        <p:nvSpPr>
          <p:cNvPr id="14" name="Content Placeholder 2">
            <a:extLst>
              <a:ext uri="{FF2B5EF4-FFF2-40B4-BE49-F238E27FC236}">
                <a16:creationId xmlns:a16="http://schemas.microsoft.com/office/drawing/2014/main" id="{98C514B0-299F-4F24-B0E7-973C3BD0DC21}"/>
              </a:ext>
            </a:extLst>
          </p:cNvPr>
          <p:cNvSpPr txBox="1">
            <a:spLocks/>
          </p:cNvSpPr>
          <p:nvPr/>
        </p:nvSpPr>
        <p:spPr>
          <a:xfrm>
            <a:off x="6172200" y="3988302"/>
            <a:ext cx="1650609" cy="369332"/>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rgbClr val="7030A0"/>
                </a:solidFill>
              </a:rPr>
              <a:t>Tabs A – E</a:t>
            </a:r>
          </a:p>
          <a:p>
            <a:pPr marL="0" indent="0">
              <a:buNone/>
            </a:pPr>
            <a:endParaRPr lang="en-US" sz="2400" b="1" dirty="0">
              <a:solidFill>
                <a:srgbClr val="7030A0"/>
              </a:solidFill>
            </a:endParaRPr>
          </a:p>
          <a:p>
            <a:pPr marL="0" lvl="1" indent="0">
              <a:buClr>
                <a:schemeClr val="tx2">
                  <a:lumMod val="50000"/>
                </a:schemeClr>
              </a:buClr>
              <a:buNone/>
            </a:pPr>
            <a:endParaRPr lang="en-US" sz="2400" b="1" dirty="0">
              <a:solidFill>
                <a:srgbClr val="002060"/>
              </a:solidFill>
            </a:endParaRPr>
          </a:p>
          <a:p>
            <a:endParaRPr lang="en-US" dirty="0"/>
          </a:p>
        </p:txBody>
      </p:sp>
      <p:sp>
        <p:nvSpPr>
          <p:cNvPr id="15" name="Content Placeholder 2">
            <a:extLst>
              <a:ext uri="{FF2B5EF4-FFF2-40B4-BE49-F238E27FC236}">
                <a16:creationId xmlns:a16="http://schemas.microsoft.com/office/drawing/2014/main" id="{6303AD33-28D8-4FF0-B856-50DE70875E83}"/>
              </a:ext>
            </a:extLst>
          </p:cNvPr>
          <p:cNvSpPr txBox="1">
            <a:spLocks/>
          </p:cNvSpPr>
          <p:nvPr/>
        </p:nvSpPr>
        <p:spPr>
          <a:xfrm>
            <a:off x="6248400" y="1138180"/>
            <a:ext cx="2514600" cy="369332"/>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rgbClr val="7030A0"/>
                </a:solidFill>
              </a:rPr>
              <a:t>Main Tab</a:t>
            </a:r>
          </a:p>
          <a:p>
            <a:pPr marL="0" lvl="1" indent="0">
              <a:buClr>
                <a:schemeClr val="tx2">
                  <a:lumMod val="50000"/>
                </a:schemeClr>
              </a:buClr>
              <a:buNone/>
            </a:pPr>
            <a:endParaRPr lang="en-US" sz="2400" b="1" dirty="0">
              <a:solidFill>
                <a:srgbClr val="002060"/>
              </a:solidFill>
            </a:endParaRPr>
          </a:p>
          <a:p>
            <a:endParaRPr lang="en-US" dirty="0"/>
          </a:p>
        </p:txBody>
      </p:sp>
      <p:pic>
        <p:nvPicPr>
          <p:cNvPr id="9" name="Picture 8">
            <a:extLst>
              <a:ext uri="{FF2B5EF4-FFF2-40B4-BE49-F238E27FC236}">
                <a16:creationId xmlns:a16="http://schemas.microsoft.com/office/drawing/2014/main" id="{BD3B9970-6AF1-4BE8-86C3-C2F6836319E0}"/>
              </a:ext>
            </a:extLst>
          </p:cNvPr>
          <p:cNvPicPr>
            <a:picLocks noChangeAspect="1"/>
          </p:cNvPicPr>
          <p:nvPr/>
        </p:nvPicPr>
        <p:blipFill>
          <a:blip r:embed="rId5"/>
          <a:stretch>
            <a:fillRect/>
          </a:stretch>
        </p:blipFill>
        <p:spPr>
          <a:xfrm>
            <a:off x="4706783" y="4356832"/>
            <a:ext cx="4374076" cy="2364643"/>
          </a:xfrm>
          <a:prstGeom prst="rect">
            <a:avLst/>
          </a:prstGeom>
        </p:spPr>
      </p:pic>
    </p:spTree>
    <p:extLst>
      <p:ext uri="{BB962C8B-B14F-4D97-AF65-F5344CB8AC3E}">
        <p14:creationId xmlns:p14="http://schemas.microsoft.com/office/powerpoint/2010/main" val="421780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001000" cy="5562600"/>
          </a:xfrm>
        </p:spPr>
        <p:txBody>
          <a:bodyPr/>
          <a:lstStyle/>
          <a:p>
            <a:pPr marL="342900" lvl="1" indent="-342900">
              <a:buFont typeface="Wingdings" pitchFamily="2" charset="2"/>
              <a:buChar char="ü"/>
            </a:pPr>
            <a:r>
              <a:rPr lang="en-US" sz="2400" b="1" u="none" dirty="0">
                <a:solidFill>
                  <a:srgbClr val="7030A0"/>
                </a:solidFill>
                <a:cs typeface="Arial"/>
              </a:rPr>
              <a:t>Lease term – </a:t>
            </a:r>
          </a:p>
          <a:p>
            <a:pPr marL="342900" lvl="1" indent="-342900">
              <a:buFont typeface="Wingdings" pitchFamily="2" charset="2"/>
              <a:buChar char="ü"/>
            </a:pPr>
            <a:r>
              <a:rPr lang="en-US" sz="2200" b="1" u="none" spc="-15" dirty="0">
                <a:solidFill>
                  <a:srgbClr val="7030A0"/>
                </a:solidFill>
                <a:cs typeface="Calibri"/>
              </a:rPr>
              <a:t>Period during which a lessee has a noncancelable right to use an underlying asset</a:t>
            </a:r>
            <a:r>
              <a:rPr lang="en-US" sz="2200" b="1" u="none" dirty="0">
                <a:solidFill>
                  <a:srgbClr val="7030A0"/>
                </a:solidFill>
                <a:cs typeface="Arial"/>
              </a:rPr>
              <a:t>	</a:t>
            </a:r>
          </a:p>
          <a:p>
            <a:pPr marL="869950" lvl="1">
              <a:lnSpc>
                <a:spcPct val="100000"/>
              </a:lnSpc>
              <a:tabLst>
                <a:tab pos="756285" algn="l"/>
              </a:tabLst>
            </a:pPr>
            <a:r>
              <a:rPr lang="en-US" sz="2200" b="1" u="none" spc="-15" dirty="0">
                <a:solidFill>
                  <a:srgbClr val="7030A0"/>
                </a:solidFill>
                <a:cs typeface="Calibri"/>
              </a:rPr>
              <a:t>Plus the following periods if applicable:</a:t>
            </a:r>
          </a:p>
          <a:p>
            <a:pPr marL="1270000" lvl="2">
              <a:tabLst>
                <a:tab pos="756285" algn="l"/>
              </a:tabLst>
            </a:pPr>
            <a:r>
              <a:rPr lang="en-US" sz="2000" u="none" spc="-15" dirty="0">
                <a:solidFill>
                  <a:srgbClr val="7030A0"/>
                </a:solidFill>
                <a:cs typeface="Calibri"/>
              </a:rPr>
              <a:t>Lessee’s option to extend if it is reasonably certain</a:t>
            </a:r>
          </a:p>
          <a:p>
            <a:pPr marL="1270000" lvl="2">
              <a:tabLst>
                <a:tab pos="756285" algn="l"/>
              </a:tabLst>
            </a:pPr>
            <a:r>
              <a:rPr lang="en-US" sz="2000" u="none" spc="-15" dirty="0">
                <a:solidFill>
                  <a:srgbClr val="7030A0"/>
                </a:solidFill>
                <a:cs typeface="Calibri"/>
              </a:rPr>
              <a:t>Lessee’s option to terminate the lease if it is reasonably certain</a:t>
            </a:r>
          </a:p>
          <a:p>
            <a:pPr marL="1270000" lvl="2">
              <a:tabLst>
                <a:tab pos="756285" algn="l"/>
              </a:tabLst>
            </a:pPr>
            <a:r>
              <a:rPr lang="en-US" sz="2000" u="none" spc="-15" dirty="0">
                <a:solidFill>
                  <a:srgbClr val="7030A0"/>
                </a:solidFill>
                <a:cs typeface="Calibri"/>
              </a:rPr>
              <a:t>Lessor’s option to extend the lease if it is reasonably certain</a:t>
            </a:r>
          </a:p>
          <a:p>
            <a:pPr marL="1270000" lvl="2">
              <a:tabLst>
                <a:tab pos="756285" algn="l"/>
              </a:tabLst>
            </a:pPr>
            <a:r>
              <a:rPr lang="en-US" sz="2000" u="none" spc="-15" dirty="0">
                <a:solidFill>
                  <a:srgbClr val="7030A0"/>
                </a:solidFill>
                <a:cs typeface="Calibri"/>
              </a:rPr>
              <a:t>Lessor’s option to terminate the lease if it is reasonably certain</a:t>
            </a:r>
          </a:p>
          <a:p>
            <a:pPr marL="869950" lvl="1">
              <a:lnSpc>
                <a:spcPct val="100000"/>
              </a:lnSpc>
              <a:tabLst>
                <a:tab pos="756285" algn="l"/>
              </a:tabLst>
            </a:pPr>
            <a:r>
              <a:rPr lang="en-US" sz="2200" b="1" u="none" spc="-15" dirty="0">
                <a:solidFill>
                  <a:srgbClr val="7030A0"/>
                </a:solidFill>
                <a:cs typeface="Calibri"/>
              </a:rPr>
              <a:t>Reassess term only if:</a:t>
            </a:r>
          </a:p>
          <a:p>
            <a:pPr marL="1270000" lvl="2">
              <a:tabLst>
                <a:tab pos="756285" algn="l"/>
              </a:tabLst>
            </a:pPr>
            <a:r>
              <a:rPr lang="en-US" sz="2000" u="none" spc="-15" dirty="0">
                <a:solidFill>
                  <a:srgbClr val="7030A0"/>
                </a:solidFill>
                <a:cs typeface="Calibri"/>
              </a:rPr>
              <a:t> the reasonably certain conclusion on options were wrong</a:t>
            </a:r>
          </a:p>
          <a:p>
            <a:pPr marL="1270000" lvl="2">
              <a:tabLst>
                <a:tab pos="756285" algn="l"/>
              </a:tabLst>
            </a:pPr>
            <a:r>
              <a:rPr lang="en-US" sz="2000" spc="-15" dirty="0">
                <a:solidFill>
                  <a:srgbClr val="7030A0"/>
                </a:solidFill>
                <a:cs typeface="Calibri"/>
              </a:rPr>
              <a:t>An event that requires an extension or termination takes place</a:t>
            </a:r>
          </a:p>
          <a:p>
            <a:pPr marL="869950" lvl="1">
              <a:tabLst>
                <a:tab pos="756285" algn="l"/>
              </a:tabLst>
            </a:pPr>
            <a:r>
              <a:rPr lang="en-US" sz="2200" b="1" u="none" spc="-15" dirty="0">
                <a:solidFill>
                  <a:srgbClr val="7030A0"/>
                </a:solidFill>
                <a:cs typeface="Calibri"/>
              </a:rPr>
              <a:t>Fiscal Funding Clause </a:t>
            </a:r>
            <a:r>
              <a:rPr lang="en-US" sz="2200" u="none" spc="-15" dirty="0">
                <a:solidFill>
                  <a:srgbClr val="7030A0"/>
                </a:solidFill>
                <a:cs typeface="Calibri"/>
              </a:rPr>
              <a:t>- </a:t>
            </a:r>
            <a:r>
              <a:rPr lang="en-US" sz="2000" u="none" spc="-15" dirty="0">
                <a:solidFill>
                  <a:srgbClr val="7030A0"/>
                </a:solidFill>
                <a:cs typeface="Calibri"/>
              </a:rPr>
              <a:t>only affect the lease term if it is reasonably certain that the clause will be exercised</a:t>
            </a:r>
            <a:endParaRPr lang="en-US" sz="2400" u="none" spc="-15" dirty="0">
              <a:solidFill>
                <a:srgbClr val="7030A0"/>
              </a:solidFill>
              <a:cs typeface="Calibri"/>
            </a:endParaRPr>
          </a:p>
          <a:p>
            <a:pPr marL="869950" lvl="1">
              <a:tabLst>
                <a:tab pos="756285" algn="l"/>
              </a:tabLst>
            </a:pPr>
            <a:r>
              <a:rPr lang="en-US" sz="2200" b="1" u="none" spc="-15" dirty="0">
                <a:solidFill>
                  <a:srgbClr val="7030A0"/>
                </a:solidFill>
                <a:cs typeface="Calibri"/>
              </a:rPr>
              <a:t>Most importantly - Is lease term in compliance with GASB 87?</a:t>
            </a:r>
          </a:p>
          <a:p>
            <a:pPr>
              <a:lnSpc>
                <a:spcPts val="500"/>
              </a:lnSpc>
              <a:spcBef>
                <a:spcPts val="49"/>
              </a:spcBef>
              <a:buFont typeface="Arial"/>
              <a:buChar char="•"/>
            </a:pPr>
            <a:endParaRPr lang="en-US" sz="1800" dirty="0"/>
          </a:p>
          <a:p>
            <a:pPr marL="342900" lvl="1" indent="-342900">
              <a:buFont typeface="Wingdings" pitchFamily="2" charset="2"/>
              <a:buChar char="ü"/>
            </a:pPr>
            <a:endParaRPr lang="en-US" sz="2000" b="1" u="none" dirty="0">
              <a:solidFill>
                <a:srgbClr val="002060"/>
              </a:solidFill>
              <a:latin typeface="Arial"/>
              <a:cs typeface="Arial"/>
            </a:endParaRPr>
          </a:p>
          <a:p>
            <a:pPr marL="0" indent="0">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r>
              <a:rPr lang="en-US" sz="2400" dirty="0"/>
              <a:t>		</a:t>
            </a:r>
            <a:endParaRPr lang="en-US" sz="2400" u="none" dirty="0"/>
          </a:p>
        </p:txBody>
      </p:sp>
      <p:sp>
        <p:nvSpPr>
          <p:cNvPr id="7" name="Title 2">
            <a:extLst>
              <a:ext uri="{FF2B5EF4-FFF2-40B4-BE49-F238E27FC236}">
                <a16:creationId xmlns:a16="http://schemas.microsoft.com/office/drawing/2014/main" id="{D75165DA-8082-49A5-9767-06511D981291}"/>
              </a:ext>
            </a:extLst>
          </p:cNvPr>
          <p:cNvSpPr>
            <a:spLocks noGrp="1"/>
          </p:cNvSpPr>
          <p:nvPr>
            <p:ph type="title"/>
          </p:nvPr>
        </p:nvSpPr>
        <p:spPr>
          <a:xfrm>
            <a:off x="685800" y="228600"/>
            <a:ext cx="6400800" cy="838200"/>
          </a:xfrm>
        </p:spPr>
        <p:txBody>
          <a:bodyPr/>
          <a:lstStyle/>
          <a:p>
            <a:r>
              <a:rPr lang="en-US" sz="2800" dirty="0">
                <a:latin typeface="Arial Narrow" panose="020B0606020202030204" pitchFamily="34" charset="0"/>
              </a:rPr>
              <a:t>GASB 87 - Leases</a:t>
            </a:r>
          </a:p>
        </p:txBody>
      </p:sp>
      <p:sp>
        <p:nvSpPr>
          <p:cNvPr id="6" name="Rectangle 5">
            <a:extLst>
              <a:ext uri="{FF2B5EF4-FFF2-40B4-BE49-F238E27FC236}">
                <a16:creationId xmlns:a16="http://schemas.microsoft.com/office/drawing/2014/main" id="{AAD2C7E6-C3F0-49C8-BEBD-5C482D4F26A4}"/>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11</a:t>
            </a:r>
          </a:p>
          <a:p>
            <a:endParaRPr lang="en-US" sz="1200" dirty="0">
              <a:solidFill>
                <a:schemeClr val="tx1">
                  <a:tint val="75000"/>
                </a:schemeClr>
              </a:solidFill>
            </a:endParaRPr>
          </a:p>
        </p:txBody>
      </p:sp>
    </p:spTree>
    <p:extLst>
      <p:ext uri="{BB962C8B-B14F-4D97-AF65-F5344CB8AC3E}">
        <p14:creationId xmlns:p14="http://schemas.microsoft.com/office/powerpoint/2010/main" val="239673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462EEFF-CCC2-4748-9C89-085586AC54A1}"/>
              </a:ext>
            </a:extLst>
          </p:cNvPr>
          <p:cNvSpPr>
            <a:spLocks noGrp="1"/>
          </p:cNvSpPr>
          <p:nvPr>
            <p:ph idx="1"/>
          </p:nvPr>
        </p:nvSpPr>
        <p:spPr>
          <a:xfrm>
            <a:off x="381000" y="914400"/>
            <a:ext cx="8001000" cy="5562600"/>
          </a:xfrm>
        </p:spPr>
        <p:txBody>
          <a:bodyPr/>
          <a:lstStyle/>
          <a:p>
            <a:r>
              <a:rPr lang="en-US" sz="2400" dirty="0">
                <a:solidFill>
                  <a:srgbClr val="7030A0"/>
                </a:solidFill>
              </a:rPr>
              <a:t>Tab B - Multiple Components:</a:t>
            </a:r>
          </a:p>
          <a:p>
            <a:pPr lvl="1"/>
            <a:r>
              <a:rPr lang="en-US" sz="2000" u="none" dirty="0">
                <a:solidFill>
                  <a:srgbClr val="7030A0"/>
                </a:solidFill>
              </a:rPr>
              <a:t>Contract with lease and nonlease components</a:t>
            </a:r>
          </a:p>
          <a:p>
            <a:pPr marL="400050" lvl="1" indent="0">
              <a:buNone/>
            </a:pPr>
            <a:r>
              <a:rPr lang="en-US" sz="1600" u="none" dirty="0">
                <a:solidFill>
                  <a:srgbClr val="7030A0"/>
                </a:solidFill>
              </a:rPr>
              <a:t>	</a:t>
            </a:r>
            <a:r>
              <a:rPr lang="en-US" sz="2000" u="none" dirty="0">
                <a:solidFill>
                  <a:srgbClr val="7030A0"/>
                </a:solidFill>
              </a:rPr>
              <a:t>• Separate lease component from nonlease component. Ex:</a:t>
            </a:r>
          </a:p>
          <a:p>
            <a:pPr lvl="4" indent="-342900">
              <a:buFont typeface="Calibri" panose="020F0502020204030204" pitchFamily="34" charset="0"/>
              <a:buChar char="―"/>
            </a:pPr>
            <a:r>
              <a:rPr lang="en-US" u="none" dirty="0">
                <a:solidFill>
                  <a:srgbClr val="7030A0"/>
                </a:solidFill>
              </a:rPr>
              <a:t>Allocate cost of toner vs copier</a:t>
            </a:r>
          </a:p>
          <a:p>
            <a:pPr lvl="4" indent="-342900">
              <a:buFont typeface="Calibri" panose="020F0502020204030204" pitchFamily="34" charset="0"/>
              <a:buChar char="―"/>
            </a:pPr>
            <a:r>
              <a:rPr lang="en-US" dirty="0">
                <a:solidFill>
                  <a:srgbClr val="7030A0"/>
                </a:solidFill>
              </a:rPr>
              <a:t>Allocate cost of vehicle vs oil changes or maintenance costs</a:t>
            </a:r>
            <a:endParaRPr lang="en-US" u="none" dirty="0">
              <a:solidFill>
                <a:srgbClr val="7030A0"/>
              </a:solidFill>
            </a:endParaRPr>
          </a:p>
          <a:p>
            <a:pPr marL="400050" lvl="1" indent="0">
              <a:buNone/>
            </a:pPr>
            <a:r>
              <a:rPr lang="en-US" sz="2000" u="none" dirty="0">
                <a:solidFill>
                  <a:srgbClr val="7030A0"/>
                </a:solidFill>
              </a:rPr>
              <a:t>	• Treat as separate contracts</a:t>
            </a:r>
          </a:p>
          <a:p>
            <a:r>
              <a:rPr lang="en-US" sz="2400" dirty="0">
                <a:solidFill>
                  <a:srgbClr val="7030A0"/>
                </a:solidFill>
              </a:rPr>
              <a:t>Multiple underlying assets in same lease and assets have different lease terms</a:t>
            </a:r>
          </a:p>
          <a:p>
            <a:pPr marL="857250" lvl="2" indent="0">
              <a:buNone/>
            </a:pPr>
            <a:r>
              <a:rPr lang="en-US" sz="1400" u="none" dirty="0">
                <a:solidFill>
                  <a:srgbClr val="7030A0"/>
                </a:solidFill>
              </a:rPr>
              <a:t>• </a:t>
            </a:r>
            <a:r>
              <a:rPr lang="en-US" sz="2000" u="none" dirty="0">
                <a:solidFill>
                  <a:srgbClr val="7030A0"/>
                </a:solidFill>
              </a:rPr>
              <a:t>Each underlying asset treated as separate component </a:t>
            </a:r>
            <a:r>
              <a:rPr lang="en-US" sz="2000" dirty="0">
                <a:solidFill>
                  <a:srgbClr val="7030A0"/>
                </a:solidFill>
              </a:rPr>
              <a:t>(lessee and lessor)</a:t>
            </a:r>
          </a:p>
          <a:p>
            <a:pPr lvl="2"/>
            <a:r>
              <a:rPr lang="en-US" sz="2000" dirty="0">
                <a:solidFill>
                  <a:srgbClr val="7030A0"/>
                </a:solidFill>
              </a:rPr>
              <a:t>Allocate contract price to each component using reasonableness and professional judgment</a:t>
            </a:r>
          </a:p>
          <a:p>
            <a:pPr lvl="3"/>
            <a:r>
              <a:rPr lang="en-US" dirty="0">
                <a:solidFill>
                  <a:srgbClr val="7030A0"/>
                </a:solidFill>
              </a:rPr>
              <a:t>Prices for each component in the contract (if available)</a:t>
            </a:r>
          </a:p>
          <a:p>
            <a:pPr lvl="3"/>
            <a:r>
              <a:rPr lang="en-US" dirty="0">
                <a:solidFill>
                  <a:srgbClr val="7030A0"/>
                </a:solidFill>
              </a:rPr>
              <a:t>Stand-alone prices for similar assets</a:t>
            </a:r>
          </a:p>
          <a:p>
            <a:r>
              <a:rPr lang="en-US" sz="2400" dirty="0">
                <a:solidFill>
                  <a:srgbClr val="7030A0"/>
                </a:solidFill>
              </a:rPr>
              <a:t>If cannot determine allocation, treat as a single-lease unit</a:t>
            </a:r>
          </a:p>
          <a:p>
            <a:endParaRPr lang="en-US" dirty="0">
              <a:highlight>
                <a:srgbClr val="FFFF00"/>
              </a:highlight>
            </a:endParaRPr>
          </a:p>
        </p:txBody>
      </p:sp>
      <p:sp>
        <p:nvSpPr>
          <p:cNvPr id="5" name="Title 2">
            <a:extLst>
              <a:ext uri="{FF2B5EF4-FFF2-40B4-BE49-F238E27FC236}">
                <a16:creationId xmlns:a16="http://schemas.microsoft.com/office/drawing/2014/main" id="{28F4F533-5250-4739-BA65-2FC36661C72D}"/>
              </a:ext>
            </a:extLst>
          </p:cNvPr>
          <p:cNvSpPr txBox="1">
            <a:spLocks/>
          </p:cNvSpPr>
          <p:nvPr/>
        </p:nvSpPr>
        <p:spPr>
          <a:xfrm>
            <a:off x="685800" y="2286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a:latin typeface="Arial Narrow" panose="020B0606020202030204" pitchFamily="34" charset="0"/>
              </a:rPr>
              <a:t>GASB 87 - Leases</a:t>
            </a:r>
            <a:endParaRPr lang="en-US" sz="2800" dirty="0">
              <a:latin typeface="Arial Narrow" panose="020B0606020202030204" pitchFamily="34" charset="0"/>
            </a:endParaRPr>
          </a:p>
        </p:txBody>
      </p:sp>
      <p:sp>
        <p:nvSpPr>
          <p:cNvPr id="7" name="Rectangle 6">
            <a:extLst>
              <a:ext uri="{FF2B5EF4-FFF2-40B4-BE49-F238E27FC236}">
                <a16:creationId xmlns:a16="http://schemas.microsoft.com/office/drawing/2014/main" id="{E6342FA4-7932-452D-A69F-81679A4A8192}"/>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12</a:t>
            </a:r>
          </a:p>
          <a:p>
            <a:endParaRPr lang="en-US" sz="1200" dirty="0">
              <a:solidFill>
                <a:schemeClr val="tx1">
                  <a:tint val="75000"/>
                </a:schemeClr>
              </a:solidFill>
            </a:endParaRPr>
          </a:p>
        </p:txBody>
      </p:sp>
    </p:spTree>
    <p:extLst>
      <p:ext uri="{BB962C8B-B14F-4D97-AF65-F5344CB8AC3E}">
        <p14:creationId xmlns:p14="http://schemas.microsoft.com/office/powerpoint/2010/main" val="3533735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426788-4806-4FD5-97F0-02E297C72DD5}"/>
              </a:ext>
            </a:extLst>
          </p:cNvPr>
          <p:cNvSpPr>
            <a:spLocks noGrp="1"/>
          </p:cNvSpPr>
          <p:nvPr>
            <p:ph type="title"/>
          </p:nvPr>
        </p:nvSpPr>
        <p:spPr>
          <a:xfrm>
            <a:off x="685800" y="228600"/>
            <a:ext cx="6400800" cy="838200"/>
          </a:xfrm>
        </p:spPr>
        <p:txBody>
          <a:bodyPr/>
          <a:lstStyle/>
          <a:p>
            <a:r>
              <a:rPr lang="en-US" sz="2800" dirty="0">
                <a:latin typeface="Arial Narrow" panose="020B0606020202030204" pitchFamily="34" charset="0"/>
              </a:rPr>
              <a:t>GASB 87 - Leases</a:t>
            </a:r>
          </a:p>
        </p:txBody>
      </p:sp>
      <p:sp>
        <p:nvSpPr>
          <p:cNvPr id="5" name="TextBox 4">
            <a:extLst>
              <a:ext uri="{FF2B5EF4-FFF2-40B4-BE49-F238E27FC236}">
                <a16:creationId xmlns:a16="http://schemas.microsoft.com/office/drawing/2014/main" id="{C321F7BA-DFCA-4D43-958D-8109CC6C11ED}"/>
              </a:ext>
            </a:extLst>
          </p:cNvPr>
          <p:cNvSpPr txBox="1"/>
          <p:nvPr/>
        </p:nvSpPr>
        <p:spPr>
          <a:xfrm>
            <a:off x="381000" y="762000"/>
            <a:ext cx="8484706" cy="6012415"/>
          </a:xfrm>
          <a:prstGeom prst="rect">
            <a:avLst/>
          </a:prstGeom>
          <a:noFill/>
        </p:spPr>
        <p:txBody>
          <a:bodyPr wrap="square" rtlCol="0">
            <a:spAutoFit/>
          </a:bodyPr>
          <a:lstStyle/>
          <a:p>
            <a:endParaRPr lang="en-US" sz="1350" dirty="0"/>
          </a:p>
          <a:p>
            <a:pPr marL="342900" indent="-342900">
              <a:spcBef>
                <a:spcPct val="20000"/>
              </a:spcBef>
              <a:buClr>
                <a:srgbClr val="002060"/>
              </a:buClr>
              <a:buFont typeface="Wingdings" panose="05000000000000000000" pitchFamily="2" charset="2"/>
              <a:buChar char="ü"/>
            </a:pPr>
            <a:r>
              <a:rPr lang="en-US" sz="2400" b="1" dirty="0">
                <a:solidFill>
                  <a:srgbClr val="7030A0"/>
                </a:solidFill>
              </a:rPr>
              <a:t>Tab C – Variable Payments</a:t>
            </a:r>
          </a:p>
          <a:p>
            <a:pPr marL="800100" lvl="1" indent="-342900">
              <a:spcBef>
                <a:spcPct val="20000"/>
              </a:spcBef>
              <a:buClr>
                <a:srgbClr val="002060"/>
              </a:buClr>
              <a:buFont typeface="Wingdings" panose="05000000000000000000" pitchFamily="2" charset="2"/>
              <a:buChar char="ü"/>
            </a:pPr>
            <a:r>
              <a:rPr lang="en-US" sz="2400" b="1" dirty="0">
                <a:solidFill>
                  <a:srgbClr val="7030A0"/>
                </a:solidFill>
              </a:rPr>
              <a:t>Payments that depend on an index or a rate (such as the Consumer Price Index or a market interest rate), initially measured using the index or rate as of the commencement of the lease term.</a:t>
            </a:r>
          </a:p>
          <a:p>
            <a:pPr marL="342900" indent="-342900">
              <a:spcBef>
                <a:spcPct val="20000"/>
              </a:spcBef>
              <a:buClr>
                <a:srgbClr val="002060"/>
              </a:buClr>
              <a:buFont typeface="Wingdings" panose="05000000000000000000" pitchFamily="2" charset="2"/>
              <a:buChar char="ü"/>
            </a:pPr>
            <a:r>
              <a:rPr lang="en-US" sz="2400" b="1" dirty="0">
                <a:solidFill>
                  <a:srgbClr val="7030A0"/>
                </a:solidFill>
              </a:rPr>
              <a:t>Variable payments based on future performance of the lessee or usage of the underlying asset should </a:t>
            </a:r>
            <a:r>
              <a:rPr lang="en-US" sz="2400" b="1" u="sng" dirty="0">
                <a:solidFill>
                  <a:srgbClr val="7030A0"/>
                </a:solidFill>
              </a:rPr>
              <a:t>NOT</a:t>
            </a:r>
            <a:r>
              <a:rPr lang="en-US" sz="2400" b="1" dirty="0">
                <a:solidFill>
                  <a:srgbClr val="7030A0"/>
                </a:solidFill>
              </a:rPr>
              <a:t> be included in the measurement of the lease liability.</a:t>
            </a:r>
          </a:p>
          <a:p>
            <a:pPr marL="685800" lvl="1" indent="-228600">
              <a:spcBef>
                <a:spcPct val="20000"/>
              </a:spcBef>
              <a:buClr>
                <a:srgbClr val="002060"/>
              </a:buClr>
              <a:buFont typeface="Arial" pitchFamily="34" charset="0"/>
              <a:buChar char="•"/>
            </a:pPr>
            <a:r>
              <a:rPr lang="en-US" sz="2000" dirty="0">
                <a:solidFill>
                  <a:srgbClr val="7030A0"/>
                </a:solidFill>
              </a:rPr>
              <a:t>Should be recognized as outflows of resources (for example, expense) in the period in which the obligation for those payments is incurred.</a:t>
            </a:r>
          </a:p>
          <a:p>
            <a:pPr marL="685800" lvl="1" indent="-228600">
              <a:spcBef>
                <a:spcPct val="20000"/>
              </a:spcBef>
              <a:buClr>
                <a:srgbClr val="002060"/>
              </a:buClr>
              <a:buFont typeface="Arial" pitchFamily="34" charset="0"/>
              <a:buChar char="•"/>
            </a:pPr>
            <a:r>
              <a:rPr lang="en-US" sz="2000" dirty="0">
                <a:solidFill>
                  <a:srgbClr val="7030A0"/>
                </a:solidFill>
              </a:rPr>
              <a:t>However, any component of those variable payments that is fixed in substance should be included in the measurement of the lease liability.</a:t>
            </a:r>
            <a:endParaRPr lang="en-US" sz="1350" dirty="0">
              <a:solidFill>
                <a:srgbClr val="7030A0"/>
              </a:solidFill>
            </a:endParaRPr>
          </a:p>
          <a:p>
            <a:pPr marL="342900" indent="-342900">
              <a:spcBef>
                <a:spcPct val="20000"/>
              </a:spcBef>
              <a:buClr>
                <a:srgbClr val="002060"/>
              </a:buClr>
              <a:buFont typeface="Wingdings" panose="05000000000000000000" pitchFamily="2" charset="2"/>
              <a:buChar char="ü"/>
            </a:pPr>
            <a:r>
              <a:rPr lang="en-US" sz="2400" b="1" dirty="0">
                <a:solidFill>
                  <a:srgbClr val="7030A0"/>
                </a:solidFill>
              </a:rPr>
              <a:t>If you answer “Yes” to the question in Column AE then you must complete Tab C – VP</a:t>
            </a:r>
          </a:p>
          <a:p>
            <a:pPr marL="685800" lvl="1" indent="-228600">
              <a:spcBef>
                <a:spcPct val="20000"/>
              </a:spcBef>
              <a:buClr>
                <a:srgbClr val="002060"/>
              </a:buClr>
              <a:buFont typeface="Arial" pitchFamily="34" charset="0"/>
              <a:buChar char="•"/>
            </a:pPr>
            <a:endParaRPr lang="en-US" sz="2000" dirty="0">
              <a:solidFill>
                <a:srgbClr val="0070C0"/>
              </a:solidFill>
            </a:endParaRPr>
          </a:p>
        </p:txBody>
      </p:sp>
      <p:sp>
        <p:nvSpPr>
          <p:cNvPr id="6" name="Rectangle 5">
            <a:extLst>
              <a:ext uri="{FF2B5EF4-FFF2-40B4-BE49-F238E27FC236}">
                <a16:creationId xmlns:a16="http://schemas.microsoft.com/office/drawing/2014/main" id="{04BCB1AF-D12F-491B-8F39-B848F12C7325}"/>
              </a:ext>
            </a:extLst>
          </p:cNvPr>
          <p:cNvSpPr/>
          <p:nvPr/>
        </p:nvSpPr>
        <p:spPr>
          <a:xfrm rot="10800000" flipV="1">
            <a:off x="8610600" y="6415599"/>
            <a:ext cx="838200" cy="646331"/>
          </a:xfrm>
          <a:prstGeom prst="rect">
            <a:avLst/>
          </a:prstGeom>
        </p:spPr>
        <p:txBody>
          <a:bodyPr wrap="square">
            <a:spAutoFit/>
          </a:bodyPr>
          <a:lstStyle/>
          <a:p>
            <a:r>
              <a:rPr lang="en-US" sz="1200" dirty="0">
                <a:solidFill>
                  <a:schemeClr val="tx1">
                    <a:tint val="75000"/>
                  </a:schemeClr>
                </a:solidFill>
              </a:rPr>
              <a:t>13</a:t>
            </a:r>
          </a:p>
          <a:p>
            <a:endParaRPr lang="en-US" sz="1200" dirty="0">
              <a:solidFill>
                <a:schemeClr val="tx1">
                  <a:tint val="75000"/>
                </a:schemeClr>
              </a:solidFill>
            </a:endParaRPr>
          </a:p>
          <a:p>
            <a:endParaRPr lang="en-US" sz="1200" dirty="0">
              <a:solidFill>
                <a:schemeClr val="tx1">
                  <a:tint val="75000"/>
                </a:schemeClr>
              </a:solidFill>
            </a:endParaRPr>
          </a:p>
        </p:txBody>
      </p:sp>
    </p:spTree>
    <p:extLst>
      <p:ext uri="{BB962C8B-B14F-4D97-AF65-F5344CB8AC3E}">
        <p14:creationId xmlns:p14="http://schemas.microsoft.com/office/powerpoint/2010/main" val="415736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8001000" cy="5257800"/>
          </a:xfrm>
        </p:spPr>
        <p:txBody>
          <a:bodyPr/>
          <a:lstStyle/>
          <a:p>
            <a:pPr marL="342900" lvl="1" indent="-342900">
              <a:buFont typeface="Wingdings" pitchFamily="2" charset="2"/>
              <a:buChar char="ü"/>
            </a:pPr>
            <a:r>
              <a:rPr lang="en-US" sz="2400" b="1" u="none" dirty="0">
                <a:solidFill>
                  <a:srgbClr val="7030A0"/>
                </a:solidFill>
              </a:rPr>
              <a:t>Subleases - Treated as a separate transaction</a:t>
            </a:r>
          </a:p>
          <a:p>
            <a:pPr lvl="1"/>
            <a:r>
              <a:rPr lang="en-US" sz="2000" u="none" dirty="0">
                <a:solidFill>
                  <a:srgbClr val="7030A0"/>
                </a:solidFill>
              </a:rPr>
              <a:t>Lessee now also the lessor</a:t>
            </a:r>
          </a:p>
          <a:p>
            <a:pPr lvl="1"/>
            <a:r>
              <a:rPr lang="en-US" sz="2000" u="none" dirty="0">
                <a:solidFill>
                  <a:srgbClr val="7030A0"/>
                </a:solidFill>
              </a:rPr>
              <a:t>No offset of transactions</a:t>
            </a:r>
          </a:p>
          <a:p>
            <a:pPr lvl="2"/>
            <a:r>
              <a:rPr lang="en-US" sz="2000" dirty="0">
                <a:solidFill>
                  <a:srgbClr val="7030A0"/>
                </a:solidFill>
              </a:rPr>
              <a:t>Original lessee</a:t>
            </a:r>
          </a:p>
          <a:p>
            <a:pPr lvl="3"/>
            <a:r>
              <a:rPr lang="en-US" dirty="0">
                <a:solidFill>
                  <a:srgbClr val="7030A0"/>
                </a:solidFill>
              </a:rPr>
              <a:t>Right to use asset and liability (original lease)</a:t>
            </a:r>
          </a:p>
          <a:p>
            <a:pPr lvl="3"/>
            <a:r>
              <a:rPr lang="en-US" dirty="0">
                <a:solidFill>
                  <a:srgbClr val="7030A0"/>
                </a:solidFill>
              </a:rPr>
              <a:t>Receivable and deferred inflow of resources (sublease)</a:t>
            </a:r>
          </a:p>
          <a:p>
            <a:r>
              <a:rPr lang="en-US" sz="2400" dirty="0">
                <a:solidFill>
                  <a:srgbClr val="7030A0"/>
                </a:solidFill>
              </a:rPr>
              <a:t>Contracts that Transfer Ownership</a:t>
            </a:r>
          </a:p>
          <a:p>
            <a:pPr lvl="1"/>
            <a:r>
              <a:rPr lang="en-US" sz="2000" u="none" dirty="0">
                <a:solidFill>
                  <a:srgbClr val="7030A0"/>
                </a:solidFill>
              </a:rPr>
              <a:t>A contract that:</a:t>
            </a:r>
          </a:p>
          <a:p>
            <a:pPr lvl="2"/>
            <a:r>
              <a:rPr lang="en-US" sz="2000" dirty="0">
                <a:solidFill>
                  <a:srgbClr val="7030A0"/>
                </a:solidFill>
              </a:rPr>
              <a:t>transfers ownership of the underlying asset to the lessee by the end of the contract </a:t>
            </a:r>
            <a:r>
              <a:rPr lang="en-US" sz="2000" b="1" u="sng" dirty="0">
                <a:solidFill>
                  <a:srgbClr val="7030A0"/>
                </a:solidFill>
              </a:rPr>
              <a:t>AND</a:t>
            </a:r>
            <a:r>
              <a:rPr lang="en-US" sz="2000" dirty="0">
                <a:solidFill>
                  <a:srgbClr val="7030A0"/>
                </a:solidFill>
              </a:rPr>
              <a:t> </a:t>
            </a:r>
          </a:p>
          <a:p>
            <a:pPr lvl="2"/>
            <a:r>
              <a:rPr lang="en-US" sz="2000" dirty="0">
                <a:solidFill>
                  <a:srgbClr val="7030A0"/>
                </a:solidFill>
              </a:rPr>
              <a:t>does not contain termination options (see paragraph 12), but that may contain a fiscal funding or cancellation clause that is not reasonably certain of being exercised (see paragraph 13), should be reported as a financed purchase of the underlying asset by the lessee or sale of the asset by the lessor.</a:t>
            </a:r>
          </a:p>
          <a:p>
            <a:endParaRPr lang="en-US" dirty="0"/>
          </a:p>
          <a:p>
            <a:pPr lvl="1"/>
            <a:endParaRPr lang="en-US" sz="2000" dirty="0"/>
          </a:p>
          <a:p>
            <a:endParaRPr lang="en-US" u="none" dirty="0"/>
          </a:p>
          <a:p>
            <a:pPr marL="0" indent="0">
              <a:buNone/>
            </a:pPr>
            <a:endParaRPr lang="en-US" sz="2400" dirty="0"/>
          </a:p>
          <a:p>
            <a:pPr marL="0" indent="0">
              <a:buNone/>
            </a:pPr>
            <a:endParaRPr lang="en-US" sz="2400" u="none" dirty="0"/>
          </a:p>
          <a:p>
            <a:pPr marL="0" indent="0">
              <a:buNone/>
            </a:pPr>
            <a:r>
              <a:rPr lang="en-US" sz="2400" dirty="0"/>
              <a:t>		</a:t>
            </a:r>
            <a:endParaRPr lang="en-US" sz="2400" u="none" dirty="0"/>
          </a:p>
        </p:txBody>
      </p:sp>
      <p:sp>
        <p:nvSpPr>
          <p:cNvPr id="3" name="Title 2"/>
          <p:cNvSpPr>
            <a:spLocks noGrp="1"/>
          </p:cNvSpPr>
          <p:nvPr>
            <p:ph type="title"/>
          </p:nvPr>
        </p:nvSpPr>
        <p:spPr>
          <a:xfrm>
            <a:off x="685800" y="228600"/>
            <a:ext cx="6400800" cy="838200"/>
          </a:xfrm>
          <a:prstGeom prst="rect">
            <a:avLst/>
          </a:prstGeom>
        </p:spPr>
        <p:txBody>
          <a:bodyPr/>
          <a:lstStyle/>
          <a:p>
            <a:r>
              <a:rPr lang="en-US" sz="2800" dirty="0">
                <a:latin typeface="Arial Narrow" panose="020B0606020202030204" pitchFamily="34" charset="0"/>
              </a:rPr>
              <a:t>GASB 87 - Leases</a:t>
            </a:r>
          </a:p>
        </p:txBody>
      </p:sp>
      <p:sp>
        <p:nvSpPr>
          <p:cNvPr id="6" name="Rectangle 5">
            <a:extLst>
              <a:ext uri="{FF2B5EF4-FFF2-40B4-BE49-F238E27FC236}">
                <a16:creationId xmlns:a16="http://schemas.microsoft.com/office/drawing/2014/main" id="{65D7FDCE-9E13-4B3A-8B48-B1318F106D89}"/>
              </a:ext>
            </a:extLst>
          </p:cNvPr>
          <p:cNvSpPr/>
          <p:nvPr/>
        </p:nvSpPr>
        <p:spPr>
          <a:xfrm flipV="1">
            <a:off x="8610600" y="3613666"/>
            <a:ext cx="457200" cy="369332"/>
          </a:xfrm>
          <a:prstGeom prst="rect">
            <a:avLst/>
          </a:prstGeom>
        </p:spPr>
        <p:txBody>
          <a:bodyPr wrap="square">
            <a:spAutoFit/>
          </a:bodyPr>
          <a:lstStyle/>
          <a:p>
            <a:endParaRPr lang="en-US" dirty="0"/>
          </a:p>
        </p:txBody>
      </p:sp>
      <p:sp>
        <p:nvSpPr>
          <p:cNvPr id="8" name="Rectangle 7">
            <a:extLst>
              <a:ext uri="{FF2B5EF4-FFF2-40B4-BE49-F238E27FC236}">
                <a16:creationId xmlns:a16="http://schemas.microsoft.com/office/drawing/2014/main" id="{9389FFF3-8D24-46A1-A0CD-B047CA8615AA}"/>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14</a:t>
            </a:r>
          </a:p>
          <a:p>
            <a:endParaRPr lang="en-US" sz="1200" dirty="0">
              <a:solidFill>
                <a:schemeClr val="tx1">
                  <a:tint val="75000"/>
                </a:schemeClr>
              </a:solidFill>
            </a:endParaRPr>
          </a:p>
        </p:txBody>
      </p:sp>
    </p:spTree>
    <p:extLst>
      <p:ext uri="{BB962C8B-B14F-4D97-AF65-F5344CB8AC3E}">
        <p14:creationId xmlns:p14="http://schemas.microsoft.com/office/powerpoint/2010/main" val="3629591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727E-124C-48F1-983E-C491DF87866E}"/>
              </a:ext>
            </a:extLst>
          </p:cNvPr>
          <p:cNvSpPr>
            <a:spLocks noGrp="1"/>
          </p:cNvSpPr>
          <p:nvPr>
            <p:ph type="title"/>
          </p:nvPr>
        </p:nvSpPr>
        <p:spPr>
          <a:xfrm>
            <a:off x="685800" y="228600"/>
            <a:ext cx="6400800" cy="838200"/>
          </a:xfrm>
        </p:spPr>
        <p:txBody>
          <a:bodyPr/>
          <a:lstStyle/>
          <a:p>
            <a:r>
              <a:rPr lang="en-US" sz="2800" dirty="0">
                <a:latin typeface="Arial Narrow" panose="020B0606020202030204" pitchFamily="34" charset="0"/>
              </a:rPr>
              <a:t>GASB 87 - Leases</a:t>
            </a:r>
          </a:p>
        </p:txBody>
      </p:sp>
      <p:pic>
        <p:nvPicPr>
          <p:cNvPr id="3" name="Picture 2">
            <a:extLst>
              <a:ext uri="{FF2B5EF4-FFF2-40B4-BE49-F238E27FC236}">
                <a16:creationId xmlns:a16="http://schemas.microsoft.com/office/drawing/2014/main" id="{E17A65D2-626B-4727-934C-749448831D62}"/>
              </a:ext>
            </a:extLst>
          </p:cNvPr>
          <p:cNvPicPr>
            <a:picLocks noChangeAspect="1"/>
          </p:cNvPicPr>
          <p:nvPr/>
        </p:nvPicPr>
        <p:blipFill>
          <a:blip r:embed="rId2"/>
          <a:stretch>
            <a:fillRect/>
          </a:stretch>
        </p:blipFill>
        <p:spPr>
          <a:xfrm>
            <a:off x="762000" y="2189509"/>
            <a:ext cx="7600950" cy="4439891"/>
          </a:xfrm>
          <a:prstGeom prst="rect">
            <a:avLst/>
          </a:prstGeom>
        </p:spPr>
      </p:pic>
      <p:sp>
        <p:nvSpPr>
          <p:cNvPr id="4" name="Content Placeholder 1">
            <a:extLst>
              <a:ext uri="{FF2B5EF4-FFF2-40B4-BE49-F238E27FC236}">
                <a16:creationId xmlns:a16="http://schemas.microsoft.com/office/drawing/2014/main" id="{EB01D82C-ECA4-44C6-B8E3-F8D2039CD30F}"/>
              </a:ext>
            </a:extLst>
          </p:cNvPr>
          <p:cNvSpPr txBox="1">
            <a:spLocks/>
          </p:cNvSpPr>
          <p:nvPr/>
        </p:nvSpPr>
        <p:spPr>
          <a:xfrm>
            <a:off x="304800" y="1295400"/>
            <a:ext cx="8001000" cy="838200"/>
          </a:xfrm>
          <a:prstGeom prst="rect">
            <a:avLst/>
          </a:prstGeom>
        </p:spPr>
        <p:txBody>
          <a:bodyPr/>
          <a:lstStyle>
            <a:lvl1pPr marL="342900" indent="-342900" algn="l" defTabSz="914400" rtl="0" eaLnBrk="1" latinLnBrk="0" hangingPunct="1">
              <a:spcBef>
                <a:spcPct val="20000"/>
              </a:spcBef>
              <a:buClr>
                <a:srgbClr val="002060"/>
              </a:buClr>
              <a:buFont typeface="Wingdings" pitchFamily="2" charset="2"/>
              <a:buChar char="ü"/>
              <a:defRPr sz="3200" b="1" kern="1200">
                <a:solidFill>
                  <a:srgbClr val="002060"/>
                </a:solidFill>
                <a:latin typeface="+mn-lt"/>
                <a:ea typeface="+mn-ea"/>
                <a:cs typeface="+mn-cs"/>
              </a:defRPr>
            </a:lvl1pPr>
            <a:lvl2pPr marL="742950" indent="-285750" algn="l" defTabSz="914400" rtl="0" eaLnBrk="1" latinLnBrk="0" hangingPunct="1">
              <a:spcBef>
                <a:spcPct val="20000"/>
              </a:spcBef>
              <a:buClr>
                <a:srgbClr val="002060"/>
              </a:buClr>
              <a:buFont typeface="Wingdings" pitchFamily="2" charset="2"/>
              <a:buChar char="§"/>
              <a:defRPr sz="2800" i="0" u="sng" kern="1200">
                <a:solidFill>
                  <a:srgbClr val="0070C0"/>
                </a:solidFill>
                <a:latin typeface="+mn-lt"/>
                <a:ea typeface="+mn-ea"/>
                <a:cs typeface="+mn-cs"/>
              </a:defRPr>
            </a:lvl2pPr>
            <a:lvl3pPr marL="1143000" indent="-228600" algn="l" defTabSz="914400" rtl="0" eaLnBrk="1" latinLnBrk="0" hangingPunct="1">
              <a:spcBef>
                <a:spcPct val="20000"/>
              </a:spcBef>
              <a:buClr>
                <a:srgbClr val="002060"/>
              </a:buClr>
              <a:buFont typeface="Arial" pitchFamily="34" charset="0"/>
              <a:buChar char="•"/>
              <a:defRPr sz="2400" i="0" kern="1200">
                <a:solidFill>
                  <a:srgbClr val="0070C0"/>
                </a:solidFill>
                <a:latin typeface="+mn-lt"/>
                <a:ea typeface="+mn-ea"/>
                <a:cs typeface="+mn-cs"/>
              </a:defRPr>
            </a:lvl3pPr>
            <a:lvl4pPr marL="1600200" indent="-228600" algn="l" defTabSz="914400" rtl="0" eaLnBrk="1" latinLnBrk="0" hangingPunct="1">
              <a:spcBef>
                <a:spcPct val="20000"/>
              </a:spcBef>
              <a:buClr>
                <a:srgbClr val="002060"/>
              </a:buClr>
              <a:buFont typeface="Arial" pitchFamily="34" charset="0"/>
              <a:buChar char="–"/>
              <a:defRPr sz="2000" i="0" kern="1200">
                <a:solidFill>
                  <a:srgbClr val="0070C0"/>
                </a:solidFill>
                <a:latin typeface="+mn-lt"/>
                <a:ea typeface="+mn-ea"/>
                <a:cs typeface="+mn-cs"/>
              </a:defRPr>
            </a:lvl4pPr>
            <a:lvl5pPr marL="2057400" indent="-228600" algn="l" defTabSz="914400" rtl="0" eaLnBrk="1" latinLnBrk="0" hangingPunct="1">
              <a:spcBef>
                <a:spcPct val="20000"/>
              </a:spcBef>
              <a:buClr>
                <a:srgbClr val="002060"/>
              </a:buClr>
              <a:buFont typeface="Arial" pitchFamily="34" charset="0"/>
              <a:buChar char="»"/>
              <a:defRPr sz="1800" i="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7030A0"/>
                </a:solidFill>
              </a:rPr>
              <a:t>Other Agreements that might meet the definition of a lease</a:t>
            </a:r>
          </a:p>
          <a:p>
            <a:endParaRPr lang="en-US" dirty="0"/>
          </a:p>
          <a:p>
            <a:pPr marL="0" indent="0">
              <a:buFont typeface="Wingdings" pitchFamily="2" charset="2"/>
              <a:buNone/>
            </a:pPr>
            <a:endParaRPr lang="en-US" sz="2400" dirty="0"/>
          </a:p>
          <a:p>
            <a:pPr marL="0" indent="0">
              <a:buFont typeface="Wingdings" pitchFamily="2" charset="2"/>
              <a:buNone/>
            </a:pPr>
            <a:endParaRPr lang="en-US" sz="2400" dirty="0"/>
          </a:p>
          <a:p>
            <a:pPr marL="0" indent="0">
              <a:buFont typeface="Wingdings" pitchFamily="2" charset="2"/>
              <a:buNone/>
            </a:pPr>
            <a:r>
              <a:rPr lang="en-US" sz="2400" dirty="0"/>
              <a:t>		</a:t>
            </a:r>
          </a:p>
        </p:txBody>
      </p:sp>
      <p:sp>
        <p:nvSpPr>
          <p:cNvPr id="5" name="Slide Number Placeholder 4">
            <a:extLst>
              <a:ext uri="{FF2B5EF4-FFF2-40B4-BE49-F238E27FC236}">
                <a16:creationId xmlns:a16="http://schemas.microsoft.com/office/drawing/2014/main" id="{2F8C2767-C9FD-4D9E-BB91-06A2CF85B191}"/>
              </a:ext>
            </a:extLst>
          </p:cNvPr>
          <p:cNvSpPr>
            <a:spLocks noGrp="1"/>
          </p:cNvSpPr>
          <p:nvPr>
            <p:ph type="sldNum" sz="quarter" idx="4"/>
          </p:nvPr>
        </p:nvSpPr>
        <p:spPr>
          <a:xfrm>
            <a:off x="6457950" y="6356350"/>
            <a:ext cx="200678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A393E-320B-4A38-ADF1-FE4CFE64EDFF}" type="slidenum">
              <a:rPr lang="en-US" smtClean="0"/>
              <a:pPr/>
              <a:t>15</a:t>
            </a:fld>
            <a:endParaRPr lang="en-US" dirty="0"/>
          </a:p>
        </p:txBody>
      </p:sp>
      <p:sp>
        <p:nvSpPr>
          <p:cNvPr id="7" name="Rectangle 6">
            <a:extLst>
              <a:ext uri="{FF2B5EF4-FFF2-40B4-BE49-F238E27FC236}">
                <a16:creationId xmlns:a16="http://schemas.microsoft.com/office/drawing/2014/main" id="{6ACF430A-2376-45F5-95B3-CC83D0BEE447}"/>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15</a:t>
            </a:r>
          </a:p>
          <a:p>
            <a:endParaRPr lang="en-US" sz="1200" dirty="0">
              <a:solidFill>
                <a:schemeClr val="tx1">
                  <a:tint val="75000"/>
                </a:schemeClr>
              </a:solidFill>
            </a:endParaRPr>
          </a:p>
        </p:txBody>
      </p:sp>
    </p:spTree>
    <p:extLst>
      <p:ext uri="{BB962C8B-B14F-4D97-AF65-F5344CB8AC3E}">
        <p14:creationId xmlns:p14="http://schemas.microsoft.com/office/powerpoint/2010/main" val="2717543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426788-4806-4FD5-97F0-02E297C72DD5}"/>
              </a:ext>
            </a:extLst>
          </p:cNvPr>
          <p:cNvSpPr>
            <a:spLocks noGrp="1"/>
          </p:cNvSpPr>
          <p:nvPr>
            <p:ph type="title"/>
          </p:nvPr>
        </p:nvSpPr>
        <p:spPr>
          <a:xfrm>
            <a:off x="685800" y="228600"/>
            <a:ext cx="6400800" cy="838200"/>
          </a:xfrm>
        </p:spPr>
        <p:txBody>
          <a:bodyPr/>
          <a:lstStyle/>
          <a:p>
            <a:r>
              <a:rPr lang="en-US" sz="2800" dirty="0">
                <a:latin typeface="Arial Narrow" panose="020B0606020202030204" pitchFamily="34" charset="0"/>
              </a:rPr>
              <a:t>GASB 87 - Leases</a:t>
            </a:r>
          </a:p>
        </p:txBody>
      </p:sp>
      <p:sp>
        <p:nvSpPr>
          <p:cNvPr id="5" name="TextBox 4">
            <a:extLst>
              <a:ext uri="{FF2B5EF4-FFF2-40B4-BE49-F238E27FC236}">
                <a16:creationId xmlns:a16="http://schemas.microsoft.com/office/drawing/2014/main" id="{C321F7BA-DFCA-4D43-958D-8109CC6C11ED}"/>
              </a:ext>
            </a:extLst>
          </p:cNvPr>
          <p:cNvSpPr txBox="1"/>
          <p:nvPr/>
        </p:nvSpPr>
        <p:spPr>
          <a:xfrm>
            <a:off x="275665" y="1313329"/>
            <a:ext cx="8707444" cy="5324535"/>
          </a:xfrm>
          <a:prstGeom prst="rect">
            <a:avLst/>
          </a:prstGeom>
          <a:noFill/>
        </p:spPr>
        <p:txBody>
          <a:bodyPr wrap="square" rtlCol="0">
            <a:spAutoFit/>
          </a:bodyPr>
          <a:lstStyle/>
          <a:p>
            <a:pPr marL="285750" indent="-285750">
              <a:buFont typeface="Wingdings" panose="05000000000000000000" pitchFamily="2" charset="2"/>
              <a:buChar char="ü"/>
            </a:pPr>
            <a:r>
              <a:rPr lang="en-US" sz="2400" b="1" dirty="0">
                <a:solidFill>
                  <a:srgbClr val="7030A0"/>
                </a:solidFill>
              </a:rPr>
              <a:t>Reminders:</a:t>
            </a:r>
          </a:p>
          <a:p>
            <a:pPr marL="742950" lvl="1" indent="-285750">
              <a:buFont typeface="Wingdings" panose="05000000000000000000" pitchFamily="2" charset="2"/>
              <a:buChar char="ü"/>
            </a:pPr>
            <a:r>
              <a:rPr lang="en-US" sz="2000" b="1" dirty="0">
                <a:solidFill>
                  <a:srgbClr val="7030A0"/>
                </a:solidFill>
              </a:rPr>
              <a:t>Intergovernmental Agreements</a:t>
            </a:r>
          </a:p>
          <a:p>
            <a:pPr marL="1200150" lvl="2" indent="-285750">
              <a:buFont typeface="Wingdings" panose="05000000000000000000" pitchFamily="2" charset="2"/>
              <a:buChar char="ü"/>
            </a:pPr>
            <a:r>
              <a:rPr lang="en-US" sz="2000" b="1" dirty="0">
                <a:solidFill>
                  <a:srgbClr val="7030A0"/>
                </a:solidFill>
              </a:rPr>
              <a:t>PG to PG leases should NOT be reported</a:t>
            </a:r>
          </a:p>
          <a:p>
            <a:pPr marL="1657350" lvl="3" indent="-285750">
              <a:buFont typeface="Wingdings" panose="05000000000000000000" pitchFamily="2" charset="2"/>
              <a:buChar char="ü"/>
            </a:pPr>
            <a:r>
              <a:rPr lang="en-US" sz="2000" dirty="0">
                <a:solidFill>
                  <a:srgbClr val="7030A0"/>
                </a:solidFill>
              </a:rPr>
              <a:t>Ex: agreements between Georgia Building Authority (GBA) and other organizations included in the State’s primary government should not be reported as leases in the statewide CAFR.</a:t>
            </a:r>
            <a:endParaRPr lang="en-US" sz="2000" b="1" dirty="0">
              <a:solidFill>
                <a:srgbClr val="7030A0"/>
              </a:solidFill>
            </a:endParaRPr>
          </a:p>
          <a:p>
            <a:pPr marL="1200150" lvl="2" indent="-285750">
              <a:buFont typeface="Wingdings" panose="05000000000000000000" pitchFamily="2" charset="2"/>
              <a:buChar char="ü"/>
            </a:pPr>
            <a:r>
              <a:rPr lang="en-US" sz="2000" b="1" dirty="0">
                <a:solidFill>
                  <a:srgbClr val="7030A0"/>
                </a:solidFill>
              </a:rPr>
              <a:t>PG to CU should be reported</a:t>
            </a:r>
          </a:p>
          <a:p>
            <a:pPr marL="1657350" lvl="3" indent="-285750">
              <a:buFont typeface="Wingdings" panose="05000000000000000000" pitchFamily="2" charset="2"/>
              <a:buChar char="ü"/>
            </a:pPr>
            <a:r>
              <a:rPr lang="en-US" sz="2000" dirty="0">
                <a:solidFill>
                  <a:srgbClr val="7030A0"/>
                </a:solidFill>
              </a:rPr>
              <a:t>If any State organization enters into a lease agreement where the lessor is either a) a discretely presented component unit or b) a public organization that is not part of the governmental unit entity for financial reporting purposes, then the lease should be treated in the same manner as any other lease agreement of the State </a:t>
            </a:r>
          </a:p>
          <a:p>
            <a:pPr marL="1257300" lvl="3" indent="-342900">
              <a:spcBef>
                <a:spcPct val="20000"/>
              </a:spcBef>
              <a:buClr>
                <a:srgbClr val="002060"/>
              </a:buClr>
              <a:buFont typeface="Wingdings" pitchFamily="2" charset="2"/>
              <a:buChar char="ü"/>
            </a:pPr>
            <a:r>
              <a:rPr lang="en-US" sz="2000" b="1" dirty="0">
                <a:solidFill>
                  <a:srgbClr val="7030A0"/>
                </a:solidFill>
              </a:rPr>
              <a:t>Organization chart may be found on SAO’s website</a:t>
            </a:r>
          </a:p>
          <a:p>
            <a:pPr marL="800100" lvl="2" indent="-342900">
              <a:spcBef>
                <a:spcPct val="20000"/>
              </a:spcBef>
              <a:buClr>
                <a:srgbClr val="002060"/>
              </a:buClr>
              <a:buFont typeface="Wingdings" pitchFamily="2" charset="2"/>
              <a:buChar char="ü"/>
            </a:pPr>
            <a:r>
              <a:rPr lang="en-US" sz="2000" b="1" dirty="0">
                <a:solidFill>
                  <a:srgbClr val="7030A0"/>
                </a:solidFill>
              </a:rPr>
              <a:t>Upcoming changes to the lease agreement data form for FY22</a:t>
            </a:r>
          </a:p>
          <a:p>
            <a:pPr marL="800100" lvl="2" indent="-342900">
              <a:spcBef>
                <a:spcPct val="20000"/>
              </a:spcBef>
              <a:buClr>
                <a:srgbClr val="002060"/>
              </a:buClr>
              <a:buFont typeface="Wingdings" pitchFamily="2" charset="2"/>
              <a:buChar char="ü"/>
            </a:pPr>
            <a:r>
              <a:rPr lang="en-US" sz="2000" b="1" dirty="0">
                <a:solidFill>
                  <a:srgbClr val="7030A0"/>
                </a:solidFill>
              </a:rPr>
              <a:t>Lessor reporting changes</a:t>
            </a:r>
          </a:p>
          <a:p>
            <a:pPr marL="342900" lvl="1" indent="-342900">
              <a:spcBef>
                <a:spcPct val="20000"/>
              </a:spcBef>
              <a:buClr>
                <a:srgbClr val="002060"/>
              </a:buClr>
              <a:buFont typeface="Wingdings" pitchFamily="2" charset="2"/>
              <a:buChar char="ü"/>
            </a:pPr>
            <a:endParaRPr lang="en-US" sz="2000" b="1" dirty="0">
              <a:solidFill>
                <a:srgbClr val="002060"/>
              </a:solidFill>
            </a:endParaRPr>
          </a:p>
        </p:txBody>
      </p:sp>
      <p:sp>
        <p:nvSpPr>
          <p:cNvPr id="6" name="Rectangle 5">
            <a:extLst>
              <a:ext uri="{FF2B5EF4-FFF2-40B4-BE49-F238E27FC236}">
                <a16:creationId xmlns:a16="http://schemas.microsoft.com/office/drawing/2014/main" id="{D3A0EDCC-B2C5-4536-9DA6-E1344DC67735}"/>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16</a:t>
            </a:r>
          </a:p>
          <a:p>
            <a:endParaRPr lang="en-US" sz="1200" dirty="0">
              <a:solidFill>
                <a:schemeClr val="tx1">
                  <a:tint val="75000"/>
                </a:schemeClr>
              </a:solidFill>
            </a:endParaRPr>
          </a:p>
        </p:txBody>
      </p:sp>
    </p:spTree>
    <p:extLst>
      <p:ext uri="{BB962C8B-B14F-4D97-AF65-F5344CB8AC3E}">
        <p14:creationId xmlns:p14="http://schemas.microsoft.com/office/powerpoint/2010/main" val="2711353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lgn="ctr">
              <a:buNone/>
            </a:pPr>
            <a:endParaRPr lang="en-US" dirty="0"/>
          </a:p>
          <a:p>
            <a:pPr marL="0" indent="0" algn="ctr">
              <a:buNone/>
            </a:pPr>
            <a:r>
              <a:rPr lang="en-US" dirty="0">
                <a:solidFill>
                  <a:schemeClr val="tx2"/>
                </a:solidFill>
                <a:latin typeface="Arial Narrow" panose="020B0606020202030204" pitchFamily="34" charset="0"/>
              </a:rPr>
              <a:t>BCR Reminders</a:t>
            </a:r>
          </a:p>
        </p:txBody>
      </p:sp>
      <p:sp>
        <p:nvSpPr>
          <p:cNvPr id="3" name="Title 2"/>
          <p:cNvSpPr>
            <a:spLocks noGrp="1"/>
          </p:cNvSpPr>
          <p:nvPr>
            <p:ph type="title"/>
          </p:nvPr>
        </p:nvSpPr>
        <p:spPr/>
        <p:txBody>
          <a:bodyPr/>
          <a:lstStyle/>
          <a:p>
            <a:r>
              <a:rPr lang="en-US" dirty="0"/>
              <a:t> </a:t>
            </a:r>
          </a:p>
        </p:txBody>
      </p:sp>
      <p:sp>
        <p:nvSpPr>
          <p:cNvPr id="5" name="Rectangle 4">
            <a:extLst>
              <a:ext uri="{FF2B5EF4-FFF2-40B4-BE49-F238E27FC236}">
                <a16:creationId xmlns:a16="http://schemas.microsoft.com/office/drawing/2014/main" id="{233A688A-D59E-4F29-831E-5F151A2BD8C0}"/>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17</a:t>
            </a:r>
          </a:p>
          <a:p>
            <a:endParaRPr lang="en-US" sz="1200" dirty="0">
              <a:solidFill>
                <a:schemeClr val="tx1">
                  <a:tint val="75000"/>
                </a:schemeClr>
              </a:solidFill>
            </a:endParaRPr>
          </a:p>
        </p:txBody>
      </p:sp>
    </p:spTree>
    <p:extLst>
      <p:ext uri="{BB962C8B-B14F-4D97-AF65-F5344CB8AC3E}">
        <p14:creationId xmlns:p14="http://schemas.microsoft.com/office/powerpoint/2010/main" val="328872382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153400" cy="4724400"/>
          </a:xfrm>
        </p:spPr>
        <p:txBody>
          <a:bodyPr/>
          <a:lstStyle/>
          <a:p>
            <a:pPr marL="400050">
              <a:buClrTx/>
            </a:pPr>
            <a:r>
              <a:rPr lang="en-US" sz="2400" dirty="0">
                <a:solidFill>
                  <a:srgbClr val="7030A0"/>
                </a:solidFill>
                <a:latin typeface="Arial Narrow" panose="020B0606020202030204" pitchFamily="34" charset="0"/>
              </a:rPr>
              <a:t>PCA’s</a:t>
            </a:r>
            <a:r>
              <a:rPr lang="en-US" sz="2800" dirty="0">
                <a:solidFill>
                  <a:srgbClr val="7030A0"/>
                </a:solidFill>
                <a:latin typeface="Arial Narrow" panose="020B0606020202030204" pitchFamily="34" charset="0"/>
              </a:rPr>
              <a:t> </a:t>
            </a:r>
            <a:r>
              <a:rPr lang="en-US" sz="2800" dirty="0">
                <a:solidFill>
                  <a:srgbClr val="7030A0"/>
                </a:solidFill>
              </a:rPr>
              <a:t>may need to be submitted to tie in Appropriations Receivable, Appropriations Revenue, Return of Surplus and/or Early Return of Surplus to OST. </a:t>
            </a:r>
          </a:p>
          <a:p>
            <a:pPr marL="514350" lvl="1" indent="0">
              <a:buClrTx/>
              <a:buNone/>
            </a:pPr>
            <a:endParaRPr lang="en-US" sz="2000" dirty="0">
              <a:solidFill>
                <a:srgbClr val="7030A0"/>
              </a:solidFill>
              <a:latin typeface="Arial Narrow" panose="020B0606020202030204" pitchFamily="34" charset="0"/>
            </a:endParaRPr>
          </a:p>
          <a:p>
            <a:pPr marL="400050" algn="just">
              <a:buClrTx/>
            </a:pPr>
            <a:r>
              <a:rPr lang="en-US" sz="2800" dirty="0">
                <a:solidFill>
                  <a:srgbClr val="7030A0"/>
                </a:solidFill>
                <a:latin typeface="Arial Narrow" panose="020B0606020202030204" pitchFamily="34" charset="0"/>
              </a:rPr>
              <a:t>Agencies </a:t>
            </a:r>
            <a:r>
              <a:rPr lang="en-US" sz="2800" dirty="0">
                <a:solidFill>
                  <a:srgbClr val="7030A0"/>
                </a:solidFill>
              </a:rPr>
              <a:t>should ensure that any further PCA’s to change certain BCR line items do not impact these four line items once tied in. </a:t>
            </a:r>
            <a:endParaRPr lang="en-US" sz="2800" dirty="0">
              <a:solidFill>
                <a:srgbClr val="7030A0"/>
              </a:solidFill>
              <a:latin typeface="Arial Narrow" panose="020B0606020202030204" pitchFamily="34" charset="0"/>
            </a:endParaRPr>
          </a:p>
          <a:p>
            <a:pPr marL="400050">
              <a:buClrTx/>
            </a:pPr>
            <a:endParaRPr lang="en-US" sz="2400" dirty="0">
              <a:solidFill>
                <a:srgbClr val="7030A0"/>
              </a:solidFill>
              <a:highlight>
                <a:srgbClr val="FFFF00"/>
              </a:highlight>
              <a:latin typeface="Arial Narrow" panose="020B0606020202030204" pitchFamily="34" charset="0"/>
            </a:endParaRPr>
          </a:p>
          <a:p>
            <a:pPr marL="0" indent="0">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r>
              <a:rPr lang="en-US" sz="2400" dirty="0"/>
              <a:t>		</a:t>
            </a:r>
            <a:endParaRPr lang="en-US" sz="2400" u="none" dirty="0"/>
          </a:p>
        </p:txBody>
      </p:sp>
      <p:sp>
        <p:nvSpPr>
          <p:cNvPr id="3" name="Title 2"/>
          <p:cNvSpPr>
            <a:spLocks noGrp="1"/>
          </p:cNvSpPr>
          <p:nvPr>
            <p:ph type="title"/>
          </p:nvPr>
        </p:nvSpPr>
        <p:spPr>
          <a:xfrm>
            <a:off x="685800" y="0"/>
            <a:ext cx="6858000" cy="1447800"/>
          </a:xfrm>
        </p:spPr>
        <p:txBody>
          <a:bodyPr/>
          <a:lstStyle/>
          <a:p>
            <a:pPr algn="l"/>
            <a:r>
              <a:rPr lang="en-US" dirty="0">
                <a:latin typeface="Arial Narrow" panose="020B0606020202030204" pitchFamily="34" charset="0"/>
              </a:rPr>
              <a:t>Common BCR Issues</a:t>
            </a:r>
          </a:p>
        </p:txBody>
      </p:sp>
      <p:sp>
        <p:nvSpPr>
          <p:cNvPr id="9" name="Rectangle 8">
            <a:extLst>
              <a:ext uri="{FF2B5EF4-FFF2-40B4-BE49-F238E27FC236}">
                <a16:creationId xmlns:a16="http://schemas.microsoft.com/office/drawing/2014/main" id="{46B3C79D-7292-4229-8C12-515F076B8D34}"/>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18</a:t>
            </a:r>
          </a:p>
          <a:p>
            <a:endParaRPr lang="en-US" sz="1200" dirty="0">
              <a:solidFill>
                <a:schemeClr val="tx1">
                  <a:tint val="75000"/>
                </a:schemeClr>
              </a:solidFill>
            </a:endParaRPr>
          </a:p>
        </p:txBody>
      </p:sp>
    </p:spTree>
    <p:extLst>
      <p:ext uri="{BB962C8B-B14F-4D97-AF65-F5344CB8AC3E}">
        <p14:creationId xmlns:p14="http://schemas.microsoft.com/office/powerpoint/2010/main" val="3544950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8001000" cy="5257800"/>
          </a:xfrm>
        </p:spPr>
        <p:txBody>
          <a:bodyPr/>
          <a:lstStyle/>
          <a:p>
            <a:r>
              <a:rPr lang="en-US" sz="2600" dirty="0">
                <a:solidFill>
                  <a:schemeClr val="tx2"/>
                </a:solidFill>
                <a:latin typeface="Arial Narrow" panose="020B0606020202030204" pitchFamily="34" charset="0"/>
              </a:rPr>
              <a:t>Entries aren’t being posted to tie in fund balance until files are received from SAO </a:t>
            </a:r>
          </a:p>
          <a:p>
            <a:r>
              <a:rPr lang="en-US" sz="2600" dirty="0">
                <a:solidFill>
                  <a:schemeClr val="tx2"/>
                </a:solidFill>
                <a:latin typeface="Arial Narrow" panose="020B0606020202030204" pitchFamily="34" charset="0"/>
              </a:rPr>
              <a:t>Entries posted to fund balance accounts after tied in (especially </a:t>
            </a:r>
            <a:r>
              <a:rPr lang="en-US" sz="2600" dirty="0">
                <a:solidFill>
                  <a:srgbClr val="1F497D"/>
                </a:solidFill>
                <a:latin typeface="Arial Narrow" panose="020B0606020202030204" pitchFamily="34" charset="0"/>
              </a:rPr>
              <a:t>during</a:t>
            </a:r>
            <a:r>
              <a:rPr lang="en-US" sz="2600" dirty="0">
                <a:solidFill>
                  <a:schemeClr val="tx2"/>
                </a:solidFill>
                <a:latin typeface="Arial Narrow" panose="020B0606020202030204" pitchFamily="34" charset="0"/>
              </a:rPr>
              <a:t> 998)</a:t>
            </a:r>
          </a:p>
          <a:p>
            <a:r>
              <a:rPr lang="en-US" sz="2600" dirty="0">
                <a:solidFill>
                  <a:schemeClr val="tx2"/>
                </a:solidFill>
                <a:latin typeface="Arial Narrow" panose="020B0606020202030204" pitchFamily="34" charset="0"/>
              </a:rPr>
              <a:t>Post Closing Adjustments (PCA) form does not match BCR form</a:t>
            </a:r>
          </a:p>
          <a:p>
            <a:r>
              <a:rPr lang="en-US" sz="2600" dirty="0">
                <a:solidFill>
                  <a:schemeClr val="tx2"/>
                </a:solidFill>
                <a:latin typeface="Arial Narrow" panose="020B0606020202030204" pitchFamily="34" charset="0"/>
              </a:rPr>
              <a:t>Budget variances not corrected prior to OPB budget system closing</a:t>
            </a:r>
          </a:p>
          <a:p>
            <a:r>
              <a:rPr lang="en-US" sz="2600" dirty="0">
                <a:solidFill>
                  <a:schemeClr val="tx2"/>
                </a:solidFill>
                <a:latin typeface="Arial Narrow" panose="020B0606020202030204" pitchFamily="34" charset="0"/>
              </a:rPr>
              <a:t>Reserve requests to OPB not matching what agencies provided as reserved fund balance on the BCR</a:t>
            </a:r>
          </a:p>
        </p:txBody>
      </p:sp>
      <p:sp>
        <p:nvSpPr>
          <p:cNvPr id="3" name="Title 2"/>
          <p:cNvSpPr>
            <a:spLocks noGrp="1"/>
          </p:cNvSpPr>
          <p:nvPr>
            <p:ph type="title"/>
          </p:nvPr>
        </p:nvSpPr>
        <p:spPr/>
        <p:txBody>
          <a:bodyPr/>
          <a:lstStyle/>
          <a:p>
            <a:r>
              <a:rPr lang="en-US" dirty="0">
                <a:latin typeface="Arial Narrow" panose="020B0606020202030204" pitchFamily="34" charset="0"/>
              </a:rPr>
              <a:t>Common BCR Issues</a:t>
            </a:r>
          </a:p>
        </p:txBody>
      </p:sp>
      <p:sp>
        <p:nvSpPr>
          <p:cNvPr id="7" name="Rectangle 6">
            <a:extLst>
              <a:ext uri="{FF2B5EF4-FFF2-40B4-BE49-F238E27FC236}">
                <a16:creationId xmlns:a16="http://schemas.microsoft.com/office/drawing/2014/main" id="{40EBFED3-DB7D-48EC-8C7C-CA5E5B9F2BFE}"/>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19</a:t>
            </a:r>
          </a:p>
          <a:p>
            <a:endParaRPr lang="en-US" sz="1200" dirty="0">
              <a:solidFill>
                <a:schemeClr val="tx1">
                  <a:tint val="75000"/>
                </a:schemeClr>
              </a:solidFill>
            </a:endParaRPr>
          </a:p>
        </p:txBody>
      </p:sp>
    </p:spTree>
    <p:extLst>
      <p:ext uri="{BB962C8B-B14F-4D97-AF65-F5344CB8AC3E}">
        <p14:creationId xmlns:p14="http://schemas.microsoft.com/office/powerpoint/2010/main" val="382077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400" dirty="0">
              <a:solidFill>
                <a:srgbClr val="7030A0"/>
              </a:solidFill>
              <a:latin typeface="Arial Narrow" panose="020B0606020202030204" pitchFamily="34" charset="0"/>
            </a:endParaRPr>
          </a:p>
          <a:p>
            <a:r>
              <a:rPr lang="en-US" sz="2400" dirty="0">
                <a:latin typeface="Arial Narrow" panose="020B0606020202030204" pitchFamily="34" charset="0"/>
              </a:rPr>
              <a:t>Upcoming GASBs</a:t>
            </a:r>
          </a:p>
          <a:p>
            <a:r>
              <a:rPr lang="en-US" sz="2400" dirty="0">
                <a:latin typeface="Arial Narrow" panose="020B0606020202030204" pitchFamily="34" charset="0"/>
              </a:rPr>
              <a:t>BCR Reminders</a:t>
            </a:r>
          </a:p>
          <a:p>
            <a:r>
              <a:rPr lang="en-US" sz="2400" dirty="0">
                <a:latin typeface="Arial Narrow" panose="020B0606020202030204" pitchFamily="34" charset="0"/>
              </a:rPr>
              <a:t>Capital Projects Funds</a:t>
            </a:r>
          </a:p>
          <a:p>
            <a:r>
              <a:rPr lang="en-US" sz="2400" dirty="0">
                <a:latin typeface="Arial Narrow" panose="020B0606020202030204" pitchFamily="34" charset="0"/>
              </a:rPr>
              <a:t>CAFR Forms</a:t>
            </a:r>
          </a:p>
          <a:p>
            <a:r>
              <a:rPr lang="en-US" sz="2400" dirty="0">
                <a:latin typeface="Arial Narrow" panose="020B0606020202030204" pitchFamily="34" charset="0"/>
              </a:rPr>
              <a:t>Single Audit</a:t>
            </a:r>
          </a:p>
          <a:p>
            <a:r>
              <a:rPr lang="en-US" sz="2400" dirty="0">
                <a:latin typeface="Arial Narrow" panose="020B0606020202030204" pitchFamily="34" charset="0"/>
              </a:rPr>
              <a:t>Post-Closing Adjustments (PCA) Tips</a:t>
            </a:r>
          </a:p>
          <a:p>
            <a:r>
              <a:rPr lang="en-US" sz="2400" dirty="0">
                <a:latin typeface="Arial Narrow" panose="020B0606020202030204" pitchFamily="34" charset="0"/>
              </a:rPr>
              <a:t>Other Items Noted from CAFR Process</a:t>
            </a:r>
          </a:p>
          <a:p>
            <a:r>
              <a:rPr lang="en-US" sz="2400" dirty="0" err="1">
                <a:latin typeface="Arial Narrow" panose="020B0606020202030204" pitchFamily="34" charset="0"/>
              </a:rPr>
              <a:t>Chartfield</a:t>
            </a:r>
            <a:r>
              <a:rPr lang="en-US" sz="2400" dirty="0">
                <a:latin typeface="Arial Narrow" panose="020B0606020202030204" pitchFamily="34" charset="0"/>
              </a:rPr>
              <a:t> </a:t>
            </a:r>
            <a:r>
              <a:rPr lang="en-US" sz="2400" dirty="0" err="1">
                <a:latin typeface="Arial Narrow" panose="020B0606020202030204" pitchFamily="34" charset="0"/>
              </a:rPr>
              <a:t>Maintance</a:t>
            </a:r>
            <a:r>
              <a:rPr lang="en-US" sz="2400">
                <a:latin typeface="Arial Narrow" panose="020B0606020202030204" pitchFamily="34" charset="0"/>
              </a:rPr>
              <a:t> Form</a:t>
            </a:r>
            <a:endParaRPr lang="en-US" sz="2400" dirty="0">
              <a:latin typeface="Arial Narrow" panose="020B0606020202030204" pitchFamily="34" charset="0"/>
            </a:endParaRPr>
          </a:p>
          <a:p>
            <a:r>
              <a:rPr lang="en-US" sz="2400" dirty="0">
                <a:latin typeface="Arial Narrow" panose="020B0606020202030204" pitchFamily="34" charset="0"/>
              </a:rPr>
              <a:t>Miscellaneous Items</a:t>
            </a:r>
          </a:p>
          <a:p>
            <a:pPr marL="457200" lvl="1" indent="0">
              <a:buNone/>
            </a:pPr>
            <a:endParaRPr lang="en-US" dirty="0">
              <a:latin typeface="Arial Narrow" panose="020B0606020202030204" pitchFamily="34" charset="0"/>
            </a:endParaRPr>
          </a:p>
          <a:p>
            <a:pPr lvl="1"/>
            <a:r>
              <a:rPr lang="en-US" sz="1800" i="1" dirty="0">
                <a:solidFill>
                  <a:schemeClr val="tx2"/>
                </a:solidFill>
                <a:latin typeface="Arial Narrow" panose="020B0606020202030204" pitchFamily="34" charset="0"/>
              </a:rPr>
              <a:t>Note – items in the </a:t>
            </a:r>
            <a:r>
              <a:rPr lang="en-US" sz="1800" i="1" dirty="0">
                <a:solidFill>
                  <a:srgbClr val="7030A0"/>
                </a:solidFill>
                <a:latin typeface="Arial Narrow" panose="020B0606020202030204" pitchFamily="34" charset="0"/>
              </a:rPr>
              <a:t>purple font </a:t>
            </a:r>
            <a:r>
              <a:rPr lang="en-US" sz="1800" i="1" dirty="0">
                <a:solidFill>
                  <a:schemeClr val="tx2"/>
                </a:solidFill>
                <a:latin typeface="Arial Narrow" panose="020B0606020202030204" pitchFamily="34" charset="0"/>
              </a:rPr>
              <a:t>are new items added to the FY20 training</a:t>
            </a:r>
          </a:p>
          <a:p>
            <a:pPr marL="0" indent="0">
              <a:buNone/>
            </a:pPr>
            <a:endParaRPr lang="en-US" dirty="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latin typeface="Arial Narrow" panose="020B0606020202030204" pitchFamily="34" charset="0"/>
              </a:rPr>
              <a:t>Agenda</a:t>
            </a:r>
          </a:p>
        </p:txBody>
      </p:sp>
      <p:sp>
        <p:nvSpPr>
          <p:cNvPr id="6" name="Rectangle 5">
            <a:extLst>
              <a:ext uri="{FF2B5EF4-FFF2-40B4-BE49-F238E27FC236}">
                <a16:creationId xmlns:a16="http://schemas.microsoft.com/office/drawing/2014/main" id="{958A188B-E81D-4240-BAD1-F0F8A97A5C00}"/>
              </a:ext>
            </a:extLst>
          </p:cNvPr>
          <p:cNvSpPr/>
          <p:nvPr/>
        </p:nvSpPr>
        <p:spPr>
          <a:xfrm rot="10800000" flipV="1">
            <a:off x="8610600" y="6415599"/>
            <a:ext cx="838200" cy="646331"/>
          </a:xfrm>
          <a:prstGeom prst="rect">
            <a:avLst/>
          </a:prstGeom>
        </p:spPr>
        <p:txBody>
          <a:bodyPr wrap="square">
            <a:spAutoFit/>
          </a:bodyPr>
          <a:lstStyle/>
          <a:p>
            <a:r>
              <a:rPr lang="en-US" sz="1200" dirty="0">
                <a:solidFill>
                  <a:schemeClr val="tx1">
                    <a:tint val="75000"/>
                  </a:schemeClr>
                </a:solidFill>
              </a:rPr>
              <a:t>2</a:t>
            </a:r>
          </a:p>
          <a:p>
            <a:endParaRPr lang="en-US" sz="1200" dirty="0">
              <a:solidFill>
                <a:schemeClr val="tx1">
                  <a:tint val="75000"/>
                </a:schemeClr>
              </a:solidFill>
            </a:endParaRPr>
          </a:p>
          <a:p>
            <a:endParaRPr lang="en-US" sz="1200" dirty="0">
              <a:solidFill>
                <a:schemeClr val="tx1">
                  <a:tint val="75000"/>
                </a:schemeClr>
              </a:solidFill>
            </a:endParaRPr>
          </a:p>
        </p:txBody>
      </p:sp>
    </p:spTree>
    <p:extLst>
      <p:ext uri="{BB962C8B-B14F-4D97-AF65-F5344CB8AC3E}">
        <p14:creationId xmlns:p14="http://schemas.microsoft.com/office/powerpoint/2010/main" val="1450186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200" dirty="0">
                <a:solidFill>
                  <a:schemeClr val="tx2"/>
                </a:solidFill>
                <a:latin typeface="Arial Narrow" panose="020B0606020202030204" pitchFamily="34" charset="0"/>
              </a:rPr>
              <a:t>Accounts are reviewed and reconciled by </a:t>
            </a:r>
            <a:r>
              <a:rPr lang="en-US" sz="2200" u="sng" dirty="0">
                <a:solidFill>
                  <a:schemeClr val="tx2"/>
                </a:solidFill>
                <a:latin typeface="Arial Narrow" panose="020B0606020202030204" pitchFamily="34" charset="0"/>
              </a:rPr>
              <a:t>program</a:t>
            </a:r>
            <a:r>
              <a:rPr lang="en-US" sz="2200" dirty="0">
                <a:solidFill>
                  <a:schemeClr val="tx2"/>
                </a:solidFill>
                <a:latin typeface="Arial Narrow" panose="020B0606020202030204" pitchFamily="34" charset="0"/>
              </a:rPr>
              <a:t> and </a:t>
            </a:r>
            <a:r>
              <a:rPr lang="en-US" sz="2200" u="sng" dirty="0">
                <a:solidFill>
                  <a:schemeClr val="tx2"/>
                </a:solidFill>
                <a:latin typeface="Arial Narrow" panose="020B0606020202030204" pitchFamily="34" charset="0"/>
              </a:rPr>
              <a:t>fund source</a:t>
            </a:r>
          </a:p>
          <a:p>
            <a:pPr>
              <a:buClr>
                <a:schemeClr val="tx2"/>
              </a:buClr>
            </a:pPr>
            <a:r>
              <a:rPr lang="en-US" sz="2200" u="sng" dirty="0">
                <a:solidFill>
                  <a:schemeClr val="tx2"/>
                </a:solidFill>
                <a:latin typeface="Arial Narrow" panose="020B0606020202030204" pitchFamily="34" charset="0"/>
              </a:rPr>
              <a:t>Please refer to the Equity Policy on SAO’s website:  </a:t>
            </a:r>
            <a:r>
              <a:rPr lang="en-US" sz="2200" u="sng" dirty="0">
                <a:solidFill>
                  <a:schemeClr val="tx2"/>
                </a:solidFill>
                <a:latin typeface="Arial Narrow" panose="020B0606020202030204" pitchFamily="34" charset="0"/>
                <a:hlinkClick r:id="rId3">
                  <a:extLst>
                    <a:ext uri="{A12FA001-AC4F-418D-AE19-62706E023703}">
                      <ahyp:hlinkClr xmlns:ahyp="http://schemas.microsoft.com/office/drawing/2018/hyperlinkcolor" val="tx"/>
                    </a:ext>
                  </a:extLst>
                </a:hlinkClick>
              </a:rPr>
              <a:t>https://sao.georgia.gov/accounting-policy-manual</a:t>
            </a:r>
            <a:endParaRPr lang="en-US" sz="2200" u="sng" dirty="0">
              <a:solidFill>
                <a:schemeClr val="tx2"/>
              </a:solidFill>
              <a:latin typeface="Arial Narrow" panose="020B0606020202030204" pitchFamily="34" charset="0"/>
            </a:endParaRPr>
          </a:p>
          <a:p>
            <a:endParaRPr lang="en-US" sz="2200" u="sng" dirty="0">
              <a:solidFill>
                <a:srgbClr val="00B0F0"/>
              </a:solidFill>
            </a:endParaRPr>
          </a:p>
          <a:p>
            <a:endParaRPr lang="en-US" dirty="0"/>
          </a:p>
        </p:txBody>
      </p:sp>
      <p:sp>
        <p:nvSpPr>
          <p:cNvPr id="3" name="Title 2"/>
          <p:cNvSpPr>
            <a:spLocks noGrp="1"/>
          </p:cNvSpPr>
          <p:nvPr>
            <p:ph type="title"/>
          </p:nvPr>
        </p:nvSpPr>
        <p:spPr/>
        <p:txBody>
          <a:bodyPr/>
          <a:lstStyle/>
          <a:p>
            <a:r>
              <a:rPr lang="en-US" sz="3600" dirty="0">
                <a:latin typeface="Arial Narrow" panose="020B0606020202030204" pitchFamily="34" charset="0"/>
              </a:rPr>
              <a:t>Tie in Beginning Fund Balance</a:t>
            </a:r>
          </a:p>
        </p:txBody>
      </p:sp>
      <p:pic>
        <p:nvPicPr>
          <p:cNvPr id="4" name="Picture 3">
            <a:extLst>
              <a:ext uri="{FF2B5EF4-FFF2-40B4-BE49-F238E27FC236}">
                <a16:creationId xmlns:a16="http://schemas.microsoft.com/office/drawing/2014/main" id="{BC16B221-407A-4649-81B9-D053B323801F}"/>
              </a:ext>
            </a:extLst>
          </p:cNvPr>
          <p:cNvPicPr>
            <a:picLocks noChangeAspect="1"/>
          </p:cNvPicPr>
          <p:nvPr/>
        </p:nvPicPr>
        <p:blipFill>
          <a:blip r:embed="rId4"/>
          <a:stretch>
            <a:fillRect/>
          </a:stretch>
        </p:blipFill>
        <p:spPr>
          <a:xfrm>
            <a:off x="838200" y="2514600"/>
            <a:ext cx="6248400" cy="3733800"/>
          </a:xfrm>
          <a:prstGeom prst="rect">
            <a:avLst/>
          </a:prstGeom>
        </p:spPr>
      </p:pic>
      <p:sp>
        <p:nvSpPr>
          <p:cNvPr id="11" name="Rectangle 10">
            <a:extLst>
              <a:ext uri="{FF2B5EF4-FFF2-40B4-BE49-F238E27FC236}">
                <a16:creationId xmlns:a16="http://schemas.microsoft.com/office/drawing/2014/main" id="{E6DF1221-01B5-4FB8-ABC0-3045692D2910}"/>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20</a:t>
            </a:r>
          </a:p>
          <a:p>
            <a:endParaRPr lang="en-US" sz="1200" dirty="0">
              <a:solidFill>
                <a:schemeClr val="tx1">
                  <a:tint val="75000"/>
                </a:schemeClr>
              </a:solidFill>
            </a:endParaRPr>
          </a:p>
        </p:txBody>
      </p:sp>
    </p:spTree>
    <p:extLst>
      <p:ext uri="{BB962C8B-B14F-4D97-AF65-F5344CB8AC3E}">
        <p14:creationId xmlns:p14="http://schemas.microsoft.com/office/powerpoint/2010/main" val="285291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91175"/>
            <a:ext cx="8001000" cy="5257800"/>
          </a:xfrm>
        </p:spPr>
        <p:txBody>
          <a:bodyPr/>
          <a:lstStyle/>
          <a:p>
            <a:pPr>
              <a:buClr>
                <a:schemeClr val="tx2"/>
              </a:buClr>
            </a:pPr>
            <a:r>
              <a:rPr lang="en-US" sz="2800" dirty="0">
                <a:solidFill>
                  <a:schemeClr val="tx2"/>
                </a:solidFill>
                <a:latin typeface="Arial Narrow" panose="020B0606020202030204" pitchFamily="34" charset="0"/>
              </a:rPr>
              <a:t>Once Beginning Fund Balance is tied in, NO entries should be posted to any of those accounts at any point during the year, except for account 337xxx, which establishes Current Fiscal Year reserves.  Offset to reserve establishment is </a:t>
            </a:r>
            <a:r>
              <a:rPr lang="en-US" sz="2800" u="sng" dirty="0">
                <a:solidFill>
                  <a:schemeClr val="tx2"/>
                </a:solidFill>
                <a:latin typeface="Arial Narrow" panose="020B0606020202030204" pitchFamily="34" charset="0"/>
              </a:rPr>
              <a:t>always</a:t>
            </a:r>
            <a:r>
              <a:rPr lang="en-US" sz="2800" dirty="0">
                <a:solidFill>
                  <a:schemeClr val="tx2"/>
                </a:solidFill>
                <a:latin typeface="Arial Narrow" panose="020B0606020202030204" pitchFamily="34" charset="0"/>
              </a:rPr>
              <a:t> 390110.</a:t>
            </a:r>
          </a:p>
          <a:p>
            <a:pPr>
              <a:buClr>
                <a:schemeClr val="tx2"/>
              </a:buClr>
            </a:pPr>
            <a:r>
              <a:rPr lang="en-US" sz="2800" dirty="0">
                <a:solidFill>
                  <a:schemeClr val="tx2"/>
                </a:solidFill>
                <a:latin typeface="Arial Narrow" panose="020B0606020202030204" pitchFamily="34" charset="0"/>
              </a:rPr>
              <a:t>Any entries posted to account 390001, 390104, or 492xxx will cause beginning fund balance to no longer tie to the prior year BCR.</a:t>
            </a:r>
          </a:p>
          <a:p>
            <a:pPr marL="0" indent="0">
              <a:buNone/>
            </a:pPr>
            <a:endParaRPr lang="en-US" dirty="0"/>
          </a:p>
        </p:txBody>
      </p:sp>
      <p:sp>
        <p:nvSpPr>
          <p:cNvPr id="3" name="Title 2"/>
          <p:cNvSpPr>
            <a:spLocks noGrp="1"/>
          </p:cNvSpPr>
          <p:nvPr>
            <p:ph type="title"/>
          </p:nvPr>
        </p:nvSpPr>
        <p:spPr>
          <a:xfrm>
            <a:off x="685800" y="63305"/>
            <a:ext cx="6400800" cy="622495"/>
          </a:xfrm>
        </p:spPr>
        <p:txBody>
          <a:bodyPr/>
          <a:lstStyle/>
          <a:p>
            <a:r>
              <a:rPr lang="en-US" sz="2400" dirty="0">
                <a:latin typeface="Arial Narrow" panose="020B0606020202030204" pitchFamily="34" charset="0"/>
              </a:rPr>
              <a:t>Entries Posted to Fund Balance Accounts After Being Tied In to the PY BCR</a:t>
            </a:r>
          </a:p>
        </p:txBody>
      </p:sp>
      <p:sp>
        <p:nvSpPr>
          <p:cNvPr id="5" name="Rectangle 4">
            <a:extLst>
              <a:ext uri="{FF2B5EF4-FFF2-40B4-BE49-F238E27FC236}">
                <a16:creationId xmlns:a16="http://schemas.microsoft.com/office/drawing/2014/main" id="{79E21A19-2745-47EB-ACD7-C913FC3E2A92}"/>
              </a:ext>
            </a:extLst>
          </p:cNvPr>
          <p:cNvSpPr/>
          <p:nvPr/>
        </p:nvSpPr>
        <p:spPr>
          <a:xfrm rot="10800000" flipV="1">
            <a:off x="8686800" y="6507932"/>
            <a:ext cx="762000" cy="461665"/>
          </a:xfrm>
          <a:prstGeom prst="rect">
            <a:avLst/>
          </a:prstGeom>
        </p:spPr>
        <p:txBody>
          <a:bodyPr wrap="square">
            <a:spAutoFit/>
          </a:bodyPr>
          <a:lstStyle/>
          <a:p>
            <a:r>
              <a:rPr lang="en-US" sz="1200" dirty="0">
                <a:solidFill>
                  <a:schemeClr val="tx1">
                    <a:tint val="75000"/>
                  </a:schemeClr>
                </a:solidFill>
              </a:rPr>
              <a:t>21</a:t>
            </a:r>
          </a:p>
          <a:p>
            <a:endParaRPr lang="en-US" sz="1200" dirty="0">
              <a:solidFill>
                <a:schemeClr val="tx1">
                  <a:tint val="75000"/>
                </a:schemeClr>
              </a:solidFill>
            </a:endParaRPr>
          </a:p>
        </p:txBody>
      </p:sp>
    </p:spTree>
    <p:extLst>
      <p:ext uri="{BB962C8B-B14F-4D97-AF65-F5344CB8AC3E}">
        <p14:creationId xmlns:p14="http://schemas.microsoft.com/office/powerpoint/2010/main" val="1515957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solidFill>
                  <a:schemeClr val="tx2"/>
                </a:solidFill>
                <a:latin typeface="Arial Narrow" panose="020B0606020202030204" pitchFamily="34" charset="0"/>
              </a:rPr>
              <a:t>Be certain to review final budget amounts and enter final budget amendments in OPB budget system for Federal and Other funding sources to ensure budgetary compliance by funding source within program prior to OPB PBCS budget system closing (mid-August).</a:t>
            </a:r>
          </a:p>
          <a:p>
            <a:pPr lvl="1"/>
            <a:r>
              <a:rPr lang="en-US" dirty="0">
                <a:solidFill>
                  <a:schemeClr val="tx2"/>
                </a:solidFill>
                <a:latin typeface="Arial Narrow" panose="020B0606020202030204" pitchFamily="34" charset="0"/>
              </a:rPr>
              <a:t>Note: Budget amounts in SAO’s Final BCR come from </a:t>
            </a:r>
            <a:r>
              <a:rPr lang="en-US" b="1" dirty="0">
                <a:solidFill>
                  <a:schemeClr val="tx2"/>
                </a:solidFill>
                <a:latin typeface="Arial Narrow" panose="020B0606020202030204" pitchFamily="34" charset="0"/>
              </a:rPr>
              <a:t>OPB’s PBCS budget system</a:t>
            </a:r>
            <a:r>
              <a:rPr lang="en-US" dirty="0">
                <a:solidFill>
                  <a:schemeClr val="tx2"/>
                </a:solidFill>
                <a:latin typeface="Arial Narrow" panose="020B0606020202030204" pitchFamily="34" charset="0"/>
              </a:rPr>
              <a:t>, not TeamWorks.</a:t>
            </a:r>
          </a:p>
          <a:p>
            <a:endParaRPr lang="en-US" dirty="0"/>
          </a:p>
        </p:txBody>
      </p:sp>
      <p:sp>
        <p:nvSpPr>
          <p:cNvPr id="3" name="Title 2"/>
          <p:cNvSpPr>
            <a:spLocks noGrp="1"/>
          </p:cNvSpPr>
          <p:nvPr>
            <p:ph type="title"/>
          </p:nvPr>
        </p:nvSpPr>
        <p:spPr/>
        <p:txBody>
          <a:bodyPr/>
          <a:lstStyle/>
          <a:p>
            <a:r>
              <a:rPr lang="en-US" sz="3600" dirty="0">
                <a:latin typeface="Arial Narrow" panose="020B0606020202030204" pitchFamily="34" charset="0"/>
              </a:rPr>
              <a:t>Non-Compliance with Budget</a:t>
            </a:r>
          </a:p>
        </p:txBody>
      </p:sp>
      <p:sp>
        <p:nvSpPr>
          <p:cNvPr id="4" name="Rectangle 3">
            <a:extLst>
              <a:ext uri="{FF2B5EF4-FFF2-40B4-BE49-F238E27FC236}">
                <a16:creationId xmlns:a16="http://schemas.microsoft.com/office/drawing/2014/main" id="{3189C285-C92D-4810-80B1-956B7BE97A9B}"/>
              </a:ext>
            </a:extLst>
          </p:cNvPr>
          <p:cNvSpPr/>
          <p:nvPr/>
        </p:nvSpPr>
        <p:spPr>
          <a:xfrm>
            <a:off x="4362648" y="3244334"/>
            <a:ext cx="418704" cy="369332"/>
          </a:xfrm>
          <a:prstGeom prst="rect">
            <a:avLst/>
          </a:prstGeom>
        </p:spPr>
        <p:txBody>
          <a:bodyPr wrap="none">
            <a:spAutoFit/>
          </a:bodyPr>
          <a:lstStyle/>
          <a:p>
            <a:fld id="{974A393E-320B-4A38-ADF1-FE4CFE64EDFF}" type="slidenum">
              <a:rPr lang="en-US"/>
              <a:pPr/>
              <a:t>22</a:t>
            </a:fld>
            <a:endParaRPr lang="en-US" dirty="0"/>
          </a:p>
        </p:txBody>
      </p:sp>
      <p:sp>
        <p:nvSpPr>
          <p:cNvPr id="6" name="Rectangle 5">
            <a:extLst>
              <a:ext uri="{FF2B5EF4-FFF2-40B4-BE49-F238E27FC236}">
                <a16:creationId xmlns:a16="http://schemas.microsoft.com/office/drawing/2014/main" id="{8314DB4E-2B4C-4D4D-AA96-D8BEB615394D}"/>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22</a:t>
            </a:r>
          </a:p>
          <a:p>
            <a:endParaRPr lang="en-US" sz="1200" dirty="0">
              <a:solidFill>
                <a:schemeClr val="tx1">
                  <a:tint val="75000"/>
                </a:schemeClr>
              </a:solidFill>
            </a:endParaRPr>
          </a:p>
        </p:txBody>
      </p:sp>
    </p:spTree>
    <p:extLst>
      <p:ext uri="{BB962C8B-B14F-4D97-AF65-F5344CB8AC3E}">
        <p14:creationId xmlns:p14="http://schemas.microsoft.com/office/powerpoint/2010/main" val="23083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tx2"/>
                </a:solidFill>
                <a:latin typeface="Arial Narrow" panose="020B0606020202030204" pitchFamily="34" charset="0"/>
              </a:rPr>
              <a:t>SAO will be sending draft BCRs on the Monday and Thursday of the 998 close week to assist agencies in reviewing their BCR prior to year end close</a:t>
            </a:r>
          </a:p>
          <a:p>
            <a:r>
              <a:rPr lang="en-US" dirty="0">
                <a:solidFill>
                  <a:schemeClr val="tx2"/>
                </a:solidFill>
                <a:latin typeface="Arial Narrow" panose="020B0606020202030204" pitchFamily="34" charset="0"/>
              </a:rPr>
              <a:t>Goal of this exercise: </a:t>
            </a:r>
          </a:p>
          <a:p>
            <a:pPr lvl="1"/>
            <a:r>
              <a:rPr lang="en-US" dirty="0">
                <a:solidFill>
                  <a:schemeClr val="tx2"/>
                </a:solidFill>
                <a:latin typeface="Arial Narrow" panose="020B0606020202030204" pitchFamily="34" charset="0"/>
              </a:rPr>
              <a:t>(A) To avoid agencies having more expenditures than revenue and to give agencies a chance to review data in SAO format and make necessary adjustments in TeamWorks before 998 close</a:t>
            </a:r>
          </a:p>
          <a:p>
            <a:pPr lvl="1"/>
            <a:r>
              <a:rPr lang="en-US" dirty="0">
                <a:solidFill>
                  <a:schemeClr val="tx2"/>
                </a:solidFill>
                <a:latin typeface="Arial Narrow" panose="020B0606020202030204" pitchFamily="34" charset="0"/>
              </a:rPr>
              <a:t>(B) Reduce the number of PCAs</a:t>
            </a:r>
          </a:p>
        </p:txBody>
      </p:sp>
      <p:sp>
        <p:nvSpPr>
          <p:cNvPr id="3" name="Title 2"/>
          <p:cNvSpPr>
            <a:spLocks noGrp="1"/>
          </p:cNvSpPr>
          <p:nvPr>
            <p:ph type="title"/>
          </p:nvPr>
        </p:nvSpPr>
        <p:spPr/>
        <p:txBody>
          <a:bodyPr/>
          <a:lstStyle/>
          <a:p>
            <a:r>
              <a:rPr lang="en-US" sz="3600" dirty="0">
                <a:latin typeface="Arial Narrow" panose="020B0606020202030204" pitchFamily="34" charset="0"/>
              </a:rPr>
              <a:t>Non-Compliance with Budget</a:t>
            </a:r>
          </a:p>
        </p:txBody>
      </p:sp>
      <p:sp>
        <p:nvSpPr>
          <p:cNvPr id="5" name="Rectangle 4">
            <a:extLst>
              <a:ext uri="{FF2B5EF4-FFF2-40B4-BE49-F238E27FC236}">
                <a16:creationId xmlns:a16="http://schemas.microsoft.com/office/drawing/2014/main" id="{341D34F5-54B8-461B-AC94-D1F652EE9509}"/>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23</a:t>
            </a:r>
          </a:p>
          <a:p>
            <a:endParaRPr lang="en-US" sz="1200" dirty="0">
              <a:solidFill>
                <a:schemeClr val="tx1">
                  <a:tint val="75000"/>
                </a:schemeClr>
              </a:solidFill>
            </a:endParaRPr>
          </a:p>
        </p:txBody>
      </p:sp>
    </p:spTree>
    <p:extLst>
      <p:ext uri="{BB962C8B-B14F-4D97-AF65-F5344CB8AC3E}">
        <p14:creationId xmlns:p14="http://schemas.microsoft.com/office/powerpoint/2010/main" val="53759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3000" dirty="0">
              <a:solidFill>
                <a:schemeClr val="tx2"/>
              </a:solidFill>
              <a:latin typeface="Arial Narrow" panose="020B0606020202030204" pitchFamily="34" charset="0"/>
            </a:endParaRPr>
          </a:p>
          <a:p>
            <a:r>
              <a:rPr lang="en-US" sz="3000" dirty="0">
                <a:solidFill>
                  <a:schemeClr val="tx2"/>
                </a:solidFill>
                <a:latin typeface="Arial Narrow" panose="020B0606020202030204" pitchFamily="34" charset="0"/>
              </a:rPr>
              <a:t>When organizations cancel a PY PO with State  funding sources, these funds are to lapse to OST and not be respent</a:t>
            </a:r>
          </a:p>
          <a:p>
            <a:endParaRPr lang="en-US" sz="3000" dirty="0">
              <a:solidFill>
                <a:schemeClr val="tx2"/>
              </a:solidFill>
              <a:latin typeface="Arial Narrow" panose="020B0606020202030204" pitchFamily="34" charset="0"/>
            </a:endParaRPr>
          </a:p>
          <a:p>
            <a:r>
              <a:rPr lang="en-US" sz="3000" dirty="0">
                <a:solidFill>
                  <a:schemeClr val="tx2"/>
                </a:solidFill>
                <a:latin typeface="Arial Narrow" panose="020B0606020202030204" pitchFamily="34" charset="0"/>
              </a:rPr>
              <a:t>As a reminder, organizations should be reviewing all PO’s regularly and closing any old PO’s or those with no future activity anticipated</a:t>
            </a:r>
          </a:p>
        </p:txBody>
      </p:sp>
      <p:sp>
        <p:nvSpPr>
          <p:cNvPr id="3" name="Title 2"/>
          <p:cNvSpPr>
            <a:spLocks noGrp="1"/>
          </p:cNvSpPr>
          <p:nvPr>
            <p:ph type="title"/>
          </p:nvPr>
        </p:nvSpPr>
        <p:spPr/>
        <p:txBody>
          <a:bodyPr/>
          <a:lstStyle/>
          <a:p>
            <a:r>
              <a:rPr lang="en-US" sz="3600" dirty="0">
                <a:latin typeface="Arial Narrow" panose="020B0606020202030204" pitchFamily="34" charset="0"/>
              </a:rPr>
              <a:t>Purchase Order Reminders</a:t>
            </a:r>
          </a:p>
        </p:txBody>
      </p:sp>
      <p:sp>
        <p:nvSpPr>
          <p:cNvPr id="5" name="Rectangle 4">
            <a:extLst>
              <a:ext uri="{FF2B5EF4-FFF2-40B4-BE49-F238E27FC236}">
                <a16:creationId xmlns:a16="http://schemas.microsoft.com/office/drawing/2014/main" id="{2B6DF9B2-B8D3-4731-9D32-D149DBDC1E76}"/>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24</a:t>
            </a:r>
          </a:p>
          <a:p>
            <a:endParaRPr lang="en-US" sz="1200" dirty="0">
              <a:solidFill>
                <a:schemeClr val="tx1">
                  <a:tint val="75000"/>
                </a:schemeClr>
              </a:solidFill>
            </a:endParaRPr>
          </a:p>
        </p:txBody>
      </p:sp>
    </p:spTree>
    <p:extLst>
      <p:ext uri="{BB962C8B-B14F-4D97-AF65-F5344CB8AC3E}">
        <p14:creationId xmlns:p14="http://schemas.microsoft.com/office/powerpoint/2010/main" val="3830527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lgn="ctr">
              <a:buNone/>
            </a:pPr>
            <a:endParaRPr lang="en-US" dirty="0"/>
          </a:p>
          <a:p>
            <a:pPr marL="0" indent="0" algn="ctr">
              <a:buNone/>
            </a:pPr>
            <a:r>
              <a:rPr lang="en-US" dirty="0">
                <a:solidFill>
                  <a:schemeClr val="tx2"/>
                </a:solidFill>
                <a:latin typeface="Arial Narrow" panose="020B0606020202030204" pitchFamily="34" charset="0"/>
              </a:rPr>
              <a:t>Capital Projects Funds</a:t>
            </a:r>
          </a:p>
        </p:txBody>
      </p:sp>
      <p:sp>
        <p:nvSpPr>
          <p:cNvPr id="3" name="Title 2"/>
          <p:cNvSpPr>
            <a:spLocks noGrp="1"/>
          </p:cNvSpPr>
          <p:nvPr>
            <p:ph type="title"/>
          </p:nvPr>
        </p:nvSpPr>
        <p:spPr/>
        <p:txBody>
          <a:bodyPr/>
          <a:lstStyle/>
          <a:p>
            <a:r>
              <a:rPr lang="en-US" dirty="0"/>
              <a:t> </a:t>
            </a:r>
          </a:p>
        </p:txBody>
      </p:sp>
      <p:sp>
        <p:nvSpPr>
          <p:cNvPr id="5" name="Rectangle 4">
            <a:extLst>
              <a:ext uri="{FF2B5EF4-FFF2-40B4-BE49-F238E27FC236}">
                <a16:creationId xmlns:a16="http://schemas.microsoft.com/office/drawing/2014/main" id="{665DEA97-655C-4EB2-855E-4E89986C05C0}"/>
              </a:ext>
            </a:extLst>
          </p:cNvPr>
          <p:cNvSpPr/>
          <p:nvPr/>
        </p:nvSpPr>
        <p:spPr>
          <a:xfrm rot="10800000" flipV="1">
            <a:off x="8610600" y="6540660"/>
            <a:ext cx="838200" cy="461665"/>
          </a:xfrm>
          <a:prstGeom prst="rect">
            <a:avLst/>
          </a:prstGeom>
        </p:spPr>
        <p:txBody>
          <a:bodyPr wrap="square">
            <a:spAutoFit/>
          </a:bodyPr>
          <a:lstStyle/>
          <a:p>
            <a:r>
              <a:rPr lang="en-US" sz="1200" dirty="0">
                <a:solidFill>
                  <a:schemeClr val="tx1">
                    <a:tint val="75000"/>
                  </a:schemeClr>
                </a:solidFill>
              </a:rPr>
              <a:t>25</a:t>
            </a:r>
          </a:p>
          <a:p>
            <a:endParaRPr lang="en-US" sz="1200" dirty="0">
              <a:solidFill>
                <a:schemeClr val="tx1">
                  <a:tint val="75000"/>
                </a:schemeClr>
              </a:solidFill>
            </a:endParaRPr>
          </a:p>
        </p:txBody>
      </p:sp>
    </p:spTree>
    <p:extLst>
      <p:ext uri="{BB962C8B-B14F-4D97-AF65-F5344CB8AC3E}">
        <p14:creationId xmlns:p14="http://schemas.microsoft.com/office/powerpoint/2010/main" val="1713967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400" dirty="0">
                <a:solidFill>
                  <a:schemeClr val="tx2"/>
                </a:solidFill>
                <a:latin typeface="Arial Narrow" panose="020B0606020202030204" pitchFamily="34" charset="0"/>
              </a:rPr>
              <a:t>It is ok to post matching federal funds for GO projects as long as a federal fund source is used for the funds (and not the 9xxxx fund source used for the GO Bond funds from GSFIC).</a:t>
            </a:r>
          </a:p>
          <a:p>
            <a:r>
              <a:rPr lang="en-US" sz="2400" dirty="0">
                <a:solidFill>
                  <a:schemeClr val="tx2"/>
                </a:solidFill>
                <a:latin typeface="Arial Narrow" panose="020B0606020202030204" pitchFamily="34" charset="0"/>
              </a:rPr>
              <a:t>Capital Projects Fund accounting policy went into effect </a:t>
            </a:r>
            <a:r>
              <a:rPr lang="en-US" sz="2400" u="sng" dirty="0">
                <a:solidFill>
                  <a:schemeClr val="tx2"/>
                </a:solidFill>
                <a:latin typeface="Arial Narrow" panose="020B0606020202030204" pitchFamily="34" charset="0"/>
              </a:rPr>
              <a:t>7/1/2017</a:t>
            </a:r>
            <a:r>
              <a:rPr lang="en-US" sz="2400" dirty="0">
                <a:solidFill>
                  <a:schemeClr val="tx2"/>
                </a:solidFill>
                <a:latin typeface="Arial Narrow" panose="020B0606020202030204" pitchFamily="34" charset="0"/>
              </a:rPr>
              <a:t> which requires use of a 5xxxx fund to be included in budget fund.</a:t>
            </a:r>
          </a:p>
          <a:p>
            <a:pPr lvl="1"/>
            <a:r>
              <a:rPr lang="en-US" sz="2400" dirty="0">
                <a:solidFill>
                  <a:schemeClr val="tx2"/>
                </a:solidFill>
                <a:latin typeface="Arial Narrow" panose="020B0606020202030204" pitchFamily="34" charset="0"/>
                <a:hlinkClick r:id="rId3">
                  <a:extLst>
                    <a:ext uri="{A12FA001-AC4F-418D-AE19-62706E023703}">
                      <ahyp:hlinkClr xmlns:ahyp="http://schemas.microsoft.com/office/drawing/2018/hyperlinkcolor" val="tx"/>
                    </a:ext>
                  </a:extLst>
                </a:hlinkClick>
              </a:rPr>
              <a:t>https://sao.georgia.gov/business-process-policies</a:t>
            </a:r>
            <a:endParaRPr lang="en-US" sz="2400" dirty="0">
              <a:solidFill>
                <a:schemeClr val="tx2"/>
              </a:solidFill>
              <a:latin typeface="Arial Narrow" panose="020B0606020202030204" pitchFamily="34" charset="0"/>
            </a:endParaRPr>
          </a:p>
          <a:p>
            <a:pPr lvl="0"/>
            <a:r>
              <a:rPr lang="en-US" sz="2400" dirty="0">
                <a:solidFill>
                  <a:schemeClr val="tx2"/>
                </a:solidFill>
                <a:latin typeface="Arial Narrow" panose="020B0606020202030204" pitchFamily="34" charset="0"/>
              </a:rPr>
              <a:t>Account 474002-OFS-Proceeds of General Obligation Bonds</a:t>
            </a:r>
          </a:p>
          <a:p>
            <a:pPr lvl="1"/>
            <a:r>
              <a:rPr lang="en-US" sz="2400" dirty="0">
                <a:solidFill>
                  <a:schemeClr val="tx2"/>
                </a:solidFill>
                <a:latin typeface="Arial Narrow" panose="020B0606020202030204" pitchFamily="34" charset="0"/>
              </a:rPr>
              <a:t>Must be used to post GO bond proceeds from GSFIC and only GO bond proceeds can be posted here </a:t>
            </a:r>
          </a:p>
          <a:p>
            <a:r>
              <a:rPr lang="en-US" sz="2400" dirty="0">
                <a:solidFill>
                  <a:schemeClr val="tx2"/>
                </a:solidFill>
                <a:latin typeface="Arial Narrow" panose="020B0606020202030204" pitchFamily="34" charset="0"/>
              </a:rPr>
              <a:t>Agencies should be able to reconcile their transfers (revenue) from GSFIC and identify timing differences.  Be sure to review transfers in from GSFIC posted to the CPF fund for accuracy.</a:t>
            </a:r>
          </a:p>
          <a:p>
            <a:pPr marL="457200" lvl="1" indent="0">
              <a:buNone/>
            </a:pPr>
            <a:endParaRPr lang="en-US" sz="2000" dirty="0">
              <a:solidFill>
                <a:schemeClr val="tx2"/>
              </a:solidFill>
              <a:latin typeface="Arial Narrow" panose="020B0606020202030204" pitchFamily="34" charset="0"/>
            </a:endParaRPr>
          </a:p>
          <a:p>
            <a:endParaRPr lang="en-US" sz="2800" dirty="0"/>
          </a:p>
        </p:txBody>
      </p:sp>
      <p:sp>
        <p:nvSpPr>
          <p:cNvPr id="3" name="Title 2"/>
          <p:cNvSpPr>
            <a:spLocks noGrp="1"/>
          </p:cNvSpPr>
          <p:nvPr>
            <p:ph type="title"/>
          </p:nvPr>
        </p:nvSpPr>
        <p:spPr/>
        <p:txBody>
          <a:bodyPr/>
          <a:lstStyle/>
          <a:p>
            <a:r>
              <a:rPr lang="en-US" dirty="0">
                <a:latin typeface="Arial Narrow" panose="020B0606020202030204" pitchFamily="34" charset="0"/>
              </a:rPr>
              <a:t>Capital Projects Funds</a:t>
            </a:r>
          </a:p>
        </p:txBody>
      </p:sp>
      <p:sp>
        <p:nvSpPr>
          <p:cNvPr id="5" name="Rectangle 4">
            <a:extLst>
              <a:ext uri="{FF2B5EF4-FFF2-40B4-BE49-F238E27FC236}">
                <a16:creationId xmlns:a16="http://schemas.microsoft.com/office/drawing/2014/main" id="{877AB3DF-67F4-4A4E-B940-0883CCC2E41F}"/>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26</a:t>
            </a:r>
          </a:p>
          <a:p>
            <a:endParaRPr lang="en-US" sz="1200" dirty="0">
              <a:solidFill>
                <a:schemeClr val="tx1">
                  <a:tint val="75000"/>
                </a:schemeClr>
              </a:solidFill>
            </a:endParaRPr>
          </a:p>
        </p:txBody>
      </p:sp>
    </p:spTree>
    <p:extLst>
      <p:ext uri="{BB962C8B-B14F-4D97-AF65-F5344CB8AC3E}">
        <p14:creationId xmlns:p14="http://schemas.microsoft.com/office/powerpoint/2010/main" val="1269041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a:p>
            <a:pPr marL="0" indent="0" algn="ctr">
              <a:buNone/>
            </a:pPr>
            <a:r>
              <a:rPr lang="en-US" sz="4000" dirty="0">
                <a:solidFill>
                  <a:schemeClr val="tx2"/>
                </a:solidFill>
                <a:latin typeface="Arial Narrow" panose="020B0606020202030204" pitchFamily="34" charset="0"/>
              </a:rPr>
              <a:t>CAFR Forms</a:t>
            </a:r>
          </a:p>
        </p:txBody>
      </p:sp>
      <p:sp>
        <p:nvSpPr>
          <p:cNvPr id="3" name="Title 2"/>
          <p:cNvSpPr>
            <a:spLocks noGrp="1"/>
          </p:cNvSpPr>
          <p:nvPr>
            <p:ph type="title"/>
          </p:nvPr>
        </p:nvSpPr>
        <p:spPr/>
        <p:txBody>
          <a:bodyPr/>
          <a:lstStyle/>
          <a:p>
            <a:r>
              <a:rPr lang="en-US" dirty="0"/>
              <a:t> </a:t>
            </a:r>
          </a:p>
        </p:txBody>
      </p:sp>
      <p:sp>
        <p:nvSpPr>
          <p:cNvPr id="5" name="Rectangle 4">
            <a:extLst>
              <a:ext uri="{FF2B5EF4-FFF2-40B4-BE49-F238E27FC236}">
                <a16:creationId xmlns:a16="http://schemas.microsoft.com/office/drawing/2014/main" id="{D0170E98-3DC9-4FC6-8A8E-2BCDA2A4EBC4}"/>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27</a:t>
            </a:r>
          </a:p>
          <a:p>
            <a:endParaRPr lang="en-US" sz="1200" dirty="0">
              <a:solidFill>
                <a:schemeClr val="tx1">
                  <a:tint val="75000"/>
                </a:schemeClr>
              </a:solidFill>
            </a:endParaRPr>
          </a:p>
        </p:txBody>
      </p:sp>
    </p:spTree>
    <p:extLst>
      <p:ext uri="{BB962C8B-B14F-4D97-AF65-F5344CB8AC3E}">
        <p14:creationId xmlns:p14="http://schemas.microsoft.com/office/powerpoint/2010/main" val="1468276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43000"/>
            <a:ext cx="8001000" cy="5791200"/>
          </a:xfrm>
        </p:spPr>
        <p:txBody>
          <a:bodyPr/>
          <a:lstStyle/>
          <a:p>
            <a:r>
              <a:rPr lang="en-US" sz="2400" dirty="0">
                <a:solidFill>
                  <a:schemeClr val="tx2"/>
                </a:solidFill>
                <a:latin typeface="Arial Narrow" panose="020B0606020202030204" pitchFamily="34" charset="0"/>
              </a:rPr>
              <a:t>Lease Agreement Data </a:t>
            </a:r>
          </a:p>
          <a:p>
            <a:r>
              <a:rPr lang="en-US" sz="2400" dirty="0">
                <a:solidFill>
                  <a:schemeClr val="tx2"/>
                </a:solidFill>
                <a:latin typeface="Arial Narrow" panose="020B0606020202030204" pitchFamily="34" charset="0"/>
              </a:rPr>
              <a:t>Capital Assets</a:t>
            </a:r>
          </a:p>
          <a:p>
            <a:r>
              <a:rPr lang="en-US" sz="2400" dirty="0">
                <a:solidFill>
                  <a:schemeClr val="tx2"/>
                </a:solidFill>
                <a:latin typeface="Arial Narrow" panose="020B0606020202030204" pitchFamily="34" charset="0"/>
              </a:rPr>
              <a:t>Inter-Organization Form (Due To/Due From)</a:t>
            </a:r>
          </a:p>
          <a:p>
            <a:r>
              <a:rPr lang="en-US" sz="2400" dirty="0">
                <a:solidFill>
                  <a:schemeClr val="tx2"/>
                </a:solidFill>
                <a:latin typeface="Arial Narrow" panose="020B0606020202030204" pitchFamily="34" charset="0"/>
              </a:rPr>
              <a:t>Pollution Remediation Obligations (Form in </a:t>
            </a:r>
            <a:r>
              <a:rPr lang="en-US" sz="2400" dirty="0" err="1">
                <a:solidFill>
                  <a:schemeClr val="tx2"/>
                </a:solidFill>
                <a:latin typeface="Arial Narrow" panose="020B0606020202030204" pitchFamily="34" charset="0"/>
              </a:rPr>
              <a:t>Wdesk</a:t>
            </a:r>
            <a:r>
              <a:rPr lang="en-US" sz="2400" dirty="0">
                <a:solidFill>
                  <a:schemeClr val="tx2"/>
                </a:solidFill>
                <a:latin typeface="Arial Narrow" panose="020B0606020202030204" pitchFamily="34" charset="0"/>
              </a:rPr>
              <a:t>)</a:t>
            </a:r>
          </a:p>
          <a:p>
            <a:r>
              <a:rPr lang="en-US" sz="2400" dirty="0">
                <a:solidFill>
                  <a:srgbClr val="7030A0"/>
                </a:solidFill>
                <a:latin typeface="Arial Narrow" panose="020B0606020202030204" pitchFamily="34" charset="0"/>
              </a:rPr>
              <a:t>New form for Asset Retirement Obligation (ARO) (Form in </a:t>
            </a:r>
            <a:r>
              <a:rPr lang="en-US" sz="2400" dirty="0" err="1">
                <a:solidFill>
                  <a:srgbClr val="7030A0"/>
                </a:solidFill>
                <a:latin typeface="Arial Narrow" panose="020B0606020202030204" pitchFamily="34" charset="0"/>
              </a:rPr>
              <a:t>Wdesk</a:t>
            </a:r>
            <a:r>
              <a:rPr lang="en-US" sz="2400" dirty="0">
                <a:solidFill>
                  <a:srgbClr val="7030A0"/>
                </a:solidFill>
                <a:latin typeface="Arial Narrow" panose="020B0606020202030204" pitchFamily="34" charset="0"/>
              </a:rPr>
              <a:t>)</a:t>
            </a:r>
          </a:p>
          <a:p>
            <a:r>
              <a:rPr lang="en-US" sz="2400" dirty="0">
                <a:solidFill>
                  <a:schemeClr val="tx2"/>
                </a:solidFill>
                <a:latin typeface="Arial Narrow" panose="020B0606020202030204" pitchFamily="34" charset="0"/>
              </a:rPr>
              <a:t>Unrecorded Receivables and Payables (URP)</a:t>
            </a:r>
          </a:p>
          <a:p>
            <a:r>
              <a:rPr lang="en-US" sz="2400" dirty="0">
                <a:solidFill>
                  <a:schemeClr val="tx2"/>
                </a:solidFill>
                <a:latin typeface="Arial Narrow" panose="020B0606020202030204" pitchFamily="34" charset="0"/>
              </a:rPr>
              <a:t>Cash Form Reminders</a:t>
            </a:r>
          </a:p>
          <a:p>
            <a:r>
              <a:rPr lang="en-US" sz="2400" dirty="0">
                <a:solidFill>
                  <a:schemeClr val="tx2"/>
                </a:solidFill>
                <a:latin typeface="Arial Narrow" panose="020B0606020202030204" pitchFamily="34" charset="0"/>
              </a:rPr>
              <a:t>Classification of Revenue</a:t>
            </a:r>
          </a:p>
          <a:p>
            <a:r>
              <a:rPr lang="en-US" sz="2400" dirty="0">
                <a:solidFill>
                  <a:schemeClr val="tx2"/>
                </a:solidFill>
                <a:latin typeface="Arial Narrow" panose="020B0606020202030204" pitchFamily="34" charset="0"/>
              </a:rPr>
              <a:t>Year-end forms collected via Wdesk</a:t>
            </a:r>
          </a:p>
          <a:p>
            <a:r>
              <a:rPr lang="en-US" sz="2400" dirty="0">
                <a:solidFill>
                  <a:schemeClr val="tx2"/>
                </a:solidFill>
                <a:latin typeface="Arial Narrow" panose="020B0606020202030204" pitchFamily="34" charset="0"/>
              </a:rPr>
              <a:t>SEFA Reconciliation Form</a:t>
            </a:r>
          </a:p>
          <a:p>
            <a:r>
              <a:rPr lang="en-US" sz="2400" dirty="0">
                <a:solidFill>
                  <a:schemeClr val="tx2"/>
                </a:solidFill>
                <a:latin typeface="Arial Narrow" panose="020B0606020202030204" pitchFamily="34" charset="0"/>
              </a:rPr>
              <a:t>Training Videos</a:t>
            </a:r>
          </a:p>
          <a:p>
            <a:pPr marL="0" indent="0">
              <a:buNone/>
            </a:pPr>
            <a:endParaRPr lang="en-US" sz="2800" dirty="0">
              <a:solidFill>
                <a:schemeClr val="accent5"/>
              </a:solidFill>
              <a:latin typeface="Arial Narrow" panose="020B0606020202030204" pitchFamily="34" charset="0"/>
            </a:endParaRPr>
          </a:p>
          <a:p>
            <a:pPr marL="0" indent="0">
              <a:buNone/>
            </a:pPr>
            <a:endParaRPr lang="en-US" sz="2500" dirty="0">
              <a:solidFill>
                <a:schemeClr val="tx2"/>
              </a:solidFill>
              <a:latin typeface="Arial Narrow" panose="020B0606020202030204" pitchFamily="34" charset="0"/>
            </a:endParaRPr>
          </a:p>
          <a:p>
            <a:pPr marL="0" indent="0">
              <a:buNone/>
            </a:pPr>
            <a:endParaRPr lang="en-US" dirty="0"/>
          </a:p>
        </p:txBody>
      </p:sp>
      <p:sp>
        <p:nvSpPr>
          <p:cNvPr id="3" name="Title 2"/>
          <p:cNvSpPr>
            <a:spLocks noGrp="1"/>
          </p:cNvSpPr>
          <p:nvPr>
            <p:ph type="title"/>
          </p:nvPr>
        </p:nvSpPr>
        <p:spPr/>
        <p:txBody>
          <a:bodyPr/>
          <a:lstStyle/>
          <a:p>
            <a:r>
              <a:rPr lang="en-US" sz="3600" dirty="0">
                <a:latin typeface="Arial Narrow" panose="020B0606020202030204" pitchFamily="34" charset="0"/>
              </a:rPr>
              <a:t>CAFR Forms </a:t>
            </a:r>
            <a:r>
              <a:rPr lang="en-US" sz="2000" dirty="0">
                <a:latin typeface="Arial Narrow" panose="020B0606020202030204" pitchFamily="34" charset="0"/>
              </a:rPr>
              <a:t>(not an all inclusive list of forms)</a:t>
            </a:r>
            <a:endParaRPr lang="en-US" sz="3600" dirty="0">
              <a:latin typeface="Arial Narrow" panose="020B0606020202030204" pitchFamily="34" charset="0"/>
            </a:endParaRPr>
          </a:p>
        </p:txBody>
      </p:sp>
      <p:sp>
        <p:nvSpPr>
          <p:cNvPr id="5" name="Rectangle 4">
            <a:extLst>
              <a:ext uri="{FF2B5EF4-FFF2-40B4-BE49-F238E27FC236}">
                <a16:creationId xmlns:a16="http://schemas.microsoft.com/office/drawing/2014/main" id="{A124B240-BB7F-4F9A-A45C-BE9C2D5289E1}"/>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28</a:t>
            </a:r>
          </a:p>
          <a:p>
            <a:endParaRPr lang="en-US" sz="1200" dirty="0">
              <a:solidFill>
                <a:schemeClr val="tx1">
                  <a:tint val="75000"/>
                </a:schemeClr>
              </a:solidFill>
            </a:endParaRPr>
          </a:p>
        </p:txBody>
      </p:sp>
    </p:spTree>
    <p:extLst>
      <p:ext uri="{BB962C8B-B14F-4D97-AF65-F5344CB8AC3E}">
        <p14:creationId xmlns:p14="http://schemas.microsoft.com/office/powerpoint/2010/main" val="654804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tx2"/>
                </a:solidFill>
                <a:latin typeface="Arial Narrow" panose="020B0606020202030204" pitchFamily="34" charset="0"/>
              </a:rPr>
              <a:t>Lease Agreement Form tips to ensure completeness and accuracy:</a:t>
            </a:r>
          </a:p>
          <a:p>
            <a:pPr lvl="1"/>
            <a:r>
              <a:rPr lang="en-US" sz="2000" u="none" dirty="0">
                <a:solidFill>
                  <a:schemeClr val="tx2"/>
                </a:solidFill>
                <a:latin typeface="Arial Narrow" panose="020B0606020202030204" pitchFamily="34" charset="0"/>
              </a:rPr>
              <a:t>Ensure all leases are reported on the form</a:t>
            </a:r>
          </a:p>
          <a:p>
            <a:pPr lvl="1"/>
            <a:r>
              <a:rPr lang="en-US" sz="2000" u="none" dirty="0">
                <a:solidFill>
                  <a:schemeClr val="tx2"/>
                </a:solidFill>
                <a:latin typeface="Arial Narrow" panose="020B0606020202030204" pitchFamily="34" charset="0"/>
              </a:rPr>
              <a:t>Ensure payment frequency is correct</a:t>
            </a:r>
          </a:p>
          <a:p>
            <a:pPr lvl="1"/>
            <a:r>
              <a:rPr lang="en-US" sz="2000" u="none" dirty="0">
                <a:solidFill>
                  <a:schemeClr val="tx2"/>
                </a:solidFill>
                <a:latin typeface="Arial Narrow" panose="020B0606020202030204" pitchFamily="34" charset="0"/>
              </a:rPr>
              <a:t>No duplication of lease numbers</a:t>
            </a:r>
          </a:p>
          <a:p>
            <a:pPr lvl="1"/>
            <a:r>
              <a:rPr lang="en-US" sz="2000" u="none" dirty="0">
                <a:solidFill>
                  <a:schemeClr val="tx2"/>
                </a:solidFill>
                <a:latin typeface="Arial Narrow" panose="020B0606020202030204" pitchFamily="34" charset="0"/>
              </a:rPr>
              <a:t>Ensure correct and logical date information is reported</a:t>
            </a:r>
          </a:p>
          <a:p>
            <a:pPr lvl="1"/>
            <a:r>
              <a:rPr lang="en-US" sz="2000" u="none" dirty="0">
                <a:solidFill>
                  <a:schemeClr val="tx2"/>
                </a:solidFill>
                <a:latin typeface="Arial Narrow" panose="020B0606020202030204" pitchFamily="34" charset="0"/>
              </a:rPr>
              <a:t>Ensure correct and logical economic life information is reported</a:t>
            </a:r>
          </a:p>
          <a:p>
            <a:pPr lvl="1"/>
            <a:r>
              <a:rPr lang="en-US" sz="2000" u="none" dirty="0">
                <a:solidFill>
                  <a:schemeClr val="tx2"/>
                </a:solidFill>
                <a:latin typeface="Arial Narrow" panose="020B0606020202030204" pitchFamily="34" charset="0"/>
              </a:rPr>
              <a:t>Ensure rent steps information is reported correctly</a:t>
            </a:r>
          </a:p>
          <a:p>
            <a:pPr lvl="1"/>
            <a:r>
              <a:rPr lang="en-US" sz="2000" b="1" dirty="0">
                <a:solidFill>
                  <a:schemeClr val="tx2"/>
                </a:solidFill>
                <a:latin typeface="Arial Narrow" panose="020B0606020202030204" pitchFamily="34" charset="0"/>
              </a:rPr>
              <a:t>Do not report information for leases with GBA and SPC – only lease agreements outside the Primary Government in the reporting entity are included in the CAFR</a:t>
            </a:r>
          </a:p>
          <a:p>
            <a:pPr lvl="1"/>
            <a:r>
              <a:rPr lang="en-US" sz="2000" u="none" dirty="0">
                <a:solidFill>
                  <a:schemeClr val="tx2"/>
                </a:solidFill>
                <a:latin typeface="Arial Narrow" panose="020B0606020202030204" pitchFamily="34" charset="0"/>
              </a:rPr>
              <a:t>Ensure form is submitted with all required data filled in</a:t>
            </a:r>
          </a:p>
          <a:p>
            <a:pPr lvl="1"/>
            <a:endParaRPr lang="en-US" sz="1700" dirty="0"/>
          </a:p>
        </p:txBody>
      </p:sp>
      <p:sp>
        <p:nvSpPr>
          <p:cNvPr id="3" name="Title 2"/>
          <p:cNvSpPr>
            <a:spLocks noGrp="1"/>
          </p:cNvSpPr>
          <p:nvPr>
            <p:ph type="title"/>
          </p:nvPr>
        </p:nvSpPr>
        <p:spPr/>
        <p:txBody>
          <a:bodyPr/>
          <a:lstStyle/>
          <a:p>
            <a:r>
              <a:rPr lang="en-US" dirty="0">
                <a:latin typeface="Arial Narrow" panose="020B0606020202030204" pitchFamily="34" charset="0"/>
              </a:rPr>
              <a:t>Lease Form</a:t>
            </a:r>
          </a:p>
        </p:txBody>
      </p:sp>
      <p:sp>
        <p:nvSpPr>
          <p:cNvPr id="5" name="Rectangle 4">
            <a:extLst>
              <a:ext uri="{FF2B5EF4-FFF2-40B4-BE49-F238E27FC236}">
                <a16:creationId xmlns:a16="http://schemas.microsoft.com/office/drawing/2014/main" id="{FF17BB69-7A09-4B54-A35C-34A6E74AB5F1}"/>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29</a:t>
            </a:r>
          </a:p>
          <a:p>
            <a:endParaRPr lang="en-US" sz="1200" dirty="0">
              <a:solidFill>
                <a:schemeClr val="tx1">
                  <a:tint val="75000"/>
                </a:schemeClr>
              </a:solidFill>
            </a:endParaRPr>
          </a:p>
        </p:txBody>
      </p:sp>
    </p:spTree>
    <p:extLst>
      <p:ext uri="{BB962C8B-B14F-4D97-AF65-F5344CB8AC3E}">
        <p14:creationId xmlns:p14="http://schemas.microsoft.com/office/powerpoint/2010/main" val="242436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81D00-A7D2-414D-A809-A76D61FF85C1}"/>
              </a:ext>
            </a:extLst>
          </p:cNvPr>
          <p:cNvSpPr>
            <a:spLocks noGrp="1"/>
          </p:cNvSpPr>
          <p:nvPr>
            <p:ph type="title"/>
          </p:nvPr>
        </p:nvSpPr>
        <p:spPr>
          <a:xfrm>
            <a:off x="1295400" y="3009900"/>
            <a:ext cx="6400800" cy="838200"/>
          </a:xfrm>
        </p:spPr>
        <p:txBody>
          <a:bodyPr/>
          <a:lstStyle/>
          <a:p>
            <a:r>
              <a:rPr lang="en-US" sz="3200" dirty="0">
                <a:solidFill>
                  <a:schemeClr val="accent5"/>
                </a:solidFill>
                <a:latin typeface="Arial Narrow" panose="020B0606020202030204" pitchFamily="34" charset="0"/>
                <a:ea typeface="+mn-ea"/>
                <a:cs typeface="+mn-cs"/>
              </a:rPr>
              <a:t>Upcoming GASBs</a:t>
            </a:r>
          </a:p>
        </p:txBody>
      </p:sp>
      <p:sp>
        <p:nvSpPr>
          <p:cNvPr id="7" name="Rectangle 6">
            <a:extLst>
              <a:ext uri="{FF2B5EF4-FFF2-40B4-BE49-F238E27FC236}">
                <a16:creationId xmlns:a16="http://schemas.microsoft.com/office/drawing/2014/main" id="{AA8B9016-8FB5-42BF-84B5-918DEBEF135F}"/>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3</a:t>
            </a:r>
          </a:p>
          <a:p>
            <a:endParaRPr lang="en-US" sz="1200" dirty="0">
              <a:solidFill>
                <a:schemeClr val="tx1">
                  <a:tint val="75000"/>
                </a:schemeClr>
              </a:solidFill>
            </a:endParaRPr>
          </a:p>
        </p:txBody>
      </p:sp>
    </p:spTree>
    <p:extLst>
      <p:ext uri="{BB962C8B-B14F-4D97-AF65-F5344CB8AC3E}">
        <p14:creationId xmlns:p14="http://schemas.microsoft.com/office/powerpoint/2010/main" val="2796919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43000"/>
            <a:ext cx="8001000" cy="5562600"/>
          </a:xfrm>
        </p:spPr>
        <p:txBody>
          <a:bodyPr/>
          <a:lstStyle/>
          <a:p>
            <a:r>
              <a:rPr lang="en-US" sz="2800" dirty="0">
                <a:solidFill>
                  <a:schemeClr val="tx2"/>
                </a:solidFill>
                <a:latin typeface="Arial Narrow" panose="020B0606020202030204" pitchFamily="34" charset="0"/>
              </a:rPr>
              <a:t>Lease Agreement Form tips to ensure completeness and accuracy:</a:t>
            </a:r>
          </a:p>
          <a:p>
            <a:pPr lvl="1"/>
            <a:r>
              <a:rPr lang="en-US" sz="2000" u="none" dirty="0">
                <a:solidFill>
                  <a:schemeClr val="tx2"/>
                </a:solidFill>
                <a:latin typeface="Arial Narrow" panose="020B0606020202030204" pitchFamily="34" charset="0"/>
              </a:rPr>
              <a:t>One-year lease with renewal periods need to be included as these are leases and not one-year contracts.  </a:t>
            </a:r>
          </a:p>
          <a:p>
            <a:pPr lvl="1"/>
            <a:r>
              <a:rPr lang="en-US" sz="2000" u="none" dirty="0">
                <a:solidFill>
                  <a:schemeClr val="tx2"/>
                </a:solidFill>
                <a:latin typeface="Arial Narrow" panose="020B0606020202030204" pitchFamily="34" charset="0"/>
              </a:rPr>
              <a:t>Report all </a:t>
            </a:r>
            <a:r>
              <a:rPr lang="en-US" sz="2000" b="1" dirty="0">
                <a:solidFill>
                  <a:schemeClr val="tx2"/>
                </a:solidFill>
                <a:latin typeface="Arial Narrow" panose="020B0606020202030204" pitchFamily="34" charset="0"/>
              </a:rPr>
              <a:t>one-year leases for office space with renewal options</a:t>
            </a:r>
            <a:r>
              <a:rPr lang="en-US" sz="2000" u="none" dirty="0">
                <a:solidFill>
                  <a:schemeClr val="tx2"/>
                </a:solidFill>
                <a:latin typeface="Arial Narrow" panose="020B0606020202030204" pitchFamily="34" charset="0"/>
              </a:rPr>
              <a:t> including those that may have been signed by the State Properties Commission (SPC) on behalf of your organization.  SPC will only report true multi-year leases therefore, </a:t>
            </a:r>
            <a:r>
              <a:rPr lang="en-US" sz="2000" b="1" dirty="0">
                <a:solidFill>
                  <a:schemeClr val="tx2"/>
                </a:solidFill>
                <a:latin typeface="Arial Narrow" panose="020B0606020202030204" pitchFamily="34" charset="0"/>
              </a:rPr>
              <a:t>one year leases with renewal options are to be reported by each organization regardless of who signed the lease</a:t>
            </a:r>
            <a:r>
              <a:rPr lang="en-US" sz="2000" dirty="0">
                <a:solidFill>
                  <a:schemeClr val="tx2"/>
                </a:solidFill>
                <a:latin typeface="Arial Narrow" panose="020B0606020202030204" pitchFamily="34" charset="0"/>
              </a:rPr>
              <a:t>.</a:t>
            </a:r>
            <a:r>
              <a:rPr lang="en-US" sz="2000" u="none" dirty="0">
                <a:solidFill>
                  <a:schemeClr val="tx2"/>
                </a:solidFill>
                <a:latin typeface="Arial Narrow" panose="020B0606020202030204" pitchFamily="34" charset="0"/>
              </a:rPr>
              <a:t>  If you have questions about these SPC leases, please contact SPC directly. </a:t>
            </a:r>
          </a:p>
          <a:p>
            <a:pPr lvl="1"/>
            <a:r>
              <a:rPr lang="en-US" sz="2000" b="1" i="1" u="none" dirty="0">
                <a:solidFill>
                  <a:srgbClr val="002060"/>
                </a:solidFill>
                <a:latin typeface="Arial Narrow" panose="020B0606020202030204" pitchFamily="34" charset="0"/>
              </a:rPr>
              <a:t>Intent of the lease term overrides the legal form of the lease term for financial reporting purposes.</a:t>
            </a:r>
          </a:p>
          <a:p>
            <a:pPr lvl="1"/>
            <a:r>
              <a:rPr lang="en-US" sz="2000" b="1" dirty="0">
                <a:solidFill>
                  <a:schemeClr val="tx2"/>
                </a:solidFill>
                <a:latin typeface="Arial Narrow" panose="020B0606020202030204" pitchFamily="34" charset="0"/>
              </a:rPr>
              <a:t>Please refer to the Lease Policy on SAO’s website</a:t>
            </a:r>
            <a:r>
              <a:rPr lang="en-US" sz="2000" b="1" u="none" dirty="0">
                <a:solidFill>
                  <a:schemeClr val="tx2"/>
                </a:solidFill>
                <a:latin typeface="Arial Narrow" panose="020B0606020202030204" pitchFamily="34" charset="0"/>
              </a:rPr>
              <a:t>:  </a:t>
            </a:r>
            <a:r>
              <a:rPr lang="en-US" sz="2000" b="1" i="1" u="none" dirty="0">
                <a:solidFill>
                  <a:schemeClr val="tx2"/>
                </a:solidFill>
                <a:latin typeface="Arial Narrow" panose="020B0606020202030204" pitchFamily="34" charset="0"/>
                <a:hlinkClick r:id="rId3">
                  <a:extLst>
                    <a:ext uri="{A12FA001-AC4F-418D-AE19-62706E023703}">
                      <ahyp:hlinkClr xmlns:ahyp="http://schemas.microsoft.com/office/drawing/2018/hyperlinkcolor" val="tx"/>
                    </a:ext>
                  </a:extLst>
                </a:hlinkClick>
              </a:rPr>
              <a:t>https://sao.georgia.gov/accounting-policy-manual</a:t>
            </a:r>
            <a:endParaRPr lang="en-US" sz="2000" i="1" dirty="0">
              <a:solidFill>
                <a:schemeClr val="tx2"/>
              </a:solidFill>
              <a:latin typeface="Arial Narrow" panose="020B0606020202030204" pitchFamily="34" charset="0"/>
            </a:endParaRPr>
          </a:p>
        </p:txBody>
      </p:sp>
      <p:sp>
        <p:nvSpPr>
          <p:cNvPr id="3" name="Title 2"/>
          <p:cNvSpPr>
            <a:spLocks noGrp="1"/>
          </p:cNvSpPr>
          <p:nvPr>
            <p:ph type="title"/>
          </p:nvPr>
        </p:nvSpPr>
        <p:spPr/>
        <p:txBody>
          <a:bodyPr/>
          <a:lstStyle/>
          <a:p>
            <a:r>
              <a:rPr lang="en-US" dirty="0">
                <a:latin typeface="Arial Narrow" panose="020B0606020202030204" pitchFamily="34" charset="0"/>
              </a:rPr>
              <a:t>Lease Form</a:t>
            </a:r>
          </a:p>
        </p:txBody>
      </p:sp>
      <p:sp>
        <p:nvSpPr>
          <p:cNvPr id="4" name="Rectangle 3">
            <a:extLst>
              <a:ext uri="{FF2B5EF4-FFF2-40B4-BE49-F238E27FC236}">
                <a16:creationId xmlns:a16="http://schemas.microsoft.com/office/drawing/2014/main" id="{221D7484-8BAD-41A8-A80F-96B95DA8F33E}"/>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30</a:t>
            </a:r>
          </a:p>
          <a:p>
            <a:endParaRPr lang="en-US" sz="1200" dirty="0">
              <a:solidFill>
                <a:schemeClr val="tx1">
                  <a:tint val="75000"/>
                </a:schemeClr>
              </a:solidFill>
            </a:endParaRPr>
          </a:p>
        </p:txBody>
      </p:sp>
    </p:spTree>
    <p:extLst>
      <p:ext uri="{BB962C8B-B14F-4D97-AF65-F5344CB8AC3E}">
        <p14:creationId xmlns:p14="http://schemas.microsoft.com/office/powerpoint/2010/main" val="3247255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001000" cy="5486400"/>
          </a:xfrm>
        </p:spPr>
        <p:txBody>
          <a:bodyPr/>
          <a:lstStyle/>
          <a:p>
            <a:r>
              <a:rPr lang="en-US" sz="2400" dirty="0">
                <a:solidFill>
                  <a:schemeClr val="tx2"/>
                </a:solidFill>
                <a:latin typeface="Arial Narrow" panose="020B0606020202030204" pitchFamily="34" charset="0"/>
              </a:rPr>
              <a:t>Some common things noted during the review of the capital asset forms</a:t>
            </a:r>
            <a:endParaRPr lang="en-US" sz="3600" dirty="0">
              <a:solidFill>
                <a:schemeClr val="tx2"/>
              </a:solidFill>
              <a:latin typeface="Arial Narrow" panose="020B0606020202030204" pitchFamily="34" charset="0"/>
            </a:endParaRPr>
          </a:p>
          <a:p>
            <a:pPr lvl="1"/>
            <a:r>
              <a:rPr lang="en-US" sz="2000" dirty="0">
                <a:solidFill>
                  <a:schemeClr val="tx2"/>
                </a:solidFill>
                <a:latin typeface="Arial Narrow" panose="020B0606020202030204" pitchFamily="34" charset="0"/>
              </a:rPr>
              <a:t>Inadequate Descriptions of Adjustments</a:t>
            </a:r>
          </a:p>
          <a:p>
            <a:pPr lvl="2"/>
            <a:r>
              <a:rPr lang="en-US" sz="1800" dirty="0">
                <a:solidFill>
                  <a:schemeClr val="tx2"/>
                </a:solidFill>
                <a:latin typeface="Arial Narrow" panose="020B0606020202030204" pitchFamily="34" charset="0"/>
              </a:rPr>
              <a:t>Within the Capital Asset Form, there are columns that require additional information.</a:t>
            </a:r>
          </a:p>
          <a:p>
            <a:pPr lvl="3"/>
            <a:r>
              <a:rPr lang="en-US" sz="1600" dirty="0">
                <a:solidFill>
                  <a:schemeClr val="tx2"/>
                </a:solidFill>
                <a:latin typeface="Arial Narrow" panose="020B0606020202030204" pitchFamily="34" charset="0"/>
              </a:rPr>
              <a:t>Adjustments to Beginning Balances</a:t>
            </a:r>
          </a:p>
          <a:p>
            <a:pPr lvl="3"/>
            <a:r>
              <a:rPr lang="en-US" sz="1600" dirty="0">
                <a:solidFill>
                  <a:schemeClr val="tx2"/>
                </a:solidFill>
                <a:latin typeface="Arial Narrow" panose="020B0606020202030204" pitchFamily="34" charset="0"/>
              </a:rPr>
              <a:t>Adjustments to Current Additions/Deletions </a:t>
            </a:r>
          </a:p>
          <a:p>
            <a:pPr lvl="3"/>
            <a:r>
              <a:rPr lang="en-US" sz="1600" dirty="0">
                <a:solidFill>
                  <a:schemeClr val="tx2"/>
                </a:solidFill>
                <a:latin typeface="Arial Narrow" panose="020B0606020202030204" pitchFamily="34" charset="0"/>
              </a:rPr>
              <a:t>GSFIC Transfer to Agency</a:t>
            </a:r>
          </a:p>
          <a:p>
            <a:pPr lvl="3"/>
            <a:r>
              <a:rPr lang="en-US" sz="1600" dirty="0">
                <a:solidFill>
                  <a:schemeClr val="tx2"/>
                </a:solidFill>
                <a:latin typeface="Arial Narrow" panose="020B0606020202030204" pitchFamily="34" charset="0"/>
              </a:rPr>
              <a:t>Donations</a:t>
            </a:r>
          </a:p>
          <a:p>
            <a:pPr lvl="3"/>
            <a:r>
              <a:rPr lang="en-US" sz="1600" dirty="0">
                <a:solidFill>
                  <a:schemeClr val="tx2"/>
                </a:solidFill>
                <a:latin typeface="Arial Narrow" panose="020B0606020202030204" pitchFamily="34" charset="0"/>
              </a:rPr>
              <a:t>Transfers In/Out</a:t>
            </a:r>
          </a:p>
          <a:p>
            <a:pPr lvl="1"/>
            <a:r>
              <a:rPr lang="en-US" sz="2000" dirty="0">
                <a:solidFill>
                  <a:schemeClr val="tx2"/>
                </a:solidFill>
                <a:latin typeface="Arial Narrow" panose="020B0606020202030204" pitchFamily="34" charset="0"/>
              </a:rPr>
              <a:t>Transfers</a:t>
            </a:r>
          </a:p>
          <a:p>
            <a:pPr lvl="2"/>
            <a:r>
              <a:rPr lang="en-US" sz="1800" dirty="0">
                <a:solidFill>
                  <a:schemeClr val="tx2"/>
                </a:solidFill>
                <a:latin typeface="Arial Narrow" panose="020B0606020202030204" pitchFamily="34" charset="0"/>
              </a:rPr>
              <a:t>Transfers between agencies should be recorded at the same amounts at both agencies</a:t>
            </a:r>
          </a:p>
          <a:p>
            <a:pPr lvl="3"/>
            <a:r>
              <a:rPr lang="en-US" sz="1600" dirty="0">
                <a:solidFill>
                  <a:schemeClr val="tx2"/>
                </a:solidFill>
                <a:latin typeface="Arial Narrow" panose="020B0606020202030204" pitchFamily="34" charset="0"/>
              </a:rPr>
              <a:t>Including Accumulated Depreciation</a:t>
            </a:r>
          </a:p>
          <a:p>
            <a:pPr lvl="2"/>
            <a:r>
              <a:rPr lang="en-US" sz="1600" dirty="0">
                <a:solidFill>
                  <a:srgbClr val="7030A0"/>
                </a:solidFill>
                <a:latin typeface="Arial Narrow" panose="020B0606020202030204" pitchFamily="34" charset="0"/>
              </a:rPr>
              <a:t>Review of Executive Order’s will occur in FY20 for asset moves </a:t>
            </a:r>
          </a:p>
          <a:p>
            <a:pPr lvl="2"/>
            <a:r>
              <a:rPr lang="en-US" sz="1800" dirty="0">
                <a:solidFill>
                  <a:schemeClr val="tx2"/>
                </a:solidFill>
                <a:latin typeface="Arial Narrow" panose="020B0606020202030204" pitchFamily="34" charset="0"/>
              </a:rPr>
              <a:t>Please refer to the </a:t>
            </a:r>
            <a:r>
              <a:rPr lang="en-US" sz="1800" i="1" dirty="0">
                <a:solidFill>
                  <a:schemeClr val="tx2"/>
                </a:solidFill>
                <a:latin typeface="Arial Narrow" panose="020B0606020202030204" pitchFamily="34" charset="0"/>
              </a:rPr>
              <a:t>Transfer of Capital Assets </a:t>
            </a:r>
            <a:r>
              <a:rPr lang="en-US" sz="1800" dirty="0">
                <a:solidFill>
                  <a:schemeClr val="tx2"/>
                </a:solidFill>
                <a:latin typeface="Arial Narrow" panose="020B0606020202030204" pitchFamily="34" charset="0"/>
              </a:rPr>
              <a:t>Policy at our website</a:t>
            </a:r>
          </a:p>
          <a:p>
            <a:pPr lvl="3"/>
            <a:r>
              <a:rPr lang="en-US" sz="1600" u="sng" dirty="0">
                <a:solidFill>
                  <a:schemeClr val="tx2"/>
                </a:solidFill>
                <a:latin typeface="Arial Narrow" panose="020B0606020202030204" pitchFamily="34" charset="0"/>
              </a:rPr>
              <a:t>http://sao.georgia.gov/accounting-policy-manual</a:t>
            </a:r>
          </a:p>
          <a:p>
            <a:pPr lvl="1"/>
            <a:endParaRPr lang="en-US" sz="2000" dirty="0"/>
          </a:p>
        </p:txBody>
      </p:sp>
      <p:sp>
        <p:nvSpPr>
          <p:cNvPr id="3" name="Title 2"/>
          <p:cNvSpPr>
            <a:spLocks noGrp="1"/>
          </p:cNvSpPr>
          <p:nvPr>
            <p:ph type="title"/>
          </p:nvPr>
        </p:nvSpPr>
        <p:spPr/>
        <p:txBody>
          <a:bodyPr/>
          <a:lstStyle/>
          <a:p>
            <a:r>
              <a:rPr lang="en-US" dirty="0">
                <a:latin typeface="Arial Narrow" panose="020B0606020202030204" pitchFamily="34" charset="0"/>
              </a:rPr>
              <a:t>Capital Assets</a:t>
            </a:r>
          </a:p>
        </p:txBody>
      </p:sp>
      <p:sp>
        <p:nvSpPr>
          <p:cNvPr id="4" name="Rectangle 3">
            <a:extLst>
              <a:ext uri="{FF2B5EF4-FFF2-40B4-BE49-F238E27FC236}">
                <a16:creationId xmlns:a16="http://schemas.microsoft.com/office/drawing/2014/main" id="{F23883E0-9DBF-46A3-B9E4-1C293A9D05D2}"/>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31</a:t>
            </a:r>
          </a:p>
          <a:p>
            <a:endParaRPr lang="en-US" sz="1200" dirty="0">
              <a:solidFill>
                <a:schemeClr val="tx1">
                  <a:tint val="75000"/>
                </a:schemeClr>
              </a:solidFill>
            </a:endParaRPr>
          </a:p>
        </p:txBody>
      </p:sp>
    </p:spTree>
    <p:extLst>
      <p:ext uri="{BB962C8B-B14F-4D97-AF65-F5344CB8AC3E}">
        <p14:creationId xmlns:p14="http://schemas.microsoft.com/office/powerpoint/2010/main" val="46333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001000" cy="5257800"/>
          </a:xfrm>
        </p:spPr>
        <p:txBody>
          <a:bodyPr/>
          <a:lstStyle/>
          <a:p>
            <a:endParaRPr lang="en-US" sz="2000" dirty="0"/>
          </a:p>
          <a:p>
            <a:endParaRPr lang="en-US" sz="2000" dirty="0">
              <a:latin typeface="Arial Narrow" panose="020B0606020202030204" pitchFamily="34" charset="0"/>
            </a:endParaRPr>
          </a:p>
          <a:p>
            <a:r>
              <a:rPr lang="en-US" sz="2400" dirty="0">
                <a:latin typeface="Arial Narrow" panose="020B0606020202030204" pitchFamily="34" charset="0"/>
              </a:rPr>
              <a:t>Some common things noted during the review of the capital asset forms</a:t>
            </a:r>
            <a:endParaRPr lang="en-US" sz="2000" dirty="0">
              <a:latin typeface="Arial Narrow" panose="020B0606020202030204" pitchFamily="34" charset="0"/>
            </a:endParaRPr>
          </a:p>
          <a:p>
            <a:pPr lvl="1"/>
            <a:r>
              <a:rPr lang="en-US" sz="2000" dirty="0">
                <a:solidFill>
                  <a:schemeClr val="accent5"/>
                </a:solidFill>
                <a:latin typeface="Arial Narrow" panose="020B0606020202030204" pitchFamily="34" charset="0"/>
              </a:rPr>
              <a:t>Construction In Progress</a:t>
            </a:r>
          </a:p>
          <a:p>
            <a:pPr lvl="2"/>
            <a:r>
              <a:rPr lang="en-US" sz="1800" dirty="0">
                <a:solidFill>
                  <a:schemeClr val="accent5"/>
                </a:solidFill>
                <a:latin typeface="Arial Narrow" panose="020B0606020202030204" pitchFamily="34" charset="0"/>
              </a:rPr>
              <a:t>Ensure CIP amounts are reviewed for accuracy and all “ins and outs” have been recorded appropriately.</a:t>
            </a:r>
          </a:p>
          <a:p>
            <a:pPr lvl="2"/>
            <a:r>
              <a:rPr lang="en-US" sz="1800" dirty="0">
                <a:solidFill>
                  <a:schemeClr val="accent5"/>
                </a:solidFill>
                <a:latin typeface="Arial Narrow" panose="020B0606020202030204" pitchFamily="34" charset="0"/>
              </a:rPr>
              <a:t>Ensure all completed assets that have been put into service have been moved out of CIP and into their proper asset g/l account on the books.</a:t>
            </a:r>
          </a:p>
          <a:p>
            <a:pPr lvl="2"/>
            <a:r>
              <a:rPr lang="en-US" sz="1800" dirty="0">
                <a:solidFill>
                  <a:schemeClr val="accent5"/>
                </a:solidFill>
                <a:latin typeface="Arial Narrow" panose="020B0606020202030204" pitchFamily="34" charset="0"/>
              </a:rPr>
              <a:t>We have come across instances where CIP balances do not change from year to year…this is not normal!  Please review CIP balances to make sure proper amounts are being reported.</a:t>
            </a:r>
          </a:p>
          <a:p>
            <a:pPr lvl="1"/>
            <a:r>
              <a:rPr lang="en-US" sz="2000" dirty="0">
                <a:solidFill>
                  <a:schemeClr val="accent5"/>
                </a:solidFill>
                <a:latin typeface="Arial Narrow" panose="020B0606020202030204" pitchFamily="34" charset="0"/>
              </a:rPr>
              <a:t>Do not write off asset if fully depreciated and still using</a:t>
            </a:r>
          </a:p>
          <a:p>
            <a:pPr lvl="1"/>
            <a:endParaRPr lang="en-US" sz="2000" dirty="0"/>
          </a:p>
        </p:txBody>
      </p:sp>
      <p:sp>
        <p:nvSpPr>
          <p:cNvPr id="3" name="Title 2"/>
          <p:cNvSpPr>
            <a:spLocks noGrp="1"/>
          </p:cNvSpPr>
          <p:nvPr>
            <p:ph type="title"/>
          </p:nvPr>
        </p:nvSpPr>
        <p:spPr/>
        <p:txBody>
          <a:bodyPr/>
          <a:lstStyle/>
          <a:p>
            <a:r>
              <a:rPr lang="en-US" dirty="0">
                <a:latin typeface="Arial Narrow" panose="020B0606020202030204" pitchFamily="34" charset="0"/>
              </a:rPr>
              <a:t>Capital Assets</a:t>
            </a:r>
          </a:p>
        </p:txBody>
      </p:sp>
      <p:sp>
        <p:nvSpPr>
          <p:cNvPr id="4" name="Rectangle 3">
            <a:extLst>
              <a:ext uri="{FF2B5EF4-FFF2-40B4-BE49-F238E27FC236}">
                <a16:creationId xmlns:a16="http://schemas.microsoft.com/office/drawing/2014/main" id="{641F2165-F8F2-4724-8EDC-1DE6435E9059}"/>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32</a:t>
            </a:r>
          </a:p>
          <a:p>
            <a:endParaRPr lang="en-US" sz="1200" dirty="0">
              <a:solidFill>
                <a:schemeClr val="tx1">
                  <a:tint val="75000"/>
                </a:schemeClr>
              </a:solidFill>
            </a:endParaRPr>
          </a:p>
        </p:txBody>
      </p:sp>
    </p:spTree>
    <p:extLst>
      <p:ext uri="{BB962C8B-B14F-4D97-AF65-F5344CB8AC3E}">
        <p14:creationId xmlns:p14="http://schemas.microsoft.com/office/powerpoint/2010/main" val="2987555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8001000" cy="5257800"/>
          </a:xfrm>
        </p:spPr>
        <p:txBody>
          <a:bodyPr/>
          <a:lstStyle/>
          <a:p>
            <a:r>
              <a:rPr lang="en-US" sz="2400" dirty="0">
                <a:solidFill>
                  <a:schemeClr val="tx2"/>
                </a:solidFill>
                <a:latin typeface="Arial Narrow" panose="020B0606020202030204" pitchFamily="34" charset="0"/>
              </a:rPr>
              <a:t>Amounts reported on this form should match the amounts reported at the corresponding agency, ex: Agency A is showing a Due From Agency B equaling $50,000.  There should be a Due To Agency A recorded at Agency B for $50,000</a:t>
            </a:r>
          </a:p>
          <a:p>
            <a:pPr lvl="1"/>
            <a:r>
              <a:rPr lang="en-US" sz="2000" u="none" dirty="0">
                <a:solidFill>
                  <a:schemeClr val="tx2"/>
                </a:solidFill>
                <a:latin typeface="Arial Narrow" panose="020B0606020202030204" pitchFamily="34" charset="0"/>
              </a:rPr>
              <a:t>To ensure completeness, reach out to the other agency and verify the amounts they are reporting</a:t>
            </a:r>
          </a:p>
          <a:p>
            <a:pPr lvl="1"/>
            <a:r>
              <a:rPr lang="en-US" sz="2000" u="none" dirty="0">
                <a:solidFill>
                  <a:schemeClr val="tx2"/>
                </a:solidFill>
                <a:latin typeface="Arial Narrow" panose="020B0606020202030204" pitchFamily="34" charset="0"/>
              </a:rPr>
              <a:t>Pick up the phone and call each other</a:t>
            </a:r>
          </a:p>
          <a:p>
            <a:pPr lvl="1"/>
            <a:r>
              <a:rPr lang="en-US" sz="2000" u="none" dirty="0">
                <a:solidFill>
                  <a:srgbClr val="002060"/>
                </a:solidFill>
                <a:latin typeface="Arial Narrow" panose="020B0606020202030204" pitchFamily="34" charset="0"/>
              </a:rPr>
              <a:t>If identified differences between agencies are do to timing, a CAFR adjustment is required. An adjustment should be sent to SAO on the Unrecorded Receivables and Payables form for these timing differences.  It is NOT ok for agencies to have A/R and A/P balances between each other that are not in sync.</a:t>
            </a:r>
          </a:p>
          <a:p>
            <a:pPr lvl="1"/>
            <a:endParaRPr lang="en-US" sz="2000" dirty="0">
              <a:latin typeface="Arial Narrow" panose="020B0606020202030204" pitchFamily="34" charset="0"/>
            </a:endParaRPr>
          </a:p>
          <a:p>
            <a:pPr marL="914400" lvl="2" indent="0">
              <a:buNone/>
            </a:pPr>
            <a:endParaRPr lang="en-US" sz="1600" dirty="0"/>
          </a:p>
          <a:p>
            <a:pPr lvl="2"/>
            <a:endParaRPr lang="en-US" sz="1600" dirty="0"/>
          </a:p>
          <a:p>
            <a:pPr marL="914400" lvl="2" indent="0">
              <a:buNone/>
            </a:pPr>
            <a:endParaRPr lang="en-US" sz="1600" dirty="0"/>
          </a:p>
          <a:p>
            <a:pPr marL="914400" lvl="2" indent="0">
              <a:buNone/>
            </a:pPr>
            <a:endParaRPr lang="en-US" sz="1600" dirty="0"/>
          </a:p>
          <a:p>
            <a:endParaRPr lang="en-US" dirty="0"/>
          </a:p>
        </p:txBody>
      </p:sp>
      <p:sp>
        <p:nvSpPr>
          <p:cNvPr id="3" name="Title 2"/>
          <p:cNvSpPr>
            <a:spLocks noGrp="1"/>
          </p:cNvSpPr>
          <p:nvPr>
            <p:ph type="title"/>
          </p:nvPr>
        </p:nvSpPr>
        <p:spPr/>
        <p:txBody>
          <a:bodyPr/>
          <a:lstStyle/>
          <a:p>
            <a:r>
              <a:rPr lang="en-US" dirty="0">
                <a:latin typeface="Arial Narrow" panose="020B0606020202030204" pitchFamily="34" charset="0"/>
              </a:rPr>
              <a:t>Inter-Organization Form </a:t>
            </a:r>
          </a:p>
        </p:txBody>
      </p:sp>
      <p:sp>
        <p:nvSpPr>
          <p:cNvPr id="4" name="Rectangle 3">
            <a:extLst>
              <a:ext uri="{FF2B5EF4-FFF2-40B4-BE49-F238E27FC236}">
                <a16:creationId xmlns:a16="http://schemas.microsoft.com/office/drawing/2014/main" id="{D628E8A7-D4FA-4426-87F1-28089A542A1D}"/>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33</a:t>
            </a:r>
          </a:p>
          <a:p>
            <a:endParaRPr lang="en-US" sz="1200" dirty="0">
              <a:solidFill>
                <a:schemeClr val="tx1">
                  <a:tint val="75000"/>
                </a:schemeClr>
              </a:solidFill>
            </a:endParaRPr>
          </a:p>
        </p:txBody>
      </p:sp>
    </p:spTree>
    <p:extLst>
      <p:ext uri="{BB962C8B-B14F-4D97-AF65-F5344CB8AC3E}">
        <p14:creationId xmlns:p14="http://schemas.microsoft.com/office/powerpoint/2010/main" val="2680072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400" u="sng" dirty="0">
                <a:latin typeface="Arial Narrow" panose="020B0606020202030204" pitchFamily="34" charset="0"/>
              </a:rPr>
              <a:t>Obligating Events </a:t>
            </a:r>
          </a:p>
          <a:p>
            <a:pPr marL="0" indent="0">
              <a:buNone/>
            </a:pPr>
            <a:r>
              <a:rPr lang="en-US" sz="2400" dirty="0">
                <a:latin typeface="Arial Narrow" panose="020B0606020202030204" pitchFamily="34" charset="0"/>
              </a:rPr>
              <a:t>When a government knows or reasonably believes that a site is polluted, the government should determine whether one or more components of a pollution remediation obligation are recognizable as a liability when any of the following events occurs:</a:t>
            </a:r>
          </a:p>
          <a:p>
            <a:r>
              <a:rPr lang="en-US" sz="2400" b="0" dirty="0">
                <a:latin typeface="Arial Narrow" panose="020B0606020202030204" pitchFamily="34" charset="0"/>
              </a:rPr>
              <a:t>a. The government is compelled to take remediation action because pollution creates an imminent endangerment to public health or welfare or the environment, leaving it little or no discretion to avoid remediation action.</a:t>
            </a:r>
          </a:p>
          <a:p>
            <a:r>
              <a:rPr lang="en-US" sz="2400" b="0" dirty="0">
                <a:latin typeface="Arial Narrow" panose="020B0606020202030204" pitchFamily="34" charset="0"/>
              </a:rPr>
              <a:t>b. The government is in violation of a pollution prevention–related permit or license, such as a Resource Conservation and Recovery Act (RCRA) permit or similar permits under state law. </a:t>
            </a:r>
          </a:p>
          <a:p>
            <a:endParaRPr lang="en-US" sz="2300" dirty="0">
              <a:solidFill>
                <a:srgbClr val="00B0F0"/>
              </a:solidFill>
              <a:latin typeface="Arial Narrow" panose="020B0606020202030204" pitchFamily="34" charset="0"/>
            </a:endParaRPr>
          </a:p>
        </p:txBody>
      </p:sp>
      <p:sp>
        <p:nvSpPr>
          <p:cNvPr id="3" name="Title 2"/>
          <p:cNvSpPr>
            <a:spLocks noGrp="1"/>
          </p:cNvSpPr>
          <p:nvPr>
            <p:ph type="title"/>
          </p:nvPr>
        </p:nvSpPr>
        <p:spPr/>
        <p:txBody>
          <a:bodyPr/>
          <a:lstStyle/>
          <a:p>
            <a:r>
              <a:rPr lang="en-US" sz="3200" dirty="0">
                <a:latin typeface="Arial Narrow" panose="020B0606020202030204" pitchFamily="34" charset="0"/>
              </a:rPr>
              <a:t>Pollution Remediation Obligations</a:t>
            </a:r>
            <a:br>
              <a:rPr lang="en-US" sz="3200" dirty="0">
                <a:latin typeface="Arial Narrow" panose="020B0606020202030204" pitchFamily="34" charset="0"/>
              </a:rPr>
            </a:br>
            <a:endParaRPr lang="en-US" sz="3200" dirty="0">
              <a:latin typeface="Arial Narrow" panose="020B0606020202030204" pitchFamily="34" charset="0"/>
            </a:endParaRPr>
          </a:p>
        </p:txBody>
      </p:sp>
      <p:sp>
        <p:nvSpPr>
          <p:cNvPr id="4" name="Rectangle 3">
            <a:extLst>
              <a:ext uri="{FF2B5EF4-FFF2-40B4-BE49-F238E27FC236}">
                <a16:creationId xmlns:a16="http://schemas.microsoft.com/office/drawing/2014/main" id="{6F1DC160-EA37-4329-B948-EAB75A4B0D1D}"/>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34</a:t>
            </a:r>
          </a:p>
          <a:p>
            <a:endParaRPr lang="en-US" sz="1200" dirty="0">
              <a:solidFill>
                <a:schemeClr val="tx1">
                  <a:tint val="75000"/>
                </a:schemeClr>
              </a:solidFill>
            </a:endParaRPr>
          </a:p>
        </p:txBody>
      </p:sp>
    </p:spTree>
    <p:extLst>
      <p:ext uri="{BB962C8B-B14F-4D97-AF65-F5344CB8AC3E}">
        <p14:creationId xmlns:p14="http://schemas.microsoft.com/office/powerpoint/2010/main" val="197550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8001000" cy="5257800"/>
          </a:xfrm>
        </p:spPr>
        <p:txBody>
          <a:bodyPr/>
          <a:lstStyle/>
          <a:p>
            <a:pPr marL="0" indent="0">
              <a:buNone/>
            </a:pPr>
            <a:r>
              <a:rPr lang="en-US" sz="2400" u="sng" dirty="0">
                <a:latin typeface="Arial Narrow" panose="020B0606020202030204" pitchFamily="34" charset="0"/>
              </a:rPr>
              <a:t>Obligating Events (continued)</a:t>
            </a:r>
          </a:p>
          <a:p>
            <a:r>
              <a:rPr lang="en-US" sz="2400" b="0" dirty="0">
                <a:latin typeface="Arial Narrow" panose="020B0606020202030204" pitchFamily="34" charset="0"/>
              </a:rPr>
              <a:t>c. </a:t>
            </a:r>
            <a:r>
              <a:rPr lang="en-US" sz="2300" b="0" dirty="0">
                <a:latin typeface="Arial Narrow" panose="020B0606020202030204" pitchFamily="34" charset="0"/>
              </a:rPr>
              <a:t>The government is named, or evidence indicates that it will be named, by a regulator as a responsible party or potentially responsible party (PRP) for remediation, or as a government responsible for sharing costs. </a:t>
            </a:r>
          </a:p>
          <a:p>
            <a:r>
              <a:rPr lang="en-US" sz="2300" b="0" dirty="0">
                <a:latin typeface="Arial Narrow" panose="020B0606020202030204" pitchFamily="34" charset="0"/>
              </a:rPr>
              <a:t>d. The government is named, or evidence indicates that it will be named, in a lawsuit to compel the government to participate in remediation.</a:t>
            </a:r>
          </a:p>
          <a:p>
            <a:r>
              <a:rPr lang="en-US" sz="2300" dirty="0">
                <a:latin typeface="Arial Narrow" panose="020B0606020202030204" pitchFamily="34" charset="0"/>
              </a:rPr>
              <a:t>e. The government commences, or legally obligates itself to commence, cleanup activities or monitoring or operation and maintenance of the remediation effort. If these activities are voluntarily commenced and none of the other obligating events have occurred relative to the entire site, the amount recognized should be based on the portion of the remediation project that the government has </a:t>
            </a:r>
            <a:r>
              <a:rPr lang="en-US" sz="2300" u="sng" dirty="0">
                <a:latin typeface="Arial Narrow" panose="020B0606020202030204" pitchFamily="34" charset="0"/>
              </a:rPr>
              <a:t>initiated and is legally required to complete. </a:t>
            </a:r>
          </a:p>
        </p:txBody>
      </p:sp>
      <p:sp>
        <p:nvSpPr>
          <p:cNvPr id="3" name="Title 2"/>
          <p:cNvSpPr>
            <a:spLocks noGrp="1"/>
          </p:cNvSpPr>
          <p:nvPr>
            <p:ph type="title"/>
          </p:nvPr>
        </p:nvSpPr>
        <p:spPr>
          <a:xfrm>
            <a:off x="693420" y="76200"/>
            <a:ext cx="6400800" cy="838200"/>
          </a:xfrm>
        </p:spPr>
        <p:txBody>
          <a:bodyPr/>
          <a:lstStyle/>
          <a:p>
            <a:r>
              <a:rPr lang="en-US" sz="3200" dirty="0">
                <a:latin typeface="Arial Narrow" panose="020B0606020202030204" pitchFamily="34" charset="0"/>
              </a:rPr>
              <a:t>Pollution Remediation Obligations</a:t>
            </a:r>
          </a:p>
        </p:txBody>
      </p:sp>
      <p:sp>
        <p:nvSpPr>
          <p:cNvPr id="4" name="Rectangle 3">
            <a:extLst>
              <a:ext uri="{FF2B5EF4-FFF2-40B4-BE49-F238E27FC236}">
                <a16:creationId xmlns:a16="http://schemas.microsoft.com/office/drawing/2014/main" id="{183875FF-27F0-4E36-BDBA-E0C53C7A3FE3}"/>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35</a:t>
            </a:r>
          </a:p>
          <a:p>
            <a:endParaRPr lang="en-US" sz="1200" dirty="0">
              <a:solidFill>
                <a:schemeClr val="tx1">
                  <a:tint val="75000"/>
                </a:schemeClr>
              </a:solidFill>
            </a:endParaRPr>
          </a:p>
        </p:txBody>
      </p:sp>
    </p:spTree>
    <p:extLst>
      <p:ext uri="{BB962C8B-B14F-4D97-AF65-F5344CB8AC3E}">
        <p14:creationId xmlns:p14="http://schemas.microsoft.com/office/powerpoint/2010/main" val="3258800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5257800"/>
          </a:xfrm>
        </p:spPr>
        <p:txBody>
          <a:bodyPr/>
          <a:lstStyle/>
          <a:p>
            <a:r>
              <a:rPr lang="en-US" sz="2400" dirty="0">
                <a:latin typeface="Arial Narrow" panose="020B0606020202030204" pitchFamily="34" charset="0"/>
              </a:rPr>
              <a:t>Agencies should be sure to report remediation of asbestos and lead based paint along with other forms of potential exposure.</a:t>
            </a:r>
          </a:p>
          <a:p>
            <a:r>
              <a:rPr lang="en-US" sz="2400" dirty="0">
                <a:latin typeface="Arial Narrow" panose="020B0606020202030204" pitchFamily="34" charset="0"/>
              </a:rPr>
              <a:t>Purchase order line details can be searched for “asbestos” as a starting point to for identification.</a:t>
            </a:r>
          </a:p>
          <a:p>
            <a:r>
              <a:rPr lang="en-US" sz="2400" dirty="0">
                <a:latin typeface="Arial Narrow" panose="020B0606020202030204" pitchFamily="34" charset="0"/>
              </a:rPr>
              <a:t>Contracts opened and closed within the same year </a:t>
            </a:r>
            <a:r>
              <a:rPr lang="en-US" sz="2400" u="sng" dirty="0">
                <a:latin typeface="Arial Narrow" panose="020B0606020202030204" pitchFamily="34" charset="0"/>
              </a:rPr>
              <a:t>must</a:t>
            </a:r>
            <a:r>
              <a:rPr lang="en-US" sz="2400" dirty="0">
                <a:latin typeface="Arial Narrow" panose="020B0606020202030204" pitchFamily="34" charset="0"/>
              </a:rPr>
              <a:t> be reported!</a:t>
            </a:r>
          </a:p>
          <a:p>
            <a:r>
              <a:rPr lang="en-US" sz="2400" dirty="0">
                <a:latin typeface="Arial Narrow" panose="020B0606020202030204" pitchFamily="34" charset="0"/>
              </a:rPr>
              <a:t>GSFIC will report on any pollution remediation for GSFIC managed projects!</a:t>
            </a:r>
          </a:p>
          <a:p>
            <a:r>
              <a:rPr lang="en-US" sz="2400" dirty="0">
                <a:solidFill>
                  <a:srgbClr val="7030A0"/>
                </a:solidFill>
                <a:latin typeface="Arial Narrow" panose="020B0606020202030204" pitchFamily="34" charset="0"/>
              </a:rPr>
              <a:t>2019 Performance audit report found there are still cases of pollution remediation, especially asbestos, that are not being reported to SAO.</a:t>
            </a:r>
          </a:p>
        </p:txBody>
      </p:sp>
      <p:sp>
        <p:nvSpPr>
          <p:cNvPr id="3" name="Title 2"/>
          <p:cNvSpPr>
            <a:spLocks noGrp="1"/>
          </p:cNvSpPr>
          <p:nvPr>
            <p:ph type="title"/>
          </p:nvPr>
        </p:nvSpPr>
        <p:spPr/>
        <p:txBody>
          <a:bodyPr/>
          <a:lstStyle/>
          <a:p>
            <a:r>
              <a:rPr lang="en-US" sz="3200" dirty="0">
                <a:latin typeface="Arial Narrow" panose="020B0606020202030204" pitchFamily="34" charset="0"/>
              </a:rPr>
              <a:t>Pollution Remediation Obligations</a:t>
            </a:r>
          </a:p>
        </p:txBody>
      </p:sp>
      <p:sp>
        <p:nvSpPr>
          <p:cNvPr id="4" name="Rectangle 3">
            <a:extLst>
              <a:ext uri="{FF2B5EF4-FFF2-40B4-BE49-F238E27FC236}">
                <a16:creationId xmlns:a16="http://schemas.microsoft.com/office/drawing/2014/main" id="{868AF2D0-D533-484E-899A-58BE3605DA5B}"/>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36</a:t>
            </a:r>
          </a:p>
          <a:p>
            <a:endParaRPr lang="en-US" sz="1200" dirty="0">
              <a:solidFill>
                <a:schemeClr val="tx1">
                  <a:tint val="75000"/>
                </a:schemeClr>
              </a:solidFill>
            </a:endParaRPr>
          </a:p>
        </p:txBody>
      </p:sp>
    </p:spTree>
    <p:extLst>
      <p:ext uri="{BB962C8B-B14F-4D97-AF65-F5344CB8AC3E}">
        <p14:creationId xmlns:p14="http://schemas.microsoft.com/office/powerpoint/2010/main" val="1180032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400" dirty="0">
              <a:latin typeface="Arial Narrow" panose="020B0606020202030204" pitchFamily="34" charset="0"/>
            </a:endParaRPr>
          </a:p>
          <a:p>
            <a:r>
              <a:rPr lang="en-US" sz="2400" dirty="0">
                <a:latin typeface="Arial Narrow" panose="020B0606020202030204" pitchFamily="34" charset="0"/>
              </a:rPr>
              <a:t>Agencies need to ensure any and all potential exposure for pollution remediation is reported on the form!</a:t>
            </a:r>
          </a:p>
          <a:p>
            <a:pPr lvl="1"/>
            <a:r>
              <a:rPr lang="en-US" sz="2300" dirty="0">
                <a:solidFill>
                  <a:schemeClr val="tx2"/>
                </a:solidFill>
                <a:latin typeface="Arial Narrow" panose="020B0606020202030204" pitchFamily="34" charset="0"/>
              </a:rPr>
              <a:t>Be sure to follow up with program managers/field staff, agency council, and leadership to ensure any potential litigation settlements are included on the form.</a:t>
            </a:r>
          </a:p>
          <a:p>
            <a:pPr lvl="1"/>
            <a:r>
              <a:rPr lang="en-US" sz="2300" dirty="0">
                <a:solidFill>
                  <a:schemeClr val="tx2"/>
                </a:solidFill>
                <a:latin typeface="Arial Narrow" panose="020B0606020202030204" pitchFamily="34" charset="0"/>
              </a:rPr>
              <a:t>For existing litigation that has been reported in prior years, please provide as much update and the most current known status as possible.</a:t>
            </a:r>
          </a:p>
          <a:p>
            <a:endParaRPr lang="en-US" sz="2400" dirty="0">
              <a:latin typeface="Arial Narrow" panose="020B0606020202030204" pitchFamily="34" charset="0"/>
            </a:endParaRPr>
          </a:p>
        </p:txBody>
      </p:sp>
      <p:sp>
        <p:nvSpPr>
          <p:cNvPr id="3" name="Title 2"/>
          <p:cNvSpPr>
            <a:spLocks noGrp="1"/>
          </p:cNvSpPr>
          <p:nvPr>
            <p:ph type="title"/>
          </p:nvPr>
        </p:nvSpPr>
        <p:spPr/>
        <p:txBody>
          <a:bodyPr/>
          <a:lstStyle/>
          <a:p>
            <a:r>
              <a:rPr lang="en-US" sz="3200" dirty="0">
                <a:latin typeface="Arial Narrow" panose="020B0606020202030204" pitchFamily="34" charset="0"/>
              </a:rPr>
              <a:t>Pollution Remediation Obligations</a:t>
            </a:r>
          </a:p>
        </p:txBody>
      </p:sp>
      <p:sp>
        <p:nvSpPr>
          <p:cNvPr id="4" name="Rectangle 3">
            <a:extLst>
              <a:ext uri="{FF2B5EF4-FFF2-40B4-BE49-F238E27FC236}">
                <a16:creationId xmlns:a16="http://schemas.microsoft.com/office/drawing/2014/main" id="{EA856654-3D5D-4057-88E6-5F1D94A9C5B7}"/>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37</a:t>
            </a:r>
          </a:p>
          <a:p>
            <a:endParaRPr lang="en-US" sz="1200" dirty="0">
              <a:solidFill>
                <a:schemeClr val="tx1">
                  <a:tint val="75000"/>
                </a:schemeClr>
              </a:solidFill>
            </a:endParaRPr>
          </a:p>
        </p:txBody>
      </p:sp>
    </p:spTree>
    <p:extLst>
      <p:ext uri="{BB962C8B-B14F-4D97-AF65-F5344CB8AC3E}">
        <p14:creationId xmlns:p14="http://schemas.microsoft.com/office/powerpoint/2010/main" val="1779867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8001000" cy="5410200"/>
          </a:xfrm>
        </p:spPr>
        <p:txBody>
          <a:bodyPr/>
          <a:lstStyle/>
          <a:p>
            <a:pPr marL="0" indent="0">
              <a:buNone/>
            </a:pPr>
            <a:endParaRPr lang="en-US" sz="2800" b="0" dirty="0">
              <a:latin typeface="Arial Narrow" panose="020B0606020202030204" pitchFamily="34" charset="0"/>
            </a:endParaRPr>
          </a:p>
          <a:p>
            <a:pPr algn="just"/>
            <a:r>
              <a:rPr lang="en-US" sz="2800" dirty="0">
                <a:latin typeface="Arial Narrow" panose="020B0606020202030204" pitchFamily="34" charset="0"/>
              </a:rPr>
              <a:t>ARO – legally enforceable liability associated with the retirement of a tangible capital asset.</a:t>
            </a:r>
          </a:p>
          <a:p>
            <a:pPr algn="just"/>
            <a:r>
              <a:rPr lang="en-US" sz="2800" dirty="0">
                <a:latin typeface="Arial Narrow" panose="020B0606020202030204" pitchFamily="34" charset="0"/>
              </a:rPr>
              <a:t>A government that has legal obligations to perform </a:t>
            </a:r>
            <a:r>
              <a:rPr lang="en-US" sz="2800" u="sng" dirty="0">
                <a:latin typeface="Arial Narrow" panose="020B0606020202030204" pitchFamily="34" charset="0"/>
              </a:rPr>
              <a:t>future</a:t>
            </a:r>
            <a:r>
              <a:rPr lang="en-US" sz="2800" dirty="0">
                <a:latin typeface="Arial Narrow" panose="020B0606020202030204" pitchFamily="34" charset="0"/>
              </a:rPr>
              <a:t> asset retirement activities related to its tangible capital assets should recognize a liability based on the guidance in this statement.</a:t>
            </a:r>
          </a:p>
          <a:p>
            <a:r>
              <a:rPr lang="en-US" sz="2400" dirty="0">
                <a:latin typeface="Arial Narrow" panose="020B0606020202030204" pitchFamily="34" charset="0"/>
              </a:rPr>
              <a:t>Link to Standard:</a:t>
            </a:r>
          </a:p>
          <a:p>
            <a:pPr lvl="1"/>
            <a:r>
              <a:rPr lang="en-US" sz="1400" b="1" i="1" dirty="0">
                <a:solidFill>
                  <a:srgbClr val="002060"/>
                </a:solidFill>
                <a:latin typeface="Arial Narrow" panose="020B0606020202030204" pitchFamily="34" charset="0"/>
                <a:hlinkClick r:id="rId3">
                  <a:extLst>
                    <a:ext uri="{A12FA001-AC4F-418D-AE19-62706E023703}">
                      <ahyp:hlinkClr xmlns:ahyp="http://schemas.microsoft.com/office/drawing/2018/hyperlinkcolor" val="tx"/>
                    </a:ext>
                  </a:extLst>
                </a:hlinkClick>
              </a:rPr>
              <a:t>http://www.gasb.org/jsp/GASB/Document_C/DocumentPage?cid=1176168670369&amp;acceptedDisclaimer=true</a:t>
            </a:r>
            <a:endParaRPr lang="en-US" sz="1400" b="1" i="1" dirty="0">
              <a:solidFill>
                <a:srgbClr val="002060"/>
              </a:solidFill>
              <a:latin typeface="Arial Narrow" panose="020B0606020202030204" pitchFamily="34" charset="0"/>
            </a:endParaRPr>
          </a:p>
          <a:p>
            <a:endParaRPr lang="en-US" sz="2800" dirty="0">
              <a:latin typeface="Arial Narrow" panose="020B0606020202030204" pitchFamily="34" charset="0"/>
            </a:endParaRPr>
          </a:p>
          <a:p>
            <a:pPr marL="0" indent="0">
              <a:buNone/>
            </a:pPr>
            <a:endParaRPr lang="en-US" sz="2800" b="0" dirty="0">
              <a:latin typeface="Arial Narrow" panose="020B0606020202030204" pitchFamily="34" charset="0"/>
            </a:endParaRPr>
          </a:p>
          <a:p>
            <a:endParaRPr lang="en-US" sz="2800" b="0" dirty="0">
              <a:latin typeface="Arial Narrow" panose="020B0606020202030204" pitchFamily="34" charset="0"/>
            </a:endParaRPr>
          </a:p>
        </p:txBody>
      </p:sp>
      <p:sp>
        <p:nvSpPr>
          <p:cNvPr id="3" name="Title 2"/>
          <p:cNvSpPr>
            <a:spLocks noGrp="1"/>
          </p:cNvSpPr>
          <p:nvPr>
            <p:ph type="title"/>
          </p:nvPr>
        </p:nvSpPr>
        <p:spPr/>
        <p:txBody>
          <a:bodyPr/>
          <a:lstStyle/>
          <a:p>
            <a:r>
              <a:rPr lang="en-US" sz="2800" dirty="0">
                <a:latin typeface="Arial Narrow" panose="020B0606020202030204" pitchFamily="34" charset="0"/>
              </a:rPr>
              <a:t>Asset Retirement Obligation (ARO)</a:t>
            </a:r>
            <a:endParaRPr lang="en-US" dirty="0">
              <a:latin typeface="Arial Narrow" panose="020B0606020202030204" pitchFamily="34" charset="0"/>
            </a:endParaRPr>
          </a:p>
        </p:txBody>
      </p:sp>
      <p:sp>
        <p:nvSpPr>
          <p:cNvPr id="4" name="Rectangle 3">
            <a:extLst>
              <a:ext uri="{FF2B5EF4-FFF2-40B4-BE49-F238E27FC236}">
                <a16:creationId xmlns:a16="http://schemas.microsoft.com/office/drawing/2014/main" id="{88D977F4-636D-4AB9-972C-811B16A797C1}"/>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38</a:t>
            </a:r>
          </a:p>
          <a:p>
            <a:endParaRPr lang="en-US" sz="1200" dirty="0">
              <a:solidFill>
                <a:schemeClr val="tx1">
                  <a:tint val="75000"/>
                </a:schemeClr>
              </a:solidFill>
            </a:endParaRPr>
          </a:p>
        </p:txBody>
      </p:sp>
    </p:spTree>
    <p:extLst>
      <p:ext uri="{BB962C8B-B14F-4D97-AF65-F5344CB8AC3E}">
        <p14:creationId xmlns:p14="http://schemas.microsoft.com/office/powerpoint/2010/main" val="601916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762000"/>
            <a:ext cx="8001000" cy="5943600"/>
          </a:xfrm>
        </p:spPr>
        <p:txBody>
          <a:bodyPr/>
          <a:lstStyle/>
          <a:p>
            <a:pPr marL="0" indent="0">
              <a:buNone/>
            </a:pPr>
            <a:endParaRPr lang="en-US" sz="2800" b="0" dirty="0">
              <a:latin typeface="Arial Narrow" panose="020B0606020202030204" pitchFamily="34" charset="0"/>
            </a:endParaRPr>
          </a:p>
          <a:p>
            <a:pPr algn="just"/>
            <a:r>
              <a:rPr lang="en-US" sz="2800" dirty="0">
                <a:latin typeface="Arial Narrow" panose="020B0606020202030204" pitchFamily="34" charset="0"/>
              </a:rPr>
              <a:t>Obligation arises from law, regulation, contract, court judgement, and occurrence of an internal or external event.</a:t>
            </a:r>
          </a:p>
          <a:p>
            <a:pPr algn="just"/>
            <a:r>
              <a:rPr lang="en-US" sz="2800" dirty="0">
                <a:latin typeface="Arial Narrow" panose="020B0606020202030204" pitchFamily="34" charset="0"/>
              </a:rPr>
              <a:t>An agency has an ARO if at the time of the asset being put into service, the agency knows with certainty that they will incur some cost to retire the asset in the future.</a:t>
            </a:r>
          </a:p>
          <a:p>
            <a:pPr algn="just"/>
            <a:r>
              <a:rPr lang="en-US" sz="2800" dirty="0">
                <a:latin typeface="Arial Narrow" panose="020B0606020202030204" pitchFamily="34" charset="0"/>
              </a:rPr>
              <a:t>ARO is different than Pollution Remediation (GASB 49). With PRO, it is </a:t>
            </a:r>
            <a:r>
              <a:rPr lang="en-US" sz="2800" u="sng" dirty="0">
                <a:latin typeface="Arial Narrow" panose="020B0606020202030204" pitchFamily="34" charset="0"/>
              </a:rPr>
              <a:t>not</a:t>
            </a:r>
            <a:r>
              <a:rPr lang="en-US" sz="2800" dirty="0">
                <a:latin typeface="Arial Narrow" panose="020B0606020202030204" pitchFamily="34" charset="0"/>
              </a:rPr>
              <a:t> known at the beginning of the assets life that there is something to do upon retirement. It is only when something becomes polluted that the obligation arises</a:t>
            </a:r>
            <a:r>
              <a:rPr lang="en-US" sz="2800" b="0" dirty="0">
                <a:latin typeface="Arial Narrow" panose="020B0606020202030204" pitchFamily="34" charset="0"/>
              </a:rPr>
              <a:t>.</a:t>
            </a:r>
          </a:p>
          <a:p>
            <a:endParaRPr lang="en-US" sz="2800" b="0" dirty="0">
              <a:latin typeface="Arial Narrow" panose="020B0606020202030204" pitchFamily="34" charset="0"/>
            </a:endParaRPr>
          </a:p>
        </p:txBody>
      </p:sp>
      <p:sp>
        <p:nvSpPr>
          <p:cNvPr id="3" name="Title 2"/>
          <p:cNvSpPr>
            <a:spLocks noGrp="1"/>
          </p:cNvSpPr>
          <p:nvPr>
            <p:ph type="title"/>
          </p:nvPr>
        </p:nvSpPr>
        <p:spPr/>
        <p:txBody>
          <a:bodyPr/>
          <a:lstStyle/>
          <a:p>
            <a:r>
              <a:rPr lang="en-US" sz="2800" dirty="0">
                <a:latin typeface="Arial Narrow" panose="020B0606020202030204" pitchFamily="34" charset="0"/>
              </a:rPr>
              <a:t>Asset Retirement Obligation (ARO)</a:t>
            </a:r>
          </a:p>
        </p:txBody>
      </p:sp>
      <p:sp>
        <p:nvSpPr>
          <p:cNvPr id="4" name="Rectangle 3">
            <a:extLst>
              <a:ext uri="{FF2B5EF4-FFF2-40B4-BE49-F238E27FC236}">
                <a16:creationId xmlns:a16="http://schemas.microsoft.com/office/drawing/2014/main" id="{6ACB86EC-2A44-46E1-BB0F-2682573A78EF}"/>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39</a:t>
            </a:r>
          </a:p>
          <a:p>
            <a:endParaRPr lang="en-US" sz="1200" dirty="0">
              <a:solidFill>
                <a:schemeClr val="tx1">
                  <a:tint val="75000"/>
                </a:schemeClr>
              </a:solidFill>
            </a:endParaRPr>
          </a:p>
        </p:txBody>
      </p:sp>
    </p:spTree>
    <p:extLst>
      <p:ext uri="{BB962C8B-B14F-4D97-AF65-F5344CB8AC3E}">
        <p14:creationId xmlns:p14="http://schemas.microsoft.com/office/powerpoint/2010/main" val="19797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400" dirty="0"/>
          </a:p>
          <a:p>
            <a:pPr marL="0" indent="0">
              <a:buNone/>
            </a:pPr>
            <a:r>
              <a:rPr lang="en-US" sz="2400" u="none" dirty="0">
                <a:solidFill>
                  <a:srgbClr val="7030A0"/>
                </a:solidFill>
              </a:rPr>
              <a:t>GASB 95 was announced on May 7th 2020.  This statement postpones the effective date of certain upcoming GASB standards. </a:t>
            </a:r>
          </a:p>
          <a:p>
            <a:pPr marL="0" indent="0">
              <a:buNone/>
            </a:pPr>
            <a:endParaRPr lang="en-US" sz="2400" dirty="0"/>
          </a:p>
          <a:p>
            <a:pPr marL="0" indent="0">
              <a:buNone/>
            </a:pPr>
            <a:endParaRPr lang="en-US" sz="2400" u="none" dirty="0"/>
          </a:p>
          <a:p>
            <a:pPr marL="0" indent="0">
              <a:buNone/>
            </a:pPr>
            <a:r>
              <a:rPr lang="en-US" sz="2400" dirty="0"/>
              <a:t>		</a:t>
            </a:r>
            <a:endParaRPr lang="en-US" sz="2400" u="none" dirty="0"/>
          </a:p>
        </p:txBody>
      </p:sp>
      <p:sp>
        <p:nvSpPr>
          <p:cNvPr id="3" name="Title 2"/>
          <p:cNvSpPr>
            <a:spLocks noGrp="1"/>
          </p:cNvSpPr>
          <p:nvPr>
            <p:ph type="title"/>
          </p:nvPr>
        </p:nvSpPr>
        <p:spPr/>
        <p:txBody>
          <a:bodyPr/>
          <a:lstStyle/>
          <a:p>
            <a:r>
              <a:rPr lang="en-US" dirty="0">
                <a:latin typeface="Arial Narrow" panose="020B0606020202030204" pitchFamily="34" charset="0"/>
              </a:rPr>
              <a:t>Upcoming GASB’s</a:t>
            </a:r>
          </a:p>
        </p:txBody>
      </p:sp>
      <p:sp>
        <p:nvSpPr>
          <p:cNvPr id="6" name="Rectangle 5">
            <a:extLst>
              <a:ext uri="{FF2B5EF4-FFF2-40B4-BE49-F238E27FC236}">
                <a16:creationId xmlns:a16="http://schemas.microsoft.com/office/drawing/2014/main" id="{C92802AF-9B46-49AD-95EC-DAB7A02DADD0}"/>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4</a:t>
            </a:r>
          </a:p>
          <a:p>
            <a:endParaRPr lang="en-US" sz="1200" dirty="0">
              <a:solidFill>
                <a:schemeClr val="tx1">
                  <a:tint val="75000"/>
                </a:schemeClr>
              </a:solidFill>
            </a:endParaRPr>
          </a:p>
        </p:txBody>
      </p:sp>
      <p:pic>
        <p:nvPicPr>
          <p:cNvPr id="4" name="Picture 3">
            <a:extLst>
              <a:ext uri="{FF2B5EF4-FFF2-40B4-BE49-F238E27FC236}">
                <a16:creationId xmlns:a16="http://schemas.microsoft.com/office/drawing/2014/main" id="{87A78BD4-6CC3-42E3-97E4-2BAEB1FB1BC0}"/>
              </a:ext>
            </a:extLst>
          </p:cNvPr>
          <p:cNvPicPr>
            <a:picLocks noChangeAspect="1"/>
          </p:cNvPicPr>
          <p:nvPr/>
        </p:nvPicPr>
        <p:blipFill>
          <a:blip r:embed="rId3"/>
          <a:stretch>
            <a:fillRect/>
          </a:stretch>
        </p:blipFill>
        <p:spPr>
          <a:xfrm>
            <a:off x="0" y="2895600"/>
            <a:ext cx="9144558" cy="3657600"/>
          </a:xfrm>
          <a:prstGeom prst="rect">
            <a:avLst/>
          </a:prstGeom>
        </p:spPr>
      </p:pic>
    </p:spTree>
    <p:extLst>
      <p:ext uri="{BB962C8B-B14F-4D97-AF65-F5344CB8AC3E}">
        <p14:creationId xmlns:p14="http://schemas.microsoft.com/office/powerpoint/2010/main" val="770594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8001000" cy="5334000"/>
          </a:xfrm>
        </p:spPr>
        <p:txBody>
          <a:bodyPr/>
          <a:lstStyle/>
          <a:p>
            <a:pPr marL="0" indent="0">
              <a:buNone/>
            </a:pPr>
            <a:endParaRPr lang="en-US" sz="2800" b="0" dirty="0">
              <a:latin typeface="Arial Narrow" panose="020B0606020202030204" pitchFamily="34" charset="0"/>
            </a:endParaRPr>
          </a:p>
          <a:p>
            <a:pPr algn="just"/>
            <a:r>
              <a:rPr lang="en-US" sz="2800" dirty="0">
                <a:latin typeface="Arial Narrow" panose="020B0606020202030204" pitchFamily="34" charset="0"/>
              </a:rPr>
              <a:t>Agencies using a vendor to dispose of assets must have a </a:t>
            </a:r>
            <a:r>
              <a:rPr lang="en-US" sz="2800" u="sng" dirty="0">
                <a:latin typeface="Arial Narrow" panose="020B0606020202030204" pitchFamily="34" charset="0"/>
              </a:rPr>
              <a:t>contract</a:t>
            </a:r>
            <a:r>
              <a:rPr lang="en-US" sz="2800" dirty="0">
                <a:latin typeface="Arial Narrow" panose="020B0606020202030204" pitchFamily="34" charset="0"/>
              </a:rPr>
              <a:t> stating that the agency is not responsible for remediating the asset to be exempt from ARO.</a:t>
            </a:r>
          </a:p>
          <a:p>
            <a:endParaRPr lang="en-US" sz="2800" dirty="0">
              <a:latin typeface="Arial Narrow" panose="020B0606020202030204" pitchFamily="34" charset="0"/>
            </a:endParaRPr>
          </a:p>
          <a:p>
            <a:pPr algn="just"/>
            <a:r>
              <a:rPr lang="en-US" sz="2800" dirty="0">
                <a:latin typeface="Arial Narrow" panose="020B0606020202030204" pitchFamily="34" charset="0"/>
              </a:rPr>
              <a:t>Agencies using DOAS state surplus or GEFA to dispose of assets need to reach out to those agencies for information regarding cost of disposal</a:t>
            </a:r>
            <a:r>
              <a:rPr lang="en-US" sz="2800" dirty="0">
                <a:solidFill>
                  <a:srgbClr val="7030A0"/>
                </a:solidFill>
                <a:latin typeface="Arial Narrow" panose="020B0606020202030204" pitchFamily="34" charset="0"/>
              </a:rPr>
              <a:t>.</a:t>
            </a:r>
          </a:p>
          <a:p>
            <a:pPr marL="0" indent="0">
              <a:buNone/>
            </a:pPr>
            <a:endParaRPr lang="en-US" sz="2800" b="0" dirty="0">
              <a:latin typeface="Arial Narrow" panose="020B0606020202030204" pitchFamily="34" charset="0"/>
            </a:endParaRPr>
          </a:p>
        </p:txBody>
      </p:sp>
      <p:sp>
        <p:nvSpPr>
          <p:cNvPr id="3" name="Title 2"/>
          <p:cNvSpPr>
            <a:spLocks noGrp="1"/>
          </p:cNvSpPr>
          <p:nvPr>
            <p:ph type="title"/>
          </p:nvPr>
        </p:nvSpPr>
        <p:spPr/>
        <p:txBody>
          <a:bodyPr/>
          <a:lstStyle/>
          <a:p>
            <a:r>
              <a:rPr lang="en-US" sz="2800" dirty="0">
                <a:latin typeface="Arial Narrow" panose="020B0606020202030204" pitchFamily="34" charset="0"/>
              </a:rPr>
              <a:t>Asset Retirement Obligation (ARO)</a:t>
            </a:r>
          </a:p>
        </p:txBody>
      </p:sp>
      <p:sp>
        <p:nvSpPr>
          <p:cNvPr id="4" name="Rectangle 3">
            <a:extLst>
              <a:ext uri="{FF2B5EF4-FFF2-40B4-BE49-F238E27FC236}">
                <a16:creationId xmlns:a16="http://schemas.microsoft.com/office/drawing/2014/main" id="{35C4CF3B-0F3A-45D9-B7BF-BA81625598E8}"/>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40</a:t>
            </a:r>
          </a:p>
          <a:p>
            <a:endParaRPr lang="en-US" sz="1200" dirty="0">
              <a:solidFill>
                <a:schemeClr val="tx1">
                  <a:tint val="75000"/>
                </a:schemeClr>
              </a:solidFill>
            </a:endParaRPr>
          </a:p>
        </p:txBody>
      </p:sp>
    </p:spTree>
    <p:extLst>
      <p:ext uri="{BB962C8B-B14F-4D97-AF65-F5344CB8AC3E}">
        <p14:creationId xmlns:p14="http://schemas.microsoft.com/office/powerpoint/2010/main" val="29963531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4" name="Title 2">
            <a:extLst>
              <a:ext uri="{FF2B5EF4-FFF2-40B4-BE49-F238E27FC236}">
                <a16:creationId xmlns:a16="http://schemas.microsoft.com/office/drawing/2014/main" id="{CC785CBB-9D03-4FB1-8E6E-A0718F97C98B}"/>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Asset Retirement Obligation (ARO)</a:t>
            </a:r>
            <a:endParaRPr lang="en-US" sz="2800" dirty="0"/>
          </a:p>
        </p:txBody>
      </p:sp>
      <p:pic>
        <p:nvPicPr>
          <p:cNvPr id="8" name="Content Placeholder 7">
            <a:extLst>
              <a:ext uri="{FF2B5EF4-FFF2-40B4-BE49-F238E27FC236}">
                <a16:creationId xmlns:a16="http://schemas.microsoft.com/office/drawing/2014/main" id="{0014C41C-236C-4A01-B7A4-B2B7EAC6C079}"/>
              </a:ext>
            </a:extLst>
          </p:cNvPr>
          <p:cNvPicPr>
            <a:picLocks noGrp="1" noChangeAspect="1"/>
          </p:cNvPicPr>
          <p:nvPr>
            <p:ph idx="1"/>
          </p:nvPr>
        </p:nvPicPr>
        <p:blipFill>
          <a:blip r:embed="rId3"/>
          <a:stretch>
            <a:fillRect/>
          </a:stretch>
        </p:blipFill>
        <p:spPr>
          <a:xfrm>
            <a:off x="1143000" y="2286000"/>
            <a:ext cx="6272212" cy="3276600"/>
          </a:xfrm>
          <a:prstGeom prst="rect">
            <a:avLst/>
          </a:prstGeom>
        </p:spPr>
      </p:pic>
      <p:sp>
        <p:nvSpPr>
          <p:cNvPr id="3" name="Rectangle 2">
            <a:extLst>
              <a:ext uri="{FF2B5EF4-FFF2-40B4-BE49-F238E27FC236}">
                <a16:creationId xmlns:a16="http://schemas.microsoft.com/office/drawing/2014/main" id="{33C273AB-68A4-4F3E-8622-F3FD6B1DF505}"/>
              </a:ext>
            </a:extLst>
          </p:cNvPr>
          <p:cNvSpPr/>
          <p:nvPr/>
        </p:nvSpPr>
        <p:spPr>
          <a:xfrm>
            <a:off x="762000" y="1219200"/>
            <a:ext cx="7162800" cy="461665"/>
          </a:xfrm>
          <a:prstGeom prst="rect">
            <a:avLst/>
          </a:prstGeom>
        </p:spPr>
        <p:txBody>
          <a:bodyPr wrap="square">
            <a:spAutoFit/>
          </a:bodyPr>
          <a:lstStyle/>
          <a:p>
            <a:pPr>
              <a:buClr>
                <a:srgbClr val="7030A0"/>
              </a:buClr>
            </a:pPr>
            <a:r>
              <a:rPr lang="en-US" sz="2400" b="1" dirty="0">
                <a:solidFill>
                  <a:srgbClr val="7030A0"/>
                </a:solidFill>
                <a:latin typeface="Arial Narrow" panose="020B0606020202030204" pitchFamily="34" charset="0"/>
              </a:rPr>
              <a:t>FY 20 </a:t>
            </a:r>
            <a:r>
              <a:rPr lang="en-US" sz="2400" b="1" dirty="0" err="1">
                <a:solidFill>
                  <a:srgbClr val="7030A0"/>
                </a:solidFill>
                <a:latin typeface="Arial Narrow" panose="020B0606020202030204" pitchFamily="34" charset="0"/>
              </a:rPr>
              <a:t>WDesk</a:t>
            </a:r>
            <a:r>
              <a:rPr lang="en-US" sz="2400" b="1" dirty="0">
                <a:solidFill>
                  <a:srgbClr val="7030A0"/>
                </a:solidFill>
                <a:latin typeface="Arial Narrow" panose="020B0606020202030204" pitchFamily="34" charset="0"/>
              </a:rPr>
              <a:t> Form </a:t>
            </a:r>
          </a:p>
        </p:txBody>
      </p:sp>
      <p:sp>
        <p:nvSpPr>
          <p:cNvPr id="6" name="Rectangle 5">
            <a:extLst>
              <a:ext uri="{FF2B5EF4-FFF2-40B4-BE49-F238E27FC236}">
                <a16:creationId xmlns:a16="http://schemas.microsoft.com/office/drawing/2014/main" id="{FB4DD3B6-5467-4674-B7CC-0E492C6D694C}"/>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41</a:t>
            </a:r>
          </a:p>
          <a:p>
            <a:endParaRPr lang="en-US" sz="1200" dirty="0">
              <a:solidFill>
                <a:schemeClr val="tx1">
                  <a:tint val="75000"/>
                </a:schemeClr>
              </a:solidFill>
            </a:endParaRPr>
          </a:p>
        </p:txBody>
      </p:sp>
    </p:spTree>
    <p:extLst>
      <p:ext uri="{BB962C8B-B14F-4D97-AF65-F5344CB8AC3E}">
        <p14:creationId xmlns:p14="http://schemas.microsoft.com/office/powerpoint/2010/main" val="2791602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304656DF-1DFB-421F-B5AE-8F0776552BB2}"/>
              </a:ext>
            </a:extLst>
          </p:cNvPr>
          <p:cNvPicPr>
            <a:picLocks noGrp="1" noChangeAspect="1"/>
          </p:cNvPicPr>
          <p:nvPr>
            <p:ph idx="1"/>
          </p:nvPr>
        </p:nvPicPr>
        <p:blipFill>
          <a:blip r:embed="rId3"/>
          <a:stretch>
            <a:fillRect/>
          </a:stretch>
        </p:blipFill>
        <p:spPr>
          <a:xfrm>
            <a:off x="914400" y="1904999"/>
            <a:ext cx="6362700" cy="3810001"/>
          </a:xfrm>
          <a:prstGeom prst="rect">
            <a:avLst/>
          </a:prstGeom>
        </p:spPr>
      </p:pic>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4" name="Title 2">
            <a:extLst>
              <a:ext uri="{FF2B5EF4-FFF2-40B4-BE49-F238E27FC236}">
                <a16:creationId xmlns:a16="http://schemas.microsoft.com/office/drawing/2014/main" id="{CC785CBB-9D03-4FB1-8E6E-A0718F97C98B}"/>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Asset Retirement Obligation (ARO)</a:t>
            </a:r>
            <a:endParaRPr lang="en-US" sz="2800" dirty="0"/>
          </a:p>
          <a:p>
            <a:endParaRPr lang="en-US" dirty="0"/>
          </a:p>
        </p:txBody>
      </p:sp>
      <p:sp>
        <p:nvSpPr>
          <p:cNvPr id="5" name="Rectangle 4">
            <a:extLst>
              <a:ext uri="{FF2B5EF4-FFF2-40B4-BE49-F238E27FC236}">
                <a16:creationId xmlns:a16="http://schemas.microsoft.com/office/drawing/2014/main" id="{5387BF34-D38E-4FF8-B95D-95B511F93F24}"/>
              </a:ext>
            </a:extLst>
          </p:cNvPr>
          <p:cNvSpPr/>
          <p:nvPr/>
        </p:nvSpPr>
        <p:spPr>
          <a:xfrm>
            <a:off x="685800" y="1295400"/>
            <a:ext cx="5486400" cy="461665"/>
          </a:xfrm>
          <a:prstGeom prst="rect">
            <a:avLst/>
          </a:prstGeom>
        </p:spPr>
        <p:txBody>
          <a:bodyPr wrap="square">
            <a:spAutoFit/>
          </a:bodyPr>
          <a:lstStyle/>
          <a:p>
            <a:pPr>
              <a:buClr>
                <a:srgbClr val="7030A0"/>
              </a:buClr>
            </a:pPr>
            <a:r>
              <a:rPr lang="en-US" sz="2400" b="1" dirty="0">
                <a:solidFill>
                  <a:srgbClr val="7030A0"/>
                </a:solidFill>
                <a:latin typeface="Arial Narrow" panose="020B0606020202030204" pitchFamily="34" charset="0"/>
              </a:rPr>
              <a:t>FY 20 </a:t>
            </a:r>
            <a:r>
              <a:rPr lang="en-US" sz="2400" b="1" dirty="0" err="1">
                <a:solidFill>
                  <a:srgbClr val="7030A0"/>
                </a:solidFill>
                <a:latin typeface="Arial Narrow" panose="020B0606020202030204" pitchFamily="34" charset="0"/>
              </a:rPr>
              <a:t>WDesk</a:t>
            </a:r>
            <a:r>
              <a:rPr lang="en-US" sz="2400" b="1" dirty="0">
                <a:solidFill>
                  <a:srgbClr val="7030A0"/>
                </a:solidFill>
                <a:latin typeface="Arial Narrow" panose="020B0606020202030204" pitchFamily="34" charset="0"/>
              </a:rPr>
              <a:t> Form </a:t>
            </a:r>
          </a:p>
        </p:txBody>
      </p:sp>
      <p:sp>
        <p:nvSpPr>
          <p:cNvPr id="6" name="Rectangle 5">
            <a:extLst>
              <a:ext uri="{FF2B5EF4-FFF2-40B4-BE49-F238E27FC236}">
                <a16:creationId xmlns:a16="http://schemas.microsoft.com/office/drawing/2014/main" id="{927ADF28-4E1D-4361-A8EC-D0958ABBA0AE}"/>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42</a:t>
            </a:r>
          </a:p>
          <a:p>
            <a:endParaRPr lang="en-US" sz="1200" dirty="0">
              <a:solidFill>
                <a:schemeClr val="tx1">
                  <a:tint val="75000"/>
                </a:schemeClr>
              </a:solidFill>
            </a:endParaRPr>
          </a:p>
        </p:txBody>
      </p:sp>
    </p:spTree>
    <p:extLst>
      <p:ext uri="{BB962C8B-B14F-4D97-AF65-F5344CB8AC3E}">
        <p14:creationId xmlns:p14="http://schemas.microsoft.com/office/powerpoint/2010/main" val="765230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4" name="Title 2">
            <a:extLst>
              <a:ext uri="{FF2B5EF4-FFF2-40B4-BE49-F238E27FC236}">
                <a16:creationId xmlns:a16="http://schemas.microsoft.com/office/drawing/2014/main" id="{CC785CBB-9D03-4FB1-8E6E-A0718F97C98B}"/>
              </a:ext>
            </a:extLst>
          </p:cNvPr>
          <p:cNvSpPr txBox="1">
            <a:spLocks/>
          </p:cNvSpPr>
          <p:nvPr/>
        </p:nvSpPr>
        <p:spPr>
          <a:xfrm>
            <a:off x="762000" y="76200"/>
            <a:ext cx="6400800" cy="1066799"/>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Asset Retirement Obligation (ARO)</a:t>
            </a:r>
            <a:endParaRPr lang="en-US" sz="2800" dirty="0"/>
          </a:p>
          <a:p>
            <a:endParaRPr lang="en-US" dirty="0"/>
          </a:p>
        </p:txBody>
      </p:sp>
      <p:sp>
        <p:nvSpPr>
          <p:cNvPr id="9" name="Content Placeholder 8">
            <a:extLst>
              <a:ext uri="{FF2B5EF4-FFF2-40B4-BE49-F238E27FC236}">
                <a16:creationId xmlns:a16="http://schemas.microsoft.com/office/drawing/2014/main" id="{AC2B17C9-F812-4C9B-B6BA-BD02A99211BA}"/>
              </a:ext>
            </a:extLst>
          </p:cNvPr>
          <p:cNvSpPr>
            <a:spLocks noGrp="1"/>
          </p:cNvSpPr>
          <p:nvPr>
            <p:ph idx="1"/>
          </p:nvPr>
        </p:nvSpPr>
        <p:spPr>
          <a:xfrm>
            <a:off x="414337" y="1143000"/>
            <a:ext cx="8229600" cy="5257800"/>
          </a:xfrm>
        </p:spPr>
        <p:txBody>
          <a:bodyPr/>
          <a:lstStyle/>
          <a:p>
            <a:pPr marL="0" indent="0">
              <a:buNone/>
            </a:pPr>
            <a:r>
              <a:rPr lang="en-US" sz="2000" dirty="0">
                <a:solidFill>
                  <a:srgbClr val="7030A0"/>
                </a:solidFill>
              </a:rPr>
              <a:t>If “Yes” response to </a:t>
            </a:r>
            <a:r>
              <a:rPr lang="en-US" sz="2000" dirty="0" err="1">
                <a:solidFill>
                  <a:srgbClr val="7030A0"/>
                </a:solidFill>
              </a:rPr>
              <a:t>Wdesk</a:t>
            </a:r>
            <a:r>
              <a:rPr lang="en-US" sz="2000" dirty="0">
                <a:solidFill>
                  <a:srgbClr val="7030A0"/>
                </a:solidFill>
              </a:rPr>
              <a:t> form questions 5 or 6, then this excel spreadsheet is required</a:t>
            </a:r>
          </a:p>
          <a:p>
            <a:pPr marL="0" indent="0">
              <a:buNone/>
            </a:pPr>
            <a:endParaRPr lang="en-US" sz="2000" dirty="0">
              <a:solidFill>
                <a:srgbClr val="7030A0"/>
              </a:solidFill>
            </a:endParaRPr>
          </a:p>
          <a:p>
            <a:pPr marL="0" indent="0">
              <a:buNone/>
            </a:pPr>
            <a:endParaRPr lang="en-US" sz="2000" dirty="0">
              <a:solidFill>
                <a:srgbClr val="7030A0"/>
              </a:solidFill>
            </a:endParaRPr>
          </a:p>
          <a:p>
            <a:endParaRPr lang="en-US" dirty="0"/>
          </a:p>
        </p:txBody>
      </p:sp>
      <p:pic>
        <p:nvPicPr>
          <p:cNvPr id="11" name="Picture 10">
            <a:extLst>
              <a:ext uri="{FF2B5EF4-FFF2-40B4-BE49-F238E27FC236}">
                <a16:creationId xmlns:a16="http://schemas.microsoft.com/office/drawing/2014/main" id="{F547B393-10DC-4124-8F47-DB9FA6FC2100}"/>
              </a:ext>
            </a:extLst>
          </p:cNvPr>
          <p:cNvPicPr>
            <a:picLocks noChangeAspect="1"/>
          </p:cNvPicPr>
          <p:nvPr/>
        </p:nvPicPr>
        <p:blipFill>
          <a:blip r:embed="rId3"/>
          <a:stretch>
            <a:fillRect/>
          </a:stretch>
        </p:blipFill>
        <p:spPr>
          <a:xfrm>
            <a:off x="442912" y="2057400"/>
            <a:ext cx="8258175" cy="1905000"/>
          </a:xfrm>
          <a:prstGeom prst="rect">
            <a:avLst/>
          </a:prstGeom>
        </p:spPr>
      </p:pic>
      <p:pic>
        <p:nvPicPr>
          <p:cNvPr id="12" name="Picture 11">
            <a:extLst>
              <a:ext uri="{FF2B5EF4-FFF2-40B4-BE49-F238E27FC236}">
                <a16:creationId xmlns:a16="http://schemas.microsoft.com/office/drawing/2014/main" id="{85878161-5C92-4918-A323-1B3400C18D57}"/>
              </a:ext>
            </a:extLst>
          </p:cNvPr>
          <p:cNvPicPr>
            <a:picLocks noChangeAspect="1"/>
          </p:cNvPicPr>
          <p:nvPr/>
        </p:nvPicPr>
        <p:blipFill>
          <a:blip r:embed="rId4"/>
          <a:stretch>
            <a:fillRect/>
          </a:stretch>
        </p:blipFill>
        <p:spPr>
          <a:xfrm>
            <a:off x="304800" y="4343400"/>
            <a:ext cx="8339137" cy="1828800"/>
          </a:xfrm>
          <a:prstGeom prst="rect">
            <a:avLst/>
          </a:prstGeom>
        </p:spPr>
      </p:pic>
      <p:sp>
        <p:nvSpPr>
          <p:cNvPr id="7" name="Rectangle 6">
            <a:extLst>
              <a:ext uri="{FF2B5EF4-FFF2-40B4-BE49-F238E27FC236}">
                <a16:creationId xmlns:a16="http://schemas.microsoft.com/office/drawing/2014/main" id="{6DE37781-0937-4FAD-856E-5CA62E5B909B}"/>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43</a:t>
            </a:r>
          </a:p>
          <a:p>
            <a:endParaRPr lang="en-US" sz="1200" dirty="0">
              <a:solidFill>
                <a:schemeClr val="tx1">
                  <a:tint val="75000"/>
                </a:schemeClr>
              </a:solidFill>
            </a:endParaRPr>
          </a:p>
        </p:txBody>
      </p:sp>
    </p:spTree>
    <p:extLst>
      <p:ext uri="{BB962C8B-B14F-4D97-AF65-F5344CB8AC3E}">
        <p14:creationId xmlns:p14="http://schemas.microsoft.com/office/powerpoint/2010/main" val="35110243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Unrecorded Payables</a:t>
            </a:r>
            <a:endParaRPr lang="en-US" b="0" dirty="0">
              <a:latin typeface="Arial Narrow" panose="020B0606020202030204" pitchFamily="34" charset="0"/>
            </a:endParaRPr>
          </a:p>
        </p:txBody>
      </p:sp>
      <p:sp>
        <p:nvSpPr>
          <p:cNvPr id="6" name="Content Placeholder 5"/>
          <p:cNvSpPr>
            <a:spLocks noGrp="1"/>
          </p:cNvSpPr>
          <p:nvPr>
            <p:ph idx="1"/>
          </p:nvPr>
        </p:nvSpPr>
        <p:spPr/>
        <p:txBody>
          <a:bodyPr/>
          <a:lstStyle/>
          <a:p>
            <a:r>
              <a:rPr lang="en-US" dirty="0">
                <a:solidFill>
                  <a:schemeClr val="tx2"/>
                </a:solidFill>
                <a:latin typeface="Arial Narrow" panose="020B0606020202030204" pitchFamily="34" charset="0"/>
              </a:rPr>
              <a:t>For BCR reporting</a:t>
            </a:r>
          </a:p>
          <a:p>
            <a:pPr lvl="1"/>
            <a:r>
              <a:rPr lang="en-US" u="none" dirty="0">
                <a:solidFill>
                  <a:schemeClr val="tx2"/>
                </a:solidFill>
                <a:latin typeface="Arial Narrow" panose="020B0606020202030204" pitchFamily="34" charset="0"/>
              </a:rPr>
              <a:t>Budget Fund substantially GAAP modified accrual with the following exceptions:</a:t>
            </a:r>
            <a:r>
              <a:rPr lang="en-US" dirty="0">
                <a:solidFill>
                  <a:schemeClr val="tx2"/>
                </a:solidFill>
                <a:latin typeface="Arial Narrow" panose="020B0606020202030204" pitchFamily="34" charset="0"/>
              </a:rPr>
              <a:t>  </a:t>
            </a:r>
          </a:p>
          <a:p>
            <a:pPr lvl="2"/>
            <a:r>
              <a:rPr lang="en-US" dirty="0">
                <a:solidFill>
                  <a:schemeClr val="tx2"/>
                </a:solidFill>
                <a:latin typeface="Arial Narrow" panose="020B0606020202030204" pitchFamily="34" charset="0"/>
              </a:rPr>
              <a:t>Expenditures and Payables:</a:t>
            </a:r>
          </a:p>
          <a:p>
            <a:pPr lvl="3"/>
            <a:r>
              <a:rPr lang="en-US" dirty="0">
                <a:solidFill>
                  <a:schemeClr val="tx2"/>
                </a:solidFill>
                <a:latin typeface="Arial Narrow" panose="020B0606020202030204" pitchFamily="34" charset="0"/>
              </a:rPr>
              <a:t>Liabilities and expenditures are recorded when purchase orders or other contractual obligations to procure goods or services have been executed.</a:t>
            </a:r>
          </a:p>
          <a:p>
            <a:pPr lvl="3"/>
            <a:r>
              <a:rPr lang="en-US" dirty="0">
                <a:solidFill>
                  <a:schemeClr val="tx2"/>
                </a:solidFill>
                <a:latin typeface="Arial Narrow" panose="020B0606020202030204" pitchFamily="34" charset="0"/>
              </a:rPr>
              <a:t>Expenditures for items not requiring purchase orders are recorded when the goods or services are received.</a:t>
            </a:r>
          </a:p>
          <a:p>
            <a:pPr lvl="3"/>
            <a:r>
              <a:rPr lang="en-US" dirty="0">
                <a:solidFill>
                  <a:schemeClr val="tx2"/>
                </a:solidFill>
                <a:latin typeface="Arial Narrow" panose="020B0606020202030204" pitchFamily="34" charset="0"/>
              </a:rPr>
              <a:t>Agencies may record these expenditures when presented for payment as long as the application of this method is applied consistently and the appropriate number of occurrences is reflected each year. </a:t>
            </a:r>
          </a:p>
        </p:txBody>
      </p:sp>
      <p:sp>
        <p:nvSpPr>
          <p:cNvPr id="4" name="Rectangle 3">
            <a:extLst>
              <a:ext uri="{FF2B5EF4-FFF2-40B4-BE49-F238E27FC236}">
                <a16:creationId xmlns:a16="http://schemas.microsoft.com/office/drawing/2014/main" id="{87CAC21F-439F-46A5-839C-360595F79C28}"/>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44</a:t>
            </a:r>
          </a:p>
          <a:p>
            <a:endParaRPr lang="en-US" sz="1200" dirty="0">
              <a:solidFill>
                <a:schemeClr val="tx1">
                  <a:tint val="75000"/>
                </a:schemeClr>
              </a:solidFill>
            </a:endParaRPr>
          </a:p>
        </p:txBody>
      </p:sp>
    </p:spTree>
    <p:extLst>
      <p:ext uri="{BB962C8B-B14F-4D97-AF65-F5344CB8AC3E}">
        <p14:creationId xmlns:p14="http://schemas.microsoft.com/office/powerpoint/2010/main" val="12537627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solidFill>
                <a:latin typeface="Arial Narrow" panose="020B0606020202030204" pitchFamily="34" charset="0"/>
              </a:rPr>
              <a:t>For CAFR reporting</a:t>
            </a:r>
          </a:p>
          <a:p>
            <a:pPr lvl="1"/>
            <a:r>
              <a:rPr lang="en-US" u="none" dirty="0">
                <a:solidFill>
                  <a:schemeClr val="tx2"/>
                </a:solidFill>
                <a:latin typeface="Arial Narrow" panose="020B0606020202030204" pitchFamily="34" charset="0"/>
              </a:rPr>
              <a:t>Encumbrances payable do </a:t>
            </a:r>
            <a:r>
              <a:rPr lang="en-US" i="1" u="none" dirty="0">
                <a:solidFill>
                  <a:schemeClr val="tx2"/>
                </a:solidFill>
                <a:latin typeface="Arial Narrow" panose="020B0606020202030204" pitchFamily="34" charset="0"/>
              </a:rPr>
              <a:t>NOT</a:t>
            </a:r>
            <a:r>
              <a:rPr lang="en-US" u="none" dirty="0">
                <a:solidFill>
                  <a:schemeClr val="tx2"/>
                </a:solidFill>
                <a:latin typeface="Arial Narrow" panose="020B0606020202030204" pitchFamily="34" charset="0"/>
              </a:rPr>
              <a:t> meet recognition requirements of expenditures/liabilities for GAAP modified and full accrual bases</a:t>
            </a:r>
          </a:p>
          <a:p>
            <a:pPr lvl="2"/>
            <a:r>
              <a:rPr lang="en-US" dirty="0">
                <a:solidFill>
                  <a:schemeClr val="tx2"/>
                </a:solidFill>
                <a:latin typeface="Arial Narrow" panose="020B0606020202030204" pitchFamily="34" charset="0"/>
              </a:rPr>
              <a:t>These expenditures are reversed by SAO for CAFR reporting.</a:t>
            </a:r>
          </a:p>
          <a:p>
            <a:pPr lvl="1"/>
            <a:r>
              <a:rPr lang="en-US" u="none" dirty="0">
                <a:solidFill>
                  <a:schemeClr val="tx2"/>
                </a:solidFill>
                <a:latin typeface="Arial Narrow" panose="020B0606020202030204" pitchFamily="34" charset="0"/>
              </a:rPr>
              <a:t>Accounts payable must be recorded for any goods and/or services received as of year-end</a:t>
            </a:r>
          </a:p>
          <a:p>
            <a:pPr lvl="2"/>
            <a:r>
              <a:rPr lang="en-US" dirty="0">
                <a:solidFill>
                  <a:schemeClr val="tx2"/>
                </a:solidFill>
                <a:latin typeface="Arial Narrow" panose="020B0606020202030204" pitchFamily="34" charset="0"/>
              </a:rPr>
              <a:t>Note: Recording expenditures based on purchase orders, while valid for BCR purposes, is not valid for CAFR and should be reported on form.</a:t>
            </a:r>
          </a:p>
          <a:p>
            <a:pPr lvl="1"/>
            <a:endParaRPr lang="en-US" dirty="0"/>
          </a:p>
        </p:txBody>
      </p:sp>
      <p:sp>
        <p:nvSpPr>
          <p:cNvPr id="2" name="Title 1"/>
          <p:cNvSpPr>
            <a:spLocks noGrp="1"/>
          </p:cNvSpPr>
          <p:nvPr>
            <p:ph type="title"/>
          </p:nvPr>
        </p:nvSpPr>
        <p:spPr/>
        <p:txBody>
          <a:bodyPr/>
          <a:lstStyle/>
          <a:p>
            <a:r>
              <a:rPr lang="en-US" dirty="0">
                <a:latin typeface="Arial Narrow" panose="020B0606020202030204" pitchFamily="34" charset="0"/>
              </a:rPr>
              <a:t>Unrecorded Payables</a:t>
            </a:r>
          </a:p>
        </p:txBody>
      </p:sp>
      <p:sp>
        <p:nvSpPr>
          <p:cNvPr id="4" name="Rectangle 3">
            <a:extLst>
              <a:ext uri="{FF2B5EF4-FFF2-40B4-BE49-F238E27FC236}">
                <a16:creationId xmlns:a16="http://schemas.microsoft.com/office/drawing/2014/main" id="{964534FF-214E-4812-AA26-96D5B0CE9729}"/>
              </a:ext>
            </a:extLst>
          </p:cNvPr>
          <p:cNvSpPr/>
          <p:nvPr/>
        </p:nvSpPr>
        <p:spPr>
          <a:xfrm rot="10800000" flipV="1">
            <a:off x="8655424" y="6535271"/>
            <a:ext cx="838200" cy="461665"/>
          </a:xfrm>
          <a:prstGeom prst="rect">
            <a:avLst/>
          </a:prstGeom>
        </p:spPr>
        <p:txBody>
          <a:bodyPr wrap="square">
            <a:spAutoFit/>
          </a:bodyPr>
          <a:lstStyle/>
          <a:p>
            <a:r>
              <a:rPr lang="en-US" sz="1200" dirty="0">
                <a:solidFill>
                  <a:schemeClr val="tx1">
                    <a:tint val="75000"/>
                  </a:schemeClr>
                </a:solidFill>
              </a:rPr>
              <a:t>45</a:t>
            </a:r>
          </a:p>
          <a:p>
            <a:endParaRPr lang="en-US" sz="1200" dirty="0">
              <a:solidFill>
                <a:schemeClr val="tx1">
                  <a:tint val="75000"/>
                </a:schemeClr>
              </a:solidFill>
            </a:endParaRPr>
          </a:p>
        </p:txBody>
      </p:sp>
    </p:spTree>
    <p:extLst>
      <p:ext uri="{BB962C8B-B14F-4D97-AF65-F5344CB8AC3E}">
        <p14:creationId xmlns:p14="http://schemas.microsoft.com/office/powerpoint/2010/main" val="15289995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8001000" cy="5029200"/>
          </a:xfrm>
        </p:spPr>
        <p:txBody>
          <a:bodyPr/>
          <a:lstStyle/>
          <a:p>
            <a:r>
              <a:rPr lang="en-US" dirty="0">
                <a:solidFill>
                  <a:schemeClr val="tx2"/>
                </a:solidFill>
                <a:latin typeface="Arial Narrow" panose="020B0606020202030204" pitchFamily="34" charset="0"/>
              </a:rPr>
              <a:t>When SAO converts BCR financial statements to CAFR financial statements it is necessary to:</a:t>
            </a:r>
          </a:p>
          <a:p>
            <a:pPr lvl="1"/>
            <a:r>
              <a:rPr lang="en-US" u="none" dirty="0">
                <a:solidFill>
                  <a:schemeClr val="tx2"/>
                </a:solidFill>
                <a:latin typeface="Arial Narrow" panose="020B0606020202030204" pitchFamily="34" charset="0"/>
              </a:rPr>
              <a:t>Identify and accrue for goods &amp; services received as of year-end but for which there is no corresponding expenditure and payable already recorded in CAFR </a:t>
            </a:r>
            <a:r>
              <a:rPr lang="en-US" i="1" u="none" dirty="0">
                <a:solidFill>
                  <a:schemeClr val="tx2"/>
                </a:solidFill>
                <a:latin typeface="Arial Narrow" panose="020B0606020202030204" pitchFamily="34" charset="0"/>
              </a:rPr>
              <a:t>(Note: encumbrances are not included in CAFR balances).</a:t>
            </a:r>
            <a:endParaRPr lang="en-US" u="none" dirty="0">
              <a:solidFill>
                <a:schemeClr val="tx2"/>
              </a:solidFill>
              <a:latin typeface="Arial Narrow" panose="020B0606020202030204" pitchFamily="34" charset="0"/>
            </a:endParaRPr>
          </a:p>
        </p:txBody>
      </p:sp>
      <p:sp>
        <p:nvSpPr>
          <p:cNvPr id="6" name="Title 1">
            <a:extLst>
              <a:ext uri="{FF2B5EF4-FFF2-40B4-BE49-F238E27FC236}">
                <a16:creationId xmlns:a16="http://schemas.microsoft.com/office/drawing/2014/main" id="{F1198D0E-D855-4D94-B317-96DDCC660DE7}"/>
              </a:ext>
            </a:extLst>
          </p:cNvPr>
          <p:cNvSpPr>
            <a:spLocks noGrp="1"/>
          </p:cNvSpPr>
          <p:nvPr>
            <p:ph type="title"/>
          </p:nvPr>
        </p:nvSpPr>
        <p:spPr>
          <a:xfrm>
            <a:off x="685800" y="76200"/>
            <a:ext cx="6400800" cy="838200"/>
          </a:xfrm>
        </p:spPr>
        <p:txBody>
          <a:bodyPr/>
          <a:lstStyle/>
          <a:p>
            <a:r>
              <a:rPr lang="en-US" dirty="0">
                <a:latin typeface="Arial Narrow" panose="020B0606020202030204" pitchFamily="34" charset="0"/>
              </a:rPr>
              <a:t>Unrecorded Payables</a:t>
            </a:r>
          </a:p>
        </p:txBody>
      </p:sp>
      <p:sp>
        <p:nvSpPr>
          <p:cNvPr id="4" name="Rectangle 3">
            <a:extLst>
              <a:ext uri="{FF2B5EF4-FFF2-40B4-BE49-F238E27FC236}">
                <a16:creationId xmlns:a16="http://schemas.microsoft.com/office/drawing/2014/main" id="{369120A6-B0A8-4585-B2A4-1D911A2C45CB}"/>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46</a:t>
            </a:r>
          </a:p>
          <a:p>
            <a:endParaRPr lang="en-US" sz="1200" dirty="0">
              <a:solidFill>
                <a:schemeClr val="tx1">
                  <a:tint val="75000"/>
                </a:schemeClr>
              </a:solidFill>
            </a:endParaRPr>
          </a:p>
        </p:txBody>
      </p:sp>
    </p:spTree>
    <p:extLst>
      <p:ext uri="{BB962C8B-B14F-4D97-AF65-F5344CB8AC3E}">
        <p14:creationId xmlns:p14="http://schemas.microsoft.com/office/powerpoint/2010/main" val="2571125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solidFill>
                  <a:schemeClr val="tx2"/>
                </a:solidFill>
                <a:latin typeface="Arial Narrow" panose="020B0606020202030204" pitchFamily="34" charset="0"/>
              </a:rPr>
              <a:t>For goods and services that have been received prior to fiscal year end, the transaction could be:</a:t>
            </a:r>
          </a:p>
          <a:p>
            <a:pPr lvl="1"/>
            <a:r>
              <a:rPr lang="en-US" sz="2400" dirty="0">
                <a:solidFill>
                  <a:schemeClr val="tx2"/>
                </a:solidFill>
                <a:latin typeface="Arial Narrow" panose="020B0606020202030204" pitchFamily="34" charset="0"/>
              </a:rPr>
              <a:t>On GL in encumbrances payable</a:t>
            </a:r>
          </a:p>
          <a:p>
            <a:pPr lvl="2"/>
            <a:r>
              <a:rPr lang="en-US" sz="2000" dirty="0">
                <a:solidFill>
                  <a:schemeClr val="tx2"/>
                </a:solidFill>
                <a:latin typeface="Arial Narrow" panose="020B0606020202030204" pitchFamily="34" charset="0"/>
              </a:rPr>
              <a:t>Must be reclassified to accounts payable through use of the form</a:t>
            </a:r>
          </a:p>
          <a:p>
            <a:pPr lvl="1"/>
            <a:r>
              <a:rPr lang="en-US" sz="2400" dirty="0">
                <a:solidFill>
                  <a:schemeClr val="tx2"/>
                </a:solidFill>
                <a:latin typeface="Arial Narrow" panose="020B0606020202030204" pitchFamily="34" charset="0"/>
              </a:rPr>
              <a:t>On GL in accounts payable</a:t>
            </a:r>
          </a:p>
          <a:p>
            <a:pPr lvl="2"/>
            <a:r>
              <a:rPr lang="en-US" sz="2000" dirty="0">
                <a:solidFill>
                  <a:schemeClr val="tx2"/>
                </a:solidFill>
                <a:latin typeface="Arial Narrow" panose="020B0606020202030204" pitchFamily="34" charset="0"/>
              </a:rPr>
              <a:t>Stay where they are, that is, do nothing</a:t>
            </a:r>
          </a:p>
          <a:p>
            <a:pPr lvl="1"/>
            <a:r>
              <a:rPr lang="en-US" sz="2400" dirty="0">
                <a:solidFill>
                  <a:schemeClr val="tx2"/>
                </a:solidFill>
                <a:latin typeface="Arial Narrow" panose="020B0606020202030204" pitchFamily="34" charset="0"/>
              </a:rPr>
              <a:t>Not recorded on GL</a:t>
            </a:r>
          </a:p>
          <a:p>
            <a:pPr lvl="2"/>
            <a:r>
              <a:rPr lang="en-US" sz="2000" dirty="0">
                <a:solidFill>
                  <a:schemeClr val="tx2"/>
                </a:solidFill>
                <a:latin typeface="Arial Narrow" panose="020B0606020202030204" pitchFamily="34" charset="0"/>
              </a:rPr>
              <a:t>May or may not be required to be reported on statutory basis, e.g., recurring payments.  Regardless of whether or not reported on statutory basis (through BCR PCA), all goods and services received, but not on GL, </a:t>
            </a:r>
            <a:r>
              <a:rPr lang="en-US" sz="2000" u="sng" dirty="0">
                <a:solidFill>
                  <a:schemeClr val="tx2"/>
                </a:solidFill>
                <a:latin typeface="Arial Narrow" panose="020B0606020202030204" pitchFamily="34" charset="0"/>
              </a:rPr>
              <a:t>must</a:t>
            </a:r>
            <a:r>
              <a:rPr lang="en-US" sz="2000" dirty="0">
                <a:solidFill>
                  <a:schemeClr val="tx2"/>
                </a:solidFill>
                <a:latin typeface="Arial Narrow" panose="020B0606020202030204" pitchFamily="34" charset="0"/>
              </a:rPr>
              <a:t> be included on form</a:t>
            </a:r>
          </a:p>
          <a:p>
            <a:pPr lvl="2"/>
            <a:r>
              <a:rPr lang="en-US" sz="2000" dirty="0">
                <a:solidFill>
                  <a:schemeClr val="tx2"/>
                </a:solidFill>
                <a:latin typeface="Arial Narrow" panose="020B0606020202030204" pitchFamily="34" charset="0"/>
              </a:rPr>
              <a:t>Example: June 20 item received, while possibly booked in FY21 in BCR, needs to be reported in FY20 CAFR</a:t>
            </a:r>
          </a:p>
          <a:p>
            <a:pPr lvl="2"/>
            <a:endParaRPr lang="en-US" sz="2000" dirty="0"/>
          </a:p>
        </p:txBody>
      </p:sp>
      <p:sp>
        <p:nvSpPr>
          <p:cNvPr id="6" name="Title 1">
            <a:extLst>
              <a:ext uri="{FF2B5EF4-FFF2-40B4-BE49-F238E27FC236}">
                <a16:creationId xmlns:a16="http://schemas.microsoft.com/office/drawing/2014/main" id="{42ADB1DC-405F-44AD-B6ED-EB88560AC0C8}"/>
              </a:ext>
            </a:extLst>
          </p:cNvPr>
          <p:cNvSpPr>
            <a:spLocks noGrp="1"/>
          </p:cNvSpPr>
          <p:nvPr>
            <p:ph type="title"/>
          </p:nvPr>
        </p:nvSpPr>
        <p:spPr>
          <a:xfrm>
            <a:off x="685800" y="76200"/>
            <a:ext cx="6400800" cy="838200"/>
          </a:xfrm>
        </p:spPr>
        <p:txBody>
          <a:bodyPr/>
          <a:lstStyle/>
          <a:p>
            <a:r>
              <a:rPr lang="en-US" dirty="0">
                <a:latin typeface="Arial Narrow" panose="020B0606020202030204" pitchFamily="34" charset="0"/>
              </a:rPr>
              <a:t>Unrecorded Payables</a:t>
            </a:r>
          </a:p>
        </p:txBody>
      </p:sp>
      <p:sp>
        <p:nvSpPr>
          <p:cNvPr id="4" name="Rectangle 3">
            <a:extLst>
              <a:ext uri="{FF2B5EF4-FFF2-40B4-BE49-F238E27FC236}">
                <a16:creationId xmlns:a16="http://schemas.microsoft.com/office/drawing/2014/main" id="{B747C1AA-4A8B-4CF1-A773-37AAB7936DE8}"/>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47</a:t>
            </a:r>
          </a:p>
          <a:p>
            <a:endParaRPr lang="en-US" sz="1200" dirty="0">
              <a:solidFill>
                <a:schemeClr val="tx1">
                  <a:tint val="75000"/>
                </a:schemeClr>
              </a:solidFill>
            </a:endParaRPr>
          </a:p>
        </p:txBody>
      </p:sp>
    </p:spTree>
    <p:extLst>
      <p:ext uri="{BB962C8B-B14F-4D97-AF65-F5344CB8AC3E}">
        <p14:creationId xmlns:p14="http://schemas.microsoft.com/office/powerpoint/2010/main" val="1444550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05000"/>
            <a:ext cx="8001000" cy="2438400"/>
          </a:xfrm>
        </p:spPr>
        <p:txBody>
          <a:bodyPr/>
          <a:lstStyle/>
          <a:p>
            <a:pPr marL="0" indent="0">
              <a:buNone/>
            </a:pPr>
            <a:r>
              <a:rPr lang="en-US" dirty="0">
                <a:latin typeface="Arial Narrow" panose="020B0606020202030204" pitchFamily="34" charset="0"/>
              </a:rPr>
              <a:t>Note on Queries:</a:t>
            </a:r>
          </a:p>
          <a:p>
            <a:r>
              <a:rPr lang="en-US" dirty="0">
                <a:latin typeface="Arial Narrow" panose="020B0606020202030204" pitchFamily="34" charset="0"/>
              </a:rPr>
              <a:t>The same item may show on multiple queries, so the results of the queries need to be analyzed to ensure that they are only reported on the form </a:t>
            </a:r>
            <a:r>
              <a:rPr lang="en-US" u="sng" dirty="0">
                <a:latin typeface="Arial Narrow" panose="020B0606020202030204" pitchFamily="34" charset="0"/>
              </a:rPr>
              <a:t>once</a:t>
            </a:r>
            <a:r>
              <a:rPr lang="en-US" dirty="0">
                <a:latin typeface="Arial Narrow" panose="020B0606020202030204" pitchFamily="34" charset="0"/>
              </a:rPr>
              <a:t>.</a:t>
            </a:r>
          </a:p>
        </p:txBody>
      </p:sp>
      <p:sp>
        <p:nvSpPr>
          <p:cNvPr id="2" name="Title 1"/>
          <p:cNvSpPr>
            <a:spLocks noGrp="1"/>
          </p:cNvSpPr>
          <p:nvPr>
            <p:ph type="title"/>
          </p:nvPr>
        </p:nvSpPr>
        <p:spPr/>
        <p:txBody>
          <a:bodyPr/>
          <a:lstStyle/>
          <a:p>
            <a:r>
              <a:rPr lang="en-US" dirty="0">
                <a:latin typeface="Arial Narrow" panose="020B0606020202030204" pitchFamily="34" charset="0"/>
              </a:rPr>
              <a:t>Unrecorded Payables</a:t>
            </a:r>
          </a:p>
        </p:txBody>
      </p:sp>
      <p:sp>
        <p:nvSpPr>
          <p:cNvPr id="4" name="Rectangle 3">
            <a:extLst>
              <a:ext uri="{FF2B5EF4-FFF2-40B4-BE49-F238E27FC236}">
                <a16:creationId xmlns:a16="http://schemas.microsoft.com/office/drawing/2014/main" id="{5E9C50A7-3831-4A10-9CF0-37A92833F413}"/>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48</a:t>
            </a:r>
          </a:p>
          <a:p>
            <a:endParaRPr lang="en-US" sz="1200" dirty="0">
              <a:solidFill>
                <a:schemeClr val="tx1">
                  <a:tint val="75000"/>
                </a:schemeClr>
              </a:solidFill>
            </a:endParaRPr>
          </a:p>
        </p:txBody>
      </p:sp>
    </p:spTree>
    <p:extLst>
      <p:ext uri="{BB962C8B-B14F-4D97-AF65-F5344CB8AC3E}">
        <p14:creationId xmlns:p14="http://schemas.microsoft.com/office/powerpoint/2010/main" val="3141800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8001000" cy="5410200"/>
          </a:xfrm>
        </p:spPr>
        <p:txBody>
          <a:bodyPr/>
          <a:lstStyle/>
          <a:p>
            <a:r>
              <a:rPr lang="en-US" dirty="0">
                <a:solidFill>
                  <a:schemeClr val="tx2"/>
                </a:solidFill>
                <a:latin typeface="Arial Narrow" panose="020B0606020202030204" pitchFamily="34" charset="0"/>
              </a:rPr>
              <a:t>Revenue Recognition Criteria are different between statutory, modified and full accrual </a:t>
            </a:r>
          </a:p>
          <a:p>
            <a:pPr lvl="1"/>
            <a:r>
              <a:rPr lang="en-US" sz="2600" u="none" dirty="0">
                <a:solidFill>
                  <a:schemeClr val="tx2"/>
                </a:solidFill>
                <a:latin typeface="Arial Narrow" panose="020B0606020202030204" pitchFamily="34" charset="0"/>
              </a:rPr>
              <a:t>Statutory Basis (e.g. BCR) – Generally, for funds other than State and Federal Funds, revenue and receivables are recognized on cash basis.</a:t>
            </a:r>
          </a:p>
          <a:p>
            <a:pPr lvl="1"/>
            <a:r>
              <a:rPr lang="en-US" sz="2600" u="none" dirty="0">
                <a:solidFill>
                  <a:schemeClr val="tx2"/>
                </a:solidFill>
                <a:latin typeface="Arial Narrow" panose="020B0606020202030204" pitchFamily="34" charset="0"/>
              </a:rPr>
              <a:t>GAAP Bases – Key concepts are:</a:t>
            </a:r>
          </a:p>
          <a:p>
            <a:pPr lvl="2"/>
            <a:r>
              <a:rPr lang="en-US" sz="2200" dirty="0">
                <a:solidFill>
                  <a:schemeClr val="tx2"/>
                </a:solidFill>
                <a:latin typeface="Arial Narrow" panose="020B0606020202030204" pitchFamily="34" charset="0"/>
              </a:rPr>
              <a:t>Earned – a matrix has been included in the </a:t>
            </a:r>
            <a:r>
              <a:rPr lang="en-US" sz="2000" i="1" dirty="0">
                <a:solidFill>
                  <a:schemeClr val="tx2"/>
                </a:solidFill>
                <a:latin typeface="Arial Narrow" panose="020B0606020202030204" pitchFamily="34" charset="0"/>
              </a:rPr>
              <a:t>Revenues, Receivables, Unearned Revenue and Unavailable Revenues – General</a:t>
            </a:r>
            <a:r>
              <a:rPr lang="en-US" sz="2000" dirty="0">
                <a:solidFill>
                  <a:schemeClr val="tx2"/>
                </a:solidFill>
                <a:latin typeface="Arial Narrow" panose="020B0606020202030204" pitchFamily="34" charset="0"/>
              </a:rPr>
              <a:t> policy on SAO’s website </a:t>
            </a:r>
            <a:r>
              <a:rPr lang="en-US" sz="2200" dirty="0">
                <a:solidFill>
                  <a:schemeClr val="tx2"/>
                </a:solidFill>
                <a:latin typeface="Arial Narrow" panose="020B0606020202030204" pitchFamily="34" charset="0"/>
              </a:rPr>
              <a:t>to assist in determining earning criteria for various types of revenue</a:t>
            </a:r>
          </a:p>
          <a:p>
            <a:pPr lvl="2"/>
            <a:r>
              <a:rPr lang="en-US" sz="2200" dirty="0">
                <a:solidFill>
                  <a:schemeClr val="tx2"/>
                </a:solidFill>
                <a:latin typeface="Arial Narrow" panose="020B0606020202030204" pitchFamily="34" charset="0"/>
              </a:rPr>
              <a:t>Available – once it has been determined a revenue has been earned, it has to be determined if modified accrual availability criteria (defined on form) have been met</a:t>
            </a:r>
          </a:p>
        </p:txBody>
      </p:sp>
      <p:sp>
        <p:nvSpPr>
          <p:cNvPr id="2" name="Title 1"/>
          <p:cNvSpPr>
            <a:spLocks noGrp="1"/>
          </p:cNvSpPr>
          <p:nvPr>
            <p:ph type="title"/>
          </p:nvPr>
        </p:nvSpPr>
        <p:spPr/>
        <p:txBody>
          <a:bodyPr/>
          <a:lstStyle/>
          <a:p>
            <a:r>
              <a:rPr lang="en-US" dirty="0">
                <a:latin typeface="Arial Narrow" panose="020B0606020202030204" pitchFamily="34" charset="0"/>
              </a:rPr>
              <a:t>Unrecorded Receivables</a:t>
            </a:r>
          </a:p>
        </p:txBody>
      </p:sp>
      <p:sp>
        <p:nvSpPr>
          <p:cNvPr id="4" name="Rectangle 3">
            <a:extLst>
              <a:ext uri="{FF2B5EF4-FFF2-40B4-BE49-F238E27FC236}">
                <a16:creationId xmlns:a16="http://schemas.microsoft.com/office/drawing/2014/main" id="{A31E5483-D0F6-4FB1-B308-AFF6FA934386}"/>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49</a:t>
            </a:r>
          </a:p>
          <a:p>
            <a:endParaRPr lang="en-US" sz="1200" dirty="0">
              <a:solidFill>
                <a:schemeClr val="tx1">
                  <a:tint val="75000"/>
                </a:schemeClr>
              </a:solidFill>
            </a:endParaRPr>
          </a:p>
        </p:txBody>
      </p:sp>
    </p:spTree>
    <p:extLst>
      <p:ext uri="{BB962C8B-B14F-4D97-AF65-F5344CB8AC3E}">
        <p14:creationId xmlns:p14="http://schemas.microsoft.com/office/powerpoint/2010/main" val="285120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5" name="Content Placeholder 1">
            <a:extLst>
              <a:ext uri="{FF2B5EF4-FFF2-40B4-BE49-F238E27FC236}">
                <a16:creationId xmlns:a16="http://schemas.microsoft.com/office/drawing/2014/main" id="{A5855415-AC88-45A0-BEF8-402810727D48}"/>
              </a:ext>
            </a:extLst>
          </p:cNvPr>
          <p:cNvSpPr txBox="1">
            <a:spLocks/>
          </p:cNvSpPr>
          <p:nvPr/>
        </p:nvSpPr>
        <p:spPr>
          <a:xfrm>
            <a:off x="161572" y="1523999"/>
            <a:ext cx="8525228" cy="4788519"/>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030A0"/>
              </a:buClr>
              <a:buFont typeface="Wingdings" panose="05000000000000000000" pitchFamily="2" charset="2"/>
              <a:buChar char="ü"/>
            </a:pPr>
            <a:r>
              <a:rPr lang="en-US" sz="2800" b="1" dirty="0">
                <a:solidFill>
                  <a:srgbClr val="7030A0"/>
                </a:solidFill>
                <a:latin typeface="Arial Narrow" panose="020B0606020202030204" pitchFamily="34" charset="0"/>
              </a:rPr>
              <a:t>KEY AREAS TO REMEMBER</a:t>
            </a:r>
          </a:p>
          <a:p>
            <a:pPr lvl="1">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Funds Held for Others should </a:t>
            </a:r>
            <a:r>
              <a:rPr lang="en-US" b="1" u="sng" dirty="0">
                <a:solidFill>
                  <a:srgbClr val="7030A0"/>
                </a:solidFill>
                <a:latin typeface="Arial Narrow" panose="020B0606020202030204" pitchFamily="34" charset="0"/>
              </a:rPr>
              <a:t>NOT</a:t>
            </a:r>
            <a:r>
              <a:rPr lang="en-US" b="1" dirty="0">
                <a:solidFill>
                  <a:srgbClr val="7030A0"/>
                </a:solidFill>
                <a:latin typeface="Arial Narrow" panose="020B0606020202030204" pitchFamily="34" charset="0"/>
              </a:rPr>
              <a:t> be used for fiduciary funds</a:t>
            </a:r>
          </a:p>
          <a:p>
            <a:pPr lvl="2">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Many agencies are still using this account</a:t>
            </a:r>
          </a:p>
          <a:p>
            <a:pPr lvl="1">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Revenue and Expenditure accounts </a:t>
            </a:r>
            <a:r>
              <a:rPr lang="en-US" b="1" u="sng" dirty="0">
                <a:solidFill>
                  <a:srgbClr val="7030A0"/>
                </a:solidFill>
                <a:latin typeface="Arial Narrow" panose="020B0606020202030204" pitchFamily="34" charset="0"/>
              </a:rPr>
              <a:t>MUST</a:t>
            </a:r>
            <a:r>
              <a:rPr lang="en-US" b="1" dirty="0">
                <a:solidFill>
                  <a:srgbClr val="7030A0"/>
                </a:solidFill>
                <a:latin typeface="Arial Narrow" panose="020B0606020202030204" pitchFamily="34" charset="0"/>
              </a:rPr>
              <a:t> be used</a:t>
            </a:r>
          </a:p>
          <a:p>
            <a:pPr lvl="2">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New account requests can be submitted as needed</a:t>
            </a:r>
          </a:p>
          <a:p>
            <a:pPr lvl="1">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Net Position will be reported</a:t>
            </a:r>
          </a:p>
          <a:p>
            <a:pPr lvl="1">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Presentation in the CAFR FY20 could change based upon surveys submitted and approved</a:t>
            </a:r>
          </a:p>
          <a:p>
            <a:pPr marL="514350" lvl="1" indent="0">
              <a:buClr>
                <a:srgbClr val="1F497D">
                  <a:lumMod val="50000"/>
                </a:srgbClr>
              </a:buClr>
              <a:buNone/>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514350" lvl="1" indent="0">
              <a:buClr>
                <a:srgbClr val="1F497D">
                  <a:lumMod val="50000"/>
                </a:srgbClr>
              </a:buClr>
              <a:buNone/>
            </a:pPr>
            <a:endParaRPr lang="en-US" sz="1600" dirty="0">
              <a:solidFill>
                <a:schemeClr val="tx1"/>
              </a:solidFill>
            </a:endParaRPr>
          </a:p>
          <a:p>
            <a:pPr marL="400050">
              <a:buClr>
                <a:srgbClr val="1F497D">
                  <a:lumMod val="50000"/>
                </a:srgbClr>
              </a:buClr>
            </a:pPr>
            <a:endParaRPr lang="en-US" sz="2400" b="1" dirty="0">
              <a:solidFill>
                <a:srgbClr val="00B0F0"/>
              </a:solidFill>
            </a:endParaRPr>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r>
              <a:rPr lang="en-US" sz="2400" dirty="0"/>
              <a:t>		</a:t>
            </a:r>
          </a:p>
        </p:txBody>
      </p:sp>
      <p:sp>
        <p:nvSpPr>
          <p:cNvPr id="11" name="Title 2">
            <a:extLst>
              <a:ext uri="{FF2B5EF4-FFF2-40B4-BE49-F238E27FC236}">
                <a16:creationId xmlns:a16="http://schemas.microsoft.com/office/drawing/2014/main" id="{B8A55522-03E1-43A2-A9FE-CD4EAEA271E0}"/>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84 – Fiduciary Activities</a:t>
            </a:r>
          </a:p>
          <a:p>
            <a:endParaRPr lang="en-US" dirty="0"/>
          </a:p>
        </p:txBody>
      </p:sp>
      <p:sp>
        <p:nvSpPr>
          <p:cNvPr id="7" name="Rectangle 6">
            <a:extLst>
              <a:ext uri="{FF2B5EF4-FFF2-40B4-BE49-F238E27FC236}">
                <a16:creationId xmlns:a16="http://schemas.microsoft.com/office/drawing/2014/main" id="{959C285D-D97B-4357-AB6A-F3DA749D6C4D}"/>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5</a:t>
            </a:r>
          </a:p>
          <a:p>
            <a:endParaRPr lang="en-US" sz="1200" dirty="0">
              <a:solidFill>
                <a:schemeClr val="tx1">
                  <a:tint val="75000"/>
                </a:schemeClr>
              </a:solidFill>
            </a:endParaRPr>
          </a:p>
        </p:txBody>
      </p:sp>
    </p:spTree>
    <p:extLst>
      <p:ext uri="{BB962C8B-B14F-4D97-AF65-F5344CB8AC3E}">
        <p14:creationId xmlns:p14="http://schemas.microsoft.com/office/powerpoint/2010/main" val="2986447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Narrow" panose="020B0606020202030204" pitchFamily="34" charset="0"/>
              </a:rPr>
              <a:t>Unrecorded Receivables</a:t>
            </a:r>
          </a:p>
        </p:txBody>
      </p:sp>
      <p:sp>
        <p:nvSpPr>
          <p:cNvPr id="4" name="Rectangle 3"/>
          <p:cNvSpPr/>
          <p:nvPr/>
        </p:nvSpPr>
        <p:spPr>
          <a:xfrm>
            <a:off x="470210" y="1295400"/>
            <a:ext cx="8153400" cy="1477328"/>
          </a:xfrm>
          <a:prstGeom prst="rect">
            <a:avLst/>
          </a:prstGeom>
        </p:spPr>
        <p:txBody>
          <a:bodyPr wrap="square">
            <a:spAutoFit/>
          </a:bodyPr>
          <a:lstStyle/>
          <a:p>
            <a:r>
              <a:rPr lang="en-US" sz="3000" b="1" dirty="0">
                <a:solidFill>
                  <a:srgbClr val="002060"/>
                </a:solidFill>
                <a:latin typeface="Arial Narrow" panose="020B0606020202030204" pitchFamily="34" charset="0"/>
              </a:rPr>
              <a:t>This grid is included within the form’s instructions to assist in determining what transactions need to be included on form</a:t>
            </a:r>
          </a:p>
        </p:txBody>
      </p:sp>
      <p:pic>
        <p:nvPicPr>
          <p:cNvPr id="1025"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2907" y="2848333"/>
            <a:ext cx="7958137" cy="306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68675339-6BF3-4F82-8566-C97865BB870F}"/>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50</a:t>
            </a:r>
          </a:p>
          <a:p>
            <a:endParaRPr lang="en-US" sz="1200" dirty="0">
              <a:solidFill>
                <a:schemeClr val="tx1">
                  <a:tint val="75000"/>
                </a:schemeClr>
              </a:solidFill>
            </a:endParaRPr>
          </a:p>
        </p:txBody>
      </p:sp>
    </p:spTree>
    <p:extLst>
      <p:ext uri="{BB962C8B-B14F-4D97-AF65-F5344CB8AC3E}">
        <p14:creationId xmlns:p14="http://schemas.microsoft.com/office/powerpoint/2010/main" val="928752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tx2"/>
                </a:solidFill>
                <a:latin typeface="Arial Narrow" panose="020B0606020202030204" pitchFamily="34" charset="0"/>
              </a:rPr>
              <a:t>When SAO converts BCR financial statements to CAFR financial statements it is necessary to:</a:t>
            </a:r>
          </a:p>
          <a:p>
            <a:pPr lvl="1"/>
            <a:r>
              <a:rPr lang="en-US" u="none" dirty="0">
                <a:solidFill>
                  <a:schemeClr val="tx2"/>
                </a:solidFill>
                <a:latin typeface="Arial Narrow" panose="020B0606020202030204" pitchFamily="34" charset="0"/>
              </a:rPr>
              <a:t>Identify and accrue for revenues that are earned on either the GAAP modified or full accrual basis, along with any related allowance for doubtful accounts, for such receivables</a:t>
            </a:r>
          </a:p>
        </p:txBody>
      </p:sp>
      <p:sp>
        <p:nvSpPr>
          <p:cNvPr id="2" name="Title 1"/>
          <p:cNvSpPr>
            <a:spLocks noGrp="1"/>
          </p:cNvSpPr>
          <p:nvPr>
            <p:ph type="title"/>
          </p:nvPr>
        </p:nvSpPr>
        <p:spPr/>
        <p:txBody>
          <a:bodyPr/>
          <a:lstStyle/>
          <a:p>
            <a:r>
              <a:rPr lang="en-US" dirty="0">
                <a:latin typeface="Arial Narrow" panose="020B0606020202030204" pitchFamily="34" charset="0"/>
              </a:rPr>
              <a:t>Unrecorded Receivables</a:t>
            </a:r>
          </a:p>
        </p:txBody>
      </p:sp>
      <p:sp>
        <p:nvSpPr>
          <p:cNvPr id="4" name="Rectangle 3">
            <a:extLst>
              <a:ext uri="{FF2B5EF4-FFF2-40B4-BE49-F238E27FC236}">
                <a16:creationId xmlns:a16="http://schemas.microsoft.com/office/drawing/2014/main" id="{5D1AD285-F529-4DAF-81F3-734848C66639}"/>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51</a:t>
            </a:r>
          </a:p>
          <a:p>
            <a:endParaRPr lang="en-US" sz="1200" dirty="0">
              <a:solidFill>
                <a:schemeClr val="tx1">
                  <a:tint val="75000"/>
                </a:schemeClr>
              </a:solidFill>
            </a:endParaRPr>
          </a:p>
        </p:txBody>
      </p:sp>
    </p:spTree>
    <p:extLst>
      <p:ext uri="{BB962C8B-B14F-4D97-AF65-F5344CB8AC3E}">
        <p14:creationId xmlns:p14="http://schemas.microsoft.com/office/powerpoint/2010/main" val="3014776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000" dirty="0">
                <a:solidFill>
                  <a:schemeClr val="tx2"/>
                </a:solidFill>
                <a:latin typeface="Arial Narrow" panose="020B0606020202030204" pitchFamily="34" charset="0"/>
              </a:rPr>
              <a:t>Validate query results are legitimate expenses for accrual with purchasing or applicable agency personnel</a:t>
            </a:r>
          </a:p>
          <a:p>
            <a:r>
              <a:rPr lang="en-US" sz="3000" dirty="0">
                <a:solidFill>
                  <a:schemeClr val="tx2"/>
                </a:solidFill>
                <a:latin typeface="Arial Narrow" panose="020B0606020202030204" pitchFamily="34" charset="0"/>
              </a:rPr>
              <a:t>Meet with management/department heads </a:t>
            </a:r>
          </a:p>
          <a:p>
            <a:pPr lvl="1"/>
            <a:r>
              <a:rPr lang="en-US" sz="3000" u="none" dirty="0">
                <a:solidFill>
                  <a:schemeClr val="tx2"/>
                </a:solidFill>
                <a:latin typeface="Arial Narrow" panose="020B0606020202030204" pitchFamily="34" charset="0"/>
              </a:rPr>
              <a:t>Confirm all current FY expenditures have been reported (no non-PO A/P surprises)</a:t>
            </a:r>
          </a:p>
          <a:p>
            <a:pPr lvl="1"/>
            <a:r>
              <a:rPr lang="en-US" sz="3000" u="none" dirty="0">
                <a:solidFill>
                  <a:schemeClr val="tx2"/>
                </a:solidFill>
                <a:latin typeface="Arial Narrow" panose="020B0606020202030204" pitchFamily="34" charset="0"/>
              </a:rPr>
              <a:t>Confirm all current FY revenue has been reported</a:t>
            </a:r>
          </a:p>
          <a:p>
            <a:r>
              <a:rPr lang="en-US" sz="3000" dirty="0">
                <a:solidFill>
                  <a:schemeClr val="tx2"/>
                </a:solidFill>
                <a:latin typeface="Arial Narrow" panose="020B0606020202030204" pitchFamily="34" charset="0"/>
              </a:rPr>
              <a:t>Communication Is Key!!</a:t>
            </a:r>
            <a:endParaRPr lang="en-US" sz="3000" u="none" dirty="0">
              <a:solidFill>
                <a:schemeClr val="tx2"/>
              </a:solidFill>
              <a:latin typeface="Arial Narrow" panose="020B0606020202030204" pitchFamily="34" charset="0"/>
            </a:endParaRPr>
          </a:p>
        </p:txBody>
      </p:sp>
      <p:sp>
        <p:nvSpPr>
          <p:cNvPr id="2" name="Title 1"/>
          <p:cNvSpPr>
            <a:spLocks noGrp="1"/>
          </p:cNvSpPr>
          <p:nvPr>
            <p:ph type="title"/>
          </p:nvPr>
        </p:nvSpPr>
        <p:spPr/>
        <p:txBody>
          <a:bodyPr/>
          <a:lstStyle/>
          <a:p>
            <a:r>
              <a:rPr lang="en-US" dirty="0">
                <a:latin typeface="Arial Narrow" panose="020B0606020202030204" pitchFamily="34" charset="0"/>
              </a:rPr>
              <a:t>Unrecorded Receivables</a:t>
            </a:r>
          </a:p>
        </p:txBody>
      </p:sp>
      <p:sp>
        <p:nvSpPr>
          <p:cNvPr id="4" name="Rectangle 3">
            <a:extLst>
              <a:ext uri="{FF2B5EF4-FFF2-40B4-BE49-F238E27FC236}">
                <a16:creationId xmlns:a16="http://schemas.microsoft.com/office/drawing/2014/main" id="{8F4A296D-1173-4D59-B01B-2D10AE47C39A}"/>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52</a:t>
            </a:r>
          </a:p>
          <a:p>
            <a:endParaRPr lang="en-US" sz="1200" dirty="0">
              <a:solidFill>
                <a:schemeClr val="tx1">
                  <a:tint val="75000"/>
                </a:schemeClr>
              </a:solidFill>
            </a:endParaRPr>
          </a:p>
        </p:txBody>
      </p:sp>
    </p:spTree>
    <p:extLst>
      <p:ext uri="{BB962C8B-B14F-4D97-AF65-F5344CB8AC3E}">
        <p14:creationId xmlns:p14="http://schemas.microsoft.com/office/powerpoint/2010/main" val="1949365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828800"/>
            <a:ext cx="8001000" cy="4724400"/>
          </a:xfrm>
        </p:spPr>
        <p:txBody>
          <a:bodyPr/>
          <a:lstStyle/>
          <a:p>
            <a:r>
              <a:rPr lang="en-US" dirty="0">
                <a:latin typeface="Arial Narrow" panose="020B0606020202030204" pitchFamily="34" charset="0"/>
              </a:rPr>
              <a:t>Do not include PCAs affecting cash accounts – it </a:t>
            </a:r>
            <a:r>
              <a:rPr lang="en-US" sz="2800" dirty="0">
                <a:latin typeface="Arial Narrow" panose="020B0606020202030204" pitchFamily="34" charset="0"/>
              </a:rPr>
              <a:t>will not reconcile to what SAO loads from </a:t>
            </a:r>
            <a:r>
              <a:rPr lang="en-US" sz="2800" dirty="0" err="1">
                <a:latin typeface="Arial Narrow" panose="020B0606020202030204" pitchFamily="34" charset="0"/>
              </a:rPr>
              <a:t>TeamWorks</a:t>
            </a:r>
            <a:endParaRPr lang="en-US" sz="2800" dirty="0">
              <a:latin typeface="Arial Narrow" panose="020B0606020202030204" pitchFamily="34" charset="0"/>
            </a:endParaRPr>
          </a:p>
          <a:p>
            <a:endParaRPr lang="en-US" sz="2800" dirty="0">
              <a:latin typeface="Arial Narrow" panose="020B0606020202030204" pitchFamily="34" charset="0"/>
            </a:endParaRPr>
          </a:p>
          <a:p>
            <a:r>
              <a:rPr lang="en-US" sz="2800" dirty="0">
                <a:latin typeface="Arial Narrow" panose="020B0606020202030204" pitchFamily="34" charset="0"/>
              </a:rPr>
              <a:t>SAO will account for PCAs affecting cash accounts</a:t>
            </a:r>
          </a:p>
          <a:p>
            <a:endParaRPr lang="en-US" sz="2800" dirty="0">
              <a:latin typeface="Arial Narrow" panose="020B0606020202030204" pitchFamily="34" charset="0"/>
            </a:endParaRPr>
          </a:p>
          <a:p>
            <a:r>
              <a:rPr lang="en-US" sz="2800" dirty="0">
                <a:latin typeface="Arial Narrow" panose="020B0606020202030204" pitchFamily="34" charset="0"/>
              </a:rPr>
              <a:t>No need to submit multiple cash forms (i.e. a separate form for each fund type)</a:t>
            </a:r>
          </a:p>
        </p:txBody>
      </p:sp>
      <p:sp>
        <p:nvSpPr>
          <p:cNvPr id="3" name="Title 2"/>
          <p:cNvSpPr>
            <a:spLocks noGrp="1"/>
          </p:cNvSpPr>
          <p:nvPr>
            <p:ph type="title"/>
          </p:nvPr>
        </p:nvSpPr>
        <p:spPr/>
        <p:txBody>
          <a:bodyPr/>
          <a:lstStyle/>
          <a:p>
            <a:r>
              <a:rPr lang="en-US" dirty="0">
                <a:latin typeface="Arial Narrow" panose="020B0606020202030204" pitchFamily="34" charset="0"/>
              </a:rPr>
              <a:t>Cash Form Reminders</a:t>
            </a:r>
          </a:p>
        </p:txBody>
      </p:sp>
      <p:sp>
        <p:nvSpPr>
          <p:cNvPr id="4" name="Rectangle 3">
            <a:extLst>
              <a:ext uri="{FF2B5EF4-FFF2-40B4-BE49-F238E27FC236}">
                <a16:creationId xmlns:a16="http://schemas.microsoft.com/office/drawing/2014/main" id="{5A3C5A72-63FB-46B2-8635-1C8B67DAB244}"/>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53</a:t>
            </a:r>
          </a:p>
          <a:p>
            <a:endParaRPr lang="en-US" sz="1200" dirty="0">
              <a:solidFill>
                <a:schemeClr val="tx1">
                  <a:tint val="75000"/>
                </a:schemeClr>
              </a:solidFill>
            </a:endParaRPr>
          </a:p>
        </p:txBody>
      </p:sp>
    </p:spTree>
    <p:extLst>
      <p:ext uri="{BB962C8B-B14F-4D97-AF65-F5344CB8AC3E}">
        <p14:creationId xmlns:p14="http://schemas.microsoft.com/office/powerpoint/2010/main" val="7071576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200" dirty="0">
                <a:solidFill>
                  <a:schemeClr val="tx2"/>
                </a:solidFill>
                <a:latin typeface="Arial Narrow" panose="020B0606020202030204" pitchFamily="34" charset="0"/>
              </a:rPr>
              <a:t>SAO’s long-term goal is to eliminate Classification of Revenue form</a:t>
            </a:r>
          </a:p>
          <a:p>
            <a:r>
              <a:rPr lang="en-US" sz="2200" dirty="0">
                <a:solidFill>
                  <a:schemeClr val="tx2"/>
                </a:solidFill>
                <a:latin typeface="Arial Narrow" panose="020B0606020202030204" pitchFamily="34" charset="0"/>
              </a:rPr>
              <a:t>Capital Grant and Contributions Revenue Accounts – accounts have been set up in TeamWorks for organizations to use to record any capital contribution </a:t>
            </a:r>
            <a:r>
              <a:rPr lang="en-US" sz="2200" i="1" dirty="0">
                <a:solidFill>
                  <a:schemeClr val="tx2"/>
                </a:solidFill>
                <a:latin typeface="Arial Narrow" panose="020B0606020202030204" pitchFamily="34" charset="0"/>
              </a:rPr>
              <a:t>(e.g. Grants and contributions revenues that are primarily restricted for the purchase, construction or renovation of capital assets.  Also, any investment income related to these funds.) </a:t>
            </a:r>
            <a:r>
              <a:rPr lang="en-US" sz="2200" dirty="0">
                <a:solidFill>
                  <a:schemeClr val="tx2"/>
                </a:solidFill>
                <a:latin typeface="Arial Narrow" panose="020B0606020202030204" pitchFamily="34" charset="0"/>
              </a:rPr>
              <a:t> Please either use these accounts or reclass capital contribution revenue at year-end into these accounts.  </a:t>
            </a:r>
          </a:p>
          <a:p>
            <a:pPr lvl="1"/>
            <a:r>
              <a:rPr lang="en-US" sz="2200" dirty="0">
                <a:solidFill>
                  <a:schemeClr val="tx2"/>
                </a:solidFill>
                <a:latin typeface="Arial Narrow" panose="020B0606020202030204" pitchFamily="34" charset="0"/>
              </a:rPr>
              <a:t>496010 – Capital Contributions-FED</a:t>
            </a:r>
          </a:p>
          <a:p>
            <a:pPr lvl="1"/>
            <a:r>
              <a:rPr lang="en-US" sz="2200" dirty="0">
                <a:solidFill>
                  <a:schemeClr val="tx2"/>
                </a:solidFill>
                <a:latin typeface="Arial Narrow" panose="020B0606020202030204" pitchFamily="34" charset="0"/>
              </a:rPr>
              <a:t>496020 – Capital Contributions-OTH</a:t>
            </a:r>
          </a:p>
          <a:p>
            <a:r>
              <a:rPr lang="en-US" sz="2200" dirty="0">
                <a:solidFill>
                  <a:schemeClr val="tx2"/>
                </a:solidFill>
                <a:latin typeface="Arial Narrow" panose="020B0606020202030204" pitchFamily="34" charset="0"/>
              </a:rPr>
              <a:t>Until SAO can confirm all organizations are properly using these accounts the Classification of Revenues form will still be required</a:t>
            </a:r>
          </a:p>
        </p:txBody>
      </p:sp>
      <p:sp>
        <p:nvSpPr>
          <p:cNvPr id="3" name="Title 2"/>
          <p:cNvSpPr>
            <a:spLocks noGrp="1"/>
          </p:cNvSpPr>
          <p:nvPr>
            <p:ph type="title"/>
          </p:nvPr>
        </p:nvSpPr>
        <p:spPr/>
        <p:txBody>
          <a:bodyPr/>
          <a:lstStyle/>
          <a:p>
            <a:r>
              <a:rPr lang="en-US" sz="3600" dirty="0"/>
              <a:t>Classification of Revenue Form</a:t>
            </a:r>
          </a:p>
        </p:txBody>
      </p:sp>
      <p:sp>
        <p:nvSpPr>
          <p:cNvPr id="4" name="Rectangle 3">
            <a:extLst>
              <a:ext uri="{FF2B5EF4-FFF2-40B4-BE49-F238E27FC236}">
                <a16:creationId xmlns:a16="http://schemas.microsoft.com/office/drawing/2014/main" id="{A85D9346-EBCB-4FEA-8E2E-1A18F76F1880}"/>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54</a:t>
            </a:r>
          </a:p>
          <a:p>
            <a:endParaRPr lang="en-US" sz="1200" dirty="0">
              <a:solidFill>
                <a:schemeClr val="tx1">
                  <a:tint val="75000"/>
                </a:schemeClr>
              </a:solidFill>
            </a:endParaRPr>
          </a:p>
        </p:txBody>
      </p:sp>
    </p:spTree>
    <p:extLst>
      <p:ext uri="{BB962C8B-B14F-4D97-AF65-F5344CB8AC3E}">
        <p14:creationId xmlns:p14="http://schemas.microsoft.com/office/powerpoint/2010/main" val="4218193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19200"/>
            <a:ext cx="8001000" cy="5410200"/>
          </a:xfrm>
        </p:spPr>
        <p:txBody>
          <a:bodyPr/>
          <a:lstStyle/>
          <a:p>
            <a:r>
              <a:rPr lang="en-US" sz="1900" dirty="0">
                <a:latin typeface="Arial Narrow" panose="020B0606020202030204" pitchFamily="34" charset="0"/>
              </a:rPr>
              <a:t>SAO uses a software, called Wdesk, to issue the CAFR.</a:t>
            </a:r>
          </a:p>
          <a:p>
            <a:r>
              <a:rPr lang="en-US" sz="1900" dirty="0">
                <a:latin typeface="Arial Narrow" panose="020B0606020202030204" pitchFamily="34" charset="0"/>
              </a:rPr>
              <a:t>Agency CFOs will be provided a login and will submit the following year end CAFR forms via a Wdesk reporting portal on the web for FY20:</a:t>
            </a:r>
          </a:p>
          <a:p>
            <a:pPr marL="914400" lvl="1" indent="-457200">
              <a:buFont typeface="+mj-lt"/>
              <a:buAutoNum type="arabicPeriod"/>
            </a:pPr>
            <a:r>
              <a:rPr lang="en-US" sz="1900" dirty="0">
                <a:solidFill>
                  <a:srgbClr val="1F497D"/>
                </a:solidFill>
                <a:latin typeface="Arial Narrow" panose="020B0606020202030204" pitchFamily="34" charset="0"/>
              </a:rPr>
              <a:t>Year-end Reporting Package Confirmation</a:t>
            </a:r>
          </a:p>
          <a:p>
            <a:pPr marL="914400" lvl="1" indent="-457200">
              <a:buFont typeface="+mj-lt"/>
              <a:buAutoNum type="arabicPeriod"/>
            </a:pPr>
            <a:r>
              <a:rPr lang="en-US" sz="1900" dirty="0">
                <a:solidFill>
                  <a:srgbClr val="1F497D"/>
                </a:solidFill>
                <a:latin typeface="Arial Narrow" panose="020B0606020202030204" pitchFamily="34" charset="0"/>
              </a:rPr>
              <a:t>Service Concession Arrangements</a:t>
            </a:r>
          </a:p>
          <a:p>
            <a:pPr marL="914400" lvl="1" indent="-457200">
              <a:buFont typeface="+mj-lt"/>
              <a:buAutoNum type="arabicPeriod"/>
            </a:pPr>
            <a:r>
              <a:rPr lang="en-US" sz="1900" dirty="0">
                <a:solidFill>
                  <a:srgbClr val="1F497D"/>
                </a:solidFill>
                <a:latin typeface="Arial Narrow" panose="020B0606020202030204" pitchFamily="34" charset="0"/>
              </a:rPr>
              <a:t>Deferred Outflows, Inflows of Resources and Nonexchange Financial Guarantees</a:t>
            </a:r>
          </a:p>
          <a:p>
            <a:pPr marL="914400" lvl="1" indent="-457200">
              <a:buFont typeface="+mj-lt"/>
              <a:buAutoNum type="arabicPeriod"/>
            </a:pPr>
            <a:r>
              <a:rPr lang="en-US" sz="1900" dirty="0">
                <a:solidFill>
                  <a:srgbClr val="1F497D"/>
                </a:solidFill>
                <a:latin typeface="Arial Narrow" panose="020B0606020202030204" pitchFamily="34" charset="0"/>
              </a:rPr>
              <a:t>Pollution Remediation</a:t>
            </a:r>
          </a:p>
          <a:p>
            <a:pPr marL="914400" lvl="1" indent="-457200">
              <a:buFont typeface="+mj-lt"/>
              <a:buAutoNum type="arabicPeriod"/>
            </a:pPr>
            <a:r>
              <a:rPr lang="en-US" sz="1900" dirty="0">
                <a:solidFill>
                  <a:srgbClr val="7030A0"/>
                </a:solidFill>
                <a:latin typeface="Arial Narrow" panose="020B0606020202030204" pitchFamily="34" charset="0"/>
              </a:rPr>
              <a:t>Asset Retirement Obligation (ARO)</a:t>
            </a:r>
          </a:p>
          <a:p>
            <a:pPr marL="914400" lvl="1" indent="-457200">
              <a:buFont typeface="+mj-lt"/>
              <a:buAutoNum type="arabicPeriod"/>
            </a:pPr>
            <a:r>
              <a:rPr lang="en-US" sz="1900" dirty="0">
                <a:solidFill>
                  <a:srgbClr val="1F497D"/>
                </a:solidFill>
                <a:latin typeface="Arial Narrow" panose="020B0606020202030204" pitchFamily="34" charset="0"/>
              </a:rPr>
              <a:t>Year-end Questionnaire </a:t>
            </a:r>
          </a:p>
          <a:p>
            <a:pPr marL="914400" lvl="1" indent="-457200">
              <a:buFont typeface="+mj-lt"/>
              <a:buAutoNum type="arabicPeriod"/>
            </a:pPr>
            <a:r>
              <a:rPr lang="en-US" sz="1900" dirty="0">
                <a:solidFill>
                  <a:srgbClr val="1F497D"/>
                </a:solidFill>
                <a:latin typeface="Arial Narrow" panose="020B0606020202030204" pitchFamily="34" charset="0"/>
              </a:rPr>
              <a:t>Subsequent Events</a:t>
            </a:r>
          </a:p>
          <a:p>
            <a:pPr marL="914400" lvl="1" indent="-457200">
              <a:buFont typeface="+mj-lt"/>
              <a:buAutoNum type="arabicPeriod"/>
            </a:pPr>
            <a:r>
              <a:rPr lang="en-US" sz="1900" dirty="0">
                <a:solidFill>
                  <a:srgbClr val="1F497D"/>
                </a:solidFill>
                <a:latin typeface="Arial Narrow" panose="020B0606020202030204" pitchFamily="34" charset="0"/>
              </a:rPr>
              <a:t>Subsequent</a:t>
            </a:r>
            <a:r>
              <a:rPr lang="en-US" sz="1900" dirty="0">
                <a:solidFill>
                  <a:schemeClr val="tx2"/>
                </a:solidFill>
                <a:latin typeface="Arial Narrow" panose="020B0606020202030204" pitchFamily="34" charset="0"/>
              </a:rPr>
              <a:t> Events – Single Audit </a:t>
            </a:r>
            <a:endParaRPr lang="en-US" sz="1900" dirty="0">
              <a:solidFill>
                <a:srgbClr val="7030A0"/>
              </a:solidFill>
              <a:latin typeface="Arial Narrow" panose="020B0606020202030204" pitchFamily="34" charset="0"/>
            </a:endParaRPr>
          </a:p>
          <a:p>
            <a:r>
              <a:rPr lang="en-US" sz="1900" dirty="0">
                <a:latin typeface="Arial Narrow" panose="020B0606020202030204" pitchFamily="34" charset="0"/>
              </a:rPr>
              <a:t>Note: CFOs will be able to forward forms to delegate to complete. Forms will be available closer to the applicable deadlines on SAO’s website.</a:t>
            </a:r>
          </a:p>
        </p:txBody>
      </p:sp>
      <p:sp>
        <p:nvSpPr>
          <p:cNvPr id="3" name="Title 2"/>
          <p:cNvSpPr>
            <a:spLocks noGrp="1"/>
          </p:cNvSpPr>
          <p:nvPr>
            <p:ph type="title"/>
          </p:nvPr>
        </p:nvSpPr>
        <p:spPr/>
        <p:txBody>
          <a:bodyPr/>
          <a:lstStyle/>
          <a:p>
            <a:r>
              <a:rPr lang="en-US" sz="3200" dirty="0">
                <a:latin typeface="Arial Narrow" panose="020B0606020202030204" pitchFamily="34" charset="0"/>
              </a:rPr>
              <a:t>Wdesk for year-end form collection</a:t>
            </a:r>
          </a:p>
        </p:txBody>
      </p:sp>
      <p:sp>
        <p:nvSpPr>
          <p:cNvPr id="4" name="Rectangle 3">
            <a:extLst>
              <a:ext uri="{FF2B5EF4-FFF2-40B4-BE49-F238E27FC236}">
                <a16:creationId xmlns:a16="http://schemas.microsoft.com/office/drawing/2014/main" id="{9D44BFD1-41DF-4117-B3E8-8F6466B58BB9}"/>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55</a:t>
            </a:r>
          </a:p>
          <a:p>
            <a:endParaRPr lang="en-US" sz="1200" dirty="0">
              <a:solidFill>
                <a:schemeClr val="tx1">
                  <a:tint val="75000"/>
                </a:schemeClr>
              </a:solidFill>
            </a:endParaRPr>
          </a:p>
        </p:txBody>
      </p:sp>
    </p:spTree>
    <p:extLst>
      <p:ext uri="{BB962C8B-B14F-4D97-AF65-F5344CB8AC3E}">
        <p14:creationId xmlns:p14="http://schemas.microsoft.com/office/powerpoint/2010/main" val="3657258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Narrow" panose="020B0606020202030204" pitchFamily="34" charset="0"/>
              </a:rPr>
              <a:t>SEFA Reconciliation Form</a:t>
            </a:r>
          </a:p>
        </p:txBody>
      </p:sp>
      <p:sp>
        <p:nvSpPr>
          <p:cNvPr id="6" name="Content Placeholder 1">
            <a:extLst>
              <a:ext uri="{FF2B5EF4-FFF2-40B4-BE49-F238E27FC236}">
                <a16:creationId xmlns:a16="http://schemas.microsoft.com/office/drawing/2014/main" id="{6AB811ED-E906-4FB4-AACA-41581D5F21C3}"/>
              </a:ext>
            </a:extLst>
          </p:cNvPr>
          <p:cNvSpPr>
            <a:spLocks noGrp="1"/>
          </p:cNvSpPr>
          <p:nvPr>
            <p:ph idx="1"/>
          </p:nvPr>
        </p:nvSpPr>
        <p:spPr>
          <a:xfrm>
            <a:off x="685800" y="1295400"/>
            <a:ext cx="8001000" cy="5257800"/>
          </a:xfrm>
        </p:spPr>
        <p:txBody>
          <a:bodyPr/>
          <a:lstStyle/>
          <a:p>
            <a:r>
              <a:rPr lang="en-US" sz="2000" dirty="0">
                <a:latin typeface="Arial Narrow" panose="020B0606020202030204" pitchFamily="34" charset="0"/>
              </a:rPr>
              <a:t>Recap:</a:t>
            </a:r>
          </a:p>
          <a:p>
            <a:pPr lvl="1"/>
            <a:r>
              <a:rPr lang="en-US" sz="2000" u="none" dirty="0">
                <a:solidFill>
                  <a:schemeClr val="accent5"/>
                </a:solidFill>
                <a:latin typeface="Arial Narrow" panose="020B0606020202030204" pitchFamily="34" charset="0"/>
              </a:rPr>
              <a:t>Reconciles Federal expenditures reported in SEFA webportal back to federal revenues reported in the CAFR, after considering GAAP adjustments</a:t>
            </a:r>
          </a:p>
          <a:p>
            <a:pPr lvl="1"/>
            <a:r>
              <a:rPr lang="en-US" sz="2000" u="none" dirty="0">
                <a:solidFill>
                  <a:schemeClr val="accent5"/>
                </a:solidFill>
                <a:latin typeface="Arial Narrow" panose="020B0606020202030204" pitchFamily="34" charset="0"/>
              </a:rPr>
              <a:t>Do not use “plug” numbers to reconcile</a:t>
            </a:r>
          </a:p>
          <a:p>
            <a:pPr lvl="2"/>
            <a:r>
              <a:rPr lang="en-US" sz="2000" dirty="0">
                <a:solidFill>
                  <a:schemeClr val="accent5"/>
                </a:solidFill>
                <a:latin typeface="Arial Narrow" panose="020B0606020202030204" pitchFamily="34" charset="0"/>
              </a:rPr>
              <a:t>All differences must be fully explained</a:t>
            </a:r>
          </a:p>
          <a:p>
            <a:pPr lvl="1"/>
            <a:r>
              <a:rPr lang="en-US" sz="2000" u="none" dirty="0">
                <a:solidFill>
                  <a:schemeClr val="accent5"/>
                </a:solidFill>
                <a:latin typeface="Arial Narrow" panose="020B0606020202030204" pitchFamily="34" charset="0"/>
              </a:rPr>
              <a:t>If changes made to accounting records, year-end forms or SEFA data then must submit new Recon forms</a:t>
            </a:r>
          </a:p>
          <a:p>
            <a:pPr lvl="2"/>
            <a:r>
              <a:rPr lang="en-US" sz="2000" dirty="0">
                <a:solidFill>
                  <a:srgbClr val="002060"/>
                </a:solidFill>
                <a:latin typeface="Arial Narrow" panose="020B0606020202030204" pitchFamily="34" charset="0"/>
              </a:rPr>
              <a:t>Remember RBE and SEFA Recon need to be in sync</a:t>
            </a:r>
          </a:p>
          <a:p>
            <a:pPr lvl="2"/>
            <a:r>
              <a:rPr lang="en-US" sz="2000" dirty="0">
                <a:solidFill>
                  <a:srgbClr val="002060"/>
                </a:solidFill>
                <a:latin typeface="Arial Narrow" panose="020B0606020202030204" pitchFamily="34" charset="0"/>
              </a:rPr>
              <a:t>Remember URP and SEFA Recon need to be in sync</a:t>
            </a:r>
            <a:endParaRPr lang="en-US" sz="2000" u="none" dirty="0">
              <a:solidFill>
                <a:srgbClr val="002060"/>
              </a:solidFill>
              <a:latin typeface="Arial Narrow" panose="020B0606020202030204" pitchFamily="34" charset="0"/>
            </a:endParaRPr>
          </a:p>
          <a:p>
            <a:pPr lvl="1"/>
            <a:r>
              <a:rPr lang="en-US" sz="2000" u="none" dirty="0">
                <a:solidFill>
                  <a:schemeClr val="accent5"/>
                </a:solidFill>
                <a:latin typeface="Arial Narrow" panose="020B0606020202030204" pitchFamily="34" charset="0"/>
              </a:rPr>
              <a:t>If passing from/to another entity then need to communicate amongst yourselves</a:t>
            </a:r>
          </a:p>
          <a:p>
            <a:pPr lvl="2"/>
            <a:r>
              <a:rPr lang="en-US" sz="2000" dirty="0">
                <a:solidFill>
                  <a:schemeClr val="accent5"/>
                </a:solidFill>
                <a:latin typeface="Arial Narrow" panose="020B0606020202030204" pitchFamily="34" charset="0"/>
              </a:rPr>
              <a:t>This ensures that both are using </a:t>
            </a:r>
            <a:r>
              <a:rPr lang="en-US" sz="2000" b="1" u="sng" dirty="0">
                <a:solidFill>
                  <a:schemeClr val="accent5"/>
                </a:solidFill>
                <a:latin typeface="Arial Narrow" panose="020B0606020202030204" pitchFamily="34" charset="0"/>
              </a:rPr>
              <a:t>same CFDA number, same amount, same designation of research &amp; development, etc.</a:t>
            </a:r>
          </a:p>
          <a:p>
            <a:r>
              <a:rPr lang="en-US" sz="2000" u="sng" dirty="0">
                <a:latin typeface="Arial Narrow" panose="020B0606020202030204" pitchFamily="34" charset="0"/>
              </a:rPr>
              <a:t>This data is part of the single audit report which is filed with the Fed Govt, so accuracy of information is important</a:t>
            </a:r>
          </a:p>
        </p:txBody>
      </p:sp>
      <p:sp>
        <p:nvSpPr>
          <p:cNvPr id="4" name="Rectangle 3">
            <a:extLst>
              <a:ext uri="{FF2B5EF4-FFF2-40B4-BE49-F238E27FC236}">
                <a16:creationId xmlns:a16="http://schemas.microsoft.com/office/drawing/2014/main" id="{2767A867-3843-4017-89CE-ED117F4EA8E5}"/>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56</a:t>
            </a:r>
          </a:p>
          <a:p>
            <a:endParaRPr lang="en-US" sz="1200" dirty="0">
              <a:solidFill>
                <a:schemeClr val="tx1">
                  <a:tint val="75000"/>
                </a:schemeClr>
              </a:solidFill>
            </a:endParaRPr>
          </a:p>
        </p:txBody>
      </p:sp>
    </p:spTree>
    <p:extLst>
      <p:ext uri="{BB962C8B-B14F-4D97-AF65-F5344CB8AC3E}">
        <p14:creationId xmlns:p14="http://schemas.microsoft.com/office/powerpoint/2010/main" val="3098231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latin typeface="Arial Narrow" panose="020B0606020202030204" pitchFamily="34" charset="0"/>
            </a:endParaRPr>
          </a:p>
          <a:p>
            <a:r>
              <a:rPr lang="en-US" dirty="0">
                <a:solidFill>
                  <a:schemeClr val="accent5"/>
                </a:solidFill>
                <a:latin typeface="Arial Narrow" panose="020B0606020202030204" pitchFamily="34" charset="0"/>
              </a:rPr>
              <a:t> Training videos for the year end forms can be on SAO’s website under “Training and Calendars”</a:t>
            </a:r>
          </a:p>
          <a:p>
            <a:pPr lvl="1"/>
            <a:r>
              <a:rPr lang="en-US" dirty="0">
                <a:solidFill>
                  <a:schemeClr val="accent5"/>
                </a:solidFill>
                <a:latin typeface="Arial Narrow" panose="020B0606020202030204" pitchFamily="34" charset="0"/>
              </a:rPr>
              <a:t>Videos may be a little outdated but still provide helpful and relative information</a:t>
            </a:r>
          </a:p>
          <a:p>
            <a:pPr marL="857250" lvl="2" indent="0">
              <a:buNone/>
            </a:pPr>
            <a:r>
              <a:rPr lang="en-US" sz="2000" i="1" dirty="0">
                <a:solidFill>
                  <a:schemeClr val="accent5"/>
                </a:solidFill>
                <a:latin typeface="Arial Narrow" panose="020B0606020202030204" pitchFamily="34" charset="0"/>
              </a:rPr>
              <a:t>https://sao.georgia.gov/year-end-training-videos-presentations</a:t>
            </a:r>
          </a:p>
        </p:txBody>
      </p:sp>
      <p:sp>
        <p:nvSpPr>
          <p:cNvPr id="3" name="Title 2"/>
          <p:cNvSpPr>
            <a:spLocks noGrp="1"/>
          </p:cNvSpPr>
          <p:nvPr>
            <p:ph type="title"/>
          </p:nvPr>
        </p:nvSpPr>
        <p:spPr/>
        <p:txBody>
          <a:bodyPr/>
          <a:lstStyle/>
          <a:p>
            <a:r>
              <a:rPr lang="en-US" dirty="0"/>
              <a:t>Training Videos</a:t>
            </a:r>
          </a:p>
        </p:txBody>
      </p:sp>
      <p:sp>
        <p:nvSpPr>
          <p:cNvPr id="4" name="Rectangle 3">
            <a:extLst>
              <a:ext uri="{FF2B5EF4-FFF2-40B4-BE49-F238E27FC236}">
                <a16:creationId xmlns:a16="http://schemas.microsoft.com/office/drawing/2014/main" id="{4C8D0C2D-F257-4E79-A1C5-7A923BF09DC0}"/>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57</a:t>
            </a:r>
          </a:p>
          <a:p>
            <a:endParaRPr lang="en-US" sz="1200" dirty="0">
              <a:solidFill>
                <a:schemeClr val="tx1">
                  <a:tint val="75000"/>
                </a:schemeClr>
              </a:solidFill>
            </a:endParaRPr>
          </a:p>
        </p:txBody>
      </p:sp>
    </p:spTree>
    <p:extLst>
      <p:ext uri="{BB962C8B-B14F-4D97-AF65-F5344CB8AC3E}">
        <p14:creationId xmlns:p14="http://schemas.microsoft.com/office/powerpoint/2010/main" val="1914413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B97B-4DCF-4BD9-A43C-DCA58EA04B88}"/>
              </a:ext>
            </a:extLst>
          </p:cNvPr>
          <p:cNvSpPr>
            <a:spLocks noGrp="1"/>
          </p:cNvSpPr>
          <p:nvPr>
            <p:ph type="title"/>
          </p:nvPr>
        </p:nvSpPr>
        <p:spPr/>
        <p:txBody>
          <a:bodyPr/>
          <a:lstStyle/>
          <a:p>
            <a:r>
              <a:rPr lang="en-US" dirty="0">
                <a:latin typeface="Arial Narrow" panose="020B0606020202030204" pitchFamily="34" charset="0"/>
              </a:rPr>
              <a:t>SAO Forms Open House</a:t>
            </a:r>
          </a:p>
        </p:txBody>
      </p:sp>
      <p:sp>
        <p:nvSpPr>
          <p:cNvPr id="4" name="Rectangle 3">
            <a:extLst>
              <a:ext uri="{FF2B5EF4-FFF2-40B4-BE49-F238E27FC236}">
                <a16:creationId xmlns:a16="http://schemas.microsoft.com/office/drawing/2014/main" id="{91810F08-71B6-4CA2-B35A-8313ED82EC42}"/>
              </a:ext>
            </a:extLst>
          </p:cNvPr>
          <p:cNvSpPr/>
          <p:nvPr/>
        </p:nvSpPr>
        <p:spPr>
          <a:xfrm>
            <a:off x="674370" y="1600200"/>
            <a:ext cx="7696200" cy="4955203"/>
          </a:xfrm>
          <a:prstGeom prst="rect">
            <a:avLst/>
          </a:prstGeom>
        </p:spPr>
        <p:txBody>
          <a:bodyPr wrap="square">
            <a:spAutoFit/>
          </a:bodyPr>
          <a:lstStyle/>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SAO Forms Open House #1 – August 5</a:t>
            </a:r>
            <a:r>
              <a:rPr lang="en-US" sz="2800" b="1" baseline="30000" dirty="0">
                <a:solidFill>
                  <a:srgbClr val="7030A0"/>
                </a:solidFill>
                <a:latin typeface="Arial Narrow" panose="020B0606020202030204" pitchFamily="34" charset="0"/>
              </a:rPr>
              <a:t>th</a:t>
            </a:r>
            <a:r>
              <a:rPr lang="en-US" sz="2800" b="1" dirty="0">
                <a:solidFill>
                  <a:srgbClr val="7030A0"/>
                </a:solidFill>
                <a:latin typeface="Arial Narrow" panose="020B0606020202030204" pitchFamily="34" charset="0"/>
              </a:rPr>
              <a:t>, Room 1514C 2 p.m.- 4 p.m.</a:t>
            </a: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SAO Forms Open House #2 – August 25th  Room 1514C 2 p.m.- 4 p.m.</a:t>
            </a: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r>
              <a:rPr lang="en-US" sz="2800" b="1" dirty="0">
                <a:solidFill>
                  <a:srgbClr val="7030A0"/>
                </a:solidFill>
                <a:latin typeface="Arial Narrow" panose="020B0606020202030204" pitchFamily="34" charset="0"/>
              </a:rPr>
              <a:t>There is </a:t>
            </a:r>
            <a:r>
              <a:rPr lang="en-US" sz="2800" b="1" u="sng" dirty="0">
                <a:solidFill>
                  <a:srgbClr val="7030A0"/>
                </a:solidFill>
                <a:latin typeface="Arial Narrow" panose="020B0606020202030204" pitchFamily="34" charset="0"/>
              </a:rPr>
              <a:t>no</a:t>
            </a:r>
            <a:r>
              <a:rPr lang="en-US" sz="2800" b="1" dirty="0">
                <a:solidFill>
                  <a:srgbClr val="7030A0"/>
                </a:solidFill>
                <a:latin typeface="Arial Narrow" panose="020B0606020202030204" pitchFamily="34" charset="0"/>
              </a:rPr>
              <a:t> agenda for these sessions. Please bring your forms and specific questions! </a:t>
            </a:r>
            <a:r>
              <a:rPr lang="en-US" sz="2800" b="1" dirty="0">
                <a:solidFill>
                  <a:srgbClr val="7030A0"/>
                </a:solidFill>
                <a:latin typeface="Arial Narrow" panose="020B0606020202030204" pitchFamily="34" charset="0"/>
                <a:sym typeface="Wingdings" panose="05000000000000000000" pitchFamily="2" charset="2"/>
              </a:rPr>
              <a:t></a:t>
            </a: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sym typeface="Wingdings" panose="05000000000000000000" pitchFamily="2" charset="2"/>
            </a:endParaRPr>
          </a:p>
          <a:p>
            <a:pPr lvl="1"/>
            <a:r>
              <a:rPr lang="en-US" sz="1600" b="1" i="1" dirty="0">
                <a:solidFill>
                  <a:srgbClr val="7030A0"/>
                </a:solidFill>
                <a:latin typeface="Arial Narrow" panose="020B0606020202030204" pitchFamily="34" charset="0"/>
                <a:sym typeface="Wingdings" panose="05000000000000000000" pitchFamily="2" charset="2"/>
              </a:rPr>
              <a:t>Note – at this time we are planning on these being held in person, but once we are closer to the date we may change to be a web-based format</a:t>
            </a:r>
            <a:endParaRPr lang="en-US" sz="1600" b="1" i="1" dirty="0">
              <a:solidFill>
                <a:srgbClr val="7030A0"/>
              </a:solidFill>
              <a:latin typeface="Arial Narrow" panose="020B0606020202030204" pitchFamily="34" charset="0"/>
            </a:endParaRPr>
          </a:p>
          <a:p>
            <a:pPr marL="800100" lvl="1" indent="-342900">
              <a:buFont typeface="Wingdings" panose="05000000000000000000" pitchFamily="2" charset="2"/>
              <a:buChar char="ü"/>
            </a:pPr>
            <a:endParaRPr lang="en-US" sz="2800" b="1" dirty="0">
              <a:solidFill>
                <a:srgbClr val="00B0F0"/>
              </a:solidFill>
            </a:endParaRPr>
          </a:p>
        </p:txBody>
      </p:sp>
      <p:sp>
        <p:nvSpPr>
          <p:cNvPr id="5" name="Rectangle 4">
            <a:extLst>
              <a:ext uri="{FF2B5EF4-FFF2-40B4-BE49-F238E27FC236}">
                <a16:creationId xmlns:a16="http://schemas.microsoft.com/office/drawing/2014/main" id="{540FDBA9-8729-49FB-90A9-3AA06CC77C46}"/>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58</a:t>
            </a:r>
          </a:p>
          <a:p>
            <a:endParaRPr lang="en-US" sz="1200" dirty="0">
              <a:solidFill>
                <a:schemeClr val="tx1">
                  <a:tint val="75000"/>
                </a:schemeClr>
              </a:solidFill>
            </a:endParaRPr>
          </a:p>
        </p:txBody>
      </p:sp>
    </p:spTree>
    <p:extLst>
      <p:ext uri="{BB962C8B-B14F-4D97-AF65-F5344CB8AC3E}">
        <p14:creationId xmlns:p14="http://schemas.microsoft.com/office/powerpoint/2010/main" val="2467659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lgn="ctr">
              <a:buNone/>
            </a:pPr>
            <a:endParaRPr lang="en-US" dirty="0"/>
          </a:p>
          <a:p>
            <a:pPr marL="0" indent="0" algn="ctr">
              <a:buNone/>
            </a:pPr>
            <a:r>
              <a:rPr lang="en-US" dirty="0">
                <a:latin typeface="Arial Narrow" panose="020B0606020202030204" pitchFamily="34" charset="0"/>
              </a:rPr>
              <a:t>Single Audit</a:t>
            </a:r>
          </a:p>
        </p:txBody>
      </p:sp>
      <p:sp>
        <p:nvSpPr>
          <p:cNvPr id="3" name="Title 2"/>
          <p:cNvSpPr>
            <a:spLocks noGrp="1"/>
          </p:cNvSpPr>
          <p:nvPr>
            <p:ph type="title"/>
          </p:nvPr>
        </p:nvSpPr>
        <p:spPr/>
        <p:txBody>
          <a:bodyPr/>
          <a:lstStyle/>
          <a:p>
            <a:r>
              <a:rPr lang="en-US" dirty="0"/>
              <a:t> </a:t>
            </a:r>
          </a:p>
        </p:txBody>
      </p:sp>
      <p:sp>
        <p:nvSpPr>
          <p:cNvPr id="4" name="Rectangle 3">
            <a:extLst>
              <a:ext uri="{FF2B5EF4-FFF2-40B4-BE49-F238E27FC236}">
                <a16:creationId xmlns:a16="http://schemas.microsoft.com/office/drawing/2014/main" id="{D308796F-1D2A-42C4-8E90-B29A75ACE67C}"/>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59</a:t>
            </a:r>
          </a:p>
          <a:p>
            <a:endParaRPr lang="en-US" sz="1200" dirty="0">
              <a:solidFill>
                <a:schemeClr val="tx1">
                  <a:tint val="75000"/>
                </a:schemeClr>
              </a:solidFill>
            </a:endParaRPr>
          </a:p>
        </p:txBody>
      </p:sp>
    </p:spTree>
    <p:extLst>
      <p:ext uri="{BB962C8B-B14F-4D97-AF65-F5344CB8AC3E}">
        <p14:creationId xmlns:p14="http://schemas.microsoft.com/office/powerpoint/2010/main" val="1863860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5" name="Content Placeholder 1">
            <a:extLst>
              <a:ext uri="{FF2B5EF4-FFF2-40B4-BE49-F238E27FC236}">
                <a16:creationId xmlns:a16="http://schemas.microsoft.com/office/drawing/2014/main" id="{A5855415-AC88-45A0-BEF8-402810727D48}"/>
              </a:ext>
            </a:extLst>
          </p:cNvPr>
          <p:cNvSpPr txBox="1">
            <a:spLocks/>
          </p:cNvSpPr>
          <p:nvPr/>
        </p:nvSpPr>
        <p:spPr>
          <a:xfrm>
            <a:off x="152400" y="1295400"/>
            <a:ext cx="8525228" cy="5181601"/>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030A0"/>
              </a:buClr>
              <a:buFont typeface="Wingdings" panose="05000000000000000000" pitchFamily="2" charset="2"/>
              <a:buChar char="ü"/>
            </a:pPr>
            <a:r>
              <a:rPr lang="en-US" sz="2800" b="1" dirty="0">
                <a:solidFill>
                  <a:srgbClr val="7030A0"/>
                </a:solidFill>
                <a:latin typeface="Arial Narrow" panose="020B0606020202030204" pitchFamily="34" charset="0"/>
              </a:rPr>
              <a:t>NEXT STEPS:</a:t>
            </a:r>
          </a:p>
          <a:p>
            <a:pPr lvl="1">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SAO: </a:t>
            </a:r>
          </a:p>
          <a:p>
            <a:pPr lvl="2">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Based upon activities noted from surveys recommend journal entries based upon activity (arriving this month)</a:t>
            </a:r>
          </a:p>
          <a:p>
            <a:pPr lvl="2">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Prepare CAFR presentation for agency changes</a:t>
            </a:r>
          </a:p>
          <a:p>
            <a:pPr lvl="1">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AGENCIES:</a:t>
            </a:r>
          </a:p>
          <a:p>
            <a:pPr lvl="2">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Provide clarifications or supporting documentation when requested</a:t>
            </a:r>
          </a:p>
          <a:p>
            <a:pPr lvl="2">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Make journal entries, as needed, to correctly present activity</a:t>
            </a:r>
          </a:p>
          <a:p>
            <a:pPr lvl="3">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Restate beginning balances</a:t>
            </a:r>
          </a:p>
          <a:p>
            <a:pPr lvl="3">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Create expense and revenue accounts based upon activity noted</a:t>
            </a:r>
          </a:p>
          <a:p>
            <a:pPr lvl="3">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Move activity to other funds, as necessary</a:t>
            </a:r>
          </a:p>
          <a:p>
            <a:pPr lvl="1">
              <a:buClr>
                <a:srgbClr val="7030A0"/>
              </a:buClr>
              <a:buFont typeface="Wingdings" panose="05000000000000000000" pitchFamily="2" charset="2"/>
              <a:buChar char="ü"/>
            </a:pPr>
            <a:endParaRPr lang="en-US" b="1" dirty="0">
              <a:solidFill>
                <a:srgbClr val="7030A0"/>
              </a:solidFill>
              <a:latin typeface="Arial Narrow" panose="020B0606020202030204" pitchFamily="34" charset="0"/>
            </a:endParaRPr>
          </a:p>
          <a:p>
            <a:pPr marL="514350" lvl="1" indent="0">
              <a:buClr>
                <a:srgbClr val="1F497D">
                  <a:lumMod val="50000"/>
                </a:srgbClr>
              </a:buClr>
              <a:buNone/>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514350" lvl="1" indent="0">
              <a:buClr>
                <a:srgbClr val="1F497D">
                  <a:lumMod val="50000"/>
                </a:srgbClr>
              </a:buClr>
              <a:buNone/>
            </a:pPr>
            <a:endParaRPr lang="en-US" sz="1600" dirty="0">
              <a:solidFill>
                <a:schemeClr val="tx1"/>
              </a:solidFill>
            </a:endParaRPr>
          </a:p>
          <a:p>
            <a:pPr marL="400050">
              <a:buClr>
                <a:srgbClr val="1F497D">
                  <a:lumMod val="50000"/>
                </a:srgbClr>
              </a:buClr>
            </a:pPr>
            <a:endParaRPr lang="en-US" sz="2400" b="1" dirty="0">
              <a:solidFill>
                <a:srgbClr val="00B0F0"/>
              </a:solidFill>
            </a:endParaRPr>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r>
              <a:rPr lang="en-US" sz="2400" dirty="0"/>
              <a:t>		</a:t>
            </a:r>
          </a:p>
        </p:txBody>
      </p:sp>
      <p:sp>
        <p:nvSpPr>
          <p:cNvPr id="11" name="Title 2">
            <a:extLst>
              <a:ext uri="{FF2B5EF4-FFF2-40B4-BE49-F238E27FC236}">
                <a16:creationId xmlns:a16="http://schemas.microsoft.com/office/drawing/2014/main" id="{B8A55522-03E1-43A2-A9FE-CD4EAEA271E0}"/>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84 – Fiduciary Activities</a:t>
            </a:r>
          </a:p>
          <a:p>
            <a:endParaRPr lang="en-US" dirty="0"/>
          </a:p>
        </p:txBody>
      </p:sp>
      <p:sp>
        <p:nvSpPr>
          <p:cNvPr id="6" name="TextBox 5">
            <a:extLst>
              <a:ext uri="{FF2B5EF4-FFF2-40B4-BE49-F238E27FC236}">
                <a16:creationId xmlns:a16="http://schemas.microsoft.com/office/drawing/2014/main" id="{CA8D8DDA-8F38-4A3A-8C79-3D9F472F31BA}"/>
              </a:ext>
            </a:extLst>
          </p:cNvPr>
          <p:cNvSpPr txBox="1"/>
          <p:nvPr/>
        </p:nvSpPr>
        <p:spPr>
          <a:xfrm>
            <a:off x="8763000" y="6400800"/>
            <a:ext cx="304800" cy="276999"/>
          </a:xfrm>
          <a:prstGeom prst="rect">
            <a:avLst/>
          </a:prstGeom>
        </p:spPr>
        <p:txBody>
          <a:bodyPr wrap="square">
            <a:spAutoFit/>
          </a:bodyPr>
          <a:lstStyle>
            <a:defPPr>
              <a:defRPr lang="en-US"/>
            </a:defPPr>
            <a:lvl1pPr>
              <a:defRPr sz="1200">
                <a:solidFill>
                  <a:schemeClr val="tx1">
                    <a:tint val="75000"/>
                  </a:schemeClr>
                </a:solidFill>
              </a:defRPr>
            </a:lvl1pPr>
          </a:lstStyle>
          <a:p>
            <a:r>
              <a:rPr lang="en-US" dirty="0"/>
              <a:t>6</a:t>
            </a:r>
          </a:p>
        </p:txBody>
      </p:sp>
    </p:spTree>
    <p:extLst>
      <p:ext uri="{BB962C8B-B14F-4D97-AF65-F5344CB8AC3E}">
        <p14:creationId xmlns:p14="http://schemas.microsoft.com/office/powerpoint/2010/main" val="1485709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687" y="1447800"/>
            <a:ext cx="8001000" cy="4953000"/>
          </a:xfrm>
        </p:spPr>
        <p:txBody>
          <a:bodyPr/>
          <a:lstStyle/>
          <a:p>
            <a:r>
              <a:rPr lang="en-US" sz="2800" dirty="0">
                <a:solidFill>
                  <a:schemeClr val="accent5"/>
                </a:solidFill>
                <a:latin typeface="Arial Narrow" panose="020B0606020202030204" pitchFamily="34" charset="0"/>
              </a:rPr>
              <a:t>Carefully read instructions </a:t>
            </a:r>
            <a:r>
              <a:rPr lang="en-US" sz="2800" u="sng" dirty="0">
                <a:solidFill>
                  <a:schemeClr val="accent5"/>
                </a:solidFill>
                <a:latin typeface="Arial Narrow" panose="020B0606020202030204" pitchFamily="34" charset="0"/>
              </a:rPr>
              <a:t>every year</a:t>
            </a:r>
            <a:r>
              <a:rPr lang="en-US" sz="2800" dirty="0">
                <a:solidFill>
                  <a:schemeClr val="accent5"/>
                </a:solidFill>
                <a:latin typeface="Arial Narrow" panose="020B0606020202030204" pitchFamily="34" charset="0"/>
              </a:rPr>
              <a:t> – there is a lot of important information in there (and changes are made to them)</a:t>
            </a:r>
          </a:p>
          <a:p>
            <a:r>
              <a:rPr lang="en-US" sz="2800" dirty="0">
                <a:solidFill>
                  <a:schemeClr val="accent5"/>
                </a:solidFill>
                <a:latin typeface="Arial Narrow" panose="020B0606020202030204" pitchFamily="34" charset="0"/>
              </a:rPr>
              <a:t>SEFA webportal has many sets of instructions built into as denoted by </a:t>
            </a:r>
          </a:p>
          <a:p>
            <a:pPr lvl="1"/>
            <a:r>
              <a:rPr lang="en-US" dirty="0">
                <a:solidFill>
                  <a:schemeClr val="accent5"/>
                </a:solidFill>
                <a:latin typeface="Arial Narrow" panose="020B0606020202030204" pitchFamily="34" charset="0"/>
                <a:hlinkClick r:id="rId3">
                  <a:extLst>
                    <a:ext uri="{A12FA001-AC4F-418D-AE19-62706E023703}">
                      <ahyp:hlinkClr xmlns:ahyp="http://schemas.microsoft.com/office/drawing/2018/hyperlinkcolor" val="tx"/>
                    </a:ext>
                  </a:extLst>
                </a:hlinkClick>
              </a:rPr>
              <a:t>https://sao.georgia.gov/federal-compliance-reporting</a:t>
            </a:r>
            <a:endParaRPr lang="en-US" dirty="0">
              <a:solidFill>
                <a:schemeClr val="accent5"/>
              </a:solidFill>
              <a:latin typeface="Arial Narrow" panose="020B0606020202030204" pitchFamily="34" charset="0"/>
            </a:endParaRPr>
          </a:p>
          <a:p>
            <a:pPr marL="457200" lvl="1" indent="0">
              <a:buNone/>
            </a:pPr>
            <a:endParaRPr lang="en-US" sz="2800" dirty="0">
              <a:solidFill>
                <a:schemeClr val="accent5"/>
              </a:solidFill>
              <a:latin typeface="Arial Narrow" panose="020B0606020202030204" pitchFamily="34" charset="0"/>
            </a:endParaRPr>
          </a:p>
          <a:p>
            <a:pPr marL="0" indent="0">
              <a:buNone/>
            </a:pPr>
            <a:r>
              <a:rPr lang="en-US" sz="2800" dirty="0">
                <a:solidFill>
                  <a:srgbClr val="7030A0"/>
                </a:solidFill>
                <a:latin typeface="Arial Narrow" panose="020B0606020202030204" pitchFamily="34" charset="0"/>
              </a:rPr>
              <a:t>Remember: all Federal money must be reported (in current </a:t>
            </a:r>
            <a:r>
              <a:rPr lang="en-US" sz="2800" dirty="0" err="1">
                <a:solidFill>
                  <a:srgbClr val="7030A0"/>
                </a:solidFill>
                <a:latin typeface="Arial Narrow" panose="020B0606020202030204" pitchFamily="34" charset="0"/>
              </a:rPr>
              <a:t>Covid</a:t>
            </a:r>
            <a:r>
              <a:rPr lang="en-US" sz="2800" dirty="0">
                <a:solidFill>
                  <a:srgbClr val="7030A0"/>
                </a:solidFill>
                <a:latin typeface="Arial Narrow" panose="020B0606020202030204" pitchFamily="34" charset="0"/>
              </a:rPr>
              <a:t> some Agencies may receive Federal amounts and may not have reported anything in past years)</a:t>
            </a:r>
            <a:endParaRPr lang="en-US" sz="2800" b="1" dirty="0">
              <a:solidFill>
                <a:srgbClr val="7030A0"/>
              </a:solidFill>
              <a:latin typeface="Arial Narrow" panose="020B0606020202030204" pitchFamily="34" charset="0"/>
            </a:endParaRPr>
          </a:p>
        </p:txBody>
      </p:sp>
      <p:sp>
        <p:nvSpPr>
          <p:cNvPr id="3" name="Title 2"/>
          <p:cNvSpPr>
            <a:spLocks noGrp="1"/>
          </p:cNvSpPr>
          <p:nvPr>
            <p:ph type="title"/>
          </p:nvPr>
        </p:nvSpPr>
        <p:spPr/>
        <p:txBody>
          <a:bodyPr/>
          <a:lstStyle/>
          <a:p>
            <a:r>
              <a:rPr lang="en-US" dirty="0">
                <a:latin typeface="Arial Narrow" panose="020B0606020202030204" pitchFamily="34" charset="0"/>
              </a:rPr>
              <a:t>Single Audit</a:t>
            </a:r>
          </a:p>
        </p:txBody>
      </p:sp>
      <p:pic>
        <p:nvPicPr>
          <p:cNvPr id="2050" name="Picture 2" descr="https://www.audits.ga.gov/SefaExternal/assets/info-30ae9f4e66729f74e65fcbe9920c8bea.png">
            <a:extLst>
              <a:ext uri="{FF2B5EF4-FFF2-40B4-BE49-F238E27FC236}">
                <a16:creationId xmlns:a16="http://schemas.microsoft.com/office/drawing/2014/main" id="{B66825D2-C609-4861-AB73-6A6B069BD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46329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D47B8F7-D17E-4C5F-AD81-812D906470E0}"/>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60</a:t>
            </a:r>
          </a:p>
          <a:p>
            <a:endParaRPr lang="en-US" sz="1200" dirty="0">
              <a:solidFill>
                <a:schemeClr val="tx1">
                  <a:tint val="75000"/>
                </a:schemeClr>
              </a:solidFill>
            </a:endParaRPr>
          </a:p>
        </p:txBody>
      </p:sp>
    </p:spTree>
    <p:extLst>
      <p:ext uri="{BB962C8B-B14F-4D97-AF65-F5344CB8AC3E}">
        <p14:creationId xmlns:p14="http://schemas.microsoft.com/office/powerpoint/2010/main" val="4248172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687" y="1366837"/>
            <a:ext cx="8001000" cy="5257800"/>
          </a:xfrm>
        </p:spPr>
        <p:txBody>
          <a:bodyPr/>
          <a:lstStyle/>
          <a:p>
            <a:r>
              <a:rPr lang="en-US" sz="2800" dirty="0">
                <a:solidFill>
                  <a:schemeClr val="accent5"/>
                </a:solidFill>
                <a:latin typeface="Arial Narrow" panose="020B0606020202030204" pitchFamily="34" charset="0"/>
              </a:rPr>
              <a:t>SEFA webportal submission:</a:t>
            </a:r>
          </a:p>
          <a:p>
            <a:pPr lvl="1"/>
            <a:r>
              <a:rPr lang="en-US" sz="2000" dirty="0">
                <a:solidFill>
                  <a:schemeClr val="accent5"/>
                </a:solidFill>
                <a:latin typeface="Arial Narrow" panose="020B0606020202030204" pitchFamily="34" charset="0"/>
              </a:rPr>
              <a:t>Properly identify if monetary vs. non-monetary </a:t>
            </a:r>
          </a:p>
          <a:p>
            <a:pPr lvl="2"/>
            <a:r>
              <a:rPr lang="en-US" sz="1800" dirty="0">
                <a:solidFill>
                  <a:schemeClr val="accent5"/>
                </a:solidFill>
                <a:latin typeface="Arial Narrow" panose="020B0606020202030204" pitchFamily="34" charset="0"/>
              </a:rPr>
              <a:t>System limits monetary or non-monetary options by CFDA, but if needed reach out to SAO if you need to use a CFDA and the option is not available</a:t>
            </a:r>
          </a:p>
          <a:p>
            <a:pPr lvl="1"/>
            <a:r>
              <a:rPr lang="en-US" sz="2000" dirty="0">
                <a:solidFill>
                  <a:schemeClr val="accent5"/>
                </a:solidFill>
                <a:latin typeface="Arial Narrow" panose="020B0606020202030204" pitchFamily="34" charset="0"/>
              </a:rPr>
              <a:t>Properly identify research &amp; development </a:t>
            </a:r>
          </a:p>
          <a:p>
            <a:pPr lvl="2"/>
            <a:r>
              <a:rPr lang="en-US" sz="1800" dirty="0">
                <a:solidFill>
                  <a:schemeClr val="accent5"/>
                </a:solidFill>
                <a:latin typeface="Arial Narrow" panose="020B0606020202030204" pitchFamily="34" charset="0"/>
              </a:rPr>
              <a:t>Should find notation somewhere in grant award documents</a:t>
            </a:r>
          </a:p>
          <a:p>
            <a:pPr lvl="1"/>
            <a:r>
              <a:rPr lang="en-US" sz="2000" dirty="0">
                <a:solidFill>
                  <a:schemeClr val="accent5"/>
                </a:solidFill>
                <a:latin typeface="Arial Narrow" panose="020B0606020202030204" pitchFamily="34" charset="0"/>
              </a:rPr>
              <a:t>Use listing on SAO’s website to identify proper State Organization</a:t>
            </a:r>
          </a:p>
          <a:p>
            <a:pPr lvl="2"/>
            <a:r>
              <a:rPr lang="en-US" sz="1800" dirty="0">
                <a:solidFill>
                  <a:schemeClr val="accent5"/>
                </a:solidFill>
                <a:latin typeface="Arial Narrow" panose="020B0606020202030204" pitchFamily="34" charset="0"/>
              </a:rPr>
              <a:t>Use especially when receiving money from an Attached Organization as the System only allows for selection of the lead/parent organizations</a:t>
            </a:r>
          </a:p>
          <a:p>
            <a:pPr lvl="1"/>
            <a:r>
              <a:rPr lang="en-US" sz="2000" dirty="0">
                <a:solidFill>
                  <a:schemeClr val="accent5"/>
                </a:solidFill>
                <a:latin typeface="Arial Narrow" panose="020B0606020202030204" pitchFamily="34" charset="0"/>
              </a:rPr>
              <a:t>If passed-through make sure amount and ALL other information (CFDA number, R&amp;D answer, etc.) agrees to organization who initially received the money.</a:t>
            </a:r>
          </a:p>
          <a:p>
            <a:pPr lvl="1"/>
            <a:endParaRPr lang="en-US" sz="2400" dirty="0">
              <a:solidFill>
                <a:srgbClr val="00B0F0"/>
              </a:solidFill>
            </a:endParaRPr>
          </a:p>
          <a:p>
            <a:pPr marL="914400" lvl="2" indent="0">
              <a:buNone/>
            </a:pPr>
            <a:endParaRPr lang="en-US" sz="2000" dirty="0"/>
          </a:p>
          <a:p>
            <a:endParaRPr lang="en-US" sz="2800" dirty="0"/>
          </a:p>
        </p:txBody>
      </p:sp>
      <p:sp>
        <p:nvSpPr>
          <p:cNvPr id="3" name="Title 2"/>
          <p:cNvSpPr>
            <a:spLocks noGrp="1"/>
          </p:cNvSpPr>
          <p:nvPr>
            <p:ph type="title"/>
          </p:nvPr>
        </p:nvSpPr>
        <p:spPr/>
        <p:txBody>
          <a:bodyPr/>
          <a:lstStyle/>
          <a:p>
            <a:r>
              <a:rPr lang="en-US" dirty="0">
                <a:latin typeface="Arial Narrow" panose="020B0606020202030204" pitchFamily="34" charset="0"/>
              </a:rPr>
              <a:t>Single Audit</a:t>
            </a:r>
          </a:p>
        </p:txBody>
      </p:sp>
      <p:sp>
        <p:nvSpPr>
          <p:cNvPr id="4" name="Rectangle 3">
            <a:extLst>
              <a:ext uri="{FF2B5EF4-FFF2-40B4-BE49-F238E27FC236}">
                <a16:creationId xmlns:a16="http://schemas.microsoft.com/office/drawing/2014/main" id="{283F40CF-74D3-4871-A509-3FF93402C621}"/>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61</a:t>
            </a:r>
          </a:p>
          <a:p>
            <a:endParaRPr lang="en-US" sz="1200" dirty="0">
              <a:solidFill>
                <a:schemeClr val="tx1">
                  <a:tint val="75000"/>
                </a:schemeClr>
              </a:solidFill>
            </a:endParaRPr>
          </a:p>
        </p:txBody>
      </p:sp>
    </p:spTree>
    <p:extLst>
      <p:ext uri="{BB962C8B-B14F-4D97-AF65-F5344CB8AC3E}">
        <p14:creationId xmlns:p14="http://schemas.microsoft.com/office/powerpoint/2010/main" val="532737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687" y="1366837"/>
            <a:ext cx="8001000" cy="5257800"/>
          </a:xfrm>
        </p:spPr>
        <p:txBody>
          <a:bodyPr/>
          <a:lstStyle/>
          <a:p>
            <a:r>
              <a:rPr lang="en-US" sz="2800" dirty="0">
                <a:solidFill>
                  <a:schemeClr val="accent5"/>
                </a:solidFill>
                <a:latin typeface="Arial Narrow" panose="020B0606020202030204" pitchFamily="34" charset="0"/>
              </a:rPr>
              <a:t>SEFA webportal submission:</a:t>
            </a:r>
          </a:p>
          <a:p>
            <a:pPr lvl="1"/>
            <a:r>
              <a:rPr lang="en-US" sz="2400" dirty="0">
                <a:solidFill>
                  <a:schemeClr val="accent5"/>
                </a:solidFill>
                <a:latin typeface="Arial Narrow" panose="020B0606020202030204" pitchFamily="34" charset="0"/>
              </a:rPr>
              <a:t>Use CFDA number per grant award documents</a:t>
            </a:r>
          </a:p>
          <a:p>
            <a:pPr lvl="2"/>
            <a:r>
              <a:rPr lang="en-US" sz="2000" dirty="0">
                <a:solidFill>
                  <a:schemeClr val="accent5"/>
                </a:solidFill>
                <a:latin typeface="Arial Narrow" panose="020B0606020202030204" pitchFamily="34" charset="0"/>
              </a:rPr>
              <a:t>Do not just use same CFDA number that was used in past years</a:t>
            </a:r>
          </a:p>
          <a:p>
            <a:pPr lvl="1"/>
            <a:r>
              <a:rPr lang="en-US" sz="2400" dirty="0">
                <a:solidFill>
                  <a:schemeClr val="accent5"/>
                </a:solidFill>
                <a:latin typeface="Arial Narrow" panose="020B0606020202030204" pitchFamily="34" charset="0"/>
              </a:rPr>
              <a:t>System will be updated to only allow active CFDA numbers to be used, but reach out to SAO if there is one needed to be used that is not valid in the System</a:t>
            </a:r>
          </a:p>
          <a:p>
            <a:pPr lvl="2"/>
            <a:r>
              <a:rPr lang="en-US" sz="2000" dirty="0">
                <a:solidFill>
                  <a:schemeClr val="accent5"/>
                </a:solidFill>
                <a:latin typeface="Arial Narrow" panose="020B0606020202030204" pitchFamily="34" charset="0"/>
              </a:rPr>
              <a:t>Do not just pick a different CFDA</a:t>
            </a:r>
          </a:p>
          <a:p>
            <a:r>
              <a:rPr lang="en-US" sz="2800" dirty="0">
                <a:solidFill>
                  <a:schemeClr val="accent5"/>
                </a:solidFill>
                <a:latin typeface="Arial Narrow" panose="020B0606020202030204" pitchFamily="34" charset="0"/>
              </a:rPr>
              <a:t>Interagency pass thru:</a:t>
            </a:r>
          </a:p>
          <a:p>
            <a:pPr lvl="1"/>
            <a:r>
              <a:rPr lang="en-US" sz="2400" dirty="0">
                <a:solidFill>
                  <a:schemeClr val="accent5"/>
                </a:solidFill>
                <a:latin typeface="Arial Narrow" panose="020B0606020202030204" pitchFamily="34" charset="0"/>
              </a:rPr>
              <a:t>There are still issues with agencies not matching. Please remember “timing” is not an acceptable as both sides should match (may require URP adjustment).</a:t>
            </a:r>
          </a:p>
          <a:p>
            <a:pPr lvl="4"/>
            <a:endParaRPr lang="en-US" sz="1400" dirty="0">
              <a:solidFill>
                <a:srgbClr val="00B0F0"/>
              </a:solidFill>
              <a:latin typeface="Arial Narrow" panose="020B0606020202030204" pitchFamily="34" charset="0"/>
            </a:endParaRPr>
          </a:p>
          <a:p>
            <a:pPr lvl="4"/>
            <a:endParaRPr lang="en-US" sz="1400" dirty="0">
              <a:solidFill>
                <a:srgbClr val="00B0F0"/>
              </a:solidFill>
              <a:latin typeface="Arial Narrow" panose="020B0606020202030204" pitchFamily="34" charset="0"/>
            </a:endParaRPr>
          </a:p>
          <a:p>
            <a:pPr marL="1828800" lvl="4" indent="0">
              <a:buNone/>
            </a:pPr>
            <a:endParaRPr lang="en-US" sz="1400" dirty="0"/>
          </a:p>
          <a:p>
            <a:endParaRPr lang="en-US" sz="2800" dirty="0"/>
          </a:p>
        </p:txBody>
      </p:sp>
      <p:sp>
        <p:nvSpPr>
          <p:cNvPr id="3" name="Title 2"/>
          <p:cNvSpPr>
            <a:spLocks noGrp="1"/>
          </p:cNvSpPr>
          <p:nvPr>
            <p:ph type="title"/>
          </p:nvPr>
        </p:nvSpPr>
        <p:spPr/>
        <p:txBody>
          <a:bodyPr/>
          <a:lstStyle/>
          <a:p>
            <a:r>
              <a:rPr lang="en-US" dirty="0">
                <a:latin typeface="Arial Narrow" panose="020B0606020202030204" pitchFamily="34" charset="0"/>
              </a:rPr>
              <a:t>Single Audit</a:t>
            </a:r>
          </a:p>
        </p:txBody>
      </p:sp>
      <p:sp>
        <p:nvSpPr>
          <p:cNvPr id="4" name="Rectangle 3">
            <a:extLst>
              <a:ext uri="{FF2B5EF4-FFF2-40B4-BE49-F238E27FC236}">
                <a16:creationId xmlns:a16="http://schemas.microsoft.com/office/drawing/2014/main" id="{3689BE63-2314-444C-A333-23A387D73E0D}"/>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62</a:t>
            </a:r>
          </a:p>
          <a:p>
            <a:endParaRPr lang="en-US" sz="1200" dirty="0">
              <a:solidFill>
                <a:schemeClr val="tx1">
                  <a:tint val="75000"/>
                </a:schemeClr>
              </a:solidFill>
            </a:endParaRPr>
          </a:p>
        </p:txBody>
      </p:sp>
    </p:spTree>
    <p:extLst>
      <p:ext uri="{BB962C8B-B14F-4D97-AF65-F5344CB8AC3E}">
        <p14:creationId xmlns:p14="http://schemas.microsoft.com/office/powerpoint/2010/main" val="27641534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endParaRPr lang="en-US" dirty="0"/>
          </a:p>
          <a:p>
            <a:pPr marL="0" indent="0" algn="ctr">
              <a:buNone/>
            </a:pPr>
            <a:r>
              <a:rPr lang="en-US" dirty="0">
                <a:latin typeface="Arial Narrow" panose="020B0606020202030204" pitchFamily="34" charset="0"/>
              </a:rPr>
              <a:t>Post-Closing Adjustments</a:t>
            </a:r>
          </a:p>
        </p:txBody>
      </p:sp>
      <p:sp>
        <p:nvSpPr>
          <p:cNvPr id="3" name="Title 2"/>
          <p:cNvSpPr>
            <a:spLocks noGrp="1"/>
          </p:cNvSpPr>
          <p:nvPr>
            <p:ph type="title"/>
          </p:nvPr>
        </p:nvSpPr>
        <p:spPr/>
        <p:txBody>
          <a:bodyPr/>
          <a:lstStyle/>
          <a:p>
            <a:r>
              <a:rPr lang="en-US" dirty="0">
                <a:latin typeface="Arial Narrow" panose="020B0606020202030204" pitchFamily="34" charset="0"/>
              </a:rPr>
              <a:t>PCA Tips</a:t>
            </a:r>
            <a:br>
              <a:rPr lang="en-US" dirty="0">
                <a:latin typeface="Arial Narrow" panose="020B0606020202030204" pitchFamily="34" charset="0"/>
              </a:rPr>
            </a:br>
            <a:endParaRPr lang="en-US" dirty="0"/>
          </a:p>
        </p:txBody>
      </p:sp>
      <p:sp>
        <p:nvSpPr>
          <p:cNvPr id="4" name="Rectangle 3">
            <a:extLst>
              <a:ext uri="{FF2B5EF4-FFF2-40B4-BE49-F238E27FC236}">
                <a16:creationId xmlns:a16="http://schemas.microsoft.com/office/drawing/2014/main" id="{20D5BBD5-B563-464B-AC2A-23097F026AAA}"/>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63</a:t>
            </a:r>
          </a:p>
          <a:p>
            <a:endParaRPr lang="en-US" sz="1200" dirty="0">
              <a:solidFill>
                <a:schemeClr val="tx1">
                  <a:tint val="75000"/>
                </a:schemeClr>
              </a:solidFill>
            </a:endParaRPr>
          </a:p>
        </p:txBody>
      </p:sp>
    </p:spTree>
    <p:extLst>
      <p:ext uri="{BB962C8B-B14F-4D97-AF65-F5344CB8AC3E}">
        <p14:creationId xmlns:p14="http://schemas.microsoft.com/office/powerpoint/2010/main" val="4209551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buClr>
                <a:srgbClr val="1F497D">
                  <a:lumMod val="50000"/>
                </a:srgbClr>
              </a:buClr>
            </a:pPr>
            <a:endParaRPr lang="en-US" sz="2400" dirty="0"/>
          </a:p>
          <a:p>
            <a:pPr lvl="0">
              <a:buClr>
                <a:srgbClr val="1F497D">
                  <a:lumMod val="50000"/>
                </a:srgbClr>
              </a:buClr>
            </a:pPr>
            <a:r>
              <a:rPr lang="en-US" sz="2400" dirty="0">
                <a:latin typeface="Arial Narrow" panose="020B0606020202030204" pitchFamily="34" charset="0"/>
              </a:rPr>
              <a:t>PCA entry form is filled out completely and correctly and entry is balanced. Make sure correct account, program, fund source and budget year data is provided.</a:t>
            </a:r>
          </a:p>
          <a:p>
            <a:pPr lvl="0">
              <a:buClr>
                <a:srgbClr val="1F497D">
                  <a:lumMod val="50000"/>
                </a:srgbClr>
              </a:buClr>
            </a:pPr>
            <a:r>
              <a:rPr lang="en-US" sz="2400" dirty="0">
                <a:latin typeface="Arial Narrow" panose="020B0606020202030204" pitchFamily="34" charset="0"/>
              </a:rPr>
              <a:t>Program and fund source data on PCA form is reported properly on Fund Balance Appropriations form (FBAF) (e.g. PCA adjusts state funds but federal funds are adjusted on FBAF).</a:t>
            </a:r>
          </a:p>
          <a:p>
            <a:pPr lvl="0">
              <a:buClr>
                <a:srgbClr val="1F497D">
                  <a:lumMod val="50000"/>
                </a:srgbClr>
              </a:buClr>
            </a:pPr>
            <a:r>
              <a:rPr lang="en-US" sz="2400" dirty="0">
                <a:latin typeface="Arial Narrow" panose="020B0606020202030204" pitchFamily="34" charset="0"/>
              </a:rPr>
              <a:t>Use one PCA form per entry, do not combine multiple PCAs onto one form.</a:t>
            </a:r>
          </a:p>
          <a:p>
            <a:pPr lvl="0">
              <a:buClr>
                <a:srgbClr val="1F497D">
                  <a:lumMod val="50000"/>
                </a:srgbClr>
              </a:buClr>
            </a:pPr>
            <a:r>
              <a:rPr lang="en-US" sz="2400" dirty="0">
                <a:latin typeface="Arial Narrow" panose="020B0606020202030204" pitchFamily="34" charset="0"/>
              </a:rPr>
              <a:t>Do not add lines to PCA short form. If additional lines are needed, use PCA long form, or request assistance from SAO to add additional lines</a:t>
            </a:r>
          </a:p>
          <a:p>
            <a:endParaRPr lang="en-US" dirty="0"/>
          </a:p>
          <a:p>
            <a:endParaRPr lang="en-US" dirty="0"/>
          </a:p>
          <a:p>
            <a:endParaRPr lang="en-US" dirty="0"/>
          </a:p>
          <a:p>
            <a:pPr marL="0" indent="0">
              <a:buNone/>
            </a:pPr>
            <a:r>
              <a:rPr lang="en-US" dirty="0"/>
              <a:t>			</a:t>
            </a:r>
          </a:p>
        </p:txBody>
      </p:sp>
      <p:sp>
        <p:nvSpPr>
          <p:cNvPr id="3" name="Title 2"/>
          <p:cNvSpPr>
            <a:spLocks noGrp="1"/>
          </p:cNvSpPr>
          <p:nvPr>
            <p:ph type="title"/>
          </p:nvPr>
        </p:nvSpPr>
        <p:spPr/>
        <p:txBody>
          <a:bodyPr/>
          <a:lstStyle/>
          <a:p>
            <a:r>
              <a:rPr lang="en-US" dirty="0">
                <a:latin typeface="Arial Narrow" panose="020B0606020202030204" pitchFamily="34" charset="0"/>
              </a:rPr>
              <a:t>PCA Tips</a:t>
            </a:r>
          </a:p>
        </p:txBody>
      </p:sp>
      <p:sp>
        <p:nvSpPr>
          <p:cNvPr id="4" name="Rectangle 3">
            <a:extLst>
              <a:ext uri="{FF2B5EF4-FFF2-40B4-BE49-F238E27FC236}">
                <a16:creationId xmlns:a16="http://schemas.microsoft.com/office/drawing/2014/main" id="{D262835A-8FCB-48AA-8E7B-A3F7FD8B58F2}"/>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64</a:t>
            </a:r>
          </a:p>
          <a:p>
            <a:endParaRPr lang="en-US" sz="1200" dirty="0">
              <a:solidFill>
                <a:schemeClr val="tx1">
                  <a:tint val="75000"/>
                </a:schemeClr>
              </a:solidFill>
            </a:endParaRPr>
          </a:p>
        </p:txBody>
      </p:sp>
    </p:spTree>
    <p:extLst>
      <p:ext uri="{BB962C8B-B14F-4D97-AF65-F5344CB8AC3E}">
        <p14:creationId xmlns:p14="http://schemas.microsoft.com/office/powerpoint/2010/main" val="3243139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800100"/>
            <a:ext cx="8001000" cy="5257800"/>
          </a:xfrm>
        </p:spPr>
        <p:txBody>
          <a:bodyPr/>
          <a:lstStyle/>
          <a:p>
            <a:pPr lvl="0">
              <a:buClr>
                <a:srgbClr val="1F497D">
                  <a:lumMod val="50000"/>
                </a:srgbClr>
              </a:buClr>
            </a:pPr>
            <a:endParaRPr lang="en-US" sz="2400" dirty="0"/>
          </a:p>
          <a:p>
            <a:pPr lvl="0">
              <a:buClr>
                <a:srgbClr val="1F497D">
                  <a:lumMod val="50000"/>
                </a:srgbClr>
              </a:buClr>
            </a:pPr>
            <a:endParaRPr lang="en-US" sz="2400" dirty="0">
              <a:solidFill>
                <a:schemeClr val="tx2"/>
              </a:solidFill>
            </a:endParaRPr>
          </a:p>
          <a:p>
            <a:pPr lvl="0">
              <a:buClr>
                <a:srgbClr val="1F497D">
                  <a:lumMod val="50000"/>
                </a:srgbClr>
              </a:buClr>
            </a:pPr>
            <a:r>
              <a:rPr lang="en-US" sz="2400" dirty="0">
                <a:solidFill>
                  <a:schemeClr val="tx2"/>
                </a:solidFill>
                <a:latin typeface="Arial Narrow" panose="020B0606020202030204" pitchFamily="34" charset="0"/>
              </a:rPr>
              <a:t>PCAs are processed in TeamWorks timely in subsequent fiscal year (do not wait for SAO’s beginning fund balance recon exercise, PCAs should be posted prior).</a:t>
            </a:r>
          </a:p>
          <a:p>
            <a:pPr lvl="1">
              <a:buClr>
                <a:srgbClr val="1F497D">
                  <a:lumMod val="50000"/>
                </a:srgbClr>
              </a:buClr>
            </a:pPr>
            <a:r>
              <a:rPr lang="en-US" sz="2000" dirty="0">
                <a:solidFill>
                  <a:schemeClr val="tx2"/>
                </a:solidFill>
                <a:latin typeface="Arial Narrow" panose="020B0606020202030204" pitchFamily="34" charset="0"/>
              </a:rPr>
              <a:t>Use accounts indicated in the FY21 column of the form when posting FY20 PCAs to </a:t>
            </a:r>
            <a:r>
              <a:rPr lang="en-US" sz="2000" dirty="0" err="1">
                <a:solidFill>
                  <a:schemeClr val="tx2"/>
                </a:solidFill>
                <a:latin typeface="Arial Narrow" panose="020B0606020202030204" pitchFamily="34" charset="0"/>
              </a:rPr>
              <a:t>Teamworks</a:t>
            </a:r>
            <a:r>
              <a:rPr lang="en-US" sz="2000" dirty="0">
                <a:solidFill>
                  <a:schemeClr val="tx2"/>
                </a:solidFill>
                <a:latin typeface="Arial Narrow" panose="020B0606020202030204" pitchFamily="34" charset="0"/>
              </a:rPr>
              <a:t> in FY21 (as items recorded to a revenue/expense account on the FY20 PCA need to be posted to account 390001 in </a:t>
            </a:r>
            <a:r>
              <a:rPr lang="en-US" sz="2000" dirty="0" err="1">
                <a:solidFill>
                  <a:schemeClr val="tx2"/>
                </a:solidFill>
                <a:latin typeface="Arial Narrow" panose="020B0606020202030204" pitchFamily="34" charset="0"/>
              </a:rPr>
              <a:t>Teamworks</a:t>
            </a:r>
            <a:r>
              <a:rPr lang="en-US" sz="2000" dirty="0">
                <a:solidFill>
                  <a:schemeClr val="tx2"/>
                </a:solidFill>
                <a:latin typeface="Arial Narrow" panose="020B0606020202030204" pitchFamily="34" charset="0"/>
              </a:rPr>
              <a:t> in FY21).</a:t>
            </a:r>
          </a:p>
          <a:p>
            <a:pPr lvl="1">
              <a:buClr>
                <a:srgbClr val="1F497D">
                  <a:lumMod val="50000"/>
                </a:srgbClr>
              </a:buClr>
            </a:pPr>
            <a:endParaRPr lang="en-US" sz="2000" dirty="0">
              <a:latin typeface="Arial Narrow" panose="020B0606020202030204" pitchFamily="34" charset="0"/>
            </a:endParaRPr>
          </a:p>
          <a:p>
            <a:pPr>
              <a:buClr>
                <a:srgbClr val="1F497D">
                  <a:lumMod val="50000"/>
                </a:srgbClr>
              </a:buClr>
            </a:pPr>
            <a:r>
              <a:rPr lang="en-US" sz="2400" dirty="0">
                <a:latin typeface="Arial Narrow" panose="020B0606020202030204" pitchFamily="34" charset="0"/>
              </a:rPr>
              <a:t>Limit the number of PCAs submitted</a:t>
            </a:r>
          </a:p>
          <a:p>
            <a:pPr lvl="1">
              <a:buClr>
                <a:srgbClr val="1F497D">
                  <a:lumMod val="50000"/>
                </a:srgbClr>
              </a:buClr>
            </a:pPr>
            <a:r>
              <a:rPr lang="en-US" sz="2000" dirty="0">
                <a:solidFill>
                  <a:srgbClr val="002060"/>
                </a:solidFill>
                <a:latin typeface="Arial Narrow" panose="020B0606020202030204" pitchFamily="34" charset="0"/>
              </a:rPr>
              <a:t>Non-recurring each year as recurring ones should be adjusted in the next year before 998 closes (e.g. PCAs should be non-routine and non-recurring)</a:t>
            </a:r>
          </a:p>
          <a:p>
            <a:endParaRPr lang="en-US" dirty="0"/>
          </a:p>
          <a:p>
            <a:endParaRPr lang="en-US" dirty="0"/>
          </a:p>
          <a:p>
            <a:endParaRPr lang="en-US" dirty="0"/>
          </a:p>
          <a:p>
            <a:pPr marL="0" indent="0">
              <a:buNone/>
            </a:pPr>
            <a:r>
              <a:rPr lang="en-US" dirty="0"/>
              <a:t>			</a:t>
            </a:r>
          </a:p>
        </p:txBody>
      </p:sp>
      <p:sp>
        <p:nvSpPr>
          <p:cNvPr id="3" name="Title 2"/>
          <p:cNvSpPr>
            <a:spLocks noGrp="1"/>
          </p:cNvSpPr>
          <p:nvPr>
            <p:ph type="title"/>
          </p:nvPr>
        </p:nvSpPr>
        <p:spPr/>
        <p:txBody>
          <a:bodyPr/>
          <a:lstStyle/>
          <a:p>
            <a:r>
              <a:rPr lang="en-US" dirty="0">
                <a:latin typeface="Arial Narrow" panose="020B0606020202030204" pitchFamily="34" charset="0"/>
              </a:rPr>
              <a:t>PCA Tips</a:t>
            </a:r>
          </a:p>
        </p:txBody>
      </p:sp>
      <p:sp>
        <p:nvSpPr>
          <p:cNvPr id="4" name="Rectangle 3">
            <a:extLst>
              <a:ext uri="{FF2B5EF4-FFF2-40B4-BE49-F238E27FC236}">
                <a16:creationId xmlns:a16="http://schemas.microsoft.com/office/drawing/2014/main" id="{7667DF95-DAC0-4B61-9A46-6460FB9E85D4}"/>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65</a:t>
            </a:r>
          </a:p>
          <a:p>
            <a:endParaRPr lang="en-US" sz="1200" dirty="0">
              <a:solidFill>
                <a:schemeClr val="tx1">
                  <a:tint val="75000"/>
                </a:schemeClr>
              </a:solidFill>
            </a:endParaRPr>
          </a:p>
        </p:txBody>
      </p:sp>
    </p:spTree>
    <p:extLst>
      <p:ext uri="{BB962C8B-B14F-4D97-AF65-F5344CB8AC3E}">
        <p14:creationId xmlns:p14="http://schemas.microsoft.com/office/powerpoint/2010/main" val="42273132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Arial Narrow" panose="020B0606020202030204" pitchFamily="34" charset="0"/>
              </a:rPr>
              <a:t>Other Items Noted from CAFR Process</a:t>
            </a:r>
          </a:p>
        </p:txBody>
      </p:sp>
      <p:sp>
        <p:nvSpPr>
          <p:cNvPr id="3" name="Title 2"/>
          <p:cNvSpPr>
            <a:spLocks noGrp="1"/>
          </p:cNvSpPr>
          <p:nvPr>
            <p:ph type="title"/>
          </p:nvPr>
        </p:nvSpPr>
        <p:spPr/>
        <p:txBody>
          <a:bodyPr/>
          <a:lstStyle/>
          <a:p>
            <a:r>
              <a:rPr lang="en-US" dirty="0"/>
              <a:t> </a:t>
            </a:r>
          </a:p>
        </p:txBody>
      </p:sp>
      <p:sp>
        <p:nvSpPr>
          <p:cNvPr id="4" name="Rectangle 3">
            <a:extLst>
              <a:ext uri="{FF2B5EF4-FFF2-40B4-BE49-F238E27FC236}">
                <a16:creationId xmlns:a16="http://schemas.microsoft.com/office/drawing/2014/main" id="{EBCECEF6-5930-4DE7-A41E-82E08711E53A}"/>
              </a:ext>
            </a:extLst>
          </p:cNvPr>
          <p:cNvSpPr/>
          <p:nvPr/>
        </p:nvSpPr>
        <p:spPr>
          <a:xfrm rot="10800000" flipV="1">
            <a:off x="8610600" y="6553200"/>
            <a:ext cx="838200" cy="461665"/>
          </a:xfrm>
          <a:prstGeom prst="rect">
            <a:avLst/>
          </a:prstGeom>
        </p:spPr>
        <p:txBody>
          <a:bodyPr wrap="square">
            <a:spAutoFit/>
          </a:bodyPr>
          <a:lstStyle/>
          <a:p>
            <a:r>
              <a:rPr lang="en-US" sz="1200" dirty="0">
                <a:solidFill>
                  <a:schemeClr val="tx1">
                    <a:tint val="75000"/>
                  </a:schemeClr>
                </a:solidFill>
              </a:rPr>
              <a:t>66</a:t>
            </a:r>
          </a:p>
          <a:p>
            <a:endParaRPr lang="en-US" sz="1200" dirty="0">
              <a:solidFill>
                <a:schemeClr val="tx1">
                  <a:tint val="75000"/>
                </a:schemeClr>
              </a:solidFill>
            </a:endParaRPr>
          </a:p>
        </p:txBody>
      </p:sp>
    </p:spTree>
    <p:extLst>
      <p:ext uri="{BB962C8B-B14F-4D97-AF65-F5344CB8AC3E}">
        <p14:creationId xmlns:p14="http://schemas.microsoft.com/office/powerpoint/2010/main" val="17939036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447800"/>
            <a:ext cx="7924800" cy="5105400"/>
          </a:xfrm>
        </p:spPr>
        <p:txBody>
          <a:bodyPr/>
          <a:lstStyle/>
          <a:p>
            <a:pPr marL="57150" indent="0">
              <a:buClrTx/>
              <a:buNone/>
            </a:pPr>
            <a:r>
              <a:rPr lang="en-US" sz="2600" dirty="0">
                <a:solidFill>
                  <a:schemeClr val="tx2"/>
                </a:solidFill>
                <a:latin typeface="Arial Narrow" panose="020B0606020202030204" pitchFamily="34" charset="0"/>
              </a:rPr>
              <a:t>Common Statewide Findings</a:t>
            </a:r>
          </a:p>
          <a:p>
            <a:pPr marL="57150" indent="0">
              <a:buClrTx/>
              <a:buNone/>
            </a:pPr>
            <a:endParaRPr lang="en-US" sz="2400" dirty="0">
              <a:solidFill>
                <a:schemeClr val="tx2"/>
              </a:solidFill>
              <a:latin typeface="Arial Narrow" panose="020B0606020202030204" pitchFamily="34" charset="0"/>
            </a:endParaRPr>
          </a:p>
          <a:p>
            <a:pPr marL="400050">
              <a:buClrTx/>
            </a:pPr>
            <a:r>
              <a:rPr lang="en-US" sz="2600" dirty="0">
                <a:solidFill>
                  <a:schemeClr val="tx2"/>
                </a:solidFill>
                <a:latin typeface="Arial Narrow" panose="020B0606020202030204" pitchFamily="34" charset="0"/>
              </a:rPr>
              <a:t>These are repeat findings across multiple agencies:</a:t>
            </a:r>
          </a:p>
          <a:p>
            <a:pPr lvl="1"/>
            <a:r>
              <a:rPr lang="en-US" sz="2300" dirty="0">
                <a:solidFill>
                  <a:schemeClr val="tx2"/>
                </a:solidFill>
                <a:latin typeface="Arial Narrow" panose="020B0606020202030204" pitchFamily="34" charset="0"/>
              </a:rPr>
              <a:t>IT controls</a:t>
            </a:r>
          </a:p>
          <a:p>
            <a:pPr lvl="2"/>
            <a:r>
              <a:rPr lang="en-US" sz="2300" dirty="0">
                <a:solidFill>
                  <a:schemeClr val="tx2"/>
                </a:solidFill>
                <a:latin typeface="Arial Narrow" panose="020B0606020202030204" pitchFamily="34" charset="0"/>
              </a:rPr>
              <a:t>Periodic review of user access </a:t>
            </a:r>
          </a:p>
          <a:p>
            <a:pPr lvl="2"/>
            <a:r>
              <a:rPr lang="en-US" sz="2300" dirty="0">
                <a:solidFill>
                  <a:schemeClr val="tx2"/>
                </a:solidFill>
                <a:latin typeface="Arial Narrow" panose="020B0606020202030204" pitchFamily="34" charset="0"/>
              </a:rPr>
              <a:t>Segregation of duties (user access rights)</a:t>
            </a:r>
          </a:p>
          <a:p>
            <a:pPr lvl="1"/>
            <a:endParaRPr lang="en-US" sz="2300" dirty="0">
              <a:solidFill>
                <a:srgbClr val="7030A0"/>
              </a:solidFill>
              <a:latin typeface="Arial Narrow" panose="020B0606020202030204" pitchFamily="34" charset="0"/>
            </a:endParaRPr>
          </a:p>
          <a:p>
            <a:pPr lvl="1"/>
            <a:r>
              <a:rPr lang="en-US" sz="2300" dirty="0">
                <a:solidFill>
                  <a:schemeClr val="tx2"/>
                </a:solidFill>
                <a:latin typeface="Arial Narrow" panose="020B0606020202030204" pitchFamily="34" charset="0"/>
              </a:rPr>
              <a:t>Financial Reporting</a:t>
            </a:r>
          </a:p>
          <a:p>
            <a:pPr lvl="2"/>
            <a:r>
              <a:rPr lang="en-US" sz="2300" dirty="0">
                <a:solidFill>
                  <a:schemeClr val="tx2"/>
                </a:solidFill>
                <a:latin typeface="Arial Narrow" panose="020B0606020202030204" pitchFamily="34" charset="0"/>
              </a:rPr>
              <a:t>Strengthen control over accuracy of information in financial statements and required disclosures</a:t>
            </a:r>
          </a:p>
          <a:p>
            <a:pPr lvl="2"/>
            <a:r>
              <a:rPr lang="en-US" sz="2300" dirty="0">
                <a:solidFill>
                  <a:schemeClr val="tx2"/>
                </a:solidFill>
                <a:latin typeface="Arial Narrow" panose="020B0606020202030204" pitchFamily="34" charset="0"/>
              </a:rPr>
              <a:t>Errors in year-end forms</a:t>
            </a:r>
          </a:p>
          <a:p>
            <a:pPr lvl="1"/>
            <a:endParaRPr lang="en-US" sz="2300" dirty="0">
              <a:solidFill>
                <a:srgbClr val="7030A0"/>
              </a:solidFill>
              <a:latin typeface="Arial Narrow" panose="020B0606020202030204" pitchFamily="34" charset="0"/>
            </a:endParaRPr>
          </a:p>
        </p:txBody>
      </p:sp>
      <p:sp>
        <p:nvSpPr>
          <p:cNvPr id="7" name="Title 2">
            <a:extLst>
              <a:ext uri="{FF2B5EF4-FFF2-40B4-BE49-F238E27FC236}">
                <a16:creationId xmlns:a16="http://schemas.microsoft.com/office/drawing/2014/main" id="{68855BF6-FE89-4C1A-A18C-513908F3A6C1}"/>
              </a:ext>
            </a:extLst>
          </p:cNvPr>
          <p:cNvSpPr>
            <a:spLocks noGrp="1"/>
          </p:cNvSpPr>
          <p:nvPr>
            <p:ph type="title"/>
          </p:nvPr>
        </p:nvSpPr>
        <p:spPr>
          <a:xfrm>
            <a:off x="685800" y="76200"/>
            <a:ext cx="6400800" cy="838200"/>
          </a:xfrm>
        </p:spPr>
        <p:txBody>
          <a:bodyPr/>
          <a:lstStyle/>
          <a:p>
            <a:r>
              <a:rPr lang="en-US" dirty="0">
                <a:latin typeface="Arial Narrow" panose="020B0606020202030204" pitchFamily="34" charset="0"/>
              </a:rPr>
              <a:t>Other Items Noted</a:t>
            </a:r>
          </a:p>
        </p:txBody>
      </p:sp>
      <p:sp>
        <p:nvSpPr>
          <p:cNvPr id="4" name="Rectangle 3">
            <a:extLst>
              <a:ext uri="{FF2B5EF4-FFF2-40B4-BE49-F238E27FC236}">
                <a16:creationId xmlns:a16="http://schemas.microsoft.com/office/drawing/2014/main" id="{4AA0099D-210B-408B-896C-F26E7B0EB24F}"/>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67</a:t>
            </a:r>
          </a:p>
          <a:p>
            <a:endParaRPr lang="en-US" sz="1200" dirty="0">
              <a:solidFill>
                <a:schemeClr val="tx1">
                  <a:tint val="75000"/>
                </a:schemeClr>
              </a:solidFill>
            </a:endParaRPr>
          </a:p>
        </p:txBody>
      </p:sp>
    </p:spTree>
    <p:extLst>
      <p:ext uri="{BB962C8B-B14F-4D97-AF65-F5344CB8AC3E}">
        <p14:creationId xmlns:p14="http://schemas.microsoft.com/office/powerpoint/2010/main" val="2814518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solidFill>
                  <a:schemeClr val="accent5"/>
                </a:solidFill>
                <a:latin typeface="Arial Narrow" panose="020B0606020202030204" pitchFamily="34" charset="0"/>
              </a:rPr>
              <a:t>Clearing Account</a:t>
            </a:r>
          </a:p>
          <a:p>
            <a:pPr lvl="1"/>
            <a:r>
              <a:rPr lang="en-US" sz="2000" u="none" dirty="0">
                <a:solidFill>
                  <a:schemeClr val="accent5"/>
                </a:solidFill>
                <a:latin typeface="Arial Narrow" panose="020B0606020202030204" pitchFamily="34" charset="0"/>
              </a:rPr>
              <a:t>Must be zero </a:t>
            </a:r>
            <a:r>
              <a:rPr lang="en-US" sz="2000" b="1" u="none" dirty="0">
                <a:solidFill>
                  <a:schemeClr val="accent5"/>
                </a:solidFill>
                <a:latin typeface="Arial Narrow" panose="020B0606020202030204" pitchFamily="34" charset="0"/>
              </a:rPr>
              <a:t>by fund type </a:t>
            </a:r>
            <a:r>
              <a:rPr lang="en-US" sz="2000" u="none" dirty="0">
                <a:solidFill>
                  <a:schemeClr val="accent5"/>
                </a:solidFill>
                <a:latin typeface="Arial Narrow" panose="020B0606020202030204" pitchFamily="34" charset="0"/>
              </a:rPr>
              <a:t>by end of year (ex: BCR,CPF, Agency, etc). Refer to accounting policy: </a:t>
            </a:r>
            <a:r>
              <a:rPr lang="en-US" sz="2000" i="1" u="none" dirty="0">
                <a:solidFill>
                  <a:schemeClr val="accent5"/>
                </a:solidFill>
                <a:latin typeface="Arial Narrow" panose="020B0606020202030204" pitchFamily="34" charset="0"/>
              </a:rPr>
              <a:t>Control/Clearing Accounts-Balancing Requirements</a:t>
            </a:r>
            <a:r>
              <a:rPr lang="en-US" sz="2000" u="none" dirty="0">
                <a:solidFill>
                  <a:schemeClr val="accent5"/>
                </a:solidFill>
                <a:latin typeface="Arial Narrow" panose="020B0606020202030204" pitchFamily="34" charset="0"/>
              </a:rPr>
              <a:t> for travel related account exceptions</a:t>
            </a:r>
          </a:p>
          <a:p>
            <a:r>
              <a:rPr lang="en-US" sz="2400" dirty="0">
                <a:solidFill>
                  <a:schemeClr val="accent5"/>
                </a:solidFill>
                <a:latin typeface="Arial Narrow" panose="020B0606020202030204" pitchFamily="34" charset="0"/>
              </a:rPr>
              <a:t>Balances in accounts 196xxx should offset to zero at year end</a:t>
            </a:r>
          </a:p>
          <a:p>
            <a:pPr lvl="1"/>
            <a:r>
              <a:rPr lang="en-US" sz="2000" u="none" dirty="0">
                <a:solidFill>
                  <a:schemeClr val="accent5"/>
                </a:solidFill>
                <a:latin typeface="Arial Narrow" panose="020B0606020202030204" pitchFamily="34" charset="0"/>
              </a:rPr>
              <a:t>Excludes Travel Clearing accounts:</a:t>
            </a:r>
          </a:p>
          <a:p>
            <a:pPr lvl="2"/>
            <a:r>
              <a:rPr lang="en-US" sz="2000" dirty="0">
                <a:solidFill>
                  <a:schemeClr val="accent5"/>
                </a:solidFill>
                <a:latin typeface="Arial Narrow" panose="020B0606020202030204" pitchFamily="34" charset="0"/>
              </a:rPr>
              <a:t>196040</a:t>
            </a:r>
          </a:p>
          <a:p>
            <a:pPr lvl="2"/>
            <a:r>
              <a:rPr lang="en-US" sz="2000" u="none" dirty="0">
                <a:solidFill>
                  <a:schemeClr val="accent5"/>
                </a:solidFill>
                <a:latin typeface="Arial Narrow" panose="020B0606020202030204" pitchFamily="34" charset="0"/>
              </a:rPr>
              <a:t>196041</a:t>
            </a:r>
          </a:p>
          <a:p>
            <a:pPr lvl="2"/>
            <a:r>
              <a:rPr lang="en-US" sz="2000" dirty="0">
                <a:solidFill>
                  <a:schemeClr val="accent5"/>
                </a:solidFill>
                <a:latin typeface="Arial Narrow" panose="020B0606020202030204" pitchFamily="34" charset="0"/>
              </a:rPr>
              <a:t>196060</a:t>
            </a:r>
          </a:p>
          <a:p>
            <a:pPr lvl="2"/>
            <a:r>
              <a:rPr lang="en-US" sz="2000" u="none" dirty="0">
                <a:solidFill>
                  <a:schemeClr val="accent5"/>
                </a:solidFill>
                <a:latin typeface="Arial Narrow" panose="020B0606020202030204" pitchFamily="34" charset="0"/>
              </a:rPr>
              <a:t>196061</a:t>
            </a:r>
          </a:p>
          <a:p>
            <a:r>
              <a:rPr lang="en-US" sz="2400" dirty="0">
                <a:solidFill>
                  <a:schemeClr val="accent5"/>
                </a:solidFill>
                <a:latin typeface="Arial Narrow" panose="020B0606020202030204" pitchFamily="34" charset="0"/>
              </a:rPr>
              <a:t>Balances in accounts 296xxx should also offset to zero at year end</a:t>
            </a:r>
          </a:p>
          <a:p>
            <a:endParaRPr lang="en-US" dirty="0"/>
          </a:p>
        </p:txBody>
      </p:sp>
      <p:sp>
        <p:nvSpPr>
          <p:cNvPr id="3" name="Title 2"/>
          <p:cNvSpPr>
            <a:spLocks noGrp="1"/>
          </p:cNvSpPr>
          <p:nvPr>
            <p:ph type="title"/>
          </p:nvPr>
        </p:nvSpPr>
        <p:spPr/>
        <p:txBody>
          <a:bodyPr/>
          <a:lstStyle/>
          <a:p>
            <a:r>
              <a:rPr lang="en-US" dirty="0">
                <a:latin typeface="Arial Narrow" panose="020B0606020202030204" pitchFamily="34" charset="0"/>
              </a:rPr>
              <a:t>Other Items Noted</a:t>
            </a:r>
          </a:p>
        </p:txBody>
      </p:sp>
      <p:sp>
        <p:nvSpPr>
          <p:cNvPr id="4" name="Rectangle 3">
            <a:extLst>
              <a:ext uri="{FF2B5EF4-FFF2-40B4-BE49-F238E27FC236}">
                <a16:creationId xmlns:a16="http://schemas.microsoft.com/office/drawing/2014/main" id="{C3CA300A-204A-4E8A-A118-B01F87F71CFD}"/>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68</a:t>
            </a:r>
          </a:p>
          <a:p>
            <a:endParaRPr lang="en-US" sz="1200" dirty="0">
              <a:solidFill>
                <a:schemeClr val="tx1">
                  <a:tint val="75000"/>
                </a:schemeClr>
              </a:solidFill>
            </a:endParaRPr>
          </a:p>
        </p:txBody>
      </p:sp>
    </p:spTree>
    <p:extLst>
      <p:ext uri="{BB962C8B-B14F-4D97-AF65-F5344CB8AC3E}">
        <p14:creationId xmlns:p14="http://schemas.microsoft.com/office/powerpoint/2010/main" val="7592982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a:solidFill>
                  <a:schemeClr val="tx2"/>
                </a:solidFill>
                <a:latin typeface="Arial Narrow" panose="020B0606020202030204" pitchFamily="34" charset="0"/>
              </a:rPr>
              <a:t>Governance List</a:t>
            </a:r>
          </a:p>
          <a:p>
            <a:pPr lvl="1"/>
            <a:r>
              <a:rPr lang="en-US" sz="2100" u="none" dirty="0">
                <a:solidFill>
                  <a:schemeClr val="tx2"/>
                </a:solidFill>
                <a:latin typeface="Arial Narrow" panose="020B0606020202030204" pitchFamily="34" charset="0"/>
              </a:rPr>
              <a:t>Accounts Payable – Encumbrances Payable 200011 should be zero in General Ledger until year end when PO module closes to GL</a:t>
            </a:r>
          </a:p>
          <a:p>
            <a:pPr lvl="2"/>
            <a:r>
              <a:rPr lang="en-US" sz="2000" u="sng" dirty="0">
                <a:solidFill>
                  <a:schemeClr val="tx2"/>
                </a:solidFill>
                <a:latin typeface="Arial Narrow" panose="020B0606020202030204" pitchFamily="34" charset="0"/>
              </a:rPr>
              <a:t>Should only have balances from period 998 of CY</a:t>
            </a:r>
          </a:p>
          <a:p>
            <a:pPr lvl="2"/>
            <a:r>
              <a:rPr lang="en-US" sz="2000" u="sng" dirty="0">
                <a:solidFill>
                  <a:schemeClr val="tx2"/>
                </a:solidFill>
                <a:latin typeface="Arial Narrow" panose="020B0606020202030204" pitchFamily="34" charset="0"/>
              </a:rPr>
              <a:t>It is ok to post current year manual JVs for accrual of encumbrances to account 200011 in periods 12 and 998</a:t>
            </a:r>
          </a:p>
          <a:p>
            <a:pPr lvl="2"/>
            <a:r>
              <a:rPr lang="en-US" sz="2000" u="sng" dirty="0">
                <a:solidFill>
                  <a:schemeClr val="tx2"/>
                </a:solidFill>
                <a:latin typeface="Arial Narrow" panose="020B0606020202030204" pitchFamily="34" charset="0"/>
              </a:rPr>
              <a:t>In period 1 of the following year, manual JVs to account 200011 should be reversed and related adjustments should be made through the PO module</a:t>
            </a:r>
          </a:p>
          <a:p>
            <a:pPr lvl="2"/>
            <a:r>
              <a:rPr lang="en-US" sz="2000" u="sng" dirty="0">
                <a:solidFill>
                  <a:schemeClr val="tx2"/>
                </a:solidFill>
                <a:latin typeface="Arial Narrow" panose="020B0606020202030204" pitchFamily="34" charset="0"/>
              </a:rPr>
              <a:t>It is </a:t>
            </a:r>
            <a:r>
              <a:rPr lang="en-US" sz="2000" b="1" u="sng" dirty="0">
                <a:solidFill>
                  <a:schemeClr val="tx2"/>
                </a:solidFill>
                <a:latin typeface="Arial Narrow" panose="020B0606020202030204" pitchFamily="34" charset="0"/>
              </a:rPr>
              <a:t>not</a:t>
            </a:r>
            <a:r>
              <a:rPr lang="en-US" sz="2000" u="sng" dirty="0">
                <a:solidFill>
                  <a:schemeClr val="tx2"/>
                </a:solidFill>
                <a:latin typeface="Arial Narrow" panose="020B0606020202030204" pitchFamily="34" charset="0"/>
              </a:rPr>
              <a:t> ok to carry balances in account 200011 that resulted from prior year manual JVs</a:t>
            </a:r>
          </a:p>
          <a:p>
            <a:pPr marL="914400" lvl="2" indent="0">
              <a:buNone/>
            </a:pPr>
            <a:endParaRPr lang="en-US" sz="2000" u="sng" dirty="0">
              <a:highlight>
                <a:srgbClr val="FFFF00"/>
              </a:highlight>
            </a:endParaRPr>
          </a:p>
        </p:txBody>
      </p:sp>
      <p:sp>
        <p:nvSpPr>
          <p:cNvPr id="3" name="Title 2"/>
          <p:cNvSpPr>
            <a:spLocks noGrp="1"/>
          </p:cNvSpPr>
          <p:nvPr>
            <p:ph type="title"/>
          </p:nvPr>
        </p:nvSpPr>
        <p:spPr/>
        <p:txBody>
          <a:bodyPr/>
          <a:lstStyle/>
          <a:p>
            <a:r>
              <a:rPr lang="en-US" dirty="0">
                <a:latin typeface="Arial Narrow" panose="020B0606020202030204" pitchFamily="34" charset="0"/>
              </a:rPr>
              <a:t>Other Items Noted</a:t>
            </a:r>
          </a:p>
        </p:txBody>
      </p:sp>
      <p:sp>
        <p:nvSpPr>
          <p:cNvPr id="4" name="Rectangle 3">
            <a:extLst>
              <a:ext uri="{FF2B5EF4-FFF2-40B4-BE49-F238E27FC236}">
                <a16:creationId xmlns:a16="http://schemas.microsoft.com/office/drawing/2014/main" id="{5C6BE430-6B21-40C2-A798-2A98006D5184}"/>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69</a:t>
            </a:r>
          </a:p>
          <a:p>
            <a:endParaRPr lang="en-US" sz="1200" dirty="0">
              <a:solidFill>
                <a:schemeClr val="tx1">
                  <a:tint val="75000"/>
                </a:schemeClr>
              </a:solidFill>
            </a:endParaRPr>
          </a:p>
        </p:txBody>
      </p:sp>
    </p:spTree>
    <p:extLst>
      <p:ext uri="{BB962C8B-B14F-4D97-AF65-F5344CB8AC3E}">
        <p14:creationId xmlns:p14="http://schemas.microsoft.com/office/powerpoint/2010/main" val="4017295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5" name="Content Placeholder 1">
            <a:extLst>
              <a:ext uri="{FF2B5EF4-FFF2-40B4-BE49-F238E27FC236}">
                <a16:creationId xmlns:a16="http://schemas.microsoft.com/office/drawing/2014/main" id="{A5855415-AC88-45A0-BEF8-402810727D48}"/>
              </a:ext>
            </a:extLst>
          </p:cNvPr>
          <p:cNvSpPr txBox="1">
            <a:spLocks/>
          </p:cNvSpPr>
          <p:nvPr/>
        </p:nvSpPr>
        <p:spPr>
          <a:xfrm>
            <a:off x="161572" y="1219200"/>
            <a:ext cx="8525228" cy="5181601"/>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030A0"/>
              </a:buClr>
              <a:buFont typeface="Wingdings" panose="05000000000000000000" pitchFamily="2" charset="2"/>
              <a:buChar char="ü"/>
            </a:pPr>
            <a:r>
              <a:rPr lang="en-US" sz="2800" b="1" u="sng" dirty="0">
                <a:solidFill>
                  <a:srgbClr val="7030A0"/>
                </a:solidFill>
                <a:latin typeface="Arial Narrow" panose="020B0606020202030204" pitchFamily="34" charset="0"/>
              </a:rPr>
              <a:t>NEW PROCESS</a:t>
            </a:r>
            <a:r>
              <a:rPr lang="en-US" sz="2800" b="1" dirty="0">
                <a:solidFill>
                  <a:srgbClr val="7030A0"/>
                </a:solidFill>
                <a:latin typeface="Arial Narrow" panose="020B0606020202030204" pitchFamily="34" charset="0"/>
              </a:rPr>
              <a:t>:</a:t>
            </a:r>
          </a:p>
          <a:p>
            <a:pPr lvl="1">
              <a:buClr>
                <a:srgbClr val="7030A0"/>
              </a:buClr>
              <a:buFont typeface="Wingdings" panose="05000000000000000000" pitchFamily="2" charset="2"/>
              <a:buChar char="ü"/>
            </a:pPr>
            <a:r>
              <a:rPr lang="en-US" sz="2600" b="1" dirty="0">
                <a:solidFill>
                  <a:srgbClr val="7030A0"/>
                </a:solidFill>
                <a:latin typeface="Arial Narrow" panose="020B0606020202030204" pitchFamily="34" charset="0"/>
              </a:rPr>
              <a:t>When requesting new fund sources for custodial (formerly agency funds) activity.  You must either: </a:t>
            </a:r>
          </a:p>
          <a:p>
            <a:pPr marL="1371600" lvl="2" indent="-457200">
              <a:buClr>
                <a:srgbClr val="7030A0"/>
              </a:buClr>
              <a:buFont typeface="+mj-lt"/>
              <a:buAutoNum type="arabicPeriod"/>
            </a:pPr>
            <a:r>
              <a:rPr lang="en-US" sz="2200" b="1" dirty="0">
                <a:solidFill>
                  <a:srgbClr val="7030A0"/>
                </a:solidFill>
                <a:latin typeface="Arial Narrow" panose="020B0606020202030204" pitchFamily="34" charset="0"/>
              </a:rPr>
              <a:t>Update a former survey to include new fund source</a:t>
            </a:r>
          </a:p>
          <a:p>
            <a:pPr marL="1371600" lvl="2" indent="-457200">
              <a:buClr>
                <a:srgbClr val="7030A0"/>
              </a:buClr>
              <a:buFont typeface="+mj-lt"/>
              <a:buAutoNum type="arabicPeriod"/>
            </a:pPr>
            <a:r>
              <a:rPr lang="en-US" sz="2200" b="1" dirty="0">
                <a:solidFill>
                  <a:srgbClr val="7030A0"/>
                </a:solidFill>
                <a:latin typeface="Arial Narrow" panose="020B0606020202030204" pitchFamily="34" charset="0"/>
              </a:rPr>
              <a:t>Or provide new evaluation for the new activity</a:t>
            </a:r>
          </a:p>
          <a:p>
            <a:pPr lvl="1">
              <a:buClr>
                <a:srgbClr val="7030A0"/>
              </a:buClr>
              <a:buFont typeface="Wingdings" panose="05000000000000000000" pitchFamily="2" charset="2"/>
              <a:buChar char="ü"/>
            </a:pPr>
            <a:r>
              <a:rPr lang="en-US" sz="2600" b="1" dirty="0">
                <a:solidFill>
                  <a:srgbClr val="7030A0"/>
                </a:solidFill>
                <a:latin typeface="Arial Narrow" panose="020B0606020202030204" pitchFamily="34" charset="0"/>
              </a:rPr>
              <a:t>This must be submitted with the tree maintenance form.</a:t>
            </a:r>
          </a:p>
          <a:p>
            <a:pPr lvl="1">
              <a:buClr>
                <a:srgbClr val="7030A0"/>
              </a:buClr>
              <a:buFont typeface="Wingdings" panose="05000000000000000000" pitchFamily="2" charset="2"/>
              <a:buChar char="ü"/>
            </a:pPr>
            <a:r>
              <a:rPr lang="en-US" sz="2600" b="1" dirty="0">
                <a:solidFill>
                  <a:srgbClr val="7030A0"/>
                </a:solidFill>
                <a:latin typeface="Arial Narrow" panose="020B0606020202030204" pitchFamily="34" charset="0"/>
              </a:rPr>
              <a:t>Fund source will not be approved until this is completed and reviewed.</a:t>
            </a:r>
          </a:p>
          <a:p>
            <a:pPr lvl="2">
              <a:buClr>
                <a:srgbClr val="7030A0"/>
              </a:buClr>
              <a:buFont typeface="Wingdings" panose="05000000000000000000" pitchFamily="2" charset="2"/>
              <a:buChar char="ü"/>
            </a:pPr>
            <a:r>
              <a:rPr lang="en-US" sz="2000" b="1" dirty="0">
                <a:solidFill>
                  <a:srgbClr val="7030A0"/>
                </a:solidFill>
                <a:latin typeface="Arial Narrow" panose="020B0606020202030204" pitchFamily="34" charset="0"/>
              </a:rPr>
              <a:t>If an agency needs previous surveys to resubmit please contact </a:t>
            </a:r>
            <a:r>
              <a:rPr lang="en-US" sz="2000" b="1" dirty="0">
                <a:solidFill>
                  <a:srgbClr val="7030A0"/>
                </a:solidFill>
                <a:latin typeface="Arial Narrow" panose="020B0606020202030204" pitchFamily="34" charset="0"/>
                <a:hlinkClick r:id="rId3"/>
              </a:rPr>
              <a:t>SAO_Reporting@sao.ga.gov</a:t>
            </a:r>
            <a:r>
              <a:rPr lang="en-US" sz="2000" b="1" dirty="0">
                <a:solidFill>
                  <a:srgbClr val="7030A0"/>
                </a:solidFill>
                <a:latin typeface="Arial Narrow" panose="020B0606020202030204" pitchFamily="34" charset="0"/>
              </a:rPr>
              <a:t> and enter in the subject line             “(Agency number) </a:t>
            </a:r>
            <a:r>
              <a:rPr lang="en-US" sz="2000" b="1" i="1" dirty="0">
                <a:solidFill>
                  <a:srgbClr val="7030A0"/>
                </a:solidFill>
                <a:latin typeface="Arial Narrow" panose="020B0606020202030204" pitchFamily="34" charset="0"/>
              </a:rPr>
              <a:t>XXX-Fiduciary Survey Request for Resubmission”.</a:t>
            </a:r>
          </a:p>
          <a:p>
            <a:pPr lvl="2">
              <a:buClr>
                <a:srgbClr val="7030A0"/>
              </a:buClr>
              <a:buFont typeface="Wingdings" panose="05000000000000000000" pitchFamily="2" charset="2"/>
              <a:buChar char="ü"/>
            </a:pPr>
            <a:r>
              <a:rPr lang="en-US" sz="2000" b="1" dirty="0">
                <a:solidFill>
                  <a:srgbClr val="7030A0"/>
                </a:solidFill>
                <a:latin typeface="Arial Narrow" panose="020B0606020202030204" pitchFamily="34" charset="0"/>
              </a:rPr>
              <a:t>New evaluation located on GASB 84 Implementation page           </a:t>
            </a:r>
            <a:r>
              <a:rPr lang="en-US" sz="2000" b="1" dirty="0">
                <a:solidFill>
                  <a:srgbClr val="7030A0"/>
                </a:solidFill>
                <a:latin typeface="Arial Narrow" panose="020B0606020202030204" pitchFamily="34" charset="0"/>
                <a:hlinkClick r:id="rId4"/>
              </a:rPr>
              <a:t>Fiduciary Activities Evaluation</a:t>
            </a:r>
            <a:endParaRPr lang="en-US" sz="2000" b="1" dirty="0">
              <a:solidFill>
                <a:srgbClr val="7030A0"/>
              </a:solidFill>
              <a:latin typeface="Arial Narrow" panose="020B0606020202030204" pitchFamily="34" charset="0"/>
            </a:endParaRPr>
          </a:p>
          <a:p>
            <a:pPr lvl="2">
              <a:buClr>
                <a:srgbClr val="7030A0"/>
              </a:buClr>
              <a:buFont typeface="Wingdings" panose="05000000000000000000" pitchFamily="2" charset="2"/>
              <a:buChar char="ü"/>
            </a:pPr>
            <a:endParaRPr lang="en-US" sz="2000" b="1" dirty="0">
              <a:solidFill>
                <a:srgbClr val="7030A0"/>
              </a:solidFill>
              <a:latin typeface="Arial Narrow" panose="020B0606020202030204" pitchFamily="34" charset="0"/>
            </a:endParaRPr>
          </a:p>
          <a:p>
            <a:pPr lvl="1">
              <a:buClr>
                <a:srgbClr val="7030A0"/>
              </a:buClr>
              <a:buFont typeface="Wingdings" panose="05000000000000000000" pitchFamily="2" charset="2"/>
              <a:buChar char="ü"/>
            </a:pPr>
            <a:endParaRPr lang="en-US" sz="2600" b="1" dirty="0">
              <a:solidFill>
                <a:srgbClr val="7030A0"/>
              </a:solidFill>
              <a:latin typeface="Arial Narrow" panose="020B0606020202030204" pitchFamily="34" charset="0"/>
            </a:endParaRPr>
          </a:p>
          <a:p>
            <a:pPr lvl="1">
              <a:buClr>
                <a:srgbClr val="7030A0"/>
              </a:buClr>
              <a:buFont typeface="Wingdings" panose="05000000000000000000" pitchFamily="2" charset="2"/>
              <a:buChar char="ü"/>
            </a:pPr>
            <a:endParaRPr lang="en-US" b="1" dirty="0">
              <a:solidFill>
                <a:srgbClr val="7030A0"/>
              </a:solidFill>
              <a:latin typeface="Arial Narrow" panose="020B0606020202030204" pitchFamily="34" charset="0"/>
            </a:endParaRPr>
          </a:p>
          <a:p>
            <a:pPr marL="514350" lvl="1" indent="0">
              <a:buClr>
                <a:srgbClr val="1F497D">
                  <a:lumMod val="50000"/>
                </a:srgbClr>
              </a:buClr>
              <a:buNone/>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514350" lvl="1" indent="0">
              <a:buClr>
                <a:srgbClr val="1F497D">
                  <a:lumMod val="50000"/>
                </a:srgbClr>
              </a:buClr>
              <a:buNone/>
            </a:pPr>
            <a:endParaRPr lang="en-US" sz="1600" dirty="0">
              <a:solidFill>
                <a:schemeClr val="tx1"/>
              </a:solidFill>
            </a:endParaRPr>
          </a:p>
          <a:p>
            <a:pPr marL="400050">
              <a:buClr>
                <a:srgbClr val="1F497D">
                  <a:lumMod val="50000"/>
                </a:srgbClr>
              </a:buClr>
            </a:pPr>
            <a:endParaRPr lang="en-US" sz="2400" b="1" dirty="0">
              <a:solidFill>
                <a:srgbClr val="00B0F0"/>
              </a:solidFill>
            </a:endParaRPr>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r>
              <a:rPr lang="en-US" sz="2400" dirty="0"/>
              <a:t>		</a:t>
            </a:r>
          </a:p>
        </p:txBody>
      </p:sp>
      <p:sp>
        <p:nvSpPr>
          <p:cNvPr id="11" name="Title 2">
            <a:extLst>
              <a:ext uri="{FF2B5EF4-FFF2-40B4-BE49-F238E27FC236}">
                <a16:creationId xmlns:a16="http://schemas.microsoft.com/office/drawing/2014/main" id="{B8A55522-03E1-43A2-A9FE-CD4EAEA271E0}"/>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84 – Fiduciary Activities</a:t>
            </a:r>
          </a:p>
          <a:p>
            <a:endParaRPr lang="en-US" dirty="0"/>
          </a:p>
        </p:txBody>
      </p:sp>
      <p:sp>
        <p:nvSpPr>
          <p:cNvPr id="7" name="Rectangle 6">
            <a:extLst>
              <a:ext uri="{FF2B5EF4-FFF2-40B4-BE49-F238E27FC236}">
                <a16:creationId xmlns:a16="http://schemas.microsoft.com/office/drawing/2014/main" id="{FAC97BD8-27C4-48D1-B409-D61EBB6E0CDF}"/>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7</a:t>
            </a:r>
          </a:p>
          <a:p>
            <a:endParaRPr lang="en-US" sz="1200" dirty="0">
              <a:solidFill>
                <a:schemeClr val="tx1">
                  <a:tint val="75000"/>
                </a:schemeClr>
              </a:solidFill>
            </a:endParaRPr>
          </a:p>
        </p:txBody>
      </p:sp>
    </p:spTree>
    <p:extLst>
      <p:ext uri="{BB962C8B-B14F-4D97-AF65-F5344CB8AC3E}">
        <p14:creationId xmlns:p14="http://schemas.microsoft.com/office/powerpoint/2010/main" val="38206699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800" dirty="0">
              <a:latin typeface="Arial Narrow" panose="020B0606020202030204" pitchFamily="34" charset="0"/>
            </a:endParaRPr>
          </a:p>
          <a:p>
            <a:r>
              <a:rPr lang="en-US" sz="2800" dirty="0">
                <a:solidFill>
                  <a:schemeClr val="tx2"/>
                </a:solidFill>
                <a:latin typeface="Arial Narrow" panose="020B0606020202030204" pitchFamily="34" charset="0"/>
              </a:rPr>
              <a:t>Transfers</a:t>
            </a:r>
          </a:p>
          <a:p>
            <a:pPr lvl="1"/>
            <a:r>
              <a:rPr lang="en-US" sz="2400" dirty="0">
                <a:solidFill>
                  <a:schemeClr val="tx2"/>
                </a:solidFill>
                <a:latin typeface="Arial Narrow" panose="020B0606020202030204" pitchFamily="34" charset="0"/>
              </a:rPr>
              <a:t>Interfund transfers (accounts 471001/750001) are flows of assets without equivalent flows of assets in return and without a requirement for repayment (subsidies).  </a:t>
            </a:r>
          </a:p>
          <a:p>
            <a:pPr lvl="2"/>
            <a:r>
              <a:rPr lang="en-US" sz="1800" dirty="0">
                <a:solidFill>
                  <a:schemeClr val="tx2"/>
                </a:solidFill>
                <a:latin typeface="Arial Narrow" panose="020B0606020202030204" pitchFamily="34" charset="0"/>
              </a:rPr>
              <a:t>An example of a transfer would be where the Governor’s office transfers emergency funds to an agency, however the agency does not need to provide goods and/or services back to the Governor’s office.  In this case, the Governor’s office is spending funds without receiving a benefit in return; the benefit is received by the public who is being served by the agency who received the transfer in of funds.</a:t>
            </a:r>
          </a:p>
        </p:txBody>
      </p:sp>
      <p:sp>
        <p:nvSpPr>
          <p:cNvPr id="3" name="Title 2"/>
          <p:cNvSpPr>
            <a:spLocks noGrp="1"/>
          </p:cNvSpPr>
          <p:nvPr>
            <p:ph type="title"/>
          </p:nvPr>
        </p:nvSpPr>
        <p:spPr/>
        <p:txBody>
          <a:bodyPr/>
          <a:lstStyle/>
          <a:p>
            <a:r>
              <a:rPr lang="en-US" dirty="0">
                <a:latin typeface="Arial Narrow" panose="020B0606020202030204" pitchFamily="34" charset="0"/>
              </a:rPr>
              <a:t>Other Items Noted</a:t>
            </a:r>
          </a:p>
        </p:txBody>
      </p:sp>
      <p:sp>
        <p:nvSpPr>
          <p:cNvPr id="4" name="Rectangle 3">
            <a:extLst>
              <a:ext uri="{FF2B5EF4-FFF2-40B4-BE49-F238E27FC236}">
                <a16:creationId xmlns:a16="http://schemas.microsoft.com/office/drawing/2014/main" id="{EF6456EA-290A-44E0-9318-970D764B7B5A}"/>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70</a:t>
            </a:r>
          </a:p>
          <a:p>
            <a:endParaRPr lang="en-US" sz="1200" dirty="0">
              <a:solidFill>
                <a:schemeClr val="tx1">
                  <a:tint val="75000"/>
                </a:schemeClr>
              </a:solidFill>
            </a:endParaRPr>
          </a:p>
        </p:txBody>
      </p:sp>
    </p:spTree>
    <p:extLst>
      <p:ext uri="{BB962C8B-B14F-4D97-AF65-F5344CB8AC3E}">
        <p14:creationId xmlns:p14="http://schemas.microsoft.com/office/powerpoint/2010/main" val="21838093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solidFill>
                  <a:schemeClr val="accent5"/>
                </a:solidFill>
                <a:latin typeface="Arial Narrow" panose="020B0606020202030204" pitchFamily="34" charset="0"/>
              </a:rPr>
              <a:t>In 2017 specific account numbers were established to record Accounts Receivable balances resulting from Revenue Based on Encumbrances accruals.  </a:t>
            </a:r>
          </a:p>
          <a:p>
            <a:pPr lvl="1"/>
            <a:r>
              <a:rPr lang="en-US" sz="2000" dirty="0">
                <a:solidFill>
                  <a:schemeClr val="accent5"/>
                </a:solidFill>
                <a:latin typeface="Arial Narrow" panose="020B0606020202030204" pitchFamily="34" charset="0"/>
              </a:rPr>
              <a:t>122003 – Fed Receivables-Direct-3-RBE</a:t>
            </a:r>
          </a:p>
          <a:p>
            <a:pPr lvl="1"/>
            <a:r>
              <a:rPr lang="en-US" sz="2000" dirty="0">
                <a:solidFill>
                  <a:schemeClr val="accent5"/>
                </a:solidFill>
                <a:latin typeface="Arial Narrow" panose="020B0606020202030204" pitchFamily="34" charset="0"/>
              </a:rPr>
              <a:t>122004 – Fed Receivables-Direct-4-RBE</a:t>
            </a:r>
          </a:p>
          <a:p>
            <a:pPr lvl="1"/>
            <a:r>
              <a:rPr lang="en-US" sz="2000" dirty="0">
                <a:solidFill>
                  <a:schemeClr val="accent5"/>
                </a:solidFill>
                <a:latin typeface="Arial Narrow" panose="020B0606020202030204" pitchFamily="34" charset="0"/>
              </a:rPr>
              <a:t>122502 – Fed Receivables-Indirect-2-RBE</a:t>
            </a:r>
          </a:p>
          <a:p>
            <a:pPr lvl="1"/>
            <a:r>
              <a:rPr lang="en-US" sz="2000" dirty="0">
                <a:solidFill>
                  <a:schemeClr val="accent5"/>
                </a:solidFill>
                <a:latin typeface="Arial Narrow" panose="020B0606020202030204" pitchFamily="34" charset="0"/>
              </a:rPr>
              <a:t>133010 – Other Receivables – RBE</a:t>
            </a:r>
          </a:p>
          <a:p>
            <a:pPr lvl="1"/>
            <a:r>
              <a:rPr lang="en-US" sz="2000" dirty="0">
                <a:solidFill>
                  <a:schemeClr val="accent5"/>
                </a:solidFill>
                <a:latin typeface="Arial Narrow" panose="020B0606020202030204" pitchFamily="34" charset="0"/>
              </a:rPr>
              <a:t>143073 – Inter Rec-RBE</a:t>
            </a:r>
          </a:p>
          <a:p>
            <a:pPr lvl="1"/>
            <a:r>
              <a:rPr lang="en-US" sz="2000" dirty="0">
                <a:solidFill>
                  <a:schemeClr val="accent5"/>
                </a:solidFill>
                <a:latin typeface="Arial Narrow" panose="020B0606020202030204" pitchFamily="34" charset="0"/>
              </a:rPr>
              <a:t>143075 – Inter Rec-DOT-GPDuefrGSFIC-RBE</a:t>
            </a:r>
          </a:p>
          <a:p>
            <a:pPr lvl="1"/>
            <a:r>
              <a:rPr lang="en-US" sz="2000" dirty="0">
                <a:solidFill>
                  <a:schemeClr val="accent5"/>
                </a:solidFill>
                <a:latin typeface="Arial Narrow" panose="020B0606020202030204" pitchFamily="34" charset="0"/>
              </a:rPr>
              <a:t>143078 – Interfund Rec – SRTA – RBE</a:t>
            </a:r>
          </a:p>
          <a:p>
            <a:pPr lvl="1"/>
            <a:r>
              <a:rPr lang="en-US" sz="2000" dirty="0">
                <a:solidFill>
                  <a:schemeClr val="accent5"/>
                </a:solidFill>
                <a:latin typeface="Arial Narrow" panose="020B0606020202030204" pitchFamily="34" charset="0"/>
              </a:rPr>
              <a:t>143080 – Interfund Rec –DOT-TIA Enc-RBE</a:t>
            </a:r>
          </a:p>
          <a:p>
            <a:r>
              <a:rPr lang="en-US" sz="2000" dirty="0">
                <a:solidFill>
                  <a:schemeClr val="accent5"/>
                </a:solidFill>
                <a:latin typeface="Arial Narrow" panose="020B0606020202030204" pitchFamily="34" charset="0"/>
              </a:rPr>
              <a:t>SAO encourages all Agencies to use these accounts for FY20 to record their Revenues Based on Encumbrances.  Using these accounts should assist in completing the Revenues Based on Encumbrances and SEFA forms. </a:t>
            </a:r>
          </a:p>
          <a:p>
            <a:endParaRPr lang="en-US" sz="2400" dirty="0">
              <a:solidFill>
                <a:srgbClr val="00B0F0"/>
              </a:solidFill>
            </a:endParaRPr>
          </a:p>
          <a:p>
            <a:pPr marL="457200" lvl="1" indent="0">
              <a:buNone/>
            </a:pPr>
            <a:endParaRPr lang="en-US" sz="2000" dirty="0"/>
          </a:p>
        </p:txBody>
      </p:sp>
      <p:sp>
        <p:nvSpPr>
          <p:cNvPr id="3" name="Title 2"/>
          <p:cNvSpPr>
            <a:spLocks noGrp="1"/>
          </p:cNvSpPr>
          <p:nvPr>
            <p:ph type="title"/>
          </p:nvPr>
        </p:nvSpPr>
        <p:spPr/>
        <p:txBody>
          <a:bodyPr/>
          <a:lstStyle/>
          <a:p>
            <a:r>
              <a:rPr lang="en-US" sz="2400" dirty="0">
                <a:latin typeface="Arial Narrow" panose="020B0606020202030204" pitchFamily="34" charset="0"/>
              </a:rPr>
              <a:t>A/R Accounts for Revenue Based on Encumbrances</a:t>
            </a:r>
          </a:p>
        </p:txBody>
      </p:sp>
      <p:sp>
        <p:nvSpPr>
          <p:cNvPr id="4" name="Rectangle 3">
            <a:extLst>
              <a:ext uri="{FF2B5EF4-FFF2-40B4-BE49-F238E27FC236}">
                <a16:creationId xmlns:a16="http://schemas.microsoft.com/office/drawing/2014/main" id="{807CEA13-81F1-49A1-9827-AC098773A1BC}"/>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71</a:t>
            </a:r>
          </a:p>
          <a:p>
            <a:endParaRPr lang="en-US" sz="1200" dirty="0">
              <a:solidFill>
                <a:schemeClr val="tx1">
                  <a:tint val="75000"/>
                </a:schemeClr>
              </a:solidFill>
            </a:endParaRPr>
          </a:p>
        </p:txBody>
      </p:sp>
    </p:spTree>
    <p:extLst>
      <p:ext uri="{BB962C8B-B14F-4D97-AF65-F5344CB8AC3E}">
        <p14:creationId xmlns:p14="http://schemas.microsoft.com/office/powerpoint/2010/main" val="29884911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solidFill>
                  <a:schemeClr val="accent5"/>
                </a:solidFill>
                <a:latin typeface="Arial Narrow" panose="020B0606020202030204" pitchFamily="34" charset="0"/>
              </a:rPr>
              <a:t>As noted above in the CAFR forms section, new specific account numbers have been established to record Capital Grants and Contributions – Federal and Other.</a:t>
            </a:r>
          </a:p>
          <a:p>
            <a:pPr lvl="1"/>
            <a:r>
              <a:rPr lang="en-US" sz="2400" dirty="0">
                <a:solidFill>
                  <a:schemeClr val="accent5"/>
                </a:solidFill>
                <a:latin typeface="Arial Narrow" panose="020B0606020202030204" pitchFamily="34" charset="0"/>
              </a:rPr>
              <a:t>496010 - Cap Grants &amp; Contrib - Capital Contributions - Federal </a:t>
            </a:r>
          </a:p>
          <a:p>
            <a:pPr lvl="1"/>
            <a:r>
              <a:rPr lang="en-US" sz="2400" dirty="0">
                <a:solidFill>
                  <a:schemeClr val="accent5"/>
                </a:solidFill>
                <a:latin typeface="Arial Narrow" panose="020B0606020202030204" pitchFamily="34" charset="0"/>
              </a:rPr>
              <a:t>496020 - Cap Grants &amp; Contrib - Capital Contributions - Other</a:t>
            </a:r>
          </a:p>
        </p:txBody>
      </p:sp>
      <p:sp>
        <p:nvSpPr>
          <p:cNvPr id="3" name="Title 2"/>
          <p:cNvSpPr>
            <a:spLocks noGrp="1"/>
          </p:cNvSpPr>
          <p:nvPr>
            <p:ph type="title"/>
          </p:nvPr>
        </p:nvSpPr>
        <p:spPr/>
        <p:txBody>
          <a:bodyPr/>
          <a:lstStyle/>
          <a:p>
            <a:r>
              <a:rPr lang="en-US" sz="2600" dirty="0">
                <a:latin typeface="Arial Narrow" panose="020B0606020202030204" pitchFamily="34" charset="0"/>
              </a:rPr>
              <a:t>Reminder of Federal Revenue Accounts </a:t>
            </a:r>
          </a:p>
        </p:txBody>
      </p:sp>
      <p:sp>
        <p:nvSpPr>
          <p:cNvPr id="4" name="Rectangle 3">
            <a:extLst>
              <a:ext uri="{FF2B5EF4-FFF2-40B4-BE49-F238E27FC236}">
                <a16:creationId xmlns:a16="http://schemas.microsoft.com/office/drawing/2014/main" id="{EEBB718A-6BFE-4FAC-A41D-865017A92D12}"/>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72</a:t>
            </a:r>
          </a:p>
          <a:p>
            <a:endParaRPr lang="en-US" sz="1200" dirty="0">
              <a:solidFill>
                <a:schemeClr val="tx1">
                  <a:tint val="75000"/>
                </a:schemeClr>
              </a:solidFill>
            </a:endParaRPr>
          </a:p>
        </p:txBody>
      </p:sp>
    </p:spTree>
    <p:extLst>
      <p:ext uri="{BB962C8B-B14F-4D97-AF65-F5344CB8AC3E}">
        <p14:creationId xmlns:p14="http://schemas.microsoft.com/office/powerpoint/2010/main" val="32958019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400" u="none" dirty="0"/>
          </a:p>
          <a:p>
            <a:pPr marL="0" indent="0">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r>
              <a:rPr lang="en-US" sz="2400" dirty="0">
                <a:latin typeface="Arial Narrow" panose="020B0606020202030204" pitchFamily="34" charset="0"/>
              </a:rPr>
              <a:t>		</a:t>
            </a:r>
            <a:r>
              <a:rPr lang="en-US" dirty="0">
                <a:latin typeface="Arial Narrow" panose="020B0606020202030204" pitchFamily="34" charset="0"/>
              </a:rPr>
              <a:t>Funding Source Requests</a:t>
            </a:r>
            <a:endParaRPr lang="en-US" sz="2400" u="none" dirty="0">
              <a:latin typeface="Arial Narrow" panose="020B0606020202030204" pitchFamily="34" charset="0"/>
            </a:endParaRPr>
          </a:p>
        </p:txBody>
      </p:sp>
      <p:sp>
        <p:nvSpPr>
          <p:cNvPr id="3" name="Title 2"/>
          <p:cNvSpPr>
            <a:spLocks noGrp="1"/>
          </p:cNvSpPr>
          <p:nvPr>
            <p:ph type="title"/>
          </p:nvPr>
        </p:nvSpPr>
        <p:spPr/>
        <p:txBody>
          <a:bodyPr/>
          <a:lstStyle/>
          <a:p>
            <a:r>
              <a:rPr lang="en-US" dirty="0" err="1">
                <a:latin typeface="Arial Narrow" panose="020B0606020202030204" pitchFamily="34" charset="0"/>
              </a:rPr>
              <a:t>Chartfield</a:t>
            </a:r>
            <a:r>
              <a:rPr lang="en-US" dirty="0">
                <a:latin typeface="Arial Narrow" panose="020B0606020202030204" pitchFamily="34" charset="0"/>
              </a:rPr>
              <a:t> Maintenance form</a:t>
            </a:r>
          </a:p>
        </p:txBody>
      </p:sp>
      <p:sp>
        <p:nvSpPr>
          <p:cNvPr id="4" name="Rectangle 3">
            <a:extLst>
              <a:ext uri="{FF2B5EF4-FFF2-40B4-BE49-F238E27FC236}">
                <a16:creationId xmlns:a16="http://schemas.microsoft.com/office/drawing/2014/main" id="{A7BD1C58-4403-408E-A2DE-467146DA86CB}"/>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73</a:t>
            </a:r>
          </a:p>
          <a:p>
            <a:endParaRPr lang="en-US" sz="1200" dirty="0">
              <a:solidFill>
                <a:schemeClr val="tx1">
                  <a:tint val="75000"/>
                </a:schemeClr>
              </a:solidFill>
            </a:endParaRPr>
          </a:p>
        </p:txBody>
      </p:sp>
    </p:spTree>
    <p:extLst>
      <p:ext uri="{BB962C8B-B14F-4D97-AF65-F5344CB8AC3E}">
        <p14:creationId xmlns:p14="http://schemas.microsoft.com/office/powerpoint/2010/main" val="19807578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677834-89D6-4CA1-8EF9-8EF60D717C9B}"/>
              </a:ext>
            </a:extLst>
          </p:cNvPr>
          <p:cNvSpPr>
            <a:spLocks noGrp="1"/>
          </p:cNvSpPr>
          <p:nvPr>
            <p:ph idx="1"/>
          </p:nvPr>
        </p:nvSpPr>
        <p:spPr>
          <a:xfrm>
            <a:off x="381000" y="1524000"/>
            <a:ext cx="8001000" cy="4800600"/>
          </a:xfrm>
        </p:spPr>
        <p:txBody>
          <a:bodyPr/>
          <a:lstStyle/>
          <a:p>
            <a:r>
              <a:rPr lang="en-US" sz="2000" dirty="0">
                <a:latin typeface="Arial Narrow" panose="020B0606020202030204" pitchFamily="34" charset="0"/>
              </a:rPr>
              <a:t>There have been many changes made to the Fund Source Tree Request form:</a:t>
            </a:r>
          </a:p>
          <a:p>
            <a:endParaRPr lang="en-US" sz="2000" dirty="0">
              <a:latin typeface="Arial Narrow" panose="020B0606020202030204" pitchFamily="34" charset="0"/>
            </a:endParaRPr>
          </a:p>
          <a:p>
            <a:r>
              <a:rPr lang="en-US" sz="2000" dirty="0">
                <a:solidFill>
                  <a:srgbClr val="7030A0"/>
                </a:solidFill>
                <a:latin typeface="Arial Narrow" panose="020B0606020202030204" pitchFamily="34" charset="0"/>
              </a:rPr>
              <a:t>Form format enhancement:</a:t>
            </a:r>
          </a:p>
          <a:p>
            <a:pPr marL="0" indent="0">
              <a:lnSpc>
                <a:spcPct val="120000"/>
              </a:lnSpc>
              <a:spcBef>
                <a:spcPts val="0"/>
              </a:spcBef>
              <a:buNone/>
            </a:pPr>
            <a:r>
              <a:rPr lang="en-US" sz="2000" dirty="0">
                <a:latin typeface="Arial Narrow" panose="020B0606020202030204" pitchFamily="34" charset="0"/>
              </a:rPr>
              <a:t>	•   Dropdown boxes for selection convenience. </a:t>
            </a:r>
          </a:p>
          <a:p>
            <a:pPr marL="0" indent="0">
              <a:lnSpc>
                <a:spcPct val="120000"/>
              </a:lnSpc>
              <a:spcBef>
                <a:spcPts val="0"/>
              </a:spcBef>
              <a:buNone/>
            </a:pPr>
            <a:r>
              <a:rPr lang="en-US" sz="2000" dirty="0">
                <a:latin typeface="Arial Narrow" panose="020B0606020202030204" pitchFamily="34" charset="0"/>
              </a:rPr>
              <a:t>	•   Conditional formatting to prompt data entry for required fields. </a:t>
            </a:r>
          </a:p>
          <a:p>
            <a:pPr marL="0" indent="0">
              <a:lnSpc>
                <a:spcPct val="120000"/>
              </a:lnSpc>
              <a:spcBef>
                <a:spcPts val="0"/>
              </a:spcBef>
              <a:buNone/>
            </a:pPr>
            <a:r>
              <a:rPr lang="en-US" sz="2000" dirty="0">
                <a:latin typeface="Arial Narrow" panose="020B0606020202030204" pitchFamily="34" charset="0"/>
              </a:rPr>
              <a:t>	•   Fund Balance Instructions tab has been updated to provide clarity. </a:t>
            </a:r>
          </a:p>
          <a:p>
            <a:pPr marL="0" indent="0">
              <a:lnSpc>
                <a:spcPct val="120000"/>
              </a:lnSpc>
              <a:spcBef>
                <a:spcPts val="0"/>
              </a:spcBef>
              <a:buNone/>
            </a:pPr>
            <a:endParaRPr lang="en-US" sz="2000" dirty="0">
              <a:latin typeface="Arial Narrow" panose="020B0606020202030204" pitchFamily="34" charset="0"/>
            </a:endParaRPr>
          </a:p>
          <a:p>
            <a:pPr marL="0" indent="0" algn="just">
              <a:lnSpc>
                <a:spcPct val="120000"/>
              </a:lnSpc>
              <a:spcBef>
                <a:spcPts val="0"/>
              </a:spcBef>
              <a:buNone/>
            </a:pPr>
            <a:r>
              <a:rPr lang="en-US" sz="2000" dirty="0">
                <a:solidFill>
                  <a:srgbClr val="7030A0"/>
                </a:solidFill>
                <a:latin typeface="Arial Narrow" panose="020B0606020202030204" pitchFamily="34" charset="0"/>
              </a:rPr>
              <a:t>It is recommended to download the form template from the SAO website for every new Fund Source request to ensure the integrity of the form. </a:t>
            </a:r>
            <a:r>
              <a:rPr lang="en-US" sz="2000" dirty="0">
                <a:solidFill>
                  <a:srgbClr val="7030A0"/>
                </a:solidFill>
                <a:latin typeface="Arial Narrow" panose="020B0606020202030204" pitchFamily="34" charset="0"/>
                <a:cs typeface="Arial" panose="020B0604020202020204" pitchFamily="34" charset="0"/>
              </a:rPr>
              <a:t>In case of a mistake while inputting the data, delete erroneous row(s). Begin again on the next row to allow all dropdown boxes, conditional formatting, and formulas to work properly</a:t>
            </a:r>
            <a:r>
              <a:rPr lang="en-US" sz="2000" dirty="0">
                <a:latin typeface="Arial Narrow" panose="020B0606020202030204" pitchFamily="34" charset="0"/>
                <a:cs typeface="Arial" panose="020B0604020202020204" pitchFamily="34" charset="0"/>
              </a:rPr>
              <a:t>.</a:t>
            </a:r>
          </a:p>
          <a:p>
            <a:pPr marL="0" indent="0">
              <a:buNone/>
            </a:pPr>
            <a:r>
              <a:rPr lang="en-US" sz="2000" dirty="0">
                <a:solidFill>
                  <a:srgbClr val="7030A0"/>
                </a:solidFill>
                <a:latin typeface="Arial Narrow" panose="020B0606020202030204" pitchFamily="34" charset="0"/>
              </a:rPr>
              <a:t>	</a:t>
            </a:r>
          </a:p>
          <a:p>
            <a:pPr marL="0" indent="0">
              <a:buNone/>
            </a:pPr>
            <a:r>
              <a:rPr lang="en-US" sz="1900" dirty="0">
                <a:solidFill>
                  <a:srgbClr val="7030A0"/>
                </a:solidFill>
                <a:latin typeface="Arial Narrow" panose="020B0606020202030204" pitchFamily="34" charset="0"/>
              </a:rPr>
              <a:t>	</a:t>
            </a:r>
          </a:p>
          <a:p>
            <a:pPr marL="0" indent="0">
              <a:buNone/>
            </a:pPr>
            <a:endParaRPr lang="en-US" sz="1700" dirty="0">
              <a:solidFill>
                <a:srgbClr val="7030A0"/>
              </a:solidFill>
              <a:latin typeface="Arial Narrow" panose="020B0606020202030204" pitchFamily="34" charset="0"/>
            </a:endParaRPr>
          </a:p>
        </p:txBody>
      </p:sp>
      <p:sp>
        <p:nvSpPr>
          <p:cNvPr id="3" name="Title 2">
            <a:extLst>
              <a:ext uri="{FF2B5EF4-FFF2-40B4-BE49-F238E27FC236}">
                <a16:creationId xmlns:a16="http://schemas.microsoft.com/office/drawing/2014/main" id="{FFBF5511-6188-4B68-BBD0-91EED9EA8675}"/>
              </a:ext>
            </a:extLst>
          </p:cNvPr>
          <p:cNvSpPr>
            <a:spLocks noGrp="1"/>
          </p:cNvSpPr>
          <p:nvPr>
            <p:ph type="title"/>
          </p:nvPr>
        </p:nvSpPr>
        <p:spPr/>
        <p:txBody>
          <a:bodyPr/>
          <a:lstStyle/>
          <a:p>
            <a:r>
              <a:rPr lang="en-US" sz="2800" dirty="0">
                <a:latin typeface="Arial Narrow" panose="020B0606020202030204" pitchFamily="34" charset="0"/>
              </a:rPr>
              <a:t>Fund Source Tree Request </a:t>
            </a:r>
            <a:r>
              <a:rPr lang="en-US" sz="2800" dirty="0"/>
              <a:t>Form</a:t>
            </a:r>
            <a:br>
              <a:rPr lang="en-US" dirty="0"/>
            </a:br>
            <a:endParaRPr lang="en-US" dirty="0"/>
          </a:p>
        </p:txBody>
      </p:sp>
      <p:sp>
        <p:nvSpPr>
          <p:cNvPr id="4" name="Rectangle 3">
            <a:extLst>
              <a:ext uri="{FF2B5EF4-FFF2-40B4-BE49-F238E27FC236}">
                <a16:creationId xmlns:a16="http://schemas.microsoft.com/office/drawing/2014/main" id="{A839166E-EAE0-439A-B853-0881EEA2E52B}"/>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74</a:t>
            </a:r>
          </a:p>
          <a:p>
            <a:endParaRPr lang="en-US" sz="1200" dirty="0">
              <a:solidFill>
                <a:schemeClr val="tx1">
                  <a:tint val="75000"/>
                </a:schemeClr>
              </a:solidFill>
            </a:endParaRPr>
          </a:p>
        </p:txBody>
      </p:sp>
    </p:spTree>
    <p:extLst>
      <p:ext uri="{BB962C8B-B14F-4D97-AF65-F5344CB8AC3E}">
        <p14:creationId xmlns:p14="http://schemas.microsoft.com/office/powerpoint/2010/main" val="16042144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153400" cy="5029200"/>
          </a:xfrm>
        </p:spPr>
        <p:txBody>
          <a:bodyPr/>
          <a:lstStyle/>
          <a:p>
            <a:pPr marL="400050" algn="just">
              <a:buClrTx/>
            </a:pPr>
            <a:r>
              <a:rPr lang="en-US" sz="2000" dirty="0">
                <a:solidFill>
                  <a:srgbClr val="7030A0"/>
                </a:solidFill>
                <a:latin typeface="Arial Narrow" panose="020B0606020202030204" pitchFamily="34" charset="0"/>
              </a:rPr>
              <a:t>COVID Relief Act  - Memo from OPB issued April 30, 2020</a:t>
            </a:r>
          </a:p>
          <a:p>
            <a:pPr lvl="1"/>
            <a:r>
              <a:rPr lang="en-US" sz="2000" b="1" dirty="0">
                <a:solidFill>
                  <a:srgbClr val="7030A0"/>
                </a:solidFill>
                <a:latin typeface="Arial Narrow" panose="020B0606020202030204" pitchFamily="34" charset="0"/>
              </a:rPr>
              <a:t>A Column has been added regarding the COVID Relief Act: “Is this a fund source for COVID relief acts?</a:t>
            </a:r>
          </a:p>
          <a:p>
            <a:pPr marL="914400" lvl="2" indent="0">
              <a:buNone/>
            </a:pPr>
            <a:r>
              <a:rPr lang="en-US" sz="2000" dirty="0">
                <a:solidFill>
                  <a:srgbClr val="7030A0"/>
                </a:solidFill>
                <a:latin typeface="Arial Narrow" panose="020B0606020202030204" pitchFamily="34" charset="0"/>
              </a:rPr>
              <a:t>Select from dropdown. </a:t>
            </a:r>
          </a:p>
          <a:p>
            <a:pPr lvl="2">
              <a:buFont typeface="Wingdings" panose="05000000000000000000" pitchFamily="2" charset="2"/>
              <a:buChar char="Ø"/>
            </a:pPr>
            <a:r>
              <a:rPr lang="en-US" sz="1800" dirty="0">
                <a:solidFill>
                  <a:srgbClr val="7030A0"/>
                </a:solidFill>
                <a:latin typeface="Arial Narrow" panose="020B0606020202030204" pitchFamily="34" charset="0"/>
              </a:rPr>
              <a:t>Yes – Coronavirus Preparedness and Response Supplemental Appropriations Act 2020 (CPRSA), </a:t>
            </a:r>
          </a:p>
          <a:p>
            <a:pPr lvl="2">
              <a:buFont typeface="Wingdings" panose="05000000000000000000" pitchFamily="2" charset="2"/>
              <a:buChar char="Ø"/>
            </a:pPr>
            <a:r>
              <a:rPr lang="en-US" sz="1800" dirty="0">
                <a:solidFill>
                  <a:srgbClr val="7030A0"/>
                </a:solidFill>
                <a:latin typeface="Arial Narrow" panose="020B0606020202030204" pitchFamily="34" charset="0"/>
              </a:rPr>
              <a:t>Yes - The Families First Coronavirus Response Act (FFCRA) and </a:t>
            </a:r>
          </a:p>
          <a:p>
            <a:pPr lvl="2">
              <a:buFont typeface="Wingdings" panose="05000000000000000000" pitchFamily="2" charset="2"/>
              <a:buChar char="Ø"/>
            </a:pPr>
            <a:r>
              <a:rPr lang="en-US" sz="1800" dirty="0">
                <a:solidFill>
                  <a:srgbClr val="7030A0"/>
                </a:solidFill>
                <a:latin typeface="Arial Narrow" panose="020B0606020202030204" pitchFamily="34" charset="0"/>
              </a:rPr>
              <a:t>Yes - The Coronavirus Aid, Relief, and Economic Security (CARES) Act</a:t>
            </a:r>
          </a:p>
          <a:p>
            <a:pPr lvl="2">
              <a:buFont typeface="Wingdings" panose="05000000000000000000" pitchFamily="2" charset="2"/>
              <a:buChar char="Ø"/>
            </a:pPr>
            <a:r>
              <a:rPr lang="en-US" sz="1800" dirty="0">
                <a:solidFill>
                  <a:srgbClr val="7030A0"/>
                </a:solidFill>
                <a:latin typeface="Arial Narrow" panose="020B0606020202030204" pitchFamily="34" charset="0"/>
              </a:rPr>
              <a:t>No -  if not related.</a:t>
            </a:r>
          </a:p>
          <a:p>
            <a:pPr lvl="1"/>
            <a:r>
              <a:rPr lang="en-US" sz="2000" b="1" dirty="0">
                <a:solidFill>
                  <a:srgbClr val="7030A0"/>
                </a:solidFill>
                <a:latin typeface="Arial Narrow" panose="020B0606020202030204" pitchFamily="34" charset="0"/>
              </a:rPr>
              <a:t>New parents: YCCDB, YCSBG, YLIHE, YMAP and YFED2</a:t>
            </a:r>
          </a:p>
          <a:p>
            <a:pPr lvl="2"/>
            <a:r>
              <a:rPr lang="en-US" sz="2000" dirty="0">
                <a:solidFill>
                  <a:srgbClr val="7030A0"/>
                </a:solidFill>
                <a:latin typeface="Arial Narrow" panose="020B0606020202030204" pitchFamily="34" charset="0"/>
              </a:rPr>
              <a:t>Organizations need to add the following values to their BCM_FUND_SRC tree, in Design </a:t>
            </a:r>
            <a:r>
              <a:rPr lang="en-US" sz="2000" dirty="0" err="1">
                <a:solidFill>
                  <a:srgbClr val="7030A0"/>
                </a:solidFill>
                <a:latin typeface="Arial Narrow" panose="020B0606020202030204" pitchFamily="34" charset="0"/>
              </a:rPr>
              <a:t>Chartfields</a:t>
            </a:r>
            <a:r>
              <a:rPr lang="en-US" sz="2000" dirty="0">
                <a:solidFill>
                  <a:srgbClr val="7030A0"/>
                </a:solidFill>
                <a:latin typeface="Arial Narrow" panose="020B0606020202030204" pitchFamily="34" charset="0"/>
              </a:rPr>
              <a:t> :</a:t>
            </a:r>
          </a:p>
          <a:p>
            <a:pPr lvl="3"/>
            <a:r>
              <a:rPr lang="en-US" dirty="0">
                <a:solidFill>
                  <a:srgbClr val="7030A0"/>
                </a:solidFill>
                <a:latin typeface="Arial Narrow" panose="020B0606020202030204" pitchFamily="34" charset="0"/>
              </a:rPr>
              <a:t>COVD1 (FS_CAT level)</a:t>
            </a:r>
          </a:p>
          <a:p>
            <a:pPr lvl="3"/>
            <a:r>
              <a:rPr lang="en-US" dirty="0" err="1">
                <a:solidFill>
                  <a:srgbClr val="7030A0"/>
                </a:solidFill>
                <a:latin typeface="Arial Narrow" panose="020B0606020202030204" pitchFamily="34" charset="0"/>
              </a:rPr>
              <a:t>Yxxxx</a:t>
            </a:r>
            <a:r>
              <a:rPr lang="en-US" dirty="0">
                <a:solidFill>
                  <a:srgbClr val="7030A0"/>
                </a:solidFill>
                <a:latin typeface="Arial Narrow" panose="020B0606020202030204" pitchFamily="34" charset="0"/>
              </a:rPr>
              <a:t> (</a:t>
            </a:r>
            <a:r>
              <a:rPr lang="en-US" dirty="0" err="1">
                <a:solidFill>
                  <a:srgbClr val="7030A0"/>
                </a:solidFill>
                <a:latin typeface="Arial Narrow" panose="020B0606020202030204" pitchFamily="34" charset="0"/>
              </a:rPr>
              <a:t>FS_Type</a:t>
            </a:r>
            <a:r>
              <a:rPr lang="en-US" dirty="0">
                <a:solidFill>
                  <a:srgbClr val="7030A0"/>
                </a:solidFill>
                <a:latin typeface="Arial Narrow" panose="020B0606020202030204" pitchFamily="34" charset="0"/>
              </a:rPr>
              <a:t> level) </a:t>
            </a:r>
          </a:p>
          <a:p>
            <a:pPr lvl="1"/>
            <a:r>
              <a:rPr lang="en-US" sz="2000" b="1" dirty="0">
                <a:solidFill>
                  <a:srgbClr val="7030A0"/>
                </a:solidFill>
                <a:latin typeface="Arial Narrow" panose="020B0606020202030204" pitchFamily="34" charset="0"/>
              </a:rPr>
              <a:t>Organizations </a:t>
            </a:r>
            <a:r>
              <a:rPr lang="en-US" sz="2000" b="1" dirty="0" err="1">
                <a:solidFill>
                  <a:srgbClr val="7030A0"/>
                </a:solidFill>
                <a:latin typeface="Arial Narrow" panose="020B0606020202030204" pitchFamily="34" charset="0"/>
              </a:rPr>
              <a:t>receving</a:t>
            </a:r>
            <a:r>
              <a:rPr lang="en-US" sz="2000" b="1" dirty="0">
                <a:solidFill>
                  <a:srgbClr val="7030A0"/>
                </a:solidFill>
                <a:latin typeface="Arial Narrow" panose="020B0606020202030204" pitchFamily="34" charset="0"/>
              </a:rPr>
              <a:t> </a:t>
            </a:r>
            <a:r>
              <a:rPr lang="en-US" sz="2000" b="1" dirty="0" err="1">
                <a:solidFill>
                  <a:srgbClr val="7030A0"/>
                </a:solidFill>
                <a:latin typeface="Arial Narrow" panose="020B0606020202030204" pitchFamily="34" charset="0"/>
              </a:rPr>
              <a:t>Coronovirus</a:t>
            </a:r>
            <a:r>
              <a:rPr lang="en-US" sz="2000" b="1" dirty="0">
                <a:solidFill>
                  <a:srgbClr val="7030A0"/>
                </a:solidFill>
                <a:latin typeface="Arial Narrow" panose="020B0606020202030204" pitchFamily="34" charset="0"/>
              </a:rPr>
              <a:t> Relief Fund money from OPB need to establish funding source 3Y999</a:t>
            </a:r>
            <a:endParaRPr lang="en-US" sz="2400" dirty="0">
              <a:solidFill>
                <a:srgbClr val="7030A0"/>
              </a:solidFill>
              <a:highlight>
                <a:srgbClr val="FFFF00"/>
              </a:highlight>
              <a:latin typeface="Arial Narrow" panose="020B0606020202030204" pitchFamily="34" charset="0"/>
            </a:endParaRPr>
          </a:p>
          <a:p>
            <a:pPr marL="0" indent="0">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r>
              <a:rPr lang="en-US" sz="2400" dirty="0"/>
              <a:t>		</a:t>
            </a:r>
            <a:endParaRPr lang="en-US" sz="2400" u="none" dirty="0"/>
          </a:p>
        </p:txBody>
      </p:sp>
      <p:sp>
        <p:nvSpPr>
          <p:cNvPr id="3" name="Title 2"/>
          <p:cNvSpPr>
            <a:spLocks noGrp="1"/>
          </p:cNvSpPr>
          <p:nvPr>
            <p:ph type="title"/>
          </p:nvPr>
        </p:nvSpPr>
        <p:spPr>
          <a:xfrm>
            <a:off x="685800" y="0"/>
            <a:ext cx="6858000" cy="1447800"/>
          </a:xfrm>
        </p:spPr>
        <p:txBody>
          <a:bodyPr/>
          <a:lstStyle/>
          <a:p>
            <a:pPr algn="l"/>
            <a:r>
              <a:rPr lang="en-US" dirty="0">
                <a:latin typeface="Arial Narrow" panose="020B0606020202030204" pitchFamily="34" charset="0"/>
              </a:rPr>
              <a:t>Fund Source Tree Request </a:t>
            </a:r>
            <a:r>
              <a:rPr lang="en-US" dirty="0"/>
              <a:t>Form</a:t>
            </a:r>
            <a:endParaRPr lang="en-US" dirty="0">
              <a:latin typeface="Arial Narrow" panose="020B0606020202030204" pitchFamily="34" charset="0"/>
            </a:endParaRPr>
          </a:p>
        </p:txBody>
      </p:sp>
      <p:sp>
        <p:nvSpPr>
          <p:cNvPr id="4" name="Rectangle 3">
            <a:extLst>
              <a:ext uri="{FF2B5EF4-FFF2-40B4-BE49-F238E27FC236}">
                <a16:creationId xmlns:a16="http://schemas.microsoft.com/office/drawing/2014/main" id="{7E7F8DD2-C65D-41EA-B434-52DE37580360}"/>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75</a:t>
            </a:r>
          </a:p>
          <a:p>
            <a:endParaRPr lang="en-US" sz="1200" dirty="0">
              <a:solidFill>
                <a:schemeClr val="tx1">
                  <a:tint val="75000"/>
                </a:schemeClr>
              </a:solidFill>
            </a:endParaRPr>
          </a:p>
        </p:txBody>
      </p:sp>
    </p:spTree>
    <p:extLst>
      <p:ext uri="{BB962C8B-B14F-4D97-AF65-F5344CB8AC3E}">
        <p14:creationId xmlns:p14="http://schemas.microsoft.com/office/powerpoint/2010/main" val="4539966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153400" cy="4876800"/>
          </a:xfrm>
        </p:spPr>
        <p:txBody>
          <a:bodyPr/>
          <a:lstStyle/>
          <a:p>
            <a:pPr marL="400050" algn="just">
              <a:buClrTx/>
            </a:pPr>
            <a:r>
              <a:rPr lang="en-US" sz="2000" dirty="0">
                <a:solidFill>
                  <a:srgbClr val="7030A0"/>
                </a:solidFill>
                <a:latin typeface="Arial Narrow" panose="020B0606020202030204" pitchFamily="34" charset="0"/>
                <a:cs typeface="Arial" panose="020B0604020202020204" pitchFamily="34" charset="0"/>
              </a:rPr>
              <a:t>Custodial Funds (Formerly Agency Funds) requests:</a:t>
            </a:r>
          </a:p>
          <a:p>
            <a:pPr lvl="1"/>
            <a:r>
              <a:rPr lang="en-US" sz="2000" dirty="0">
                <a:solidFill>
                  <a:srgbClr val="7030A0"/>
                </a:solidFill>
                <a:latin typeface="Arial Narrow" panose="020B0606020202030204" pitchFamily="34" charset="0"/>
                <a:cs typeface="Arial" panose="020B0604020202020204" pitchFamily="34" charset="0"/>
              </a:rPr>
              <a:t>For approval you must update or submit a Fiduciary Survey with your Tree maintenance form.</a:t>
            </a:r>
          </a:p>
          <a:p>
            <a:pPr marL="457200" lvl="1" indent="0">
              <a:buNone/>
            </a:pPr>
            <a:endParaRPr lang="en-US" sz="2000" dirty="0">
              <a:solidFill>
                <a:srgbClr val="7030A0"/>
              </a:solidFill>
              <a:latin typeface="Arial Narrow" panose="020B0606020202030204" pitchFamily="34" charset="0"/>
              <a:cs typeface="Arial" panose="020B0604020202020204" pitchFamily="34" charset="0"/>
            </a:endParaRPr>
          </a:p>
          <a:p>
            <a:pPr marL="400050" algn="just">
              <a:buClrTx/>
            </a:pPr>
            <a:r>
              <a:rPr lang="en-US" sz="2000" dirty="0">
                <a:solidFill>
                  <a:srgbClr val="7030A0"/>
                </a:solidFill>
                <a:latin typeface="Arial Narrow" panose="020B0606020202030204" pitchFamily="34" charset="0"/>
              </a:rPr>
              <a:t>Reminder</a:t>
            </a:r>
            <a:endParaRPr lang="en-US" sz="2000" dirty="0">
              <a:solidFill>
                <a:srgbClr val="7030A0"/>
              </a:solidFill>
              <a:latin typeface="Arial Narrow" panose="020B0606020202030204" pitchFamily="34" charset="0"/>
              <a:cs typeface="Arial" panose="020B0604020202020204" pitchFamily="34" charset="0"/>
            </a:endParaRPr>
          </a:p>
          <a:p>
            <a:pPr marL="914400" indent="0" algn="just">
              <a:buClrTx/>
              <a:buNone/>
            </a:pPr>
            <a:r>
              <a:rPr lang="en-US" sz="2000" dirty="0">
                <a:latin typeface="Arial Narrow" panose="020B0606020202030204" pitchFamily="34" charset="0"/>
              </a:rPr>
              <a:t>"To expedite the approval process, please COMPLETE ALL COLUMNS of the form and verify that values to be added are entered into </a:t>
            </a:r>
            <a:r>
              <a:rPr lang="en-US" sz="2000" dirty="0" err="1">
                <a:latin typeface="Arial Narrow" panose="020B0606020202030204" pitchFamily="34" charset="0"/>
              </a:rPr>
              <a:t>TeamWorks</a:t>
            </a:r>
            <a:r>
              <a:rPr lang="en-US" sz="2000" dirty="0">
                <a:latin typeface="Arial Narrow" panose="020B0606020202030204" pitchFamily="34" charset="0"/>
              </a:rPr>
              <a:t> - Design Chart fields. For fund source requests, please include supporting documentation for restricted, committed, </a:t>
            </a:r>
            <a:r>
              <a:rPr lang="en-US" sz="2000" dirty="0" err="1">
                <a:latin typeface="Arial Narrow" panose="020B0606020202030204" pitchFamily="34" charset="0"/>
              </a:rPr>
              <a:t>nonspendable</a:t>
            </a:r>
            <a:r>
              <a:rPr lang="en-US" sz="2000" dirty="0">
                <a:latin typeface="Arial Narrow" panose="020B0606020202030204" pitchFamily="34" charset="0"/>
              </a:rPr>
              <a:t> and assigned fund balance categories. The form should not be submitted with any </a:t>
            </a:r>
            <a:r>
              <a:rPr lang="en-US" sz="2000" dirty="0">
                <a:solidFill>
                  <a:srgbClr val="FF0000"/>
                </a:solidFill>
                <a:latin typeface="Arial Narrow" panose="020B0606020202030204" pitchFamily="34" charset="0"/>
              </a:rPr>
              <a:t>red</a:t>
            </a:r>
            <a:r>
              <a:rPr lang="en-US" sz="2000" dirty="0">
                <a:latin typeface="Arial Narrow" panose="020B0606020202030204" pitchFamily="34" charset="0"/>
              </a:rPr>
              <a:t> cells. </a:t>
            </a:r>
            <a:r>
              <a:rPr lang="en-US" sz="2000" dirty="0">
                <a:latin typeface="Arial Narrow" panose="020B0606020202030204" pitchFamily="34" charset="0"/>
                <a:ea typeface="Calibri" panose="020F0502020204030204" pitchFamily="34" charset="0"/>
              </a:rPr>
              <a:t>Old versions of this form are not being accepted and </a:t>
            </a:r>
            <a:r>
              <a:rPr lang="en-US" sz="2000" dirty="0">
                <a:latin typeface="Arial Narrow" panose="020B0606020202030204" pitchFamily="34" charset="0"/>
              </a:rPr>
              <a:t>WILL be sent back for incompleteness or inaccuracies.“</a:t>
            </a:r>
          </a:p>
          <a:p>
            <a:pPr marL="400050">
              <a:buClrTx/>
            </a:pPr>
            <a:endParaRPr lang="en-US" sz="2400" dirty="0">
              <a:solidFill>
                <a:srgbClr val="7030A0"/>
              </a:solidFill>
              <a:highlight>
                <a:srgbClr val="FFFF00"/>
              </a:highlight>
              <a:latin typeface="Arial Narrow" panose="020B0606020202030204" pitchFamily="34" charset="0"/>
            </a:endParaRPr>
          </a:p>
          <a:p>
            <a:pPr marL="0" indent="0">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r>
              <a:rPr lang="en-US" sz="2400" dirty="0"/>
              <a:t>		</a:t>
            </a:r>
            <a:endParaRPr lang="en-US" sz="2400" u="none" dirty="0"/>
          </a:p>
        </p:txBody>
      </p:sp>
      <p:sp>
        <p:nvSpPr>
          <p:cNvPr id="3" name="Title 2"/>
          <p:cNvSpPr>
            <a:spLocks noGrp="1"/>
          </p:cNvSpPr>
          <p:nvPr>
            <p:ph type="title"/>
          </p:nvPr>
        </p:nvSpPr>
        <p:spPr>
          <a:xfrm>
            <a:off x="685800" y="0"/>
            <a:ext cx="6858000" cy="1447800"/>
          </a:xfrm>
        </p:spPr>
        <p:txBody>
          <a:bodyPr/>
          <a:lstStyle/>
          <a:p>
            <a:pPr algn="l"/>
            <a:r>
              <a:rPr lang="en-US" dirty="0">
                <a:latin typeface="Arial Narrow" panose="020B0606020202030204" pitchFamily="34" charset="0"/>
              </a:rPr>
              <a:t>Fund Source Tree Request </a:t>
            </a:r>
            <a:r>
              <a:rPr lang="en-US" dirty="0"/>
              <a:t>Form</a:t>
            </a:r>
            <a:endParaRPr lang="en-US" dirty="0">
              <a:latin typeface="Arial Narrow" panose="020B0606020202030204" pitchFamily="34" charset="0"/>
            </a:endParaRPr>
          </a:p>
        </p:txBody>
      </p:sp>
      <p:sp>
        <p:nvSpPr>
          <p:cNvPr id="4" name="Rectangle 3">
            <a:extLst>
              <a:ext uri="{FF2B5EF4-FFF2-40B4-BE49-F238E27FC236}">
                <a16:creationId xmlns:a16="http://schemas.microsoft.com/office/drawing/2014/main" id="{395AFB9D-4FF7-4C74-9F3B-93E8713FDC00}"/>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76</a:t>
            </a:r>
          </a:p>
          <a:p>
            <a:endParaRPr lang="en-US" sz="1200" dirty="0">
              <a:solidFill>
                <a:schemeClr val="tx1">
                  <a:tint val="75000"/>
                </a:schemeClr>
              </a:solidFill>
            </a:endParaRPr>
          </a:p>
        </p:txBody>
      </p:sp>
    </p:spTree>
    <p:extLst>
      <p:ext uri="{BB962C8B-B14F-4D97-AF65-F5344CB8AC3E}">
        <p14:creationId xmlns:p14="http://schemas.microsoft.com/office/powerpoint/2010/main" val="16763082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sz="2400" u="none" dirty="0"/>
          </a:p>
          <a:p>
            <a:pPr marL="0" indent="0">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r>
              <a:rPr lang="en-US" sz="2400" dirty="0">
                <a:latin typeface="Arial Narrow" panose="020B0606020202030204" pitchFamily="34" charset="0"/>
              </a:rPr>
              <a:t>		</a:t>
            </a:r>
            <a:r>
              <a:rPr lang="en-US" dirty="0">
                <a:latin typeface="Arial Narrow" panose="020B0606020202030204" pitchFamily="34" charset="0"/>
              </a:rPr>
              <a:t>Miscellaneous Items</a:t>
            </a:r>
            <a:endParaRPr lang="en-US" sz="2400" u="none" dirty="0">
              <a:latin typeface="Arial Narrow" panose="020B0606020202030204" pitchFamily="34" charset="0"/>
            </a:endParaRPr>
          </a:p>
        </p:txBody>
      </p:sp>
      <p:sp>
        <p:nvSpPr>
          <p:cNvPr id="3" name="Title 2"/>
          <p:cNvSpPr>
            <a:spLocks noGrp="1"/>
          </p:cNvSpPr>
          <p:nvPr>
            <p:ph type="title"/>
          </p:nvPr>
        </p:nvSpPr>
        <p:spPr/>
        <p:txBody>
          <a:bodyPr/>
          <a:lstStyle/>
          <a:p>
            <a:r>
              <a:rPr lang="en-US" dirty="0">
                <a:latin typeface="Arial Narrow" panose="020B0606020202030204" pitchFamily="34" charset="0"/>
              </a:rPr>
              <a:t>Miscellaneous</a:t>
            </a:r>
          </a:p>
        </p:txBody>
      </p:sp>
      <p:sp>
        <p:nvSpPr>
          <p:cNvPr id="4" name="Rectangle 3">
            <a:extLst>
              <a:ext uri="{FF2B5EF4-FFF2-40B4-BE49-F238E27FC236}">
                <a16:creationId xmlns:a16="http://schemas.microsoft.com/office/drawing/2014/main" id="{9472DFB2-EF1A-4B83-9949-F594F7AC2949}"/>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77</a:t>
            </a:r>
          </a:p>
          <a:p>
            <a:endParaRPr lang="en-US" sz="1200" dirty="0">
              <a:solidFill>
                <a:schemeClr val="tx1">
                  <a:tint val="75000"/>
                </a:schemeClr>
              </a:solidFill>
            </a:endParaRPr>
          </a:p>
        </p:txBody>
      </p:sp>
    </p:spTree>
    <p:extLst>
      <p:ext uri="{BB962C8B-B14F-4D97-AF65-F5344CB8AC3E}">
        <p14:creationId xmlns:p14="http://schemas.microsoft.com/office/powerpoint/2010/main" val="30090013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600200"/>
            <a:ext cx="8153400" cy="4724400"/>
          </a:xfrm>
        </p:spPr>
        <p:txBody>
          <a:bodyPr/>
          <a:lstStyle/>
          <a:p>
            <a:pPr marL="400050" algn="just">
              <a:buClrTx/>
            </a:pPr>
            <a:r>
              <a:rPr lang="en-US" sz="2400" dirty="0">
                <a:solidFill>
                  <a:srgbClr val="7030A0"/>
                </a:solidFill>
                <a:latin typeface="Arial Narrow" panose="020B0606020202030204" pitchFamily="34" charset="0"/>
              </a:rPr>
              <a:t>O</a:t>
            </a:r>
            <a:r>
              <a:rPr lang="en-US" sz="2800" dirty="0">
                <a:solidFill>
                  <a:srgbClr val="7030A0"/>
                </a:solidFill>
                <a:latin typeface="Arial Narrow" panose="020B0606020202030204" pitchFamily="34" charset="0"/>
              </a:rPr>
              <a:t>rganizations may need to review their calculations on allowance for doubtful accounts if they are aware that their uncollectible amounts may increase.</a:t>
            </a:r>
          </a:p>
          <a:p>
            <a:pPr marL="514350" lvl="1" indent="0">
              <a:buClrTx/>
              <a:buNone/>
            </a:pPr>
            <a:endParaRPr lang="en-US" sz="2000" dirty="0">
              <a:solidFill>
                <a:srgbClr val="7030A0"/>
              </a:solidFill>
              <a:latin typeface="Arial Narrow" panose="020B0606020202030204" pitchFamily="34" charset="0"/>
            </a:endParaRPr>
          </a:p>
          <a:p>
            <a:pPr marL="400050" algn="just">
              <a:buClrTx/>
            </a:pPr>
            <a:r>
              <a:rPr lang="en-US" sz="2800" dirty="0">
                <a:solidFill>
                  <a:srgbClr val="7030A0"/>
                </a:solidFill>
                <a:latin typeface="Arial Narrow" panose="020B0606020202030204" pitchFamily="34" charset="0"/>
              </a:rPr>
              <a:t>For CAFR reporting we know we will need to discuss COVID in MD&amp;A, and that we can access the data in </a:t>
            </a:r>
            <a:r>
              <a:rPr lang="en-US" sz="2800" dirty="0" err="1">
                <a:solidFill>
                  <a:srgbClr val="7030A0"/>
                </a:solidFill>
                <a:latin typeface="Arial Narrow" panose="020B0606020202030204" pitchFamily="34" charset="0"/>
              </a:rPr>
              <a:t>Teamworks</a:t>
            </a:r>
            <a:r>
              <a:rPr lang="en-US" sz="2800" dirty="0">
                <a:solidFill>
                  <a:srgbClr val="7030A0"/>
                </a:solidFill>
                <a:latin typeface="Arial Narrow" panose="020B0606020202030204" pitchFamily="34" charset="0"/>
              </a:rPr>
              <a:t> on the COVID Funding sources. At this time we are unsure of what additional information we may need to collect.  </a:t>
            </a:r>
          </a:p>
          <a:p>
            <a:pPr marL="400050">
              <a:buClrTx/>
            </a:pPr>
            <a:endParaRPr lang="en-US" sz="2400" dirty="0">
              <a:solidFill>
                <a:srgbClr val="7030A0"/>
              </a:solidFill>
              <a:highlight>
                <a:srgbClr val="FFFF00"/>
              </a:highlight>
              <a:latin typeface="Arial Narrow" panose="020B0606020202030204" pitchFamily="34" charset="0"/>
            </a:endParaRPr>
          </a:p>
          <a:p>
            <a:pPr marL="0" indent="0">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r>
              <a:rPr lang="en-US" sz="2400" dirty="0"/>
              <a:t>		</a:t>
            </a:r>
            <a:endParaRPr lang="en-US" sz="2400" u="none" dirty="0"/>
          </a:p>
        </p:txBody>
      </p:sp>
      <p:sp>
        <p:nvSpPr>
          <p:cNvPr id="3" name="Title 2"/>
          <p:cNvSpPr>
            <a:spLocks noGrp="1"/>
          </p:cNvSpPr>
          <p:nvPr>
            <p:ph type="title"/>
          </p:nvPr>
        </p:nvSpPr>
        <p:spPr>
          <a:xfrm>
            <a:off x="685800" y="0"/>
            <a:ext cx="6858000" cy="1447800"/>
          </a:xfrm>
        </p:spPr>
        <p:txBody>
          <a:bodyPr/>
          <a:lstStyle/>
          <a:p>
            <a:pPr algn="l"/>
            <a:r>
              <a:rPr lang="en-US" dirty="0" err="1"/>
              <a:t>Covid</a:t>
            </a:r>
            <a:r>
              <a:rPr lang="en-US" dirty="0"/>
              <a:t> Considerations for CAFR</a:t>
            </a:r>
            <a:endParaRPr lang="en-US" dirty="0">
              <a:latin typeface="Arial Narrow" panose="020B0606020202030204" pitchFamily="34" charset="0"/>
            </a:endParaRPr>
          </a:p>
        </p:txBody>
      </p:sp>
      <p:sp>
        <p:nvSpPr>
          <p:cNvPr id="4" name="Rectangle 3">
            <a:extLst>
              <a:ext uri="{FF2B5EF4-FFF2-40B4-BE49-F238E27FC236}">
                <a16:creationId xmlns:a16="http://schemas.microsoft.com/office/drawing/2014/main" id="{C5BD01F5-A33B-49A7-BAC2-B4D675C55356}"/>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78</a:t>
            </a:r>
          </a:p>
          <a:p>
            <a:endParaRPr lang="en-US" sz="1200" dirty="0">
              <a:solidFill>
                <a:schemeClr val="tx1">
                  <a:tint val="75000"/>
                </a:schemeClr>
              </a:solidFill>
            </a:endParaRPr>
          </a:p>
        </p:txBody>
      </p:sp>
    </p:spTree>
    <p:extLst>
      <p:ext uri="{BB962C8B-B14F-4D97-AF65-F5344CB8AC3E}">
        <p14:creationId xmlns:p14="http://schemas.microsoft.com/office/powerpoint/2010/main" val="1023436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Narrow" panose="020B0606020202030204" pitchFamily="34" charset="0"/>
              </a:rPr>
              <a:t>Entity Listings</a:t>
            </a:r>
          </a:p>
        </p:txBody>
      </p:sp>
      <p:sp>
        <p:nvSpPr>
          <p:cNvPr id="2" name="Content Placeholder 1"/>
          <p:cNvSpPr>
            <a:spLocks noGrp="1"/>
          </p:cNvSpPr>
          <p:nvPr>
            <p:ph idx="1"/>
          </p:nvPr>
        </p:nvSpPr>
        <p:spPr/>
        <p:txBody>
          <a:bodyPr/>
          <a:lstStyle/>
          <a:p>
            <a:r>
              <a:rPr lang="en-US" dirty="0">
                <a:latin typeface="Arial Narrow" panose="020B0606020202030204" pitchFamily="34" charset="0"/>
              </a:rPr>
              <a:t>Listings of other state agencies can be found on SAO’s website here:</a:t>
            </a:r>
          </a:p>
          <a:p>
            <a:pPr marL="0" indent="0">
              <a:buNone/>
            </a:pPr>
            <a:endParaRPr lang="en-US" dirty="0"/>
          </a:p>
        </p:txBody>
      </p:sp>
      <p:pic>
        <p:nvPicPr>
          <p:cNvPr id="5" name="Picture 4"/>
          <p:cNvPicPr>
            <a:picLocks noChangeAspect="1"/>
          </p:cNvPicPr>
          <p:nvPr/>
        </p:nvPicPr>
        <p:blipFill>
          <a:blip r:embed="rId3"/>
          <a:stretch>
            <a:fillRect/>
          </a:stretch>
        </p:blipFill>
        <p:spPr>
          <a:xfrm>
            <a:off x="533400" y="2438400"/>
            <a:ext cx="8153400" cy="3886200"/>
          </a:xfrm>
          <a:prstGeom prst="rect">
            <a:avLst/>
          </a:prstGeom>
        </p:spPr>
      </p:pic>
      <p:sp>
        <p:nvSpPr>
          <p:cNvPr id="6" name="Arrow: Left 5"/>
          <p:cNvSpPr/>
          <p:nvPr/>
        </p:nvSpPr>
        <p:spPr>
          <a:xfrm>
            <a:off x="6096000" y="5562600"/>
            <a:ext cx="1524000" cy="2743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68A680C-7CF5-4090-A1FC-A697AA4DAEB3}"/>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79</a:t>
            </a:r>
          </a:p>
          <a:p>
            <a:endParaRPr lang="en-US" sz="1200" dirty="0">
              <a:solidFill>
                <a:schemeClr val="tx1">
                  <a:tint val="75000"/>
                </a:schemeClr>
              </a:solidFill>
            </a:endParaRPr>
          </a:p>
        </p:txBody>
      </p:sp>
    </p:spTree>
    <p:extLst>
      <p:ext uri="{BB962C8B-B14F-4D97-AF65-F5344CB8AC3E}">
        <p14:creationId xmlns:p14="http://schemas.microsoft.com/office/powerpoint/2010/main" val="330258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AFA3-5D16-4D4D-8EC4-35C11ABC1AEC}"/>
              </a:ext>
            </a:extLst>
          </p:cNvPr>
          <p:cNvSpPr>
            <a:spLocks noGrp="1"/>
          </p:cNvSpPr>
          <p:nvPr>
            <p:ph type="title"/>
          </p:nvPr>
        </p:nvSpPr>
        <p:spPr/>
        <p:txBody>
          <a:bodyPr/>
          <a:lstStyle/>
          <a:p>
            <a:br>
              <a:rPr lang="en-US" dirty="0"/>
            </a:br>
            <a:endParaRPr lang="en-US" dirty="0"/>
          </a:p>
        </p:txBody>
      </p:sp>
      <p:sp>
        <p:nvSpPr>
          <p:cNvPr id="5" name="Content Placeholder 1">
            <a:extLst>
              <a:ext uri="{FF2B5EF4-FFF2-40B4-BE49-F238E27FC236}">
                <a16:creationId xmlns:a16="http://schemas.microsoft.com/office/drawing/2014/main" id="{A5855415-AC88-45A0-BEF8-402810727D48}"/>
              </a:ext>
            </a:extLst>
          </p:cNvPr>
          <p:cNvSpPr txBox="1">
            <a:spLocks/>
          </p:cNvSpPr>
          <p:nvPr/>
        </p:nvSpPr>
        <p:spPr>
          <a:xfrm>
            <a:off x="161572" y="1524000"/>
            <a:ext cx="8525228" cy="4419600"/>
          </a:xfrm>
          <a:prstGeom prst="rect">
            <a:avLst/>
          </a:prstGeom>
        </p:spPr>
        <p:txBody>
          <a:bodyPr/>
          <a:lstStyle>
            <a:lvl1pPr marL="342900" indent="-342900" algn="l" defTabSz="914400" rtl="0" eaLnBrk="1" latinLnBrk="0" hangingPunct="1">
              <a:spcBef>
                <a:spcPct val="20000"/>
              </a:spcBef>
              <a:buClr>
                <a:schemeClr val="tx2">
                  <a:lumMod val="50000"/>
                </a:schemeClr>
              </a:buClr>
              <a:buFont typeface="Arial" pitchFamily="34" charset="0"/>
              <a:buChar char="•"/>
              <a:defRPr sz="3200" kern="1200">
                <a:solidFill>
                  <a:srgbClr val="870E00"/>
                </a:solidFill>
                <a:latin typeface="+mn-lt"/>
                <a:ea typeface="+mn-ea"/>
                <a:cs typeface="+mn-cs"/>
              </a:defRPr>
            </a:lvl1pPr>
            <a:lvl2pPr marL="742950" indent="-285750" algn="l" defTabSz="914400" rtl="0" eaLnBrk="1" latinLnBrk="0" hangingPunct="1">
              <a:spcBef>
                <a:spcPct val="20000"/>
              </a:spcBef>
              <a:buClr>
                <a:srgbClr val="870E00"/>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lumMod val="50000"/>
                </a:schemeClr>
              </a:buClr>
              <a:buFont typeface="Arial" pitchFamily="34" charset="0"/>
              <a:buChar char="•"/>
              <a:defRPr sz="2400" kern="1200">
                <a:solidFill>
                  <a:srgbClr val="870E00"/>
                </a:solidFill>
                <a:latin typeface="+mn-lt"/>
                <a:ea typeface="+mn-ea"/>
                <a:cs typeface="+mn-cs"/>
              </a:defRPr>
            </a:lvl3pPr>
            <a:lvl4pPr marL="1600200" indent="-228600" algn="l" defTabSz="914400" rtl="0" eaLnBrk="1" latinLnBrk="0" hangingPunct="1">
              <a:spcBef>
                <a:spcPct val="20000"/>
              </a:spcBef>
              <a:buClr>
                <a:srgbClr val="870E00"/>
              </a:buClr>
              <a:buFont typeface="Arial" pitchFamily="34" charset="0"/>
              <a:buChar char="–"/>
              <a:defRPr sz="2000" kern="1200">
                <a:solidFill>
                  <a:schemeClr val="tx1">
                    <a:lumMod val="95000"/>
                    <a:lumOff val="5000"/>
                  </a:schemeClr>
                </a:solidFill>
                <a:latin typeface="+mn-lt"/>
                <a:ea typeface="+mn-ea"/>
                <a:cs typeface="+mn-cs"/>
              </a:defRPr>
            </a:lvl4pPr>
            <a:lvl5pPr marL="2057400" indent="-228600" algn="l" defTabSz="914400" rtl="0" eaLnBrk="1" latinLnBrk="0" hangingPunct="1">
              <a:spcBef>
                <a:spcPct val="20000"/>
              </a:spcBef>
              <a:buClr>
                <a:schemeClr val="tx2">
                  <a:lumMod val="50000"/>
                </a:schemeClr>
              </a:buClr>
              <a:buFont typeface="Arial" pitchFamily="34" charset="0"/>
              <a:buChar char="»"/>
              <a:defRPr sz="2000" kern="1200">
                <a:solidFill>
                  <a:srgbClr val="870E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030A0"/>
              </a:buClr>
              <a:buFont typeface="Wingdings" panose="05000000000000000000" pitchFamily="2" charset="2"/>
              <a:buChar char="ü"/>
            </a:pPr>
            <a:r>
              <a:rPr lang="en-US" sz="2800" b="1" dirty="0">
                <a:solidFill>
                  <a:srgbClr val="7030A0"/>
                </a:solidFill>
                <a:latin typeface="Arial Narrow" panose="020B0606020202030204" pitchFamily="34" charset="0"/>
              </a:rPr>
              <a:t>SAO GASB Implementation Page:</a:t>
            </a:r>
          </a:p>
          <a:p>
            <a:pPr>
              <a:buClr>
                <a:srgbClr val="7030A0"/>
              </a:buClr>
              <a:buFont typeface="Wingdings" panose="05000000000000000000" pitchFamily="2" charset="2"/>
              <a:buChar char="ü"/>
            </a:pPr>
            <a:endParaRPr lang="en-US" sz="1000" b="1" dirty="0">
              <a:solidFill>
                <a:srgbClr val="7030A0"/>
              </a:solidFill>
              <a:latin typeface="Arial Narrow" panose="020B0606020202030204" pitchFamily="34" charset="0"/>
            </a:endParaRPr>
          </a:p>
          <a:p>
            <a:pPr lvl="1">
              <a:buClr>
                <a:srgbClr val="7030A0"/>
              </a:buClr>
              <a:buFont typeface="Wingdings" panose="05000000000000000000" pitchFamily="2" charset="2"/>
              <a:buChar char="ü"/>
            </a:pPr>
            <a:r>
              <a:rPr lang="en-US" sz="3200" b="1" dirty="0">
                <a:solidFill>
                  <a:srgbClr val="7030A0"/>
                </a:solidFill>
                <a:latin typeface="Arial Narrow" panose="020B0606020202030204" pitchFamily="34" charset="0"/>
                <a:hlinkClick r:id="rId3"/>
              </a:rPr>
              <a:t>GASB 84 Fiduciary Activities</a:t>
            </a:r>
            <a:endParaRPr lang="en-US" sz="3200" b="1" dirty="0">
              <a:solidFill>
                <a:srgbClr val="7030A0"/>
              </a:solidFill>
              <a:latin typeface="Arial Narrow" panose="020B0606020202030204" pitchFamily="34" charset="0"/>
            </a:endParaRPr>
          </a:p>
          <a:p>
            <a:pPr marL="457200" lvl="1" indent="0">
              <a:buClr>
                <a:srgbClr val="7030A0"/>
              </a:buClr>
              <a:buNone/>
            </a:pPr>
            <a:endParaRPr lang="en-US" b="1" dirty="0">
              <a:solidFill>
                <a:srgbClr val="7030A0"/>
              </a:solidFill>
              <a:latin typeface="Arial Narrow" panose="020B0606020202030204" pitchFamily="34" charset="0"/>
            </a:endParaRPr>
          </a:p>
          <a:p>
            <a:pPr lvl="2">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Links to GASB Information</a:t>
            </a:r>
          </a:p>
          <a:p>
            <a:pPr lvl="2">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Training resources given by SAO</a:t>
            </a:r>
          </a:p>
          <a:p>
            <a:pPr lvl="2">
              <a:buClr>
                <a:srgbClr val="7030A0"/>
              </a:buClr>
              <a:buFont typeface="Wingdings" panose="05000000000000000000" pitchFamily="2" charset="2"/>
              <a:buChar char="ü"/>
            </a:pPr>
            <a:r>
              <a:rPr lang="en-US" b="1" dirty="0">
                <a:solidFill>
                  <a:srgbClr val="7030A0"/>
                </a:solidFill>
                <a:latin typeface="Arial Narrow" panose="020B0606020202030204" pitchFamily="34" charset="0"/>
              </a:rPr>
              <a:t>Evaluation for new potential fiduciary activity</a:t>
            </a:r>
          </a:p>
          <a:p>
            <a:pPr lvl="2">
              <a:buClr>
                <a:srgbClr val="7030A0"/>
              </a:buClr>
              <a:buFont typeface="Wingdings" panose="05000000000000000000" pitchFamily="2" charset="2"/>
              <a:buChar char="ü"/>
            </a:pPr>
            <a:endParaRPr lang="en-US" b="1" dirty="0">
              <a:solidFill>
                <a:srgbClr val="7030A0"/>
              </a:solidFill>
              <a:latin typeface="Arial Narrow" panose="020B0606020202030204" pitchFamily="34" charset="0"/>
            </a:endParaRPr>
          </a:p>
          <a:p>
            <a:pPr marL="457200" lvl="1" indent="0">
              <a:buClr>
                <a:srgbClr val="7030A0"/>
              </a:buClr>
              <a:buNone/>
            </a:pPr>
            <a:endParaRPr lang="en-US" b="1" dirty="0">
              <a:solidFill>
                <a:srgbClr val="7030A0"/>
              </a:solidFill>
              <a:latin typeface="Arial Narrow" panose="020B0606020202030204" pitchFamily="34" charset="0"/>
            </a:endParaRPr>
          </a:p>
          <a:p>
            <a:pPr marL="514350" lvl="1" indent="0">
              <a:buClr>
                <a:srgbClr val="1F497D">
                  <a:lumMod val="50000"/>
                </a:srgbClr>
              </a:buClr>
              <a:buNone/>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800100" lvl="1">
              <a:buClr>
                <a:srgbClr val="1F497D">
                  <a:lumMod val="50000"/>
                </a:srgbClr>
              </a:buClr>
            </a:pPr>
            <a:endParaRPr lang="en-US" sz="1600" dirty="0">
              <a:solidFill>
                <a:schemeClr val="tx1"/>
              </a:solidFill>
            </a:endParaRPr>
          </a:p>
          <a:p>
            <a:pPr marL="800100" lvl="1">
              <a:buClr>
                <a:srgbClr val="1F497D">
                  <a:lumMod val="50000"/>
                </a:srgbClr>
              </a:buClr>
            </a:pPr>
            <a:endParaRPr lang="en-US" sz="1600" dirty="0"/>
          </a:p>
          <a:p>
            <a:pPr marL="514350" lvl="1" indent="0">
              <a:buClr>
                <a:srgbClr val="1F497D">
                  <a:lumMod val="50000"/>
                </a:srgbClr>
              </a:buClr>
              <a:buNone/>
            </a:pPr>
            <a:endParaRPr lang="en-US" sz="1600" dirty="0">
              <a:solidFill>
                <a:schemeClr val="tx1"/>
              </a:solidFill>
            </a:endParaRPr>
          </a:p>
          <a:p>
            <a:pPr marL="400050">
              <a:buClr>
                <a:srgbClr val="1F497D">
                  <a:lumMod val="50000"/>
                </a:srgbClr>
              </a:buClr>
            </a:pPr>
            <a:endParaRPr lang="en-US" sz="2400" b="1" dirty="0">
              <a:solidFill>
                <a:srgbClr val="00B0F0"/>
              </a:solidFill>
            </a:endParaRPr>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endParaRPr lang="en-US" sz="2400" dirty="0"/>
          </a:p>
          <a:p>
            <a:pPr marL="0" indent="0">
              <a:buFont typeface="Arial" pitchFamily="34" charset="0"/>
              <a:buNone/>
            </a:pPr>
            <a:r>
              <a:rPr lang="en-US" sz="2400" dirty="0"/>
              <a:t>		</a:t>
            </a:r>
          </a:p>
        </p:txBody>
      </p:sp>
      <p:sp>
        <p:nvSpPr>
          <p:cNvPr id="11" name="Title 2">
            <a:extLst>
              <a:ext uri="{FF2B5EF4-FFF2-40B4-BE49-F238E27FC236}">
                <a16:creationId xmlns:a16="http://schemas.microsoft.com/office/drawing/2014/main" id="{B8A55522-03E1-43A2-A9FE-CD4EAEA271E0}"/>
              </a:ext>
            </a:extLst>
          </p:cNvPr>
          <p:cNvSpPr txBox="1">
            <a:spLocks/>
          </p:cNvSpPr>
          <p:nvPr/>
        </p:nvSpPr>
        <p:spPr>
          <a:xfrm>
            <a:off x="838200" y="152400"/>
            <a:ext cx="6400800" cy="838200"/>
          </a:xfrm>
          <a:prstGeom prst="rect">
            <a:avLst/>
          </a:prstGeom>
        </p:spPr>
        <p:txBody>
          <a:bodyPr/>
          <a:lstStyle>
            <a:lvl1pPr algn="ctr" defTabSz="914400" rtl="0" eaLnBrk="1" latinLnBrk="0" hangingPunct="1">
              <a:spcBef>
                <a:spcPct val="0"/>
              </a:spcBef>
              <a:buNone/>
              <a:defRPr sz="4000" b="1" kern="1200">
                <a:solidFill>
                  <a:schemeClr val="bg1"/>
                </a:solidFill>
                <a:latin typeface="+mj-lt"/>
                <a:ea typeface="+mj-ea"/>
                <a:cs typeface="+mj-cs"/>
              </a:defRPr>
            </a:lvl1pPr>
          </a:lstStyle>
          <a:p>
            <a:r>
              <a:rPr lang="en-US" sz="2800" dirty="0">
                <a:latin typeface="Arial Narrow" panose="020B0606020202030204" pitchFamily="34" charset="0"/>
              </a:rPr>
              <a:t>GASB No. 84 – Fiduciary Activities</a:t>
            </a:r>
          </a:p>
          <a:p>
            <a:endParaRPr lang="en-US" dirty="0"/>
          </a:p>
        </p:txBody>
      </p:sp>
      <p:sp>
        <p:nvSpPr>
          <p:cNvPr id="7" name="Rectangle 6">
            <a:extLst>
              <a:ext uri="{FF2B5EF4-FFF2-40B4-BE49-F238E27FC236}">
                <a16:creationId xmlns:a16="http://schemas.microsoft.com/office/drawing/2014/main" id="{1DB41BEE-320D-4CF8-BF2C-28912C21A815}"/>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8</a:t>
            </a:r>
          </a:p>
          <a:p>
            <a:endParaRPr lang="en-US" sz="1200" dirty="0">
              <a:solidFill>
                <a:schemeClr val="tx1">
                  <a:tint val="75000"/>
                </a:schemeClr>
              </a:solidFill>
            </a:endParaRPr>
          </a:p>
        </p:txBody>
      </p:sp>
    </p:spTree>
    <p:extLst>
      <p:ext uri="{BB962C8B-B14F-4D97-AF65-F5344CB8AC3E}">
        <p14:creationId xmlns:p14="http://schemas.microsoft.com/office/powerpoint/2010/main" val="21850124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Narrow" panose="020B0606020202030204" pitchFamily="34" charset="0"/>
              </a:rPr>
              <a:t>Entity Listings</a:t>
            </a:r>
          </a:p>
        </p:txBody>
      </p:sp>
      <p:sp>
        <p:nvSpPr>
          <p:cNvPr id="2" name="Content Placeholder 1"/>
          <p:cNvSpPr>
            <a:spLocks noGrp="1"/>
          </p:cNvSpPr>
          <p:nvPr>
            <p:ph idx="1"/>
          </p:nvPr>
        </p:nvSpPr>
        <p:spPr/>
        <p:txBody>
          <a:bodyPr/>
          <a:lstStyle/>
          <a:p>
            <a:r>
              <a:rPr lang="en-US" sz="2500" dirty="0">
                <a:latin typeface="Arial Narrow" panose="020B0606020202030204" pitchFamily="34" charset="0"/>
              </a:rPr>
              <a:t>Be sure to find the current forms for the applicable fiscal year on SAO’s website. Do not copy and paste or use forms from prior years. </a:t>
            </a:r>
            <a:endParaRPr lang="en-US" sz="2500" dirty="0"/>
          </a:p>
        </p:txBody>
      </p:sp>
      <p:pic>
        <p:nvPicPr>
          <p:cNvPr id="7" name="Picture 6">
            <a:extLst>
              <a:ext uri="{FF2B5EF4-FFF2-40B4-BE49-F238E27FC236}">
                <a16:creationId xmlns:a16="http://schemas.microsoft.com/office/drawing/2014/main" id="{C291724B-0237-490C-BE28-94E42B557326}"/>
              </a:ext>
            </a:extLst>
          </p:cNvPr>
          <p:cNvPicPr>
            <a:picLocks noChangeAspect="1"/>
          </p:cNvPicPr>
          <p:nvPr/>
        </p:nvPicPr>
        <p:blipFill>
          <a:blip r:embed="rId3"/>
          <a:stretch>
            <a:fillRect/>
          </a:stretch>
        </p:blipFill>
        <p:spPr>
          <a:xfrm>
            <a:off x="1447801" y="2514600"/>
            <a:ext cx="4800600" cy="3124138"/>
          </a:xfrm>
          <a:prstGeom prst="rect">
            <a:avLst/>
          </a:prstGeom>
        </p:spPr>
      </p:pic>
      <p:sp>
        <p:nvSpPr>
          <p:cNvPr id="8" name="Arrow: Left 7">
            <a:extLst>
              <a:ext uri="{FF2B5EF4-FFF2-40B4-BE49-F238E27FC236}">
                <a16:creationId xmlns:a16="http://schemas.microsoft.com/office/drawing/2014/main" id="{BB518562-DF00-41F3-98BE-CD13243D8529}"/>
              </a:ext>
            </a:extLst>
          </p:cNvPr>
          <p:cNvSpPr/>
          <p:nvPr/>
        </p:nvSpPr>
        <p:spPr>
          <a:xfrm>
            <a:off x="6324600" y="4419600"/>
            <a:ext cx="1524000" cy="2743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7F99F9A-E342-45F4-9ADC-533EE830F26B}"/>
              </a:ext>
            </a:extLst>
          </p:cNvPr>
          <p:cNvSpPr/>
          <p:nvPr/>
        </p:nvSpPr>
        <p:spPr>
          <a:xfrm>
            <a:off x="1219200" y="5903880"/>
            <a:ext cx="6858000" cy="725520"/>
          </a:xfrm>
          <a:prstGeom prst="rect">
            <a:avLst/>
          </a:prstGeom>
        </p:spPr>
        <p:txBody>
          <a:bodyPr wrap="square">
            <a:spAutoFit/>
          </a:bodyPr>
          <a:lstStyle/>
          <a:p>
            <a:pPr algn="just">
              <a:lnSpc>
                <a:spcPct val="120000"/>
              </a:lnSpc>
            </a:pPr>
            <a:r>
              <a:rPr lang="en-US" b="1" dirty="0">
                <a:solidFill>
                  <a:srgbClr val="7030A0"/>
                </a:solidFill>
                <a:latin typeface="Arial Narrow" panose="020B0606020202030204" pitchFamily="34" charset="0"/>
                <a:cs typeface="Arial" panose="020B0604020202020204" pitchFamily="34" charset="0"/>
              </a:rPr>
              <a:t>FY20 year-end forms should be posted to SAO’s website by the end of May. An email will be sent out once they are available.</a:t>
            </a:r>
            <a:endParaRPr lang="en-US" b="1" dirty="0">
              <a:latin typeface="Arial Narrow" panose="020B0606020202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B420ABB-215A-4E4B-96D4-6B03090B1F5B}"/>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80</a:t>
            </a:r>
          </a:p>
          <a:p>
            <a:endParaRPr lang="en-US" sz="1200" dirty="0">
              <a:solidFill>
                <a:schemeClr val="tx1">
                  <a:tint val="75000"/>
                </a:schemeClr>
              </a:solidFill>
            </a:endParaRPr>
          </a:p>
        </p:txBody>
      </p:sp>
    </p:spTree>
    <p:extLst>
      <p:ext uri="{BB962C8B-B14F-4D97-AF65-F5344CB8AC3E}">
        <p14:creationId xmlns:p14="http://schemas.microsoft.com/office/powerpoint/2010/main" val="18839216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B97B-4DCF-4BD9-A43C-DCA58EA04B88}"/>
              </a:ext>
            </a:extLst>
          </p:cNvPr>
          <p:cNvSpPr>
            <a:spLocks noGrp="1"/>
          </p:cNvSpPr>
          <p:nvPr>
            <p:ph type="title"/>
          </p:nvPr>
        </p:nvSpPr>
        <p:spPr/>
        <p:txBody>
          <a:bodyPr/>
          <a:lstStyle/>
          <a:p>
            <a:r>
              <a:rPr lang="en-US" dirty="0">
                <a:latin typeface="Arial Narrow" panose="020B0606020202030204" pitchFamily="34" charset="0"/>
              </a:rPr>
              <a:t>AR Write-Off Form</a:t>
            </a:r>
          </a:p>
        </p:txBody>
      </p:sp>
      <p:sp>
        <p:nvSpPr>
          <p:cNvPr id="4" name="Rectangle 3">
            <a:extLst>
              <a:ext uri="{FF2B5EF4-FFF2-40B4-BE49-F238E27FC236}">
                <a16:creationId xmlns:a16="http://schemas.microsoft.com/office/drawing/2014/main" id="{91810F08-71B6-4CA2-B35A-8313ED82EC42}"/>
              </a:ext>
            </a:extLst>
          </p:cNvPr>
          <p:cNvSpPr/>
          <p:nvPr/>
        </p:nvSpPr>
        <p:spPr>
          <a:xfrm>
            <a:off x="674370" y="1600200"/>
            <a:ext cx="7696200" cy="5539978"/>
          </a:xfrm>
          <a:prstGeom prst="rect">
            <a:avLst/>
          </a:prstGeom>
        </p:spPr>
        <p:txBody>
          <a:bodyPr wrap="square">
            <a:spAutoFit/>
          </a:bodyPr>
          <a:lstStyle/>
          <a:p>
            <a:pPr marL="342900" indent="-342900">
              <a:buFont typeface="Wingdings" panose="05000000000000000000" pitchFamily="2" charset="2"/>
              <a:buChar char="ü"/>
            </a:pPr>
            <a:r>
              <a:rPr lang="en-US" sz="2800" b="1" dirty="0">
                <a:solidFill>
                  <a:srgbClr val="002060"/>
                </a:solidFill>
                <a:latin typeface="Arial Narrow" panose="020B0606020202030204" pitchFamily="34" charset="0"/>
              </a:rPr>
              <a:t>Slight improvements were made last year to the AR Write-Off template to prevent errors and expedite the approval process.</a:t>
            </a:r>
          </a:p>
          <a:p>
            <a:pPr marL="342900" indent="-342900">
              <a:buFont typeface="Wingdings" panose="05000000000000000000" pitchFamily="2" charset="2"/>
              <a:buChar char="ü"/>
            </a:pPr>
            <a:r>
              <a:rPr lang="en-US" sz="2800" b="1" dirty="0">
                <a:solidFill>
                  <a:srgbClr val="002060"/>
                </a:solidFill>
                <a:latin typeface="Arial Narrow" panose="020B0606020202030204" pitchFamily="34" charset="0"/>
              </a:rPr>
              <a:t>Information such as obligator’s ID is a required field on all submissions.</a:t>
            </a:r>
          </a:p>
          <a:p>
            <a:pPr marL="342900" indent="-342900">
              <a:buFont typeface="Wingdings" panose="05000000000000000000" pitchFamily="2" charset="2"/>
              <a:buChar char="ü"/>
            </a:pPr>
            <a:r>
              <a:rPr lang="en-US" sz="2800" b="1" dirty="0">
                <a:solidFill>
                  <a:srgbClr val="002060"/>
                </a:solidFill>
                <a:latin typeface="Arial Narrow" panose="020B0606020202030204" pitchFamily="34" charset="0"/>
              </a:rPr>
              <a:t>Conditional formatting added to verify compliance with write-off limits.</a:t>
            </a:r>
          </a:p>
          <a:p>
            <a:pPr marL="342900" indent="-342900">
              <a:buFont typeface="Wingdings" panose="05000000000000000000" pitchFamily="2" charset="2"/>
              <a:buChar char="ü"/>
            </a:pPr>
            <a:r>
              <a:rPr lang="en-US" sz="2800" b="1" dirty="0">
                <a:solidFill>
                  <a:srgbClr val="002060"/>
                </a:solidFill>
                <a:latin typeface="Arial Narrow" panose="020B0606020202030204" pitchFamily="34" charset="0"/>
              </a:rPr>
              <a:t>The form is located on SAO website:</a:t>
            </a:r>
          </a:p>
          <a:p>
            <a:pPr lvl="2"/>
            <a:r>
              <a:rPr lang="en-US" b="1" dirty="0">
                <a:solidFill>
                  <a:srgbClr val="002060"/>
                </a:solidFill>
                <a:latin typeface="Arial Narrow" panose="020B0606020202030204" pitchFamily="34" charset="0"/>
              </a:rPr>
              <a:t>Home &gt;&gt; Policies and Procedures &gt;&gt; Business Process Policies &gt;&gt; Accounts Receivable</a:t>
            </a: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endParaRPr lang="en-US" sz="2800" b="1" dirty="0">
              <a:solidFill>
                <a:srgbClr val="00B0F0"/>
              </a:solidFill>
            </a:endParaRPr>
          </a:p>
        </p:txBody>
      </p:sp>
      <p:sp>
        <p:nvSpPr>
          <p:cNvPr id="5" name="Rectangle 4">
            <a:extLst>
              <a:ext uri="{FF2B5EF4-FFF2-40B4-BE49-F238E27FC236}">
                <a16:creationId xmlns:a16="http://schemas.microsoft.com/office/drawing/2014/main" id="{C27BA2B0-9FED-41BB-8B80-2BA60063A386}"/>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81</a:t>
            </a:r>
          </a:p>
          <a:p>
            <a:endParaRPr lang="en-US" sz="1200" dirty="0">
              <a:solidFill>
                <a:schemeClr val="tx1">
                  <a:tint val="75000"/>
                </a:schemeClr>
              </a:solidFill>
            </a:endParaRPr>
          </a:p>
        </p:txBody>
      </p:sp>
    </p:spTree>
    <p:extLst>
      <p:ext uri="{BB962C8B-B14F-4D97-AF65-F5344CB8AC3E}">
        <p14:creationId xmlns:p14="http://schemas.microsoft.com/office/powerpoint/2010/main" val="2887032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usiness Process Policies | State Accounting Office - Internet Explorer">
            <a:hlinkClick r:id="rId3"/>
            <a:extLst>
              <a:ext uri="{FF2B5EF4-FFF2-40B4-BE49-F238E27FC236}">
                <a16:creationId xmlns:a16="http://schemas.microsoft.com/office/drawing/2014/main" id="{5DB5E356-C496-48DB-94FF-61F02774E97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28650" y="1676400"/>
            <a:ext cx="8189965" cy="4394409"/>
          </a:xfrm>
        </p:spPr>
      </p:pic>
      <p:sp>
        <p:nvSpPr>
          <p:cNvPr id="3" name="Title 2">
            <a:extLst>
              <a:ext uri="{FF2B5EF4-FFF2-40B4-BE49-F238E27FC236}">
                <a16:creationId xmlns:a16="http://schemas.microsoft.com/office/drawing/2014/main" id="{009BD690-C3F9-4AF8-A97A-A1AF5E0E5F66}"/>
              </a:ext>
            </a:extLst>
          </p:cNvPr>
          <p:cNvSpPr>
            <a:spLocks noGrp="1"/>
          </p:cNvSpPr>
          <p:nvPr>
            <p:ph type="title"/>
          </p:nvPr>
        </p:nvSpPr>
        <p:spPr/>
        <p:txBody>
          <a:bodyPr/>
          <a:lstStyle/>
          <a:p>
            <a:r>
              <a:rPr lang="en-US" dirty="0">
                <a:latin typeface="Arial Narrow" panose="020B0606020202030204" pitchFamily="34" charset="0"/>
              </a:rPr>
              <a:t>AR Write-Off template</a:t>
            </a:r>
            <a:endParaRPr lang="en-US" dirty="0"/>
          </a:p>
        </p:txBody>
      </p:sp>
      <p:sp>
        <p:nvSpPr>
          <p:cNvPr id="6" name="Arrow: Right 5">
            <a:extLst>
              <a:ext uri="{FF2B5EF4-FFF2-40B4-BE49-F238E27FC236}">
                <a16:creationId xmlns:a16="http://schemas.microsoft.com/office/drawing/2014/main" id="{D3DE7583-2FF7-4858-8A1B-1FAFEA588914}"/>
              </a:ext>
            </a:extLst>
          </p:cNvPr>
          <p:cNvSpPr/>
          <p:nvPr/>
        </p:nvSpPr>
        <p:spPr>
          <a:xfrm>
            <a:off x="2057400" y="5791200"/>
            <a:ext cx="1295400"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13DE0E2-9C6F-4AEA-B425-22BDE871DDC7}"/>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82</a:t>
            </a:r>
          </a:p>
          <a:p>
            <a:endParaRPr lang="en-US" sz="1200" dirty="0">
              <a:solidFill>
                <a:schemeClr val="tx1">
                  <a:tint val="75000"/>
                </a:schemeClr>
              </a:solidFill>
            </a:endParaRPr>
          </a:p>
        </p:txBody>
      </p:sp>
    </p:spTree>
    <p:extLst>
      <p:ext uri="{BB962C8B-B14F-4D97-AF65-F5344CB8AC3E}">
        <p14:creationId xmlns:p14="http://schemas.microsoft.com/office/powerpoint/2010/main" val="1000251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8001000" cy="5257800"/>
          </a:xfrm>
        </p:spPr>
        <p:txBody>
          <a:bodyPr/>
          <a:lstStyle/>
          <a:p>
            <a:pPr lvl="0">
              <a:buClr>
                <a:srgbClr val="1F497D">
                  <a:lumMod val="50000"/>
                </a:srgbClr>
              </a:buClr>
            </a:pPr>
            <a:endParaRPr lang="en-US" sz="2400" dirty="0"/>
          </a:p>
          <a:p>
            <a:pPr lvl="0">
              <a:buClr>
                <a:srgbClr val="1F497D">
                  <a:lumMod val="50000"/>
                </a:srgbClr>
              </a:buClr>
            </a:pPr>
            <a:r>
              <a:rPr lang="en-US" sz="2400" dirty="0">
                <a:solidFill>
                  <a:srgbClr val="7030A0"/>
                </a:solidFill>
                <a:latin typeface="Arial Narrow" panose="020B0606020202030204" pitchFamily="34" charset="0"/>
              </a:rPr>
              <a:t>Reminder: May 2020 FMC training presentation is out on SAO’s website</a:t>
            </a:r>
          </a:p>
          <a:p>
            <a:pPr lvl="0">
              <a:buClr>
                <a:srgbClr val="1F497D">
                  <a:lumMod val="50000"/>
                </a:srgbClr>
              </a:buClr>
            </a:pPr>
            <a:r>
              <a:rPr lang="en-US" sz="2400" dirty="0">
                <a:solidFill>
                  <a:srgbClr val="7030A0"/>
                </a:solidFill>
                <a:latin typeface="Arial Narrow" panose="020B0606020202030204" pitchFamily="34" charset="0"/>
              </a:rPr>
              <a:t>FY20 year-end timeline is net yet available, but will be similar to the FY19 timeline</a:t>
            </a:r>
          </a:p>
          <a:p>
            <a:pPr lvl="0">
              <a:buClr>
                <a:srgbClr val="1F497D">
                  <a:lumMod val="50000"/>
                </a:srgbClr>
              </a:buClr>
            </a:pPr>
            <a:r>
              <a:rPr lang="en-US" sz="2400" dirty="0">
                <a:solidFill>
                  <a:srgbClr val="7030A0"/>
                </a:solidFill>
                <a:latin typeface="Arial Narrow" panose="020B0606020202030204" pitchFamily="34" charset="0"/>
              </a:rPr>
              <a:t>FY20 forms will be posted by May 29, 2020</a:t>
            </a:r>
          </a:p>
          <a:p>
            <a:pPr lvl="0">
              <a:buClr>
                <a:srgbClr val="1F497D">
                  <a:lumMod val="50000"/>
                </a:srgbClr>
              </a:buClr>
            </a:pPr>
            <a:r>
              <a:rPr lang="en-US" sz="2400" dirty="0" err="1">
                <a:solidFill>
                  <a:srgbClr val="7030A0"/>
                </a:solidFill>
                <a:latin typeface="Arial Narrow" panose="020B0606020202030204" pitchFamily="34" charset="0"/>
              </a:rPr>
              <a:t>Onspring</a:t>
            </a:r>
            <a:r>
              <a:rPr lang="en-US" sz="2400" dirty="0">
                <a:solidFill>
                  <a:srgbClr val="7030A0"/>
                </a:solidFill>
                <a:latin typeface="Arial Narrow" panose="020B0606020202030204" pitchFamily="34" charset="0"/>
              </a:rPr>
              <a:t> Internal Controls RA/CA submission is due on June 30, 2020</a:t>
            </a:r>
          </a:p>
          <a:p>
            <a:pPr marL="0" lvl="0" indent="0">
              <a:buClr>
                <a:srgbClr val="1F497D">
                  <a:lumMod val="50000"/>
                </a:srgbClr>
              </a:buClr>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endParaRPr lang="en-US" sz="2400" dirty="0"/>
          </a:p>
          <a:p>
            <a:pPr marL="0" indent="0">
              <a:buNone/>
            </a:pPr>
            <a:endParaRPr lang="en-US" sz="2400" u="none" dirty="0"/>
          </a:p>
          <a:p>
            <a:pPr marL="0" indent="0">
              <a:buNone/>
            </a:pPr>
            <a:r>
              <a:rPr lang="en-US" sz="2400" dirty="0"/>
              <a:t>		</a:t>
            </a:r>
            <a:endParaRPr lang="en-US" sz="2400" u="none" dirty="0"/>
          </a:p>
        </p:txBody>
      </p:sp>
      <p:sp>
        <p:nvSpPr>
          <p:cNvPr id="3" name="Title 2"/>
          <p:cNvSpPr>
            <a:spLocks noGrp="1"/>
          </p:cNvSpPr>
          <p:nvPr>
            <p:ph type="title"/>
          </p:nvPr>
        </p:nvSpPr>
        <p:spPr/>
        <p:txBody>
          <a:bodyPr/>
          <a:lstStyle/>
          <a:p>
            <a:r>
              <a:rPr lang="en-US" dirty="0">
                <a:solidFill>
                  <a:prstClr val="white"/>
                </a:solidFill>
                <a:latin typeface="Arial Narrow" panose="020B0606020202030204" pitchFamily="34" charset="0"/>
              </a:rPr>
              <a:t>Other</a:t>
            </a:r>
            <a:endParaRPr lang="en-US" dirty="0">
              <a:latin typeface="Arial Narrow" panose="020B0606020202030204" pitchFamily="34" charset="0"/>
            </a:endParaRPr>
          </a:p>
        </p:txBody>
      </p:sp>
      <p:sp>
        <p:nvSpPr>
          <p:cNvPr id="4" name="Rectangle 3">
            <a:extLst>
              <a:ext uri="{FF2B5EF4-FFF2-40B4-BE49-F238E27FC236}">
                <a16:creationId xmlns:a16="http://schemas.microsoft.com/office/drawing/2014/main" id="{C8BB7FA1-76EA-4ACE-BEA6-6D274092C89F}"/>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83</a:t>
            </a:r>
          </a:p>
          <a:p>
            <a:endParaRPr lang="en-US" sz="1200" dirty="0">
              <a:solidFill>
                <a:schemeClr val="tx1">
                  <a:tint val="75000"/>
                </a:schemeClr>
              </a:solidFill>
            </a:endParaRPr>
          </a:p>
        </p:txBody>
      </p:sp>
    </p:spTree>
    <p:extLst>
      <p:ext uri="{BB962C8B-B14F-4D97-AF65-F5344CB8AC3E}">
        <p14:creationId xmlns:p14="http://schemas.microsoft.com/office/powerpoint/2010/main" val="29207638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Narrow" panose="020B0606020202030204" pitchFamily="34" charset="0"/>
              </a:rPr>
              <a:t> SAO accounting policies can be found here:</a:t>
            </a:r>
          </a:p>
          <a:p>
            <a:pPr marL="0" indent="0">
              <a:buNone/>
            </a:pPr>
            <a:r>
              <a:rPr lang="en-US" dirty="0">
                <a:latin typeface="Arial Narrow" panose="020B0606020202030204" pitchFamily="34" charset="0"/>
              </a:rPr>
              <a:t>	</a:t>
            </a:r>
            <a:r>
              <a:rPr lang="en-US" sz="2400" u="sng" dirty="0">
                <a:latin typeface="Arial Narrow" panose="020B0606020202030204" pitchFamily="34" charset="0"/>
                <a:hlinkClick r:id="rId3"/>
              </a:rPr>
              <a:t>https://sao.georgia.gov/accounting-policy-manual</a:t>
            </a:r>
            <a:endParaRPr lang="en-US" sz="2400" u="sng" dirty="0">
              <a:latin typeface="Arial Narrow" panose="020B0606020202030204" pitchFamily="34" charset="0"/>
            </a:endParaRPr>
          </a:p>
          <a:p>
            <a:pPr marL="0" indent="0">
              <a:buNone/>
            </a:pPr>
            <a:endParaRPr lang="en-US" sz="2400" dirty="0"/>
          </a:p>
        </p:txBody>
      </p:sp>
      <p:sp>
        <p:nvSpPr>
          <p:cNvPr id="3" name="Title 2"/>
          <p:cNvSpPr>
            <a:spLocks noGrp="1"/>
          </p:cNvSpPr>
          <p:nvPr>
            <p:ph type="title"/>
          </p:nvPr>
        </p:nvSpPr>
        <p:spPr/>
        <p:txBody>
          <a:bodyPr/>
          <a:lstStyle/>
          <a:p>
            <a:r>
              <a:rPr lang="en-US" dirty="0">
                <a:latin typeface="Arial Narrow" panose="020B0606020202030204" pitchFamily="34" charset="0"/>
              </a:rPr>
              <a:t>SAO Policies on Web</a:t>
            </a:r>
          </a:p>
        </p:txBody>
      </p:sp>
      <p:pic>
        <p:nvPicPr>
          <p:cNvPr id="4" name="Picture 3"/>
          <p:cNvPicPr>
            <a:picLocks noChangeAspect="1"/>
          </p:cNvPicPr>
          <p:nvPr/>
        </p:nvPicPr>
        <p:blipFill>
          <a:blip r:embed="rId4"/>
          <a:stretch>
            <a:fillRect/>
          </a:stretch>
        </p:blipFill>
        <p:spPr>
          <a:xfrm>
            <a:off x="1219200" y="2590800"/>
            <a:ext cx="6781800" cy="4114800"/>
          </a:xfrm>
          <a:prstGeom prst="rect">
            <a:avLst/>
          </a:prstGeom>
        </p:spPr>
      </p:pic>
      <p:sp>
        <p:nvSpPr>
          <p:cNvPr id="5" name="Rectangle 4">
            <a:extLst>
              <a:ext uri="{FF2B5EF4-FFF2-40B4-BE49-F238E27FC236}">
                <a16:creationId xmlns:a16="http://schemas.microsoft.com/office/drawing/2014/main" id="{71B2F82A-C4E5-459C-B1C9-D246A0FD8A85}"/>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84</a:t>
            </a:r>
          </a:p>
          <a:p>
            <a:endParaRPr lang="en-US" sz="1200" dirty="0">
              <a:solidFill>
                <a:schemeClr val="tx1">
                  <a:tint val="75000"/>
                </a:schemeClr>
              </a:solidFill>
            </a:endParaRPr>
          </a:p>
        </p:txBody>
      </p:sp>
    </p:spTree>
    <p:extLst>
      <p:ext uri="{BB962C8B-B14F-4D97-AF65-F5344CB8AC3E}">
        <p14:creationId xmlns:p14="http://schemas.microsoft.com/office/powerpoint/2010/main" val="495202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Arial Narrow" panose="020B0606020202030204" pitchFamily="34" charset="0"/>
              </a:rPr>
              <a:t> </a:t>
            </a:r>
            <a:r>
              <a:rPr lang="en-US" sz="2400" dirty="0">
                <a:latin typeface="Arial Narrow" panose="020B0606020202030204" pitchFamily="34" charset="0"/>
              </a:rPr>
              <a:t>The Accounting Policy Manual includes high-level policies and procedures to ensure that financial activity is recorded accurately and consistently across organizations within the state reporting entity (e.g. reported in the CAFR), so that government-wide financial statements will comply with authoritative GASB and legislative standards.</a:t>
            </a:r>
          </a:p>
          <a:p>
            <a:r>
              <a:rPr lang="en-US" sz="2400" dirty="0">
                <a:latin typeface="Arial Narrow" panose="020B0606020202030204" pitchFamily="34" charset="0"/>
              </a:rPr>
              <a:t>The following slide is a snapshot of the revenue recognition matrix where guidance is given regarding when to recognize revenue and is included in the “Revenues &amp; Receivables Unearned Revenues and Unavailable Revenues – General” policy.</a:t>
            </a:r>
          </a:p>
        </p:txBody>
      </p:sp>
      <p:sp>
        <p:nvSpPr>
          <p:cNvPr id="3" name="Title 2"/>
          <p:cNvSpPr>
            <a:spLocks noGrp="1"/>
          </p:cNvSpPr>
          <p:nvPr>
            <p:ph type="title"/>
          </p:nvPr>
        </p:nvSpPr>
        <p:spPr/>
        <p:txBody>
          <a:bodyPr/>
          <a:lstStyle/>
          <a:p>
            <a:r>
              <a:rPr lang="en-US" dirty="0">
                <a:latin typeface="Arial Narrow" panose="020B0606020202030204" pitchFamily="34" charset="0"/>
              </a:rPr>
              <a:t>SAO Policies on Web</a:t>
            </a:r>
          </a:p>
        </p:txBody>
      </p:sp>
      <p:sp>
        <p:nvSpPr>
          <p:cNvPr id="4" name="Rectangle 3">
            <a:extLst>
              <a:ext uri="{FF2B5EF4-FFF2-40B4-BE49-F238E27FC236}">
                <a16:creationId xmlns:a16="http://schemas.microsoft.com/office/drawing/2014/main" id="{1201D555-76B6-426E-9D8A-AF49D4A83BD5}"/>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85</a:t>
            </a:r>
          </a:p>
          <a:p>
            <a:endParaRPr lang="en-US" sz="1200" dirty="0">
              <a:solidFill>
                <a:schemeClr val="tx1">
                  <a:tint val="75000"/>
                </a:schemeClr>
              </a:solidFill>
            </a:endParaRPr>
          </a:p>
        </p:txBody>
      </p:sp>
    </p:spTree>
    <p:extLst>
      <p:ext uri="{BB962C8B-B14F-4D97-AF65-F5344CB8AC3E}">
        <p14:creationId xmlns:p14="http://schemas.microsoft.com/office/powerpoint/2010/main" val="26130259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90600" y="1295400"/>
            <a:ext cx="7239000" cy="5257800"/>
          </a:xfrm>
          <a:prstGeom prst="rect">
            <a:avLst/>
          </a:prstGeom>
        </p:spPr>
      </p:pic>
      <p:sp>
        <p:nvSpPr>
          <p:cNvPr id="3" name="Title 2"/>
          <p:cNvSpPr>
            <a:spLocks noGrp="1"/>
          </p:cNvSpPr>
          <p:nvPr>
            <p:ph type="title"/>
          </p:nvPr>
        </p:nvSpPr>
        <p:spPr/>
        <p:txBody>
          <a:bodyPr/>
          <a:lstStyle/>
          <a:p>
            <a:r>
              <a:rPr lang="en-US" dirty="0">
                <a:latin typeface="Arial Narrow" panose="020B0606020202030204" pitchFamily="34" charset="0"/>
              </a:rPr>
              <a:t>SAO Policies on Web</a:t>
            </a:r>
          </a:p>
        </p:txBody>
      </p:sp>
      <p:sp>
        <p:nvSpPr>
          <p:cNvPr id="5" name="Rectangle 4">
            <a:extLst>
              <a:ext uri="{FF2B5EF4-FFF2-40B4-BE49-F238E27FC236}">
                <a16:creationId xmlns:a16="http://schemas.microsoft.com/office/drawing/2014/main" id="{86F6E521-BB52-42E1-9626-9ADA5883CB69}"/>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86</a:t>
            </a:r>
          </a:p>
          <a:p>
            <a:endParaRPr lang="en-US" sz="1200" dirty="0">
              <a:solidFill>
                <a:schemeClr val="tx1">
                  <a:tint val="75000"/>
                </a:schemeClr>
              </a:solidFill>
            </a:endParaRPr>
          </a:p>
        </p:txBody>
      </p:sp>
    </p:spTree>
    <p:extLst>
      <p:ext uri="{BB962C8B-B14F-4D97-AF65-F5344CB8AC3E}">
        <p14:creationId xmlns:p14="http://schemas.microsoft.com/office/powerpoint/2010/main" val="28299352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37FC-EB0E-4AF0-A7D1-29518FF38772}"/>
              </a:ext>
            </a:extLst>
          </p:cNvPr>
          <p:cNvSpPr>
            <a:spLocks noGrp="1"/>
          </p:cNvSpPr>
          <p:nvPr>
            <p:ph type="title"/>
          </p:nvPr>
        </p:nvSpPr>
        <p:spPr/>
        <p:txBody>
          <a:bodyPr/>
          <a:lstStyle/>
          <a:p>
            <a:r>
              <a:rPr lang="en-US" dirty="0"/>
              <a:t>Communications list</a:t>
            </a:r>
          </a:p>
        </p:txBody>
      </p:sp>
      <p:sp>
        <p:nvSpPr>
          <p:cNvPr id="3" name="Rectangle 2">
            <a:extLst>
              <a:ext uri="{FF2B5EF4-FFF2-40B4-BE49-F238E27FC236}">
                <a16:creationId xmlns:a16="http://schemas.microsoft.com/office/drawing/2014/main" id="{A2695945-D31D-4646-8838-6879ED4D1D3D}"/>
              </a:ext>
            </a:extLst>
          </p:cNvPr>
          <p:cNvSpPr/>
          <p:nvPr/>
        </p:nvSpPr>
        <p:spPr>
          <a:xfrm>
            <a:off x="838200" y="1371600"/>
            <a:ext cx="7848600" cy="5201424"/>
          </a:xfrm>
          <a:prstGeom prst="rect">
            <a:avLst/>
          </a:prstGeom>
        </p:spPr>
        <p:txBody>
          <a:bodyPr wrap="square">
            <a:spAutoFit/>
          </a:bodyPr>
          <a:lstStyle/>
          <a:p>
            <a:pPr marL="800100" lvl="1" indent="-342900">
              <a:buFont typeface="Wingdings" panose="05000000000000000000" pitchFamily="2" charset="2"/>
              <a:buChar char="ü"/>
            </a:pPr>
            <a:r>
              <a:rPr lang="en-US" sz="2400" b="1" dirty="0">
                <a:solidFill>
                  <a:srgbClr val="7030A0"/>
                </a:solidFill>
                <a:latin typeface="Arial Narrow" panose="020B0606020202030204" pitchFamily="34" charset="0"/>
              </a:rPr>
              <a:t>SAO has a form for agencies to complete for updated agency contacts.</a:t>
            </a:r>
          </a:p>
          <a:p>
            <a:pPr marL="800100" lvl="1" indent="-342900">
              <a:buFont typeface="Wingdings" panose="05000000000000000000" pitchFamily="2" charset="2"/>
              <a:buChar char="ü"/>
            </a:pPr>
            <a:endParaRPr lang="en-US" sz="24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endParaRPr lang="en-US" sz="24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endParaRPr lang="en-US" sz="2800" b="1" dirty="0">
              <a:solidFill>
                <a:srgbClr val="7030A0"/>
              </a:solidFill>
              <a:latin typeface="Arial Narrow" panose="020B0606020202030204" pitchFamily="34" charset="0"/>
            </a:endParaRPr>
          </a:p>
          <a:p>
            <a:pPr lvl="1"/>
            <a:endParaRPr lang="en-US" sz="2800" b="1" dirty="0">
              <a:solidFill>
                <a:srgbClr val="7030A0"/>
              </a:solidFill>
              <a:latin typeface="Arial Narrow" panose="020B0606020202030204" pitchFamily="34" charset="0"/>
            </a:endParaRPr>
          </a:p>
          <a:p>
            <a:pPr lvl="1"/>
            <a:endParaRPr lang="en-US" sz="2800" b="1" dirty="0">
              <a:solidFill>
                <a:srgbClr val="7030A0"/>
              </a:solidFill>
              <a:latin typeface="Arial Narrow" panose="020B0606020202030204" pitchFamily="34" charset="0"/>
            </a:endParaRPr>
          </a:p>
          <a:p>
            <a:pPr marL="800100" lvl="1" indent="-342900">
              <a:buFont typeface="Wingdings" panose="05000000000000000000" pitchFamily="2" charset="2"/>
              <a:buChar char="ü"/>
            </a:pPr>
            <a:r>
              <a:rPr lang="en-US" sz="2400" b="1" dirty="0">
                <a:solidFill>
                  <a:srgbClr val="7030A0"/>
                </a:solidFill>
                <a:latin typeface="Arial Narrow" panose="020B0606020202030204" pitchFamily="34" charset="0"/>
              </a:rPr>
              <a:t>SAO will also be contacting agencies to validate contact information.</a:t>
            </a:r>
          </a:p>
          <a:p>
            <a:pPr marL="1257300" lvl="2" indent="-342900">
              <a:buFont typeface="Wingdings" panose="05000000000000000000" pitchFamily="2" charset="2"/>
              <a:buChar char="ü"/>
            </a:pPr>
            <a:r>
              <a:rPr lang="en-US" sz="2400" b="1" dirty="0">
                <a:solidFill>
                  <a:srgbClr val="7030A0"/>
                </a:solidFill>
                <a:latin typeface="Arial Narrow" panose="020B0606020202030204" pitchFamily="34" charset="0"/>
              </a:rPr>
              <a:t>Note – this communication list is different that the Financial News sign up available in TeamWorks.</a:t>
            </a:r>
          </a:p>
        </p:txBody>
      </p:sp>
      <p:pic>
        <p:nvPicPr>
          <p:cNvPr id="5" name="Picture 4">
            <a:extLst>
              <a:ext uri="{FF2B5EF4-FFF2-40B4-BE49-F238E27FC236}">
                <a16:creationId xmlns:a16="http://schemas.microsoft.com/office/drawing/2014/main" id="{42E74160-790A-45C2-892D-58CCBBCD8017}"/>
              </a:ext>
            </a:extLst>
          </p:cNvPr>
          <p:cNvPicPr>
            <a:picLocks noChangeAspect="1"/>
          </p:cNvPicPr>
          <p:nvPr/>
        </p:nvPicPr>
        <p:blipFill>
          <a:blip r:embed="rId3"/>
          <a:stretch>
            <a:fillRect/>
          </a:stretch>
        </p:blipFill>
        <p:spPr>
          <a:xfrm>
            <a:off x="1676400" y="2184238"/>
            <a:ext cx="6324600" cy="2489524"/>
          </a:xfrm>
          <a:prstGeom prst="rect">
            <a:avLst/>
          </a:prstGeom>
        </p:spPr>
      </p:pic>
      <p:sp>
        <p:nvSpPr>
          <p:cNvPr id="6" name="Rectangle 5">
            <a:extLst>
              <a:ext uri="{FF2B5EF4-FFF2-40B4-BE49-F238E27FC236}">
                <a16:creationId xmlns:a16="http://schemas.microsoft.com/office/drawing/2014/main" id="{3B63746B-C0DC-4007-A939-BBDE0638943C}"/>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87</a:t>
            </a:r>
          </a:p>
          <a:p>
            <a:endParaRPr lang="en-US" sz="1200" dirty="0">
              <a:solidFill>
                <a:schemeClr val="tx1">
                  <a:tint val="75000"/>
                </a:schemeClr>
              </a:solidFill>
            </a:endParaRPr>
          </a:p>
        </p:txBody>
      </p:sp>
    </p:spTree>
    <p:extLst>
      <p:ext uri="{BB962C8B-B14F-4D97-AF65-F5344CB8AC3E}">
        <p14:creationId xmlns:p14="http://schemas.microsoft.com/office/powerpoint/2010/main" val="42606652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600" dirty="0">
                <a:solidFill>
                  <a:schemeClr val="accent5"/>
                </a:solidFill>
                <a:latin typeface="Arial Narrow" panose="020B0606020202030204" pitchFamily="34" charset="0"/>
              </a:rPr>
              <a:t>Questions?</a:t>
            </a:r>
          </a:p>
          <a:p>
            <a:pPr marL="0" indent="0" algn="ctr">
              <a:buNone/>
            </a:pPr>
            <a:endParaRPr lang="en-US" dirty="0"/>
          </a:p>
        </p:txBody>
      </p:sp>
      <p:sp>
        <p:nvSpPr>
          <p:cNvPr id="3" name="Title 2"/>
          <p:cNvSpPr>
            <a:spLocks noGrp="1"/>
          </p:cNvSpPr>
          <p:nvPr>
            <p:ph type="title"/>
          </p:nvPr>
        </p:nvSpPr>
        <p:spPr/>
        <p:txBody>
          <a:bodyPr/>
          <a:lstStyle/>
          <a:p>
            <a:r>
              <a:rPr lang="en-US" dirty="0"/>
              <a:t> </a:t>
            </a:r>
          </a:p>
        </p:txBody>
      </p:sp>
      <p:sp>
        <p:nvSpPr>
          <p:cNvPr id="4" name="Rectangle 3">
            <a:extLst>
              <a:ext uri="{FF2B5EF4-FFF2-40B4-BE49-F238E27FC236}">
                <a16:creationId xmlns:a16="http://schemas.microsoft.com/office/drawing/2014/main" id="{72B58DE0-981B-4308-BFE2-1AA77BCB4772}"/>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88</a:t>
            </a:r>
          </a:p>
          <a:p>
            <a:endParaRPr lang="en-US" sz="1200" dirty="0">
              <a:solidFill>
                <a:schemeClr val="tx1">
                  <a:tint val="75000"/>
                </a:schemeClr>
              </a:solidFill>
            </a:endParaRPr>
          </a:p>
        </p:txBody>
      </p:sp>
    </p:spTree>
    <p:extLst>
      <p:ext uri="{BB962C8B-B14F-4D97-AF65-F5344CB8AC3E}">
        <p14:creationId xmlns:p14="http://schemas.microsoft.com/office/powerpoint/2010/main" val="2096784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82091C-4DB5-427F-A08B-458727124E45}"/>
              </a:ext>
            </a:extLst>
          </p:cNvPr>
          <p:cNvSpPr>
            <a:spLocks noGrp="1"/>
          </p:cNvSpPr>
          <p:nvPr>
            <p:ph idx="1"/>
          </p:nvPr>
        </p:nvSpPr>
        <p:spPr>
          <a:xfrm>
            <a:off x="457200" y="1295400"/>
            <a:ext cx="8229600" cy="5029200"/>
          </a:xfrm>
        </p:spPr>
        <p:txBody>
          <a:bodyPr/>
          <a:lstStyle/>
          <a:p>
            <a:pPr marL="0" indent="0">
              <a:buNone/>
            </a:pPr>
            <a:r>
              <a:rPr lang="en-US" sz="2400" dirty="0">
                <a:solidFill>
                  <a:srgbClr val="7030A0"/>
                </a:solidFill>
              </a:rPr>
              <a:t>Process of Implementation:</a:t>
            </a:r>
          </a:p>
          <a:p>
            <a:r>
              <a:rPr lang="en-US" sz="2200" dirty="0">
                <a:solidFill>
                  <a:srgbClr val="7030A0"/>
                </a:solidFill>
              </a:rPr>
              <a:t>May 2020 – GASB issues Statement No. 95 – Postponement of Effective Dates</a:t>
            </a:r>
          </a:p>
          <a:p>
            <a:pPr lvl="1">
              <a:buFont typeface="Arial" panose="020B0604020202020204" pitchFamily="34" charset="0"/>
              <a:buChar char="•"/>
            </a:pPr>
            <a:r>
              <a:rPr lang="en-US" sz="2200" u="none" dirty="0">
                <a:solidFill>
                  <a:srgbClr val="7030A0"/>
                </a:solidFill>
              </a:rPr>
              <a:t>Statement 87 and Implementation Guide 2019-3—fiscal years beginning after June 15, 2021, and all reporting periods thereafter</a:t>
            </a:r>
          </a:p>
          <a:p>
            <a:r>
              <a:rPr lang="en-US" sz="2200" dirty="0">
                <a:solidFill>
                  <a:srgbClr val="7030A0"/>
                </a:solidFill>
              </a:rPr>
              <a:t>New Effective Date – July 1, 2021</a:t>
            </a:r>
          </a:p>
          <a:p>
            <a:r>
              <a:rPr lang="en-US" sz="2200" u="none" dirty="0">
                <a:solidFill>
                  <a:srgbClr val="7030A0"/>
                </a:solidFill>
              </a:rPr>
              <a:t>Training and Implementation activities</a:t>
            </a:r>
          </a:p>
          <a:p>
            <a:pPr lvl="1"/>
            <a:r>
              <a:rPr lang="en-US" sz="2000" u="none" dirty="0">
                <a:solidFill>
                  <a:srgbClr val="7030A0"/>
                </a:solidFill>
              </a:rPr>
              <a:t>Last year held GASB 87 Workshop (6/6/19)</a:t>
            </a:r>
          </a:p>
          <a:p>
            <a:pPr lvl="1"/>
            <a:r>
              <a:rPr lang="en-US" sz="2000" u="none" dirty="0">
                <a:solidFill>
                  <a:srgbClr val="7030A0"/>
                </a:solidFill>
              </a:rPr>
              <a:t>FY19 Confirmation of Lease Reporting</a:t>
            </a:r>
          </a:p>
          <a:p>
            <a:pPr lvl="1"/>
            <a:r>
              <a:rPr lang="en-US" sz="2000" u="none" dirty="0">
                <a:solidFill>
                  <a:srgbClr val="7030A0"/>
                </a:solidFill>
              </a:rPr>
              <a:t>Upcoming GASB 87 Survey Workshop June 2020 (6/16/20)</a:t>
            </a:r>
          </a:p>
          <a:p>
            <a:pPr lvl="1"/>
            <a:r>
              <a:rPr lang="en-US" sz="2000" u="none" dirty="0">
                <a:solidFill>
                  <a:srgbClr val="7030A0"/>
                </a:solidFill>
              </a:rPr>
              <a:t>Survey due back to SAO after fiscal year 2021 year- end close</a:t>
            </a:r>
          </a:p>
          <a:p>
            <a:pPr>
              <a:buFont typeface="Arial" panose="020B0604020202020204" pitchFamily="34" charset="0"/>
              <a:buChar char="•"/>
            </a:pPr>
            <a:endParaRPr lang="en-US" sz="2000" b="0" u="none" dirty="0">
              <a:solidFill>
                <a:srgbClr val="002060"/>
              </a:solidFill>
            </a:endParaRPr>
          </a:p>
          <a:p>
            <a:pPr marL="0" indent="0">
              <a:buNone/>
            </a:pPr>
            <a:endParaRPr lang="en-US" sz="2000" b="0" dirty="0"/>
          </a:p>
          <a:p>
            <a:pPr marL="0" indent="0">
              <a:buNone/>
            </a:pPr>
            <a:endParaRPr lang="en-US" sz="2000" b="0" dirty="0"/>
          </a:p>
          <a:p>
            <a:pPr marL="0" indent="0">
              <a:buNone/>
            </a:pPr>
            <a:endParaRPr lang="en-US" dirty="0"/>
          </a:p>
        </p:txBody>
      </p:sp>
      <p:sp>
        <p:nvSpPr>
          <p:cNvPr id="3" name="Title 2">
            <a:extLst>
              <a:ext uri="{FF2B5EF4-FFF2-40B4-BE49-F238E27FC236}">
                <a16:creationId xmlns:a16="http://schemas.microsoft.com/office/drawing/2014/main" id="{1097DE88-78F3-4F40-9F62-A8F5FD0F7554}"/>
              </a:ext>
            </a:extLst>
          </p:cNvPr>
          <p:cNvSpPr>
            <a:spLocks noGrp="1"/>
          </p:cNvSpPr>
          <p:nvPr>
            <p:ph type="title"/>
          </p:nvPr>
        </p:nvSpPr>
        <p:spPr>
          <a:xfrm>
            <a:off x="685800" y="228600"/>
            <a:ext cx="6400800" cy="838200"/>
          </a:xfrm>
        </p:spPr>
        <p:txBody>
          <a:bodyPr/>
          <a:lstStyle/>
          <a:p>
            <a:r>
              <a:rPr lang="en-US" sz="2800" dirty="0">
                <a:latin typeface="Arial Narrow" panose="020B0606020202030204" pitchFamily="34" charset="0"/>
              </a:rPr>
              <a:t>GASB 87 - Leases</a:t>
            </a:r>
          </a:p>
        </p:txBody>
      </p:sp>
      <p:sp>
        <p:nvSpPr>
          <p:cNvPr id="6" name="Rectangle 5">
            <a:extLst>
              <a:ext uri="{FF2B5EF4-FFF2-40B4-BE49-F238E27FC236}">
                <a16:creationId xmlns:a16="http://schemas.microsoft.com/office/drawing/2014/main" id="{C95E61B2-00CD-4902-8ACC-BE2D0A886750}"/>
              </a:ext>
            </a:extLst>
          </p:cNvPr>
          <p:cNvSpPr/>
          <p:nvPr/>
        </p:nvSpPr>
        <p:spPr>
          <a:xfrm rot="10800000" flipV="1">
            <a:off x="8610600" y="6507932"/>
            <a:ext cx="838200" cy="461665"/>
          </a:xfrm>
          <a:prstGeom prst="rect">
            <a:avLst/>
          </a:prstGeom>
        </p:spPr>
        <p:txBody>
          <a:bodyPr wrap="square">
            <a:spAutoFit/>
          </a:bodyPr>
          <a:lstStyle/>
          <a:p>
            <a:r>
              <a:rPr lang="en-US" sz="1200" dirty="0">
                <a:solidFill>
                  <a:schemeClr val="tx1">
                    <a:tint val="75000"/>
                  </a:schemeClr>
                </a:solidFill>
              </a:rPr>
              <a:t>9</a:t>
            </a:r>
          </a:p>
          <a:p>
            <a:endParaRPr lang="en-US" sz="1200" dirty="0">
              <a:solidFill>
                <a:schemeClr val="tx1">
                  <a:tint val="75000"/>
                </a:schemeClr>
              </a:solidFill>
            </a:endParaRPr>
          </a:p>
        </p:txBody>
      </p:sp>
    </p:spTree>
    <p:extLst>
      <p:ext uri="{BB962C8B-B14F-4D97-AF65-F5344CB8AC3E}">
        <p14:creationId xmlns:p14="http://schemas.microsoft.com/office/powerpoint/2010/main" val="2031168370"/>
      </p:ext>
    </p:extLst>
  </p:cSld>
  <p:clrMapOvr>
    <a:masterClrMapping/>
  </p:clrMapOvr>
</p:sld>
</file>

<file path=ppt/theme/theme1.xml><?xml version="1.0" encoding="utf-8"?>
<a:theme xmlns:a="http://schemas.openxmlformats.org/drawingml/2006/main" name="ARC-Theme1">
  <a:themeElements>
    <a:clrScheme name="Arc">
      <a:dk1>
        <a:sysClr val="windowText" lastClr="000000"/>
      </a:dk1>
      <a:lt1>
        <a:sysClr val="window" lastClr="FFFFFF"/>
      </a:lt1>
      <a:dk2>
        <a:srgbClr val="1F497D"/>
      </a:dk2>
      <a:lt2>
        <a:srgbClr val="EEECE1"/>
      </a:lt2>
      <a:accent1>
        <a:srgbClr val="D9B200"/>
      </a:accent1>
      <a:accent2>
        <a:srgbClr val="870E00"/>
      </a:accent2>
      <a:accent3>
        <a:srgbClr val="EAE5DF"/>
      </a:accent3>
      <a:accent4>
        <a:srgbClr val="E8C768"/>
      </a:accent4>
      <a:accent5>
        <a:srgbClr val="003466"/>
      </a:accent5>
      <a:accent6>
        <a:srgbClr val="89623B"/>
      </a:accent6>
      <a:hlink>
        <a:srgbClr val="0F243E"/>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rc">
    <a:dk1>
      <a:sysClr val="windowText" lastClr="000000"/>
    </a:dk1>
    <a:lt1>
      <a:sysClr val="window" lastClr="FFFFFF"/>
    </a:lt1>
    <a:dk2>
      <a:srgbClr val="1F497D"/>
    </a:dk2>
    <a:lt2>
      <a:srgbClr val="EEECE1"/>
    </a:lt2>
    <a:accent1>
      <a:srgbClr val="D9B200"/>
    </a:accent1>
    <a:accent2>
      <a:srgbClr val="870E00"/>
    </a:accent2>
    <a:accent3>
      <a:srgbClr val="EAE5DF"/>
    </a:accent3>
    <a:accent4>
      <a:srgbClr val="E8C768"/>
    </a:accent4>
    <a:accent5>
      <a:srgbClr val="003466"/>
    </a:accent5>
    <a:accent6>
      <a:srgbClr val="89623B"/>
    </a:accent6>
    <a:hlink>
      <a:srgbClr val="0F243E"/>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F5CEC903D91B488AC7F801442EB93B" ma:contentTypeVersion="30" ma:contentTypeDescription="Create a new document." ma:contentTypeScope="" ma:versionID="e52d89e025e96a92546112c592cf5132">
  <xsd:schema xmlns:xsd="http://www.w3.org/2001/XMLSchema" xmlns:xs="http://www.w3.org/2001/XMLSchema" xmlns:p="http://schemas.microsoft.com/office/2006/metadata/properties" xmlns:ns1="http://schemas.microsoft.com/sharepoint/v3" xmlns:ns3="a2b7d8ef-0474-442f-b6c6-bcb4fa172890" xmlns:ns5="a7b56cc2-5136-4165-b17e-000edd7c34ee" targetNamespace="http://schemas.microsoft.com/office/2006/metadata/properties" ma:root="true" ma:fieldsID="5bc272b3e42b2986c45d5e84c58c32d2" ns1:_="" ns3:_="" ns5:_="">
    <xsd:import namespace="http://schemas.microsoft.com/sharepoint/v3"/>
    <xsd:import namespace="a2b7d8ef-0474-442f-b6c6-bcb4fa172890"/>
    <xsd:import namespace="a7b56cc2-5136-4165-b17e-000edd7c34ee"/>
    <xsd:element name="properties">
      <xsd:complexType>
        <xsd:sequence>
          <xsd:element name="documentManagement">
            <xsd:complexType>
              <xsd:all>
                <xsd:element ref="ns3:SAODept" minOccurs="0"/>
                <xsd:element ref="ns3:SAOGroup" minOccurs="0"/>
                <xsd:element ref="ns1:Company" minOccurs="0"/>
                <xsd:element ref="ns5:SharedWithUsers" minOccurs="0"/>
                <xsd:element ref="ns5:SharedWithDetails" minOccurs="0"/>
                <xsd:element ref="ns5:SharingHintHash" minOccurs="0"/>
                <xsd:element ref="ns5:TaxKeywordTaxHTField" minOccurs="0"/>
                <xsd:element ref="ns5:TaxCatchAll" minOccurs="0"/>
                <xsd:element ref="ns5:LastSharedByUser" minOccurs="0"/>
                <xsd:element ref="ns5:LastSharedByTime" minOccurs="0"/>
                <xsd:element ref="ns3:MediaServiceMetadata" minOccurs="0"/>
                <xsd:element ref="ns3:MediaServiceFastMetadata" minOccurs="0"/>
                <xsd:element ref="ns3:MediaServiceAutoTags" minOccurs="0"/>
                <xsd:element ref="ns3:MediaServiceEventHashCode" minOccurs="0"/>
                <xsd:element ref="ns3:MediaServiceGenerationTime" minOccurs="0"/>
                <xsd:element ref="ns3:MediaServiceOCR"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pany" ma:index="5" nillable="true" ma:displayName="Agency" ma:default="40700 SAO" ma:description="Choose from Agency List" ma:format="Dropdown" ma:internalName="Company">
      <xsd:simpleType>
        <xsd:restriction base="dms:Choice">
          <xsd:enumeration value="26000 Flex Ben"/>
          <xsd:enumeration value="36000 Health Ins"/>
          <xsd:enumeration value="40200 Agricul"/>
          <xsd:enumeration value="40300 DOAS"/>
          <xsd:enumeration value="40400 Audits"/>
          <xsd:enumeration value="40500 DPH"/>
          <xsd:enumeration value="40600 Bank &amp; Fin"/>
          <xsd:enumeration value="40700 SAO"/>
          <xsd:enumeration value="40800 Insurance"/>
          <xsd:enumeration value="40900 GSFIC"/>
          <xsd:enumeration value="41100 Defense"/>
          <xsd:enumeration value="41400 DOE"/>
          <xsd:enumeration value="41500 TCSGA"/>
          <xsd:enumeration value="41800 PAC"/>
          <xsd:enumeration value="41900 DCH"/>
          <xsd:enumeration value="42000 GFC"/>
          <xsd:enumeration value="42200 GOV"/>
          <xsd:enumeration value="42700 DHS"/>
          <xsd:enumeration value="42800 Comm Aff"/>
          <xsd:enumeration value="42900 GADEPTECON"/>
          <xsd:enumeration value="43000 Judicial"/>
          <xsd:enumeration value="43600 Superior"/>
          <xsd:enumeration value="43800 Supreme"/>
          <xsd:enumeration value="44000 Labor"/>
          <xsd:enumeration value="44100 DBHDD"/>
          <xsd:enumeration value="44200 Law"/>
          <xsd:enumeration value="44400 Gen Assem"/>
          <xsd:enumeration value="46000 SPA"/>
          <xsd:enumeration value="46100 DOJJ"/>
          <xsd:enumeration value="46200 DNR"/>
          <xsd:enumeration value="46500 P&amp;P"/>
          <xsd:enumeration value="46600 DPS"/>
          <xsd:enumeration value="46700 GDC"/>
          <xsd:enumeration value="46900 DECAL"/>
          <xsd:enumeration value="47100 GBI"/>
          <xsd:enumeration value="47400 Revenue"/>
          <xsd:enumeration value="47500 DDS"/>
          <xsd:enumeration value="47700 GDCS"/>
          <xsd:enumeration value="47800 SOS"/>
          <xsd:enumeration value="48000 Soil&amp;Water"/>
          <xsd:enumeration value="48400 DOT"/>
          <xsd:enumeration value="48600 OTFS"/>
          <xsd:enumeration value="48800 Veterans"/>
          <xsd:enumeration value="48900 Sub Injury"/>
          <xsd:enumeration value="49000 Work Comp"/>
          <xsd:enumeration value="49200 GPDSC"/>
          <xsd:enumeration value="49900 Bank_Dept"/>
          <xsd:enumeration value="81700 Sand'ville"/>
          <xsd:enumeration value="81800 Okefenokee"/>
          <xsd:enumeration value="81900 West GA"/>
          <xsd:enumeration value="82000 Albany"/>
          <xsd:enumeration value="82100 Altamaha"/>
          <xsd:enumeration value="82200 Athens"/>
          <xsd:enumeration value="82300 Atlanta"/>
          <xsd:enumeration value="82400 Augusta"/>
          <xsd:enumeration value="82500 E Central"/>
          <xsd:enumeration value="82600 West GA"/>
          <xsd:enumeration value="82700 Chatt'chee"/>
          <xsd:enumeration value="82800 Columbus"/>
          <xsd:enumeration value="82900 GA NW Tech"/>
          <xsd:enumeration value="83000 DeKalb"/>
          <xsd:enumeration value="83100 Griffin"/>
          <xsd:enumeration value="83200 Gwinnett"/>
          <xsd:enumeration value="83300 Heart GA"/>
          <xsd:enumeration value="83400 Lanier"/>
          <xsd:enumeration value="83500 CenGa Tech"/>
          <xsd:enumeration value="83600 Middle GA"/>
          <xsd:enumeration value="83700 Moultrie"/>
          <xsd:enumeration value="83800 North GA"/>
          <xsd:enumeration value="83900 N Metro"/>
          <xsd:enumeration value="84000 Appalach"/>
          <xsd:enumeration value="84100 Savannah"/>
          <xsd:enumeration value="84200 South GA"/>
          <xsd:enumeration value="84300 Southeast"/>
          <xsd:enumeration value="84400 Ogeechee"/>
          <xsd:enumeration value="84500 Swainsboro"/>
          <xsd:enumeration value="84600 SW GA Tech"/>
          <xsd:enumeration value="84700 Flint Rivr"/>
          <xsd:enumeration value="84800 Valdosta"/>
          <xsd:enumeration value="84900 Northwest"/>
          <xsd:enumeration value="97700 GPTC"/>
          <xsd:enumeration value="97900 FPB"/>
          <xsd:enumeration value="98000 GTA"/>
          <xsd:enumeration value="99400 GFPE"/>
        </xsd:restriction>
      </xsd:simpleType>
    </xsd:element>
  </xsd:schema>
  <xsd:schema xmlns:xsd="http://www.w3.org/2001/XMLSchema" xmlns:xs="http://www.w3.org/2001/XMLSchema" xmlns:dms="http://schemas.microsoft.com/office/2006/documentManagement/types" xmlns:pc="http://schemas.microsoft.com/office/infopath/2007/PartnerControls" targetNamespace="a2b7d8ef-0474-442f-b6c6-bcb4fa172890" elementFormDefault="qualified">
    <xsd:import namespace="http://schemas.microsoft.com/office/2006/documentManagement/types"/>
    <xsd:import namespace="http://schemas.microsoft.com/office/infopath/2007/PartnerControls"/>
    <xsd:element name="SAODept" ma:index="2" nillable="true" ma:displayName="SAODept" ma:default="Choose one" ma:description="SAO Department" ma:format="Dropdown" ma:internalName="SAODept">
      <xsd:simpleType>
        <xsd:restriction base="dms:Choice">
          <xsd:enumeration value="Choose one"/>
          <xsd:enumeration value="Communications/HR"/>
          <xsd:enumeration value="Shared Services"/>
          <xsd:enumeration value="Financial Reporting"/>
          <xsd:enumeration value="TeamWorks"/>
        </xsd:restriction>
      </xsd:simpleType>
    </xsd:element>
    <xsd:element name="SAOGroup" ma:index="3" nillable="true" ma:displayName="SAOGroup" ma:default="Select one" ma:description="Group listing" ma:format="Dropdown" ma:internalName="SAOGroup">
      <xsd:simpleType>
        <xsd:restriction base="dms:Choice">
          <xsd:enumeration value="Select one"/>
          <xsd:enumeration value="BCR"/>
          <xsd:enumeration value="Budget"/>
          <xsd:enumeration value="Business Analysts"/>
          <xsd:enumeration value="CAFR"/>
          <xsd:enumeration value="Compliance"/>
          <xsd:enumeration value="Customer Service Center"/>
          <xsd:enumeration value="Development"/>
          <xsd:enumeration value="Financials"/>
          <xsd:enumeration value="HR"/>
          <xsd:enumeration value="Office Management"/>
          <xsd:enumeration value="Payroll Shared Services"/>
          <xsd:enumeration value="Project Resource Management Office"/>
          <xsd:enumeration value="QAM"/>
          <xsd:enumeration value="Systems Administration"/>
          <xsd:enumeration value="Training"/>
          <xsd:enumeration value="Travel"/>
          <xsd:enumeration value="Web Communications"/>
        </xsd:restriction>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AutoTags" ma:index="23" nillable="true" ma:displayName="MediaServiceAutoTags" ma:internalName="MediaServiceAutoTags"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Location" ma:index="3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b56cc2-5136-4165-b17e-000edd7c34ee"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SharingHintHash" ma:index="11" nillable="true" ma:displayName="Sharing Hint Hash" ma:description="" ma:internalName="SharingHintHash" ma:readOnly="true">
      <xsd:simpleType>
        <xsd:restriction base="dms:Text"/>
      </xsd:simpleType>
    </xsd:element>
    <xsd:element name="TaxKeywordTaxHTField" ma:index="12" nillable="true" ma:taxonomy="true" ma:internalName="TaxKeywordTaxHTField" ma:taxonomyFieldName="TaxKeyword" ma:displayName="Enterprise Keywords" ma:fieldId="{23f27201-bee3-471e-b2e7-b64fd8b7ca38}" ma:taxonomyMulti="true" ma:sspId="0d1b9b15-6ca2-435f-87bd-c880ab911653"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description="" ma:hidden="true" ma:list="{679aad5c-0740-4046-8cd6-dbd0df696f63}" ma:internalName="TaxCatchAll" ma:showField="CatchAllData" ma:web="a7b56cc2-5136-4165-b17e-000edd7c34ee">
      <xsd:complexType>
        <xsd:complexContent>
          <xsd:extension base="dms:MultiChoiceLookup">
            <xsd:sequence>
              <xsd:element name="Value" type="dms:Lookup" maxOccurs="unbounded" minOccurs="0" nillable="true"/>
            </xsd:sequence>
          </xsd:extension>
        </xsd:complexContent>
      </xsd:complexType>
    </xsd:element>
    <xsd:element name="LastSharedByUser" ma:index="19" nillable="true" ma:displayName="Last Shared By User" ma:description="" ma:internalName="LastSharedByUser" ma:readOnly="true">
      <xsd:simpleType>
        <xsd:restriction base="dms:Note">
          <xsd:maxLength value="255"/>
        </xsd:restriction>
      </xsd:simpleType>
    </xsd:element>
    <xsd:element name="LastSharedByTime" ma:index="20"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8" ma:displayName="Author"/>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b56cc2-5136-4165-b17e-000edd7c34ee"/>
    <Company xmlns="http://schemas.microsoft.com/sharepoint/v3">40700 SAO</Company>
    <SAOGroup xmlns="a2b7d8ef-0474-442f-b6c6-bcb4fa172890">Select one</SAOGroup>
    <TaxKeywordTaxHTField xmlns="a7b56cc2-5136-4165-b17e-000edd7c34ee">
      <Terms xmlns="http://schemas.microsoft.com/office/infopath/2007/PartnerControls"/>
    </TaxKeywordTaxHTField>
    <SAODept xmlns="a2b7d8ef-0474-442f-b6c6-bcb4fa172890">Choose one</SAODept>
  </documentManagement>
</p:properties>
</file>

<file path=customXml/itemProps1.xml><?xml version="1.0" encoding="utf-8"?>
<ds:datastoreItem xmlns:ds="http://schemas.openxmlformats.org/officeDocument/2006/customXml" ds:itemID="{9AFBBFE1-F96B-49BC-B774-C15AA26AB7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2b7d8ef-0474-442f-b6c6-bcb4fa172890"/>
    <ds:schemaRef ds:uri="a7b56cc2-5136-4165-b17e-000edd7c3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C3AAF3-BCCA-4D16-835A-277F09732363}">
  <ds:schemaRefs>
    <ds:schemaRef ds:uri="http://schemas.microsoft.com/sharepoint/v3/contenttype/forms"/>
  </ds:schemaRefs>
</ds:datastoreItem>
</file>

<file path=customXml/itemProps3.xml><?xml version="1.0" encoding="utf-8"?>
<ds:datastoreItem xmlns:ds="http://schemas.openxmlformats.org/officeDocument/2006/customXml" ds:itemID="{E7FEA674-9F8B-4249-8005-F8EFFDEED0D8}">
  <ds:schemaRefs>
    <ds:schemaRef ds:uri="a7b56cc2-5136-4165-b17e-000edd7c34ee"/>
    <ds:schemaRef ds:uri="http://schemas.microsoft.com/office/2006/documentManagement/types"/>
    <ds:schemaRef ds:uri="http://schemas.microsoft.com/office/infopath/2007/PartnerControls"/>
    <ds:schemaRef ds:uri="http://purl.org/dc/elements/1.1/"/>
    <ds:schemaRef ds:uri="http://schemas.microsoft.com/office/2006/metadata/properties"/>
    <ds:schemaRef ds:uri="a2b7d8ef-0474-442f-b6c6-bcb4fa172890"/>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ARC-Theme1</Template>
  <TotalTime>84185</TotalTime>
  <Words>6314</Words>
  <Application>Microsoft Office PowerPoint</Application>
  <PresentationFormat>On-screen Show (4:3)</PresentationFormat>
  <Paragraphs>873</Paragraphs>
  <Slides>88</Slides>
  <Notes>83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88</vt:i4>
      </vt:variant>
    </vt:vector>
  </HeadingPairs>
  <TitlesOfParts>
    <vt:vector size="95" baseType="lpstr">
      <vt:lpstr>Arial</vt:lpstr>
      <vt:lpstr>Arial Narrow</vt:lpstr>
      <vt:lpstr>Calibri</vt:lpstr>
      <vt:lpstr>Wingdings</vt:lpstr>
      <vt:lpstr>ARC-Theme1</vt:lpstr>
      <vt:lpstr>Custom Design</vt:lpstr>
      <vt:lpstr>1_Custom Design</vt:lpstr>
      <vt:lpstr>FMC Presentation May 19, 2020</vt:lpstr>
      <vt:lpstr>Agenda</vt:lpstr>
      <vt:lpstr>Upcoming GASBs</vt:lpstr>
      <vt:lpstr>Upcoming GASB’s</vt:lpstr>
      <vt:lpstr> </vt:lpstr>
      <vt:lpstr> </vt:lpstr>
      <vt:lpstr> </vt:lpstr>
      <vt:lpstr> </vt:lpstr>
      <vt:lpstr>GASB 87 - Leases</vt:lpstr>
      <vt:lpstr>PowerPoint Presentation</vt:lpstr>
      <vt:lpstr>GASB 87 - Leases</vt:lpstr>
      <vt:lpstr>PowerPoint Presentation</vt:lpstr>
      <vt:lpstr>GASB 87 - Leases</vt:lpstr>
      <vt:lpstr>GASB 87 - Leases</vt:lpstr>
      <vt:lpstr>GASB 87 - Leases</vt:lpstr>
      <vt:lpstr>GASB 87 - Leases</vt:lpstr>
      <vt:lpstr> </vt:lpstr>
      <vt:lpstr>Common BCR Issues</vt:lpstr>
      <vt:lpstr>Common BCR Issues</vt:lpstr>
      <vt:lpstr>Tie in Beginning Fund Balance</vt:lpstr>
      <vt:lpstr>Entries Posted to Fund Balance Accounts After Being Tied In to the PY BCR</vt:lpstr>
      <vt:lpstr>Non-Compliance with Budget</vt:lpstr>
      <vt:lpstr>Non-Compliance with Budget</vt:lpstr>
      <vt:lpstr>Purchase Order Reminders</vt:lpstr>
      <vt:lpstr> </vt:lpstr>
      <vt:lpstr>Capital Projects Funds</vt:lpstr>
      <vt:lpstr> </vt:lpstr>
      <vt:lpstr>CAFR Forms (not an all inclusive list of forms)</vt:lpstr>
      <vt:lpstr>Lease Form</vt:lpstr>
      <vt:lpstr>Lease Form</vt:lpstr>
      <vt:lpstr>Capital Assets</vt:lpstr>
      <vt:lpstr>Capital Assets</vt:lpstr>
      <vt:lpstr>Inter-Organization Form </vt:lpstr>
      <vt:lpstr>Pollution Remediation Obligations </vt:lpstr>
      <vt:lpstr>Pollution Remediation Obligations</vt:lpstr>
      <vt:lpstr>Pollution Remediation Obligations</vt:lpstr>
      <vt:lpstr>Pollution Remediation Obligations</vt:lpstr>
      <vt:lpstr>Asset Retirement Obligation (ARO)</vt:lpstr>
      <vt:lpstr>Asset Retirement Obligation (ARO)</vt:lpstr>
      <vt:lpstr>Asset Retirement Obligation (ARO)</vt:lpstr>
      <vt:lpstr> </vt:lpstr>
      <vt:lpstr> </vt:lpstr>
      <vt:lpstr> </vt:lpstr>
      <vt:lpstr>Unrecorded Payables</vt:lpstr>
      <vt:lpstr>Unrecorded Payables</vt:lpstr>
      <vt:lpstr>Unrecorded Payables</vt:lpstr>
      <vt:lpstr>Unrecorded Payables</vt:lpstr>
      <vt:lpstr>Unrecorded Payables</vt:lpstr>
      <vt:lpstr>Unrecorded Receivables</vt:lpstr>
      <vt:lpstr>Unrecorded Receivables</vt:lpstr>
      <vt:lpstr>Unrecorded Receivables</vt:lpstr>
      <vt:lpstr>Unrecorded Receivables</vt:lpstr>
      <vt:lpstr>Cash Form Reminders</vt:lpstr>
      <vt:lpstr>Classification of Revenue Form</vt:lpstr>
      <vt:lpstr>Wdesk for year-end form collection</vt:lpstr>
      <vt:lpstr>SEFA Reconciliation Form</vt:lpstr>
      <vt:lpstr>Training Videos</vt:lpstr>
      <vt:lpstr>SAO Forms Open House</vt:lpstr>
      <vt:lpstr> </vt:lpstr>
      <vt:lpstr>Single Audit</vt:lpstr>
      <vt:lpstr>Single Audit</vt:lpstr>
      <vt:lpstr>Single Audit</vt:lpstr>
      <vt:lpstr>PCA Tips </vt:lpstr>
      <vt:lpstr>PCA Tips</vt:lpstr>
      <vt:lpstr>PCA Tips</vt:lpstr>
      <vt:lpstr> </vt:lpstr>
      <vt:lpstr>Other Items Noted</vt:lpstr>
      <vt:lpstr>Other Items Noted</vt:lpstr>
      <vt:lpstr>Other Items Noted</vt:lpstr>
      <vt:lpstr>Other Items Noted</vt:lpstr>
      <vt:lpstr>A/R Accounts for Revenue Based on Encumbrances</vt:lpstr>
      <vt:lpstr>Reminder of Federal Revenue Accounts </vt:lpstr>
      <vt:lpstr>Chartfield Maintenance form</vt:lpstr>
      <vt:lpstr>Fund Source Tree Request Form </vt:lpstr>
      <vt:lpstr>Fund Source Tree Request Form</vt:lpstr>
      <vt:lpstr>Fund Source Tree Request Form</vt:lpstr>
      <vt:lpstr>Miscellaneous</vt:lpstr>
      <vt:lpstr>Covid Considerations for CAFR</vt:lpstr>
      <vt:lpstr>Entity Listings</vt:lpstr>
      <vt:lpstr>Entity Listings</vt:lpstr>
      <vt:lpstr>AR Write-Off Form</vt:lpstr>
      <vt:lpstr>AR Write-Off template</vt:lpstr>
      <vt:lpstr>Other</vt:lpstr>
      <vt:lpstr>SAO Policies on Web</vt:lpstr>
      <vt:lpstr>SAO Policies on Web</vt:lpstr>
      <vt:lpstr>SAO Policies on Web</vt:lpstr>
      <vt:lpstr>Communications list</vt:lpstr>
      <vt:lpstr> </vt:lpstr>
    </vt:vector>
  </TitlesOfParts>
  <Company>SAO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FMC Training FY2020</dc:title>
  <dc:creator>Turra Atkinson</dc:creator>
  <cp:lastModifiedBy>Smith, William</cp:lastModifiedBy>
  <cp:revision>963</cp:revision>
  <cp:lastPrinted>2020-05-18T20:59:41Z</cp:lastPrinted>
  <dcterms:created xsi:type="dcterms:W3CDTF">2013-02-18T20:57:18Z</dcterms:created>
  <dcterms:modified xsi:type="dcterms:W3CDTF">2020-05-19T21:08:00Z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0x0101004CF5CEC903D91B488AC7F801442EB93B</vt:lpwstr>
  </property>
</Properties>
</file>