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708" r:id="rId5"/>
    <p:sldMasterId id="2147483680" r:id="rId6"/>
    <p:sldMasterId id="2147483694" r:id="rId7"/>
  </p:sldMasterIdLst>
  <p:notesMasterIdLst>
    <p:notesMasterId r:id="rId34"/>
  </p:notesMasterIdLst>
  <p:handoutMasterIdLst>
    <p:handoutMasterId r:id="rId35"/>
  </p:handoutMasterIdLst>
  <p:sldIdLst>
    <p:sldId id="256" r:id="rId8"/>
    <p:sldId id="257" r:id="rId9"/>
    <p:sldId id="292" r:id="rId10"/>
    <p:sldId id="279" r:id="rId11"/>
    <p:sldId id="287" r:id="rId12"/>
    <p:sldId id="293" r:id="rId13"/>
    <p:sldId id="298" r:id="rId14"/>
    <p:sldId id="283" r:id="rId15"/>
    <p:sldId id="274" r:id="rId16"/>
    <p:sldId id="284" r:id="rId17"/>
    <p:sldId id="288" r:id="rId18"/>
    <p:sldId id="291" r:id="rId19"/>
    <p:sldId id="280" r:id="rId20"/>
    <p:sldId id="277" r:id="rId21"/>
    <p:sldId id="294" r:id="rId22"/>
    <p:sldId id="302" r:id="rId23"/>
    <p:sldId id="282" r:id="rId24"/>
    <p:sldId id="295" r:id="rId25"/>
    <p:sldId id="297" r:id="rId26"/>
    <p:sldId id="300" r:id="rId27"/>
    <p:sldId id="301" r:id="rId28"/>
    <p:sldId id="299" r:id="rId29"/>
    <p:sldId id="303" r:id="rId30"/>
    <p:sldId id="304" r:id="rId31"/>
    <p:sldId id="305" r:id="rId32"/>
    <p:sldId id="30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64">
          <p15:clr>
            <a:srgbClr val="A4A3A4"/>
          </p15:clr>
        </p15:guide>
        <p15:guide id="3" orient="horz" pos="3932">
          <p15:clr>
            <a:srgbClr val="A4A3A4"/>
          </p15:clr>
        </p15:guide>
        <p15:guide id="4" pos="2886">
          <p15:clr>
            <a:srgbClr val="A4A3A4"/>
          </p15:clr>
        </p15:guide>
        <p15:guide id="5" pos="292">
          <p15:clr>
            <a:srgbClr val="A4A3A4"/>
          </p15:clr>
        </p15:guide>
        <p15:guide id="6" pos="5502">
          <p15:clr>
            <a:srgbClr val="A4A3A4"/>
          </p15:clr>
        </p15:guide>
        <p15:guide id="7" pos="2937">
          <p15:clr>
            <a:srgbClr val="A4A3A4"/>
          </p15:clr>
        </p15:guide>
        <p15:guide id="8" pos="2842">
          <p15:clr>
            <a:srgbClr val="A4A3A4"/>
          </p15:clr>
        </p15:guide>
        <p15:guide id="9" pos="14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08080"/>
    <a:srgbClr val="FF00FF"/>
    <a:srgbClr val="FF00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86716" autoAdjust="0"/>
  </p:normalViewPr>
  <p:slideViewPr>
    <p:cSldViewPr snapToGrid="0" snapToObjects="1" showGuides="1">
      <p:cViewPr varScale="1">
        <p:scale>
          <a:sx n="63" d="100"/>
          <a:sy n="63" d="100"/>
        </p:scale>
        <p:origin x="654" y="60"/>
      </p:cViewPr>
      <p:guideLst>
        <p:guide orient="horz" pos="2160"/>
        <p:guide orient="horz" pos="664"/>
        <p:guide orient="horz" pos="3932"/>
        <p:guide pos="2886"/>
        <p:guide pos="292"/>
        <p:guide pos="5502"/>
        <p:guide pos="2937"/>
        <p:guide pos="2842"/>
        <p:guide pos="14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200" d="100"/>
          <a:sy n="200" d="100"/>
        </p:scale>
        <p:origin x="612" y="27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64D56-121C-4826-AEFE-0387913C95CE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AE004B57-6709-4CCC-A28E-8554819F8ADD}">
      <dgm:prSet phldrT="[Text]"/>
      <dgm:spPr/>
      <dgm:t>
        <a:bodyPr/>
        <a:lstStyle/>
        <a:p>
          <a:r>
            <a:rPr lang="en-US" dirty="0" smtClean="0"/>
            <a:t>Receive notices</a:t>
          </a:r>
          <a:endParaRPr lang="en-US" dirty="0"/>
        </a:p>
      </dgm:t>
    </dgm:pt>
    <dgm:pt modelId="{FF1F5E54-38D6-42E4-BEFA-B923769FA41D}" type="parTrans" cxnId="{89EBB118-D964-405F-A8CF-F8B677002DF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77BDBC8-E94C-4F0D-9024-B4C30917506E}" type="sibTrans" cxnId="{89EBB118-D964-405F-A8CF-F8B677002DF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6974BE7-55C0-4781-B810-B403C9A2102B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Document and input information</a:t>
          </a:r>
          <a:endParaRPr lang="en-US" dirty="0">
            <a:solidFill>
              <a:schemeClr val="tx2"/>
            </a:solidFill>
          </a:endParaRPr>
        </a:p>
      </dgm:t>
    </dgm:pt>
    <dgm:pt modelId="{A3C6704A-315A-4E43-B165-B0B28171CF2A}" type="parTrans" cxnId="{E4B0F16C-74C2-4EBE-A5F1-8822EC1F9F3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702808B-C928-45A5-8F71-C7371420C012}" type="sibTrans" cxnId="{E4B0F16C-74C2-4EBE-A5F1-8822EC1F9F3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5FF179D-B7BE-49CB-9A18-97C5178DAB80}">
      <dgm:prSet phldrT="[Text]"/>
      <dgm:spPr/>
      <dgm:t>
        <a:bodyPr/>
        <a:lstStyle/>
        <a:p>
          <a:r>
            <a:rPr lang="en-US" dirty="0" smtClean="0"/>
            <a:t>Make Appeal determination within 90 days</a:t>
          </a:r>
          <a:endParaRPr lang="en-US" dirty="0"/>
        </a:p>
      </dgm:t>
    </dgm:pt>
    <dgm:pt modelId="{207760C0-9C48-4DC6-891F-5BBCD7541391}" type="parTrans" cxnId="{73CA3A64-E561-419D-AC98-EFD2FCC45BA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2E73EDA-2577-47F6-8D8E-1CCA7DE4E2DA}" type="sibTrans" cxnId="{73CA3A64-E561-419D-AC98-EFD2FCC45BA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A90909E-2636-4228-AF1A-4148916CD98C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Appeal notice and provide evidentiary information </a:t>
          </a:r>
          <a:endParaRPr lang="en-US" dirty="0">
            <a:solidFill>
              <a:schemeClr val="tx2"/>
            </a:solidFill>
          </a:endParaRPr>
        </a:p>
      </dgm:t>
    </dgm:pt>
    <dgm:pt modelId="{09D6C2BF-014D-41C0-92EE-B9CEC3AECD95}" type="parTrans" cxnId="{7A9F3260-22D6-4726-A8B5-22EDF37E403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C2BE211-EE09-4DF7-BE1C-B50A2259E60E}" type="sibTrans" cxnId="{7A9F3260-22D6-4726-A8B5-22EDF37E403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4163C48-DF9E-43DB-9D5D-AD98CA3DA726}" type="pres">
      <dgm:prSet presAssocID="{B9464D56-121C-4826-AEFE-0387913C95CE}" presName="Name0" presStyleCnt="0">
        <dgm:presLayoutVars>
          <dgm:dir/>
          <dgm:animLvl val="lvl"/>
          <dgm:resizeHandles val="exact"/>
        </dgm:presLayoutVars>
      </dgm:prSet>
      <dgm:spPr/>
    </dgm:pt>
    <dgm:pt modelId="{2291ACCF-DC4E-4F42-9D53-3EDE6513AB99}" type="pres">
      <dgm:prSet presAssocID="{AE004B57-6709-4CCC-A28E-8554819F8AD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200E3-C658-401E-9F0B-E847ECB27CF4}" type="pres">
      <dgm:prSet presAssocID="{A77BDBC8-E94C-4F0D-9024-B4C30917506E}" presName="parTxOnlySpace" presStyleCnt="0"/>
      <dgm:spPr/>
    </dgm:pt>
    <dgm:pt modelId="{CAF27CE3-B2BF-4A7E-B40A-0252E5802D09}" type="pres">
      <dgm:prSet presAssocID="{C6974BE7-55C0-4781-B810-B403C9A2102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31AB1-405E-4BA2-A90B-1DD1B0991546}" type="pres">
      <dgm:prSet presAssocID="{9702808B-C928-45A5-8F71-C7371420C012}" presName="parTxOnlySpace" presStyleCnt="0"/>
      <dgm:spPr/>
    </dgm:pt>
    <dgm:pt modelId="{2F16DEE2-EB36-4656-9D04-9D3C6EB9567C}" type="pres">
      <dgm:prSet presAssocID="{05FF179D-B7BE-49CB-9A18-97C5178DAB8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21B58-62BC-42F2-A7B1-505E815A8CE9}" type="pres">
      <dgm:prSet presAssocID="{A2E73EDA-2577-47F6-8D8E-1CCA7DE4E2DA}" presName="parTxOnlySpace" presStyleCnt="0"/>
      <dgm:spPr/>
    </dgm:pt>
    <dgm:pt modelId="{E85644D2-6A37-4477-8EDF-D16B7CFF9D61}" type="pres">
      <dgm:prSet presAssocID="{0A90909E-2636-4228-AF1A-4148916CD98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B0F16C-74C2-4EBE-A5F1-8822EC1F9F33}" srcId="{B9464D56-121C-4826-AEFE-0387913C95CE}" destId="{C6974BE7-55C0-4781-B810-B403C9A2102B}" srcOrd="1" destOrd="0" parTransId="{A3C6704A-315A-4E43-B165-B0B28171CF2A}" sibTransId="{9702808B-C928-45A5-8F71-C7371420C012}"/>
    <dgm:cxn modelId="{9C598516-7D74-4143-AA94-7F9B6B949203}" type="presOf" srcId="{B9464D56-121C-4826-AEFE-0387913C95CE}" destId="{D4163C48-DF9E-43DB-9D5D-AD98CA3DA726}" srcOrd="0" destOrd="0" presId="urn:microsoft.com/office/officeart/2005/8/layout/chevron1"/>
    <dgm:cxn modelId="{8711A77D-28E0-4FA1-BFA3-0F2303748327}" type="presOf" srcId="{C6974BE7-55C0-4781-B810-B403C9A2102B}" destId="{CAF27CE3-B2BF-4A7E-B40A-0252E5802D09}" srcOrd="0" destOrd="0" presId="urn:microsoft.com/office/officeart/2005/8/layout/chevron1"/>
    <dgm:cxn modelId="{89EBB118-D964-405F-A8CF-F8B677002DF5}" srcId="{B9464D56-121C-4826-AEFE-0387913C95CE}" destId="{AE004B57-6709-4CCC-A28E-8554819F8ADD}" srcOrd="0" destOrd="0" parTransId="{FF1F5E54-38D6-42E4-BEFA-B923769FA41D}" sibTransId="{A77BDBC8-E94C-4F0D-9024-B4C30917506E}"/>
    <dgm:cxn modelId="{EAB1BB39-43DA-4EF1-8AD9-87C4AC845F5D}" type="presOf" srcId="{05FF179D-B7BE-49CB-9A18-97C5178DAB80}" destId="{2F16DEE2-EB36-4656-9D04-9D3C6EB9567C}" srcOrd="0" destOrd="0" presId="urn:microsoft.com/office/officeart/2005/8/layout/chevron1"/>
    <dgm:cxn modelId="{A5E8C740-7C3B-4F04-BADF-13E76565133E}" type="presOf" srcId="{0A90909E-2636-4228-AF1A-4148916CD98C}" destId="{E85644D2-6A37-4477-8EDF-D16B7CFF9D61}" srcOrd="0" destOrd="0" presId="urn:microsoft.com/office/officeart/2005/8/layout/chevron1"/>
    <dgm:cxn modelId="{AACBE8A1-32D3-45A4-BDA0-02407E853BB6}" type="presOf" srcId="{AE004B57-6709-4CCC-A28E-8554819F8ADD}" destId="{2291ACCF-DC4E-4F42-9D53-3EDE6513AB99}" srcOrd="0" destOrd="0" presId="urn:microsoft.com/office/officeart/2005/8/layout/chevron1"/>
    <dgm:cxn modelId="{7A9F3260-22D6-4726-A8B5-22EDF37E4037}" srcId="{B9464D56-121C-4826-AEFE-0387913C95CE}" destId="{0A90909E-2636-4228-AF1A-4148916CD98C}" srcOrd="3" destOrd="0" parTransId="{09D6C2BF-014D-41C0-92EE-B9CEC3AECD95}" sibTransId="{1C2BE211-EE09-4DF7-BE1C-B50A2259E60E}"/>
    <dgm:cxn modelId="{73CA3A64-E561-419D-AC98-EFD2FCC45BA4}" srcId="{B9464D56-121C-4826-AEFE-0387913C95CE}" destId="{05FF179D-B7BE-49CB-9A18-97C5178DAB80}" srcOrd="2" destOrd="0" parTransId="{207760C0-9C48-4DC6-891F-5BBCD7541391}" sibTransId="{A2E73EDA-2577-47F6-8D8E-1CCA7DE4E2DA}"/>
    <dgm:cxn modelId="{05B94E14-51CB-4F88-A450-8A61237E67AA}" type="presParOf" srcId="{D4163C48-DF9E-43DB-9D5D-AD98CA3DA726}" destId="{2291ACCF-DC4E-4F42-9D53-3EDE6513AB99}" srcOrd="0" destOrd="0" presId="urn:microsoft.com/office/officeart/2005/8/layout/chevron1"/>
    <dgm:cxn modelId="{C6D1BB24-8D1D-4C81-8652-E324F7C59DCF}" type="presParOf" srcId="{D4163C48-DF9E-43DB-9D5D-AD98CA3DA726}" destId="{4DA200E3-C658-401E-9F0B-E847ECB27CF4}" srcOrd="1" destOrd="0" presId="urn:microsoft.com/office/officeart/2005/8/layout/chevron1"/>
    <dgm:cxn modelId="{E6C21ACB-55D9-44D4-BD0F-FC27615AF346}" type="presParOf" srcId="{D4163C48-DF9E-43DB-9D5D-AD98CA3DA726}" destId="{CAF27CE3-B2BF-4A7E-B40A-0252E5802D09}" srcOrd="2" destOrd="0" presId="urn:microsoft.com/office/officeart/2005/8/layout/chevron1"/>
    <dgm:cxn modelId="{762012D0-8596-4D6B-A31B-8F0722324CCB}" type="presParOf" srcId="{D4163C48-DF9E-43DB-9D5D-AD98CA3DA726}" destId="{37C31AB1-405E-4BA2-A90B-1DD1B0991546}" srcOrd="3" destOrd="0" presId="urn:microsoft.com/office/officeart/2005/8/layout/chevron1"/>
    <dgm:cxn modelId="{AF4F1C38-62A5-4CEB-84A7-040F2B4DF6CC}" type="presParOf" srcId="{D4163C48-DF9E-43DB-9D5D-AD98CA3DA726}" destId="{2F16DEE2-EB36-4656-9D04-9D3C6EB9567C}" srcOrd="4" destOrd="0" presId="urn:microsoft.com/office/officeart/2005/8/layout/chevron1"/>
    <dgm:cxn modelId="{D138075D-327A-48B3-A2AD-CC7AA1A8724C}" type="presParOf" srcId="{D4163C48-DF9E-43DB-9D5D-AD98CA3DA726}" destId="{90A21B58-62BC-42F2-A7B1-505E815A8CE9}" srcOrd="5" destOrd="0" presId="urn:microsoft.com/office/officeart/2005/8/layout/chevron1"/>
    <dgm:cxn modelId="{3809ABA1-7DCB-4AE5-AF9E-66710F4581DC}" type="presParOf" srcId="{D4163C48-DF9E-43DB-9D5D-AD98CA3DA726}" destId="{E85644D2-6A37-4477-8EDF-D16B7CFF9D6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/>
              <a:pPr/>
              <a:t>18/02/2016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5EBA9-A28D-4849-BFEA-AA04F6A21B63}" type="datetimeFigureOut">
              <a:rPr lang="en-GB" smtClean="0"/>
              <a:pPr/>
              <a:t>18/02/2016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59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3446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7891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5560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1381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526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27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86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54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57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846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138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248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259" y="5747990"/>
            <a:ext cx="983483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777600"/>
            <a:ext cx="5490000" cy="86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777600"/>
            <a:ext cx="54900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bg2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942" y="5745156"/>
            <a:ext cx="983483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 userDrawn="1"/>
        </p:nvGrpSpPr>
        <p:grpSpPr>
          <a:xfrm>
            <a:off x="-1055" y="2405319"/>
            <a:ext cx="9145054" cy="3346232"/>
            <a:chOff x="-1055" y="2405319"/>
            <a:chExt cx="9145054" cy="3346232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gray">
            <a:xfrm>
              <a:off x="2273866" y="2405319"/>
              <a:ext cx="6870133" cy="2494990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55" y="4411633"/>
              <a:ext cx="2285060" cy="133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674158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777600"/>
            <a:ext cx="54900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bg2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942" y="5745156"/>
            <a:ext cx="983483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eform 8"/>
          <p:cNvSpPr>
            <a:spLocks/>
          </p:cNvSpPr>
          <p:nvPr userDrawn="1"/>
        </p:nvSpPr>
        <p:spPr bwMode="gray">
          <a:xfrm>
            <a:off x="2273866" y="2405319"/>
            <a:ext cx="6870133" cy="2494990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44" y="3000375"/>
            <a:ext cx="2286000" cy="2729861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318" y="4047893"/>
            <a:ext cx="1785784" cy="108337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l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Placeholder image — to replace this image, select View&gt;Notes Page</a:t>
            </a:r>
          </a:p>
        </p:txBody>
      </p:sp>
    </p:spTree>
    <p:extLst>
      <p:ext uri="{BB962C8B-B14F-4D97-AF65-F5344CB8AC3E}">
        <p14:creationId xmlns:p14="http://schemas.microsoft.com/office/powerpoint/2010/main" val="3674158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48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3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4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9144" y="3000375"/>
            <a:ext cx="2286000" cy="2729861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259" y="5747990"/>
            <a:ext cx="983483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777600"/>
            <a:ext cx="5490000" cy="86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32" name="Freeform 8"/>
          <p:cNvSpPr>
            <a:spLocks/>
          </p:cNvSpPr>
          <p:nvPr userDrawn="1"/>
        </p:nvSpPr>
        <p:spPr bwMode="gray">
          <a:xfrm>
            <a:off x="2273222" y="2405084"/>
            <a:ext cx="6870778" cy="2495225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318" y="4047893"/>
            <a:ext cx="1785784" cy="108337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l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Placeholder image — to replace this image, select View&gt;Notes Page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6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78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79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2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296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83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69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2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939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037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777600"/>
            <a:ext cx="54900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2272460" y="5743988"/>
            <a:ext cx="983415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eeform 7"/>
          <p:cNvSpPr>
            <a:spLocks/>
          </p:cNvSpPr>
          <p:nvPr userDrawn="1"/>
        </p:nvSpPr>
        <p:spPr bwMode="gray">
          <a:xfrm>
            <a:off x="2273498" y="2405185"/>
            <a:ext cx="6870502" cy="2495124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-762" y="4411632"/>
            <a:ext cx="2283067" cy="13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Mass Mutual ACA Service Training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777600"/>
            <a:ext cx="54900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2272460" y="5743988"/>
            <a:ext cx="983415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eeform 7"/>
          <p:cNvSpPr>
            <a:spLocks/>
          </p:cNvSpPr>
          <p:nvPr userDrawn="1"/>
        </p:nvSpPr>
        <p:spPr bwMode="gray">
          <a:xfrm>
            <a:off x="2273498" y="2405185"/>
            <a:ext cx="6870502" cy="2495124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Freeform 8"/>
          <p:cNvSpPr/>
          <p:nvPr userDrawn="1"/>
        </p:nvSpPr>
        <p:spPr>
          <a:xfrm>
            <a:off x="-9144" y="3000375"/>
            <a:ext cx="2286000" cy="2729861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5318" y="4047893"/>
            <a:ext cx="1785784" cy="108337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l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Placeholder image — to replace this image, select View&gt;Notes Page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6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78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777600"/>
            <a:ext cx="54900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2274494" y="5743105"/>
            <a:ext cx="983415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>
            <a:spLocks/>
          </p:cNvSpPr>
          <p:nvPr userDrawn="1"/>
        </p:nvSpPr>
        <p:spPr bwMode="gray">
          <a:xfrm>
            <a:off x="2276146" y="2406147"/>
            <a:ext cx="6867853" cy="249416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-1" y="4412381"/>
            <a:ext cx="2284955" cy="133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777600"/>
            <a:ext cx="54900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2274494" y="5743105"/>
            <a:ext cx="983415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>
            <a:spLocks/>
          </p:cNvSpPr>
          <p:nvPr userDrawn="1"/>
        </p:nvSpPr>
        <p:spPr bwMode="gray">
          <a:xfrm>
            <a:off x="2276146" y="2406147"/>
            <a:ext cx="6867853" cy="249416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Freeform 7"/>
          <p:cNvSpPr/>
          <p:nvPr userDrawn="1"/>
        </p:nvSpPr>
        <p:spPr>
          <a:xfrm>
            <a:off x="-9144" y="3000375"/>
            <a:ext cx="2286000" cy="2729861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5318" y="4047893"/>
            <a:ext cx="1785784" cy="108337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l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Placeholder image — to replace this image, select View&gt;Notes Page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6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78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0" y="6323013"/>
            <a:ext cx="3434400" cy="201600"/>
          </a:xfrm>
        </p:spPr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6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78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ACA Training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415200"/>
            <a:ext cx="72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</a:rPr>
              <a:pPr/>
              <a:t>‹#›</a:t>
            </a:fld>
            <a:endParaRPr lang="en-GB" sz="11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8348663" y="6450013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22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726" r:id="rId11"/>
    <p:sldLayoutId id="2147483677" r:id="rId12"/>
    <p:sldLayoutId id="2147483678" r:id="rId13"/>
    <p:sldLayoutId id="2147483679" r:id="rId14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415200"/>
            <a:ext cx="72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8348663" y="6450013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747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3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8" r:id="rId10"/>
    <p:sldLayoutId id="2147483727" r:id="rId11"/>
    <p:sldLayoutId id="2147483719" r:id="rId12"/>
    <p:sldLayoutId id="2147483720" r:id="rId13"/>
    <p:sldLayoutId id="2147483721" r:id="rId14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rgbClr val="80808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rgbClr val="808080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rgbClr val="808080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rgbClr val="808080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rgbClr val="808080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415200"/>
            <a:ext cx="72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</a:rPr>
              <a:pPr/>
              <a:t>‹#›</a:t>
            </a:fld>
            <a:endParaRPr lang="en-GB" sz="11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 bwMode="black">
          <a:xfrm>
            <a:off x="8348663" y="6450013"/>
            <a:ext cx="338137" cy="204787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24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90" r:id="rId10"/>
    <p:sldLayoutId id="2147483728" r:id="rId11"/>
    <p:sldLayoutId id="2147483691" r:id="rId12"/>
    <p:sldLayoutId id="2147483692" r:id="rId13"/>
    <p:sldLayoutId id="2147483693" r:id="rId14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415200"/>
            <a:ext cx="72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</a:rPr>
              <a:pPr/>
              <a:t>‹#›</a:t>
            </a:fld>
            <a:endParaRPr lang="en-GB" sz="11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 bwMode="black">
          <a:xfrm>
            <a:off x="8348663" y="6450013"/>
            <a:ext cx="338137" cy="204787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2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4" r:id="rId10"/>
    <p:sldLayoutId id="2147483729" r:id="rId11"/>
    <p:sldLayoutId id="2147483705" r:id="rId12"/>
    <p:sldLayoutId id="2147483706" r:id="rId13"/>
    <p:sldLayoutId id="2147483707" r:id="rId14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arketplaceSupport@ey.com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placeSupport@ey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hcm@sao.g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ao.georgia.gov/affordable-care-act" TargetMode="External"/><Relationship Id="rId2" Type="http://schemas.openxmlformats.org/officeDocument/2006/relationships/hyperlink" Target="http://doas.ga.gov/human-resources-administration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pub/irs-pdf/i109495c.pdf" TargetMode="External"/><Relationship Id="rId2" Type="http://schemas.openxmlformats.org/officeDocument/2006/relationships/hyperlink" Target="https://www.irs.gov/Affordable-Care-Act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irs.gov/pub/irs-pdf/f1094c.pdf" TargetMode="External"/><Relationship Id="rId4" Type="http://schemas.openxmlformats.org/officeDocument/2006/relationships/hyperlink" Target="https://www.irs.gov/pub/irs-pdf/f1095c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mailto:MarketplaceSupport@ey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of Georgia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560" y="1753200"/>
            <a:ext cx="6898240" cy="968400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Affordable Care Act (ACA) Marketplace Training</a:t>
            </a:r>
          </a:p>
          <a:p>
            <a:pPr lvl="1"/>
            <a:endParaRPr lang="en-GB" sz="1600" dirty="0">
              <a:solidFill>
                <a:schemeClr val="bg1"/>
              </a:solidFill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January 2016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1000"/>
          </a:xfrm>
        </p:spPr>
        <p:txBody>
          <a:bodyPr/>
          <a:lstStyle/>
          <a:p>
            <a:r>
              <a:rPr lang="en-US" sz="2800" dirty="0" smtClean="0"/>
              <a:t>What if the Marketplace contacts me directly?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44757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EY will field any requests for information from the Healthcare Marketplaces in regards to PTC notices or appeals. 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Forward any request for information:</a:t>
            </a: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u="sng" dirty="0" smtClean="0">
                <a:hlinkClick r:id="rId2"/>
              </a:rPr>
              <a:t>MarketplaceSupport@ey.com</a:t>
            </a:r>
            <a:endParaRPr lang="en-US" sz="3200" u="sng" dirty="0" smtClean="0"/>
          </a:p>
        </p:txBody>
      </p:sp>
    </p:spTree>
    <p:extLst>
      <p:ext uri="{BB962C8B-B14F-4D97-AF65-F5344CB8AC3E}">
        <p14:creationId xmlns:p14="http://schemas.microsoft.com/office/powerpoint/2010/main" val="32404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4798419" y="1169112"/>
            <a:ext cx="1277356" cy="1318100"/>
            <a:chOff x="1813924" y="2218176"/>
            <a:chExt cx="1531913" cy="1580778"/>
          </a:xfrm>
        </p:grpSpPr>
        <p:sp>
          <p:nvSpPr>
            <p:cNvPr id="67" name="Oval 66"/>
            <p:cNvSpPr/>
            <p:nvPr/>
          </p:nvSpPr>
          <p:spPr>
            <a:xfrm>
              <a:off x="1813924" y="2218176"/>
              <a:ext cx="1531913" cy="15807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942596" y="2418106"/>
              <a:ext cx="1323248" cy="1209984"/>
            </a:xfrm>
            <a:prstGeom prst="rect">
              <a:avLst/>
            </a:prstGeom>
            <a:noFill/>
            <a:ln w="9525">
              <a:noFill/>
              <a:miter lim="800000"/>
              <a:headEnd type="none" w="med" len="med"/>
              <a:tailEnd type="triangle" w="med" len="med"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+mj-lt"/>
              </a:rPr>
              <a:t>Process Flow - Marketplace premium tax credit notices</a:t>
            </a:r>
            <a:endParaRPr lang="en-GB" sz="2800" dirty="0">
              <a:latin typeface="+mj-lt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201554" y="1443498"/>
            <a:ext cx="1835904" cy="728265"/>
          </a:xfrm>
          <a:prstGeom prst="flowChartProcess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EY ops team Reviews Notice to determine if follow-up is required with Marketplace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6838951" y="1428750"/>
            <a:ext cx="1744610" cy="777091"/>
          </a:xfrm>
          <a:prstGeom prst="flowChartProcess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Analyze and determine if the notice is appealable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838952" y="3005436"/>
            <a:ext cx="1755056" cy="929613"/>
          </a:xfrm>
          <a:prstGeom prst="flowChartProcess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Identify any evidentiary documentation needed and compile appeal package for Client review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6838952" y="4781139"/>
            <a:ext cx="1755059" cy="703032"/>
          </a:xfrm>
          <a:prstGeom prst="flowChartProcess">
            <a:avLst/>
          </a:prstGeom>
          <a:solidFill>
            <a:srgbClr val="7FD1D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EY supports Client throughout appeals process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2457182" y="5214507"/>
            <a:ext cx="1780631" cy="754854"/>
          </a:xfrm>
          <a:prstGeom prst="flowChartProcess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EY Follow-up </a:t>
            </a:r>
            <a:r>
              <a:rPr lang="en-US" sz="1200" dirty="0">
                <a:solidFill>
                  <a:schemeClr val="tx1"/>
                </a:solidFill>
              </a:rPr>
              <a:t>with </a:t>
            </a:r>
            <a:r>
              <a:rPr lang="en-US" sz="1200" dirty="0" smtClean="0">
                <a:solidFill>
                  <a:schemeClr val="tx1"/>
                </a:solidFill>
              </a:rPr>
              <a:t>Marketplace until Client receives </a:t>
            </a:r>
            <a:r>
              <a:rPr lang="en-US" sz="1200" dirty="0">
                <a:solidFill>
                  <a:schemeClr val="tx1"/>
                </a:solidFill>
              </a:rPr>
              <a:t>appeal decision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92710" y="5219700"/>
            <a:ext cx="1380951" cy="749661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Close case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54123" y="1414002"/>
            <a:ext cx="1165336" cy="1544108"/>
            <a:chOff x="294754" y="1303451"/>
            <a:chExt cx="1165336" cy="1544108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3341" y="1303451"/>
              <a:ext cx="888162" cy="785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294754" y="2182762"/>
              <a:ext cx="1165336" cy="664797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200" dirty="0" smtClean="0"/>
                <a:t>Client Receives Marketplace Notices and transmit to EY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783472" y="2476332"/>
            <a:ext cx="1318181" cy="350865"/>
          </a:xfrm>
          <a:prstGeom prst="rect">
            <a:avLst/>
          </a:prstGeom>
          <a:noFill/>
        </p:spPr>
        <p:txBody>
          <a:bodyPr wrap="square" lIns="0" tIns="36576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dirty="0" smtClean="0"/>
              <a:t>Enter notices in ACA COMPASS</a:t>
            </a:r>
            <a:r>
              <a:rPr lang="en-US" sz="1200" baseline="30000" dirty="0" smtClean="0"/>
              <a:t>SM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2727" y="2792258"/>
            <a:ext cx="608281" cy="64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785041" y="2836502"/>
            <a:ext cx="1592826" cy="507831"/>
          </a:xfrm>
          <a:prstGeom prst="rect">
            <a:avLst/>
          </a:prstGeom>
          <a:noFill/>
          <a:ln>
            <a:noFill/>
          </a:ln>
        </p:spPr>
        <p:txBody>
          <a:bodyPr wrap="square" lIns="0" tIns="36576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dirty="0" smtClean="0"/>
              <a:t>Contact Marketplace to confirm identity of employee (as needed)</a:t>
            </a:r>
          </a:p>
        </p:txBody>
      </p:sp>
      <p:cxnSp>
        <p:nvCxnSpPr>
          <p:cNvPr id="22" name="Straight Arrow Connector 21"/>
          <p:cNvCxnSpPr>
            <a:stCxn id="4" idx="2"/>
          </p:cNvCxnSpPr>
          <p:nvPr/>
        </p:nvCxnSpPr>
        <p:spPr>
          <a:xfrm>
            <a:off x="3119506" y="2171763"/>
            <a:ext cx="0" cy="609264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" idx="3"/>
          </p:cNvCxnSpPr>
          <p:nvPr/>
        </p:nvCxnSpPr>
        <p:spPr>
          <a:xfrm>
            <a:off x="4037458" y="1807631"/>
            <a:ext cx="895801" cy="1783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3"/>
            <a:endCxn id="4" idx="1"/>
          </p:cNvCxnSpPr>
          <p:nvPr/>
        </p:nvCxnSpPr>
        <p:spPr>
          <a:xfrm>
            <a:off x="1480872" y="1806615"/>
            <a:ext cx="720682" cy="1016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178498" y="2390262"/>
            <a:ext cx="432452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dirty="0" smtClean="0"/>
              <a:t>Yes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9132" y="1892828"/>
            <a:ext cx="432452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dirty="0" smtClean="0"/>
              <a:t>No</a:t>
            </a:r>
          </a:p>
        </p:txBody>
      </p:sp>
      <p:cxnSp>
        <p:nvCxnSpPr>
          <p:cNvPr id="43" name="Elbow Connector 42"/>
          <p:cNvCxnSpPr>
            <a:stCxn id="20" idx="3"/>
            <a:endCxn id="18" idx="2"/>
          </p:cNvCxnSpPr>
          <p:nvPr/>
        </p:nvCxnSpPr>
        <p:spPr>
          <a:xfrm flipV="1">
            <a:off x="4377867" y="2827197"/>
            <a:ext cx="1064696" cy="263221"/>
          </a:xfrm>
          <a:prstGeom prst="bentConnector2">
            <a:avLst/>
          </a:prstGeom>
          <a:ln w="952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8" idx="3"/>
            <a:endCxn id="10" idx="0"/>
          </p:cNvCxnSpPr>
          <p:nvPr/>
        </p:nvCxnSpPr>
        <p:spPr>
          <a:xfrm flipH="1">
            <a:off x="7716480" y="1817296"/>
            <a:ext cx="867081" cy="1188140"/>
          </a:xfrm>
          <a:prstGeom prst="bentConnector4">
            <a:avLst>
              <a:gd name="adj1" fmla="val -26364"/>
              <a:gd name="adj2" fmla="val 66351"/>
            </a:avLst>
          </a:prstGeom>
          <a:ln w="952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235671" y="2416838"/>
            <a:ext cx="432452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dirty="0" smtClean="0"/>
              <a:t>Yes</a:t>
            </a:r>
          </a:p>
        </p:txBody>
      </p:sp>
      <p:cxnSp>
        <p:nvCxnSpPr>
          <p:cNvPr id="48" name="Straight Arrow Connector 47"/>
          <p:cNvCxnSpPr>
            <a:stCxn id="10" idx="2"/>
            <a:endCxn id="11" idx="0"/>
          </p:cNvCxnSpPr>
          <p:nvPr/>
        </p:nvCxnSpPr>
        <p:spPr>
          <a:xfrm>
            <a:off x="7716480" y="3935049"/>
            <a:ext cx="2" cy="846090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4222047" y="5589141"/>
            <a:ext cx="571426" cy="2793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669114" y="5344615"/>
            <a:ext cx="1165336" cy="683607"/>
            <a:chOff x="7231471" y="5437330"/>
            <a:chExt cx="1165336" cy="683607"/>
          </a:xfrm>
        </p:grpSpPr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371596" y="5437330"/>
              <a:ext cx="875351" cy="489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" name="TextBox 55"/>
            <p:cNvSpPr txBox="1"/>
            <p:nvPr/>
          </p:nvSpPr>
          <p:spPr>
            <a:xfrm>
              <a:off x="7231471" y="5927038"/>
              <a:ext cx="1165336" cy="19389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200" dirty="0" smtClean="0"/>
                <a:t>Submit appeal</a:t>
              </a:r>
            </a:p>
          </p:txBody>
        </p:sp>
      </p:grpSp>
      <p:cxnSp>
        <p:nvCxnSpPr>
          <p:cNvPr id="62" name="Elbow Connector 61"/>
          <p:cNvCxnSpPr>
            <a:stCxn id="15" idx="1"/>
            <a:endCxn id="5" idx="3"/>
          </p:cNvCxnSpPr>
          <p:nvPr/>
        </p:nvCxnSpPr>
        <p:spPr>
          <a:xfrm rot="10800000" flipV="1">
            <a:off x="1973662" y="5591933"/>
            <a:ext cx="483521" cy="2597"/>
          </a:xfrm>
          <a:prstGeom prst="bentConnector3">
            <a:avLst/>
          </a:prstGeom>
          <a:ln w="952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11" idx="1"/>
            <a:endCxn id="54" idx="3"/>
          </p:cNvCxnSpPr>
          <p:nvPr/>
        </p:nvCxnSpPr>
        <p:spPr>
          <a:xfrm rot="10800000" flipV="1">
            <a:off x="5684590" y="5132655"/>
            <a:ext cx="1154362" cy="456486"/>
          </a:xfrm>
          <a:prstGeom prst="bentConnector3">
            <a:avLst/>
          </a:prstGeom>
          <a:ln w="952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471488" y="3759200"/>
            <a:ext cx="5362960" cy="868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74" name="Picture 8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32682" y="3829329"/>
            <a:ext cx="492949" cy="70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TextBox 74"/>
          <p:cNvSpPr txBox="1"/>
          <p:nvPr/>
        </p:nvSpPr>
        <p:spPr>
          <a:xfrm>
            <a:off x="4211632" y="4023208"/>
            <a:ext cx="1225466" cy="350865"/>
          </a:xfrm>
          <a:prstGeom prst="rect">
            <a:avLst/>
          </a:prstGeom>
          <a:noFill/>
        </p:spPr>
        <p:txBody>
          <a:bodyPr wrap="square" lIns="0" tIns="36576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dirty="0" smtClean="0"/>
              <a:t>Report back to Client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24434" y="3850819"/>
            <a:ext cx="1758819" cy="664797"/>
          </a:xfrm>
          <a:prstGeom prst="rect">
            <a:avLst/>
          </a:prstGeom>
          <a:noFill/>
        </p:spPr>
        <p:txBody>
          <a:bodyPr wrap="square" lIns="0" tIns="36576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dirty="0" smtClean="0"/>
              <a:t>Included in reporting are status reports based on analysis of notices and results received</a:t>
            </a:r>
          </a:p>
        </p:txBody>
      </p:sp>
      <p:cxnSp>
        <p:nvCxnSpPr>
          <p:cNvPr id="79" name="Straight Arrow Connector 78"/>
          <p:cNvCxnSpPr>
            <a:stCxn id="74" idx="1"/>
            <a:endCxn id="77" idx="3"/>
          </p:cNvCxnSpPr>
          <p:nvPr/>
        </p:nvCxnSpPr>
        <p:spPr>
          <a:xfrm flipH="1">
            <a:off x="3283253" y="4183218"/>
            <a:ext cx="449429" cy="0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8" idx="1"/>
            <a:endCxn id="109" idx="3"/>
          </p:cNvCxnSpPr>
          <p:nvPr/>
        </p:nvCxnSpPr>
        <p:spPr>
          <a:xfrm rot="10800000" flipV="1">
            <a:off x="5834449" y="1817295"/>
            <a:ext cx="1004503" cy="2376283"/>
          </a:xfrm>
          <a:prstGeom prst="bentConnector3">
            <a:avLst>
              <a:gd name="adj1" fmla="val 27243"/>
            </a:avLst>
          </a:prstGeom>
          <a:ln w="952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67" idx="6"/>
          </p:cNvCxnSpPr>
          <p:nvPr/>
        </p:nvCxnSpPr>
        <p:spPr>
          <a:xfrm flipV="1">
            <a:off x="6075775" y="1578624"/>
            <a:ext cx="763177" cy="249538"/>
          </a:xfrm>
          <a:prstGeom prst="bentConnector3">
            <a:avLst>
              <a:gd name="adj1" fmla="val 50000"/>
            </a:avLst>
          </a:prstGeom>
          <a:ln w="952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622726" y="2541166"/>
            <a:ext cx="432452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dirty="0" smtClean="0"/>
              <a:t>No</a:t>
            </a:r>
          </a:p>
        </p:txBody>
      </p:sp>
      <p:sp>
        <p:nvSpPr>
          <p:cNvPr id="115" name="Right Brace 114"/>
          <p:cNvSpPr/>
          <p:nvPr/>
        </p:nvSpPr>
        <p:spPr>
          <a:xfrm rot="16200000">
            <a:off x="2770811" y="2341951"/>
            <a:ext cx="764317" cy="5362960"/>
          </a:xfrm>
          <a:prstGeom prst="rightBrace">
            <a:avLst>
              <a:gd name="adj1" fmla="val 0"/>
              <a:gd name="adj2" fmla="val 49885"/>
            </a:avLst>
          </a:prstGeom>
          <a:ln w="38100">
            <a:solidFill>
              <a:schemeClr val="bg1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71200" y="3850819"/>
            <a:ext cx="492949" cy="70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411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Defined Appeal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127"/>
            <a:ext cx="8229600" cy="5061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The Federally Facilitated Marketplace (FFM) issued a statement on </a:t>
            </a:r>
            <a:r>
              <a:rPr lang="en-US" sz="2000" dirty="0" smtClean="0">
                <a:solidFill>
                  <a:schemeClr val="tx1"/>
                </a:solidFill>
              </a:rPr>
              <a:t>September 18, 2015 </a:t>
            </a:r>
            <a:r>
              <a:rPr lang="en-US" sz="2000" dirty="0">
                <a:solidFill>
                  <a:schemeClr val="tx1"/>
                </a:solidFill>
              </a:rPr>
              <a:t>addressing the FFM notice and appeals process. 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Although </a:t>
            </a:r>
            <a:r>
              <a:rPr lang="en-US" sz="2000" dirty="0">
                <a:solidFill>
                  <a:schemeClr val="tx1"/>
                </a:solidFill>
              </a:rPr>
              <a:t>the process is not defined at this time, the FFM made the following statements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Notices will be sent in large batches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an employer chooses to appeal, they may attest the employee listed on the notice has been offered ACA compliant </a:t>
            </a:r>
            <a:r>
              <a:rPr lang="en-US" dirty="0" smtClean="0">
                <a:solidFill>
                  <a:schemeClr val="tx1"/>
                </a:solidFill>
              </a:rPr>
              <a:t>coverage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Appeals may require additional supporting documentation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Appeals may be submitted via fax or </a:t>
            </a:r>
            <a:r>
              <a:rPr lang="en-US" dirty="0" smtClean="0">
                <a:solidFill>
                  <a:schemeClr val="tx1"/>
                </a:solidFill>
              </a:rPr>
              <a:t>mail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7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What does a Premium Tax Credit employer notice </a:t>
            </a:r>
            <a:r>
              <a:rPr lang="en-GB" sz="2800" dirty="0"/>
              <a:t>look like?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7926"/>
            <a:ext cx="4020620" cy="32099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47774"/>
            <a:ext cx="8229600" cy="74295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 aware that notices could look different by state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Examples of notices are below</a:t>
            </a:r>
          </a:p>
          <a:p>
            <a:pPr marL="0" indent="0">
              <a:buNone/>
            </a:pPr>
            <a:endParaRPr lang="en-US" dirty="0"/>
          </a:p>
          <a:p>
            <a:pPr marL="3556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781674"/>
            <a:ext cx="1752600" cy="361951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1" dirty="0" smtClean="0"/>
              <a:t>Connecticut</a:t>
            </a:r>
            <a:endParaRPr lang="en-US" sz="1800" b="1" i="1" dirty="0"/>
          </a:p>
          <a:p>
            <a:pPr marL="355600" lvl="1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86350" y="5781674"/>
            <a:ext cx="2247900" cy="361951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1" dirty="0" smtClean="0"/>
              <a:t>Washington</a:t>
            </a:r>
            <a:endParaRPr lang="en-US" sz="1800" b="1" i="1" dirty="0"/>
          </a:p>
          <a:p>
            <a:pPr marL="355600" lvl="1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2066924"/>
            <a:ext cx="372291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2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Takeaways for </a:t>
            </a:r>
            <a:r>
              <a:rPr lang="en-US" dirty="0" smtClean="0"/>
              <a:t>Employers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850" y="1255725"/>
            <a:ext cx="4283776" cy="46980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Immediately send EY any notices from the Healthcare Marketplaces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000" u="sng" dirty="0" smtClean="0">
                <a:hlinkClick r:id="rId3"/>
              </a:rPr>
              <a:t>MarketplaceSupport@ey.com</a:t>
            </a:r>
            <a:endParaRPr lang="en-US" sz="2000" u="sng" dirty="0" smtClean="0"/>
          </a:p>
          <a:p>
            <a:pPr marL="366713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Fax </a:t>
            </a:r>
            <a:r>
              <a:rPr lang="en-US" dirty="0">
                <a:solidFill>
                  <a:schemeClr val="tx1"/>
                </a:solidFill>
              </a:rPr>
              <a:t>Number: </a:t>
            </a:r>
            <a:r>
              <a:rPr lang="en-US" dirty="0" smtClean="0">
                <a:solidFill>
                  <a:schemeClr val="tx1"/>
                </a:solidFill>
              </a:rPr>
              <a:t>305-328-9719 </a:t>
            </a:r>
          </a:p>
          <a:p>
            <a:pPr marL="366713" lvl="1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366713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Mail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State of Georgia C/O </a:t>
            </a:r>
            <a:r>
              <a:rPr lang="en-US" sz="1400" dirty="0">
                <a:solidFill>
                  <a:schemeClr val="tx1"/>
                </a:solidFill>
              </a:rPr>
              <a:t>EY ACA Services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         </a:t>
            </a:r>
            <a:r>
              <a:rPr lang="en-US" sz="1400" dirty="0" smtClean="0">
                <a:solidFill>
                  <a:schemeClr val="tx1"/>
                </a:solidFill>
              </a:rPr>
              <a:t>       P.O</a:t>
            </a:r>
            <a:r>
              <a:rPr lang="en-US" sz="1400" dirty="0">
                <a:solidFill>
                  <a:schemeClr val="tx1"/>
                </a:solidFill>
              </a:rPr>
              <a:t>. Box 227017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          </a:t>
            </a:r>
            <a:r>
              <a:rPr lang="en-US" sz="1400" dirty="0" smtClean="0">
                <a:solidFill>
                  <a:schemeClr val="tx1"/>
                </a:solidFill>
              </a:rPr>
              <a:t>      Dallas</a:t>
            </a:r>
            <a:r>
              <a:rPr lang="en-US" sz="1400" dirty="0">
                <a:solidFill>
                  <a:schemeClr val="tx1"/>
                </a:solidFill>
              </a:rPr>
              <a:t>, TX 75222-7017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</p:txBody>
      </p:sp>
      <p:pic>
        <p:nvPicPr>
          <p:cNvPr id="5" name="Picture 11" descr="business,close-ups,communications,fax machines,equipments,offices,technology,telepho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0400" y="1255725"/>
            <a:ext cx="2668587" cy="28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23648" y="4156238"/>
            <a:ext cx="7629525" cy="214828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US" sz="2000" dirty="0"/>
              <a:t>If notices are not received by EY, and processed in time, </a:t>
            </a:r>
            <a:r>
              <a:rPr lang="en-US" sz="2000" dirty="0" smtClean="0"/>
              <a:t>substantial penalties </a:t>
            </a:r>
            <a:r>
              <a:rPr lang="en-US" sz="2000" dirty="0"/>
              <a:t>may exist for </a:t>
            </a:r>
            <a:r>
              <a:rPr lang="en-US" sz="2000" dirty="0" smtClean="0"/>
              <a:t>State of Georgia.</a:t>
            </a: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US" sz="2000" dirty="0"/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US" sz="2000" dirty="0" smtClean="0"/>
              <a:t>EY completes electronic employer filing</a:t>
            </a: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US" sz="2000" dirty="0"/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US" sz="2000" dirty="0"/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1000"/>
          </a:xfrm>
        </p:spPr>
        <p:txBody>
          <a:bodyPr/>
          <a:lstStyle/>
          <a:p>
            <a:r>
              <a:rPr lang="en-US" sz="2800" dirty="0" smtClean="0"/>
              <a:t> 1095-C Forms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641"/>
            <a:ext cx="7345680" cy="420624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EY will print and mail all forms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Forms are scheduled to be printed and mailed by January 31, 2016 by EY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1095-C distribution is different than W-2 distribution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Data Corrections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 data corrections will be applied through the file process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Employee corrections should be reported to the agencies and/or SHBP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Data corrections need to be completed before early-February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1000"/>
          </a:xfrm>
        </p:spPr>
        <p:txBody>
          <a:bodyPr/>
          <a:lstStyle/>
          <a:p>
            <a:r>
              <a:rPr lang="en-US" sz="2800" dirty="0" smtClean="0"/>
              <a:t> ACA Inquiry Services for Employees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641"/>
            <a:ext cx="7345680" cy="420624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EY is providing ACA </a:t>
            </a:r>
            <a:r>
              <a:rPr lang="en-US" dirty="0">
                <a:solidFill>
                  <a:schemeClr val="tx1"/>
                </a:solidFill>
              </a:rPr>
              <a:t>Inquiry Services </a:t>
            </a:r>
            <a:r>
              <a:rPr lang="en-US" dirty="0" smtClean="0">
                <a:solidFill>
                  <a:schemeClr val="tx1"/>
                </a:solidFill>
              </a:rPr>
              <a:t>for all in-scope agencies/entities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Employees should call </a:t>
            </a:r>
            <a:r>
              <a:rPr lang="en-US" b="1" dirty="0">
                <a:solidFill>
                  <a:srgbClr val="FF0000"/>
                </a:solidFill>
              </a:rPr>
              <a:t>1-855-314-4222</a:t>
            </a:r>
            <a:r>
              <a:rPr lang="en-US" dirty="0" smtClean="0">
                <a:solidFill>
                  <a:schemeClr val="tx1"/>
                </a:solidFill>
              </a:rPr>
              <a:t> (M-F 8 AM – 8PM) with questions about their 1095-C 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Go-Live date for Inquiry Services is January 25, 2016.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Employees who call the SAO Customer Support will be directed to ACA Inquiry Services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guy-on-phone"/>
          <p:cNvPicPr>
            <a:picLocks noChangeAspect="1" noChangeArrowheads="1"/>
          </p:cNvPicPr>
          <p:nvPr/>
        </p:nvPicPr>
        <p:blipFill>
          <a:blip r:embed="rId3" cstate="print"/>
          <a:srcRect l="12697"/>
          <a:stretch>
            <a:fillRect/>
          </a:stretch>
        </p:blipFill>
        <p:spPr bwMode="auto">
          <a:xfrm>
            <a:off x="457200" y="1228089"/>
            <a:ext cx="3140708" cy="327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454400" y="1413910"/>
            <a:ext cx="5588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Clr>
                <a:srgbClr val="FFD200"/>
              </a:buClr>
              <a:defRPr/>
            </a:pPr>
            <a:r>
              <a:rPr lang="en-US" b="1" dirty="0" smtClean="0"/>
              <a:t>1095-C Forms will be mailed to </a:t>
            </a:r>
            <a:r>
              <a:rPr lang="en-US" b="1" dirty="0"/>
              <a:t>employees b</a:t>
            </a:r>
            <a:r>
              <a:rPr lang="en-US" b="1" dirty="0" smtClean="0"/>
              <a:t>y EY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Clr>
                <a:srgbClr val="FFD200"/>
              </a:buClr>
              <a:defRPr/>
            </a:pPr>
            <a:r>
              <a:rPr lang="en-US" b="1" dirty="0" smtClean="0"/>
              <a:t>Only employees under an offer of coverage or coverage during 2015 will receive a 1095-C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Clr>
                <a:srgbClr val="FFD200"/>
              </a:buClr>
              <a:defRPr/>
            </a:pPr>
            <a:r>
              <a:rPr lang="en-US" b="1" dirty="0" smtClean="0"/>
              <a:t>Forms should be mailed by January 31, 2016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Clr>
                <a:srgbClr val="FFD200"/>
              </a:buClr>
              <a:defRPr/>
            </a:pPr>
            <a:r>
              <a:rPr lang="en-US" b="1" dirty="0" smtClean="0"/>
              <a:t>W-2 and 1095-C distributions are different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Clr>
                <a:srgbClr val="FFD200"/>
              </a:buClr>
              <a:defRPr/>
            </a:pPr>
            <a:r>
              <a:rPr lang="en-US" b="1" dirty="0" smtClean="0"/>
              <a:t>Employee data corrections must first go to employers and/or SHBP</a:t>
            </a:r>
          </a:p>
          <a:p>
            <a:pPr marL="177800" lvl="0" indent="-177800">
              <a:spcBef>
                <a:spcPts val="600"/>
              </a:spcBef>
              <a:spcAft>
                <a:spcPts val="600"/>
              </a:spcAft>
              <a:buClr>
                <a:srgbClr val="FFD200"/>
              </a:buClr>
              <a:defRPr/>
            </a:pPr>
            <a:r>
              <a:rPr lang="en-US" b="1" dirty="0" smtClean="0"/>
              <a:t>ACA Inquiry Services phone number: </a:t>
            </a:r>
          </a:p>
          <a:p>
            <a:pPr marL="177800" lvl="0" indent="-177800">
              <a:spcBef>
                <a:spcPts val="600"/>
              </a:spcBef>
              <a:spcAft>
                <a:spcPts val="600"/>
              </a:spcAft>
              <a:buClr>
                <a:srgbClr val="FFD200"/>
              </a:buClr>
              <a:defRPr/>
            </a:pPr>
            <a:r>
              <a:rPr lang="en-US" b="1" dirty="0" smtClean="0">
                <a:solidFill>
                  <a:srgbClr val="FF0000"/>
                </a:solidFill>
              </a:rPr>
              <a:t>     1-855-314-4222 M-F 8 AM – 8PM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58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Key Takeaway for Your Employees</a:t>
            </a:r>
          </a:p>
        </p:txBody>
      </p:sp>
    </p:spTree>
    <p:extLst>
      <p:ext uri="{BB962C8B-B14F-4D97-AF65-F5344CB8AC3E}">
        <p14:creationId xmlns:p14="http://schemas.microsoft.com/office/powerpoint/2010/main" val="34869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1000"/>
          </a:xfrm>
        </p:spPr>
        <p:txBody>
          <a:bodyPr/>
          <a:lstStyle/>
          <a:p>
            <a:r>
              <a:rPr lang="en-US" sz="2800" dirty="0" smtClean="0"/>
              <a:t>Communications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4475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Affordable Care Act (ACA) Information for Employees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1095-C FAQs for employees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ACA </a:t>
            </a:r>
            <a:r>
              <a:rPr lang="en-US" dirty="0">
                <a:solidFill>
                  <a:schemeClr val="tx1"/>
                </a:solidFill>
              </a:rPr>
              <a:t>Marketplace </a:t>
            </a:r>
            <a:r>
              <a:rPr lang="en-US" dirty="0" smtClean="0">
                <a:solidFill>
                  <a:schemeClr val="tx1"/>
                </a:solidFill>
              </a:rPr>
              <a:t>Training PowerPoint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ACA Resource page on SAO website</a:t>
            </a:r>
          </a:p>
        </p:txBody>
      </p:sp>
    </p:spTree>
    <p:extLst>
      <p:ext uri="{BB962C8B-B14F-4D97-AF65-F5344CB8AC3E}">
        <p14:creationId xmlns:p14="http://schemas.microsoft.com/office/powerpoint/2010/main" val="12152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guy-on-phone"/>
          <p:cNvPicPr>
            <a:picLocks noChangeAspect="1" noChangeArrowheads="1"/>
          </p:cNvPicPr>
          <p:nvPr/>
        </p:nvPicPr>
        <p:blipFill>
          <a:blip r:embed="rId3" cstate="print"/>
          <a:srcRect l="12697"/>
          <a:stretch>
            <a:fillRect/>
          </a:stretch>
        </p:blipFill>
        <p:spPr bwMode="auto">
          <a:xfrm>
            <a:off x="709932" y="1786889"/>
            <a:ext cx="3986119" cy="327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4857273" y="1933425"/>
            <a:ext cx="414448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1113">
              <a:spcBef>
                <a:spcPts val="600"/>
              </a:spcBef>
              <a:spcAft>
                <a:spcPts val="0"/>
              </a:spcAft>
              <a:buClr>
                <a:srgbClr val="FFD200"/>
              </a:buClr>
              <a:defRPr/>
            </a:pPr>
            <a:endParaRPr lang="en-US" sz="1200" dirty="0"/>
          </a:p>
          <a:p>
            <a:pPr marL="177800" indent="-177800">
              <a:buClr>
                <a:srgbClr val="FFD200"/>
              </a:buClr>
              <a:defRPr/>
            </a:pPr>
            <a:r>
              <a:rPr lang="en-US" i="1" dirty="0" smtClean="0"/>
              <a:t>Contact the SAO Customer Support Center</a:t>
            </a:r>
            <a:endParaRPr lang="en-US" i="1" dirty="0"/>
          </a:p>
          <a:p>
            <a:pPr marL="177800" indent="-177800">
              <a:buClr>
                <a:srgbClr val="FFD200"/>
              </a:buClr>
              <a:defRPr/>
            </a:pPr>
            <a:r>
              <a:rPr lang="en-US" dirty="0"/>
              <a:t>	</a:t>
            </a:r>
            <a:endParaRPr lang="en-US" dirty="0" smtClean="0"/>
          </a:p>
          <a:p>
            <a:pPr marL="177800" indent="-177800">
              <a:spcAft>
                <a:spcPts val="0"/>
              </a:spcAft>
              <a:buClr>
                <a:srgbClr val="FFD200"/>
              </a:buClr>
              <a:defRPr/>
            </a:pPr>
            <a:r>
              <a:rPr lang="en-US" dirty="0"/>
              <a:t>	</a:t>
            </a:r>
            <a:r>
              <a:rPr lang="en-US" dirty="0" smtClean="0"/>
              <a:t> Email: </a:t>
            </a:r>
            <a:r>
              <a:rPr lang="en-US" dirty="0" smtClean="0">
                <a:solidFill>
                  <a:srgbClr val="FF0000"/>
                </a:solidFill>
                <a:hlinkClick r:id="rId4"/>
              </a:rPr>
              <a:t>hcm@sao.ga.gov</a:t>
            </a:r>
            <a:endParaRPr lang="en-US" dirty="0" smtClean="0">
              <a:solidFill>
                <a:srgbClr val="FF0000"/>
              </a:solidFill>
            </a:endParaRPr>
          </a:p>
          <a:p>
            <a:pPr marL="177800" indent="-177800">
              <a:spcAft>
                <a:spcPts val="0"/>
              </a:spcAft>
              <a:buClr>
                <a:srgbClr val="FFD200"/>
              </a:buClr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177800" indent="-177800">
              <a:spcAft>
                <a:spcPts val="0"/>
              </a:spcAft>
              <a:buClr>
                <a:srgbClr val="FFD200"/>
              </a:buClr>
              <a:defRPr/>
            </a:pPr>
            <a:r>
              <a:rPr lang="en-US" dirty="0" smtClean="0"/>
              <a:t>Phone Numbe</a:t>
            </a:r>
            <a:r>
              <a:rPr lang="en-US" i="1" dirty="0" smtClean="0"/>
              <a:t>r: </a:t>
            </a:r>
          </a:p>
          <a:p>
            <a:pPr marL="177800" indent="-177800">
              <a:spcAft>
                <a:spcPts val="0"/>
              </a:spcAft>
              <a:buClr>
                <a:srgbClr val="FFD200"/>
              </a:buClr>
              <a:defRPr/>
            </a:pPr>
            <a:endParaRPr lang="en-US" sz="1400" b="1" i="1" dirty="0"/>
          </a:p>
          <a:p>
            <a:pPr marL="177800" indent="-177800" algn="ctr">
              <a:spcAft>
                <a:spcPts val="0"/>
              </a:spcAft>
              <a:buClr>
                <a:srgbClr val="FFD200"/>
              </a:buClr>
              <a:defRPr/>
            </a:pPr>
            <a:r>
              <a:rPr lang="en-US" b="1" dirty="0" smtClean="0">
                <a:solidFill>
                  <a:srgbClr val="FF0000"/>
                </a:solidFill>
              </a:rPr>
              <a:t>    404-657-3956 </a:t>
            </a:r>
            <a:r>
              <a:rPr lang="en-US" b="1" dirty="0">
                <a:solidFill>
                  <a:srgbClr val="FF0000"/>
                </a:solidFill>
              </a:rPr>
              <a:t>or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177800" indent="-177800" algn="ctr">
              <a:spcAft>
                <a:spcPts val="0"/>
              </a:spcAft>
              <a:buClr>
                <a:srgbClr val="FFD200"/>
              </a:buClr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marL="177800" indent="-177800" algn="ctr">
              <a:spcAft>
                <a:spcPts val="0"/>
              </a:spcAft>
              <a:buClr>
                <a:srgbClr val="FFD200"/>
              </a:buClr>
              <a:defRPr/>
            </a:pPr>
            <a:r>
              <a:rPr lang="en-US" b="1" dirty="0" smtClean="0">
                <a:solidFill>
                  <a:srgbClr val="FF0000"/>
                </a:solidFill>
              </a:rPr>
              <a:t>888-896-7771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58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Who should agencies contact?</a:t>
            </a:r>
          </a:p>
        </p:txBody>
      </p:sp>
    </p:spTree>
    <p:extLst>
      <p:ext uri="{BB962C8B-B14F-4D97-AF65-F5344CB8AC3E}">
        <p14:creationId xmlns:p14="http://schemas.microsoft.com/office/powerpoint/2010/main" val="32763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ACA Overview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EY’s Services for Employers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Marketplace Services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Key Takeaways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Contacts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EY </a:t>
            </a:r>
            <a:r>
              <a:rPr lang="en-US" dirty="0">
                <a:solidFill>
                  <a:schemeClr val="tx1"/>
                </a:solidFill>
              </a:rPr>
              <a:t>Services for </a:t>
            </a:r>
            <a:r>
              <a:rPr lang="en-US" dirty="0" smtClean="0">
                <a:solidFill>
                  <a:schemeClr val="tx1"/>
                </a:solidFill>
              </a:rPr>
              <a:t>Employees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Inquiry services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Key Takeaways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Communications</a:t>
            </a:r>
          </a:p>
          <a:p>
            <a:pPr marL="3556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1000"/>
          </a:xfrm>
        </p:spPr>
        <p:txBody>
          <a:bodyPr/>
          <a:lstStyle/>
          <a:p>
            <a:r>
              <a:rPr lang="en-US" sz="2800" dirty="0" smtClean="0"/>
              <a:t>Resources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4475775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DOAS  ACA Questions and Answers Bulletin:</a:t>
            </a:r>
            <a:br>
              <a:rPr lang="en-US" u="sng" dirty="0" smtClean="0">
                <a:solidFill>
                  <a:schemeClr val="tx1"/>
                </a:solidFill>
              </a:rPr>
            </a:br>
            <a:endParaRPr lang="en-US" u="sng" dirty="0" smtClean="0">
              <a:solidFill>
                <a:schemeClr val="tx1"/>
              </a:solidFill>
            </a:endParaRPr>
          </a:p>
          <a:p>
            <a:pPr lvl="1"/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doas.ga.gov/human-resources-administration</a:t>
            </a:r>
            <a:endParaRPr lang="en-US" u="sng" dirty="0" smtClean="0"/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Newsletters and Advisories</a:t>
            </a: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ACA Questions and Answers Bulletin</a:t>
            </a:r>
            <a:br>
              <a:rPr lang="en-US" u="sng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ACA Resource page on SAO </a:t>
            </a:r>
            <a:r>
              <a:rPr lang="en-US" dirty="0" smtClean="0">
                <a:solidFill>
                  <a:schemeClr val="tx1"/>
                </a:solidFill>
              </a:rPr>
              <a:t>website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http://sao.georgia.gov/affordable-care-act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1000"/>
          </a:xfrm>
        </p:spPr>
        <p:txBody>
          <a:bodyPr/>
          <a:lstStyle/>
          <a:p>
            <a:r>
              <a:rPr lang="en-US" sz="2800" dirty="0" smtClean="0"/>
              <a:t>Resources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44757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IRS Link for ACA:</a:t>
            </a:r>
            <a:r>
              <a:rPr lang="en-US" dirty="0"/>
              <a:t> 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www.irs.gov/Affordable-Care-Act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IRS </a:t>
            </a:r>
            <a:r>
              <a:rPr lang="en-US" dirty="0">
                <a:solidFill>
                  <a:schemeClr val="tx1"/>
                </a:solidFill>
              </a:rPr>
              <a:t>Link to 1094-C &amp; 1095-C Instructions: </a:t>
            </a: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www.irs.gov/pub/irs-pdf/i109495c.pdf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  <a:p>
            <a:r>
              <a:rPr lang="en-US" dirty="0"/>
              <a:t> </a:t>
            </a:r>
            <a:r>
              <a:rPr lang="en-US" dirty="0" smtClean="0">
                <a:solidFill>
                  <a:schemeClr val="tx1"/>
                </a:solidFill>
              </a:rPr>
              <a:t>IRS </a:t>
            </a:r>
            <a:r>
              <a:rPr lang="en-US" dirty="0">
                <a:solidFill>
                  <a:schemeClr val="tx1"/>
                </a:solidFill>
              </a:rPr>
              <a:t>Link to 1095-C</a:t>
            </a:r>
            <a:r>
              <a:rPr lang="en-US" u="sng" dirty="0" smtClean="0">
                <a:hlinkClick r:id="rId4"/>
              </a:rPr>
              <a:t/>
            </a:r>
            <a:br>
              <a:rPr lang="en-US" u="sng" dirty="0" smtClean="0">
                <a:hlinkClick r:id="rId4"/>
              </a:rPr>
            </a:br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www.irs.gov/pub/irs-pdf/f1095c.pdf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IRS Link to 1094-C form: 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hlinkClick r:id="rId5"/>
              </a:rPr>
              <a:t>https</a:t>
            </a:r>
            <a:r>
              <a:rPr lang="en-US" u="sng" dirty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www.irs.gov/pub/irs-pdf/f1094c.pdf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1095-C Form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1143635"/>
            <a:ext cx="5943600" cy="4570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57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1094-C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1139825"/>
            <a:ext cx="5943600" cy="457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36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1094-C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1143952"/>
            <a:ext cx="5943600" cy="4570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18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1094-C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1129665"/>
            <a:ext cx="5943600" cy="4598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64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4475775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Affordable Care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In-scope Agencies/Populations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Who’s included in these services?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Agencies/entities that utilize both TeamWorks(PeopleSoft) for payroll and participate in the State Health Benefits Plan (SHBP)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DFACS </a:t>
            </a:r>
          </a:p>
          <a:p>
            <a:pPr marL="3556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4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Affordable Care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088" y="1353786"/>
            <a:ext cx="8265712" cy="464424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ACA provides that if large employers fail to offer healthcare coverage (or </a:t>
            </a:r>
            <a:r>
              <a:rPr lang="en-US" sz="1800" dirty="0" smtClean="0">
                <a:solidFill>
                  <a:schemeClr val="tx1"/>
                </a:solidFill>
              </a:rPr>
              <a:t>offer "unaffordable</a:t>
            </a:r>
            <a:r>
              <a:rPr lang="en-US" sz="1800" dirty="0">
                <a:solidFill>
                  <a:schemeClr val="tx1"/>
                </a:solidFill>
              </a:rPr>
              <a:t>" healthcare coverage) to its full-time employees, the employer may be liable for an excise </a:t>
            </a:r>
            <a:r>
              <a:rPr lang="en-US" sz="1800" dirty="0" smtClean="0">
                <a:solidFill>
                  <a:schemeClr val="tx1"/>
                </a:solidFill>
              </a:rPr>
              <a:t>tax.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1800" dirty="0">
                <a:solidFill>
                  <a:schemeClr val="tx1"/>
                </a:solidFill>
              </a:rPr>
              <a:t>Employees have the opportunity to go to a State or Federal Healthcare Marketplace to receive coverage, and may qualify for a Premium Tax </a:t>
            </a:r>
            <a:r>
              <a:rPr lang="en-US" sz="1800" dirty="0" smtClean="0">
                <a:solidFill>
                  <a:schemeClr val="tx1"/>
                </a:solidFill>
              </a:rPr>
              <a:t>Credit (PTC).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1800" dirty="0">
                <a:solidFill>
                  <a:schemeClr val="tx1"/>
                </a:solidFill>
              </a:rPr>
              <a:t>Large employers may be subject to a </a:t>
            </a:r>
            <a:r>
              <a:rPr lang="en-US" sz="1800" b="1" dirty="0">
                <a:solidFill>
                  <a:schemeClr val="tx1"/>
                </a:solidFill>
              </a:rPr>
              <a:t>substantial penalty </a:t>
            </a:r>
            <a:r>
              <a:rPr lang="en-US" sz="1800" dirty="0">
                <a:solidFill>
                  <a:schemeClr val="tx1"/>
                </a:solidFill>
              </a:rPr>
              <a:t>if even one full time employee receives a Premium Tax Credit from the Healthcare Marketplace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1800" dirty="0">
                <a:solidFill>
                  <a:schemeClr val="tx1"/>
                </a:solidFill>
              </a:rPr>
              <a:t>It is important that a Healthcare Marketplace is aware of any employee that was offered affordable coverage through </a:t>
            </a:r>
            <a:r>
              <a:rPr lang="en-US" sz="1800" dirty="0" smtClean="0">
                <a:solidFill>
                  <a:schemeClr val="tx1"/>
                </a:solidFill>
              </a:rPr>
              <a:t>State of Georgia, </a:t>
            </a:r>
            <a:r>
              <a:rPr lang="en-US" sz="1800" dirty="0">
                <a:solidFill>
                  <a:schemeClr val="tx1"/>
                </a:solidFill>
              </a:rPr>
              <a:t>both for the protection of </a:t>
            </a:r>
            <a:r>
              <a:rPr lang="en-US" sz="1800" dirty="0" smtClean="0">
                <a:solidFill>
                  <a:schemeClr val="tx1"/>
                </a:solidFill>
              </a:rPr>
              <a:t>State of Georgia </a:t>
            </a:r>
            <a:r>
              <a:rPr lang="en-US" sz="1800" dirty="0">
                <a:solidFill>
                  <a:schemeClr val="tx1"/>
                </a:solidFill>
              </a:rPr>
              <a:t>and so that the employee does not inadvertently </a:t>
            </a:r>
            <a:r>
              <a:rPr lang="en-US" sz="1800" dirty="0" smtClean="0">
                <a:solidFill>
                  <a:schemeClr val="tx1"/>
                </a:solidFill>
              </a:rPr>
              <a:t>receive </a:t>
            </a:r>
            <a:r>
              <a:rPr lang="en-US" sz="1800" dirty="0">
                <a:solidFill>
                  <a:schemeClr val="tx1"/>
                </a:solidFill>
              </a:rPr>
              <a:t>a Premium Tax Credit that they may have to pay back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1800" dirty="0">
                <a:solidFill>
                  <a:schemeClr val="tx1"/>
                </a:solidFill>
              </a:rPr>
              <a:t>EY is working with State of Georgia to help stay in compliance with the Affordable Care Act (ACA).</a:t>
            </a:r>
          </a:p>
          <a:p>
            <a:pPr>
              <a:spcBef>
                <a:spcPts val="180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95"/>
            <a:ext cx="8229600" cy="731454"/>
          </a:xfrm>
        </p:spPr>
        <p:txBody>
          <a:bodyPr/>
          <a:lstStyle/>
          <a:p>
            <a:r>
              <a:rPr lang="en-US" dirty="0" smtClean="0"/>
              <a:t>Federal vs. State Marketplace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494794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Each state had an option to create and manage their own marketplace or collaborate with the Federal Marketplace for some or all of their marketplace management. 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The State of Georgia </a:t>
            </a:r>
            <a:r>
              <a:rPr lang="en-US" sz="1800" dirty="0">
                <a:solidFill>
                  <a:schemeClr val="tx1"/>
                </a:solidFill>
              </a:rPr>
              <a:t>has opted to allow the Federal Marketplace to manage their program.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578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EY Services for Employers for 2015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088" y="1778000"/>
            <a:ext cx="8265712" cy="422002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Inquiry Support Services for your employees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1800" dirty="0">
                <a:solidFill>
                  <a:schemeClr val="tx1"/>
                </a:solidFill>
              </a:rPr>
              <a:t>Marketplace S</a:t>
            </a:r>
            <a:r>
              <a:rPr lang="en-US" sz="1800" dirty="0" smtClean="0">
                <a:solidFill>
                  <a:schemeClr val="tx1"/>
                </a:solidFill>
              </a:rPr>
              <a:t>upport Services -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Premium </a:t>
            </a:r>
            <a:r>
              <a:rPr lang="en-US" sz="1800" dirty="0">
                <a:solidFill>
                  <a:schemeClr val="tx1"/>
                </a:solidFill>
              </a:rPr>
              <a:t>Tax </a:t>
            </a:r>
            <a:r>
              <a:rPr lang="en-US" sz="1800" dirty="0" smtClean="0">
                <a:solidFill>
                  <a:schemeClr val="tx1"/>
                </a:solidFill>
              </a:rPr>
              <a:t>Credit </a:t>
            </a:r>
            <a:r>
              <a:rPr lang="en-US" sz="1800" dirty="0">
                <a:solidFill>
                  <a:schemeClr val="tx1"/>
                </a:solidFill>
              </a:rPr>
              <a:t>Notice </a:t>
            </a:r>
            <a:r>
              <a:rPr lang="en-US" sz="1800" dirty="0" smtClean="0">
                <a:solidFill>
                  <a:schemeClr val="tx1"/>
                </a:solidFill>
              </a:rPr>
              <a:t>processing</a:t>
            </a:r>
          </a:p>
          <a:p>
            <a:pPr>
              <a:spcBef>
                <a:spcPts val="18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Printing and distribution of employee forms (1095-C)</a:t>
            </a:r>
          </a:p>
          <a:p>
            <a:pPr>
              <a:spcBef>
                <a:spcPts val="18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Preparation of employer forms (1094-C)</a:t>
            </a:r>
          </a:p>
          <a:p>
            <a:pPr>
              <a:spcBef>
                <a:spcPts val="18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Electronic filing of employer/employee forms</a:t>
            </a:r>
          </a:p>
          <a:p>
            <a:pPr>
              <a:spcBef>
                <a:spcPts val="18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26777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 Filing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088" y="1778000"/>
            <a:ext cx="8265712" cy="422002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The IRS has announced extensions to the deadlines for 1095-C and 1094-C forms.</a:t>
            </a:r>
          </a:p>
          <a:p>
            <a:pPr>
              <a:spcBef>
                <a:spcPts val="180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The State of Georgia plans to complete 1095-C &amp; 1094-C processing by the original deadlines.</a:t>
            </a:r>
          </a:p>
          <a:p>
            <a:pPr>
              <a:spcBef>
                <a:spcPts val="180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Marketplace Services for State of Georgia</a:t>
            </a:r>
            <a:br>
              <a:rPr lang="en-US" sz="3200" dirty="0" smtClean="0"/>
            </a:br>
            <a:r>
              <a:rPr lang="en-US" sz="3200" dirty="0" smtClean="0"/>
              <a:t>Employers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1135038"/>
            <a:ext cx="4505326" cy="4988561"/>
          </a:xfrm>
        </p:spPr>
        <p:txBody>
          <a:bodyPr/>
          <a:lstStyle/>
          <a:p>
            <a:pPr lvl="1"/>
            <a:r>
              <a:rPr lang="en-US" sz="1800" dirty="0" smtClean="0">
                <a:solidFill>
                  <a:schemeClr val="tx1"/>
                </a:solidFill>
              </a:rPr>
              <a:t>EY will serve </a:t>
            </a:r>
            <a:r>
              <a:rPr lang="en-US" sz="1800" dirty="0">
                <a:solidFill>
                  <a:schemeClr val="tx1"/>
                </a:solidFill>
              </a:rPr>
              <a:t>as the third party administrator </a:t>
            </a:r>
            <a:r>
              <a:rPr lang="en-US" sz="1800" dirty="0" smtClean="0">
                <a:solidFill>
                  <a:schemeClr val="tx1"/>
                </a:solidFill>
              </a:rPr>
              <a:t>on </a:t>
            </a:r>
            <a:r>
              <a:rPr lang="en-US" sz="1800" dirty="0">
                <a:solidFill>
                  <a:schemeClr val="tx1"/>
                </a:solidFill>
              </a:rPr>
              <a:t>behalf of </a:t>
            </a:r>
            <a:r>
              <a:rPr lang="en-US" sz="1800" dirty="0" smtClean="0">
                <a:solidFill>
                  <a:schemeClr val="tx1"/>
                </a:solidFill>
              </a:rPr>
              <a:t>State of Georgia</a:t>
            </a:r>
          </a:p>
          <a:p>
            <a:pPr marL="355600" lvl="1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EY will collect</a:t>
            </a:r>
            <a:r>
              <a:rPr lang="en-US" sz="1800" dirty="0">
                <a:solidFill>
                  <a:schemeClr val="tx1"/>
                </a:solidFill>
              </a:rPr>
              <a:t>, process and track all notices sent by the </a:t>
            </a:r>
            <a:r>
              <a:rPr lang="en-US" sz="1800" dirty="0" smtClean="0">
                <a:solidFill>
                  <a:schemeClr val="tx1"/>
                </a:solidFill>
              </a:rPr>
              <a:t>Marketplace</a:t>
            </a:r>
          </a:p>
          <a:p>
            <a:pPr marL="3556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EY will analyze notices to determine if </a:t>
            </a:r>
            <a:r>
              <a:rPr lang="en-US" sz="1800" dirty="0" smtClean="0">
                <a:solidFill>
                  <a:schemeClr val="tx1"/>
                </a:solidFill>
              </a:rPr>
              <a:t>appealable</a:t>
            </a:r>
          </a:p>
          <a:p>
            <a:pPr marL="3556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If applicable, EY will prepare and submit appeal with any required evidentiary documentation within the allotted time frame (90 days from notice date)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60" y="1767840"/>
            <a:ext cx="3810000" cy="31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1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 &amp; Appeals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Notices issued by the Exchange should come to EY to process and track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If State of Georgia receives any notices, send to EY </a:t>
            </a:r>
            <a:r>
              <a:rPr lang="en-US" sz="1800" b="1" i="1" dirty="0" smtClean="0">
                <a:solidFill>
                  <a:schemeClr val="tx1"/>
                </a:solidFill>
              </a:rPr>
              <a:t>as soon as possible.</a:t>
            </a:r>
          </a:p>
          <a:p>
            <a:r>
              <a:rPr lang="en-US" sz="1800" b="1" i="1" dirty="0" smtClean="0">
                <a:solidFill>
                  <a:schemeClr val="tx1"/>
                </a:solidFill>
              </a:rPr>
              <a:t>There is a limited amount of time to appeal a Premium Tax Credit Notice</a:t>
            </a:r>
            <a:r>
              <a:rPr lang="en-US" sz="1800" b="1" i="1" dirty="0" smtClean="0"/>
              <a:t>.</a:t>
            </a:r>
          </a:p>
          <a:p>
            <a:pPr marL="735013" lvl="2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735013" lvl="2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Email: </a:t>
            </a:r>
            <a:r>
              <a:rPr lang="en-US" sz="1400" u="sng" dirty="0" smtClean="0">
                <a:hlinkClick r:id="rId2"/>
              </a:rPr>
              <a:t>MarketplaceSupport@ey.com</a:t>
            </a:r>
            <a:r>
              <a:rPr lang="en-US" sz="1400" dirty="0" smtClean="0"/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OR </a:t>
            </a:r>
          </a:p>
          <a:p>
            <a:pPr marL="735013" lvl="2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735013" lvl="2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Fax: (305) 328-9719  </a:t>
            </a:r>
            <a:r>
              <a:rPr lang="en-US" sz="1400" dirty="0">
                <a:solidFill>
                  <a:schemeClr val="tx1"/>
                </a:solidFill>
              </a:rPr>
              <a:t>OR </a:t>
            </a:r>
          </a:p>
          <a:p>
            <a:pPr marL="735013" lvl="2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735013" lvl="2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Mail: State of Georgia </a:t>
            </a:r>
            <a:r>
              <a:rPr lang="en-US" sz="1400" dirty="0">
                <a:solidFill>
                  <a:schemeClr val="tx1"/>
                </a:solidFill>
              </a:rPr>
              <a:t>C/O EY ACA Services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         P.O</a:t>
            </a:r>
            <a:r>
              <a:rPr lang="en-US" sz="1400" dirty="0">
                <a:solidFill>
                  <a:schemeClr val="tx1"/>
                </a:solidFill>
              </a:rPr>
              <a:t>. Box 227017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         Dallas</a:t>
            </a:r>
            <a:r>
              <a:rPr lang="en-US" sz="1400" dirty="0">
                <a:solidFill>
                  <a:schemeClr val="tx1"/>
                </a:solidFill>
              </a:rPr>
              <a:t>, TX 75222-7017</a:t>
            </a:r>
          </a:p>
          <a:p>
            <a:pPr marL="735013" lvl="2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85383491"/>
              </p:ext>
            </p:extLst>
          </p:nvPr>
        </p:nvGraphicFramePr>
        <p:xfrm>
          <a:off x="457200" y="4397829"/>
          <a:ext cx="8229600" cy="1420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65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Y_regular_presentation_2007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2.xml><?xml version="1.0" encoding="utf-8"?>
<a:theme xmlns:a="http://schemas.openxmlformats.org/drawingml/2006/main" name="EY light projec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EY dark print">
  <a:themeElements>
    <a:clrScheme name="Custom 2">
      <a:dk1>
        <a:srgbClr val="FFFFFF"/>
      </a:dk1>
      <a:lt1>
        <a:srgbClr val="FFFFFF"/>
      </a:lt1>
      <a:dk2>
        <a:srgbClr val="333333"/>
      </a:dk2>
      <a:lt2>
        <a:srgbClr val="FFE60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EY dark projection">
  <a:themeElements>
    <a:clrScheme name="Custom 4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21407863-4972-4812-b3e5-d109c05448fc">
      <UserInfo>
        <DisplayName>Ryan Theriault</DisplayName>
        <AccountId>159</AccountId>
        <AccountType/>
      </UserInfo>
    </Owner>
    <Keyword xmlns="21407863-4972-4812-b3e5-d109c05448fc">
      <Value>Client Facing</Value>
      <Value>Client-Facing Documents – Toolkit</Value>
      <Value>Marketplace Support</Value>
    </Keyword>
    <Team xmlns="21407863-4972-4812-b3e5-d109c05448fc">
      <Value>SMP</Value>
      <Value>IMP</Value>
      <Value>ADI</Value>
      <Value>ATG</Value>
      <Value>REPORTING</Value>
    </Team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BB1DAE18B5848818DDF7DBC111B17" ma:contentTypeVersion="4" ma:contentTypeDescription="Create a new document." ma:contentTypeScope="" ma:versionID="ea4938e8442096936f75f1d9b28daa0d">
  <xsd:schema xmlns:xsd="http://www.w3.org/2001/XMLSchema" xmlns:xs="http://www.w3.org/2001/XMLSchema" xmlns:p="http://schemas.microsoft.com/office/2006/metadata/properties" xmlns:ns2="21407863-4972-4812-b3e5-d109c05448fc" targetNamespace="http://schemas.microsoft.com/office/2006/metadata/properties" ma:root="true" ma:fieldsID="dad5264cd59a1bae4349dd600b0c0bbe" ns2:_="">
    <xsd:import namespace="21407863-4972-4812-b3e5-d109c05448fc"/>
    <xsd:element name="properties">
      <xsd:complexType>
        <xsd:sequence>
          <xsd:element name="documentManagement">
            <xsd:complexType>
              <xsd:all>
                <xsd:element ref="ns2:Keyword" minOccurs="0"/>
                <xsd:element ref="ns2:Owner" minOccurs="0"/>
                <xsd:element ref="ns2:Tea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07863-4972-4812-b3e5-d109c05448fc" elementFormDefault="qualified">
    <xsd:import namespace="http://schemas.microsoft.com/office/2006/documentManagement/types"/>
    <xsd:import namespace="http://schemas.microsoft.com/office/infopath/2007/PartnerControls"/>
    <xsd:element name="Keyword" ma:index="1" nillable="true" ma:displayName="Keywords" ma:internalName="Keywor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tivity Reporting"/>
                    <xsd:enumeration value="Building"/>
                    <xsd:enumeration value="Channel 1, Channel 2"/>
                    <xsd:enumeration value="Client Facing"/>
                    <xsd:enumeration value="Client-Facing Documents – Toolkit"/>
                    <xsd:enumeration value="Contact Lists"/>
                    <xsd:enumeration value="Data"/>
                    <xsd:enumeration value="Data transmission"/>
                    <xsd:enumeration value="Deploying"/>
                    <xsd:enumeration value="Fax Number"/>
                    <xsd:enumeration value="Full Service"/>
                    <xsd:enumeration value="Full Time Determination"/>
                    <xsd:enumeration value="General ACA"/>
                    <xsd:enumeration value="Graphics"/>
                    <xsd:enumeration value="GSC Screening"/>
                    <xsd:enumeration value="Inquiries"/>
                    <xsd:enumeration value="Instructions"/>
                    <xsd:enumeration value="IRS Reporting"/>
                    <xsd:enumeration value="KDD"/>
                    <xsd:enumeration value="Kickoff"/>
                    <xsd:enumeration value="Load Calculator"/>
                    <xsd:enumeration value="Look back Method"/>
                    <xsd:enumeration value="Marketplace Support"/>
                    <xsd:enumeration value="Master"/>
                    <xsd:enumeration value="Monthly Measurement Method"/>
                    <xsd:enumeration value="Multi-Employer Plans"/>
                    <xsd:enumeration value="Navigate"/>
                    <xsd:enumeration value="PO Box"/>
                    <xsd:enumeration value="Process and Overview"/>
                    <xsd:enumeration value="Project Intake Materials"/>
                    <xsd:enumeration value="Regulations and EY Policies"/>
                    <xsd:enumeration value="Self Insured"/>
                    <xsd:enumeration value="Statutory Reporting"/>
                    <xsd:enumeration value="System Configuration"/>
                    <xsd:enumeration value="Teaming"/>
                    <xsd:enumeration value="Third Party Authority-TPA"/>
                    <xsd:enumeration value="TPA (Third Party Authority)"/>
                    <xsd:enumeration value="Unique Situations"/>
                    <xsd:enumeration value="Validating"/>
                    <xsd:enumeration value="Visual"/>
                    <xsd:enumeration value="Work Plan"/>
                  </xsd:restriction>
                </xsd:simpleType>
              </xsd:element>
            </xsd:sequence>
          </xsd:extension>
        </xsd:complexContent>
      </xsd:complexType>
    </xsd:element>
    <xsd:element name="Owner" ma:index="2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eam" ma:index="3" nillable="true" ma:displayName="Team" ma:default="SMP" ma:internalName="Te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MP"/>
                    <xsd:enumeration value="IMP"/>
                    <xsd:enumeration value="ADI"/>
                    <xsd:enumeration value="ATG"/>
                    <xsd:enumeration value="REPORTING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D0D014-327D-4D7B-B7D8-AD449D51EDAB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21407863-4972-4812-b3e5-d109c05448fc"/>
  </ds:schemaRefs>
</ds:datastoreItem>
</file>

<file path=customXml/itemProps2.xml><?xml version="1.0" encoding="utf-8"?>
<ds:datastoreItem xmlns:ds="http://schemas.openxmlformats.org/officeDocument/2006/customXml" ds:itemID="{273D5219-1C55-47C0-8112-2B60CB8959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407863-4972-4812-b3e5-d109c05448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D5EDFB-4655-4380-AA59-7F4BF147C2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</TotalTime>
  <Words>1067</Words>
  <Application>Microsoft Office PowerPoint</Application>
  <PresentationFormat>On-screen Show (4:3)</PresentationFormat>
  <Paragraphs>190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EY_regular_presentation_2007</vt:lpstr>
      <vt:lpstr>EY light projection</vt:lpstr>
      <vt:lpstr>EY dark print</vt:lpstr>
      <vt:lpstr>EY dark projection</vt:lpstr>
      <vt:lpstr>State of Georgia</vt:lpstr>
      <vt:lpstr>Agenda</vt:lpstr>
      <vt:lpstr>In-scope Agencies/Populations</vt:lpstr>
      <vt:lpstr>The Affordable Care Act</vt:lpstr>
      <vt:lpstr>Federal vs. State Marketplace</vt:lpstr>
      <vt:lpstr>EY Services for Employers for 2015 Reporting</vt:lpstr>
      <vt:lpstr>ACA Filing extension</vt:lpstr>
      <vt:lpstr>Marketplace Services for State of Georgia Employers </vt:lpstr>
      <vt:lpstr>Notice &amp; Appeals Process</vt:lpstr>
      <vt:lpstr>What if the Marketplace contacts me directly?</vt:lpstr>
      <vt:lpstr>Process Flow - Marketplace premium tax credit notices</vt:lpstr>
      <vt:lpstr>Defined Appeal Processes</vt:lpstr>
      <vt:lpstr>What does a Premium Tax Credit employer notice look like?</vt:lpstr>
      <vt:lpstr>Key Takeaways for Employers </vt:lpstr>
      <vt:lpstr> 1095-C Forms</vt:lpstr>
      <vt:lpstr> ACA Inquiry Services for Employees</vt:lpstr>
      <vt:lpstr>Key Takeaway for Your Employees</vt:lpstr>
      <vt:lpstr>Communications</vt:lpstr>
      <vt:lpstr>Who should agencies contact?</vt:lpstr>
      <vt:lpstr>Resources</vt:lpstr>
      <vt:lpstr>Resources</vt:lpstr>
      <vt:lpstr>1095-C Form</vt:lpstr>
      <vt:lpstr>1094-C</vt:lpstr>
      <vt:lpstr>1094-C</vt:lpstr>
      <vt:lpstr>1094-C</vt:lpstr>
      <vt:lpstr>Affordable Care Act</vt:lpstr>
    </vt:vector>
  </TitlesOfParts>
  <Company>Ernst &amp; Young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Marketplace Management ACA_Training - Channel 2</dc:title>
  <dc:creator>William Robinson</dc:creator>
  <cp:lastModifiedBy>Covington, Mario</cp:lastModifiedBy>
  <cp:revision>106</cp:revision>
  <cp:lastPrinted>2016-01-07T17:56:12Z</cp:lastPrinted>
  <dcterms:created xsi:type="dcterms:W3CDTF">2013-05-31T16:49:08Z</dcterms:created>
  <dcterms:modified xsi:type="dcterms:W3CDTF">2016-02-18T17:27:59Z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0x010100343BB1DAE18B5848818DDF7DBC111B17</vt:lpwstr>
  </property>
</Properties>
</file>