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4" r:id="rId3"/>
  </p:sldMasterIdLst>
  <p:notesMasterIdLst>
    <p:notesMasterId r:id="rId89"/>
  </p:notesMasterIdLst>
  <p:handoutMasterIdLst>
    <p:handoutMasterId r:id="rId90"/>
  </p:handoutMasterIdLst>
  <p:sldIdLst>
    <p:sldId id="284" r:id="rId4"/>
    <p:sldId id="477" r:id="rId5"/>
    <p:sldId id="546" r:id="rId6"/>
    <p:sldId id="547" r:id="rId7"/>
    <p:sldId id="539" r:id="rId8"/>
    <p:sldId id="552" r:id="rId9"/>
    <p:sldId id="576" r:id="rId10"/>
    <p:sldId id="574" r:id="rId11"/>
    <p:sldId id="577" r:id="rId12"/>
    <p:sldId id="566" r:id="rId13"/>
    <p:sldId id="557" r:id="rId14"/>
    <p:sldId id="567" r:id="rId15"/>
    <p:sldId id="578" r:id="rId16"/>
    <p:sldId id="564" r:id="rId17"/>
    <p:sldId id="565" r:id="rId18"/>
    <p:sldId id="575" r:id="rId19"/>
    <p:sldId id="478" r:id="rId20"/>
    <p:sldId id="484" r:id="rId21"/>
    <p:sldId id="483" r:id="rId22"/>
    <p:sldId id="482" r:id="rId23"/>
    <p:sldId id="485" r:id="rId24"/>
    <p:sldId id="533" r:id="rId25"/>
    <p:sldId id="548" r:id="rId26"/>
    <p:sldId id="513" r:id="rId27"/>
    <p:sldId id="514" r:id="rId28"/>
    <p:sldId id="486" r:id="rId29"/>
    <p:sldId id="487" r:id="rId30"/>
    <p:sldId id="488" r:id="rId31"/>
    <p:sldId id="553" r:id="rId32"/>
    <p:sldId id="490" r:id="rId33"/>
    <p:sldId id="527" r:id="rId34"/>
    <p:sldId id="573" r:id="rId35"/>
    <p:sldId id="558" r:id="rId36"/>
    <p:sldId id="559" r:id="rId37"/>
    <p:sldId id="529" r:id="rId38"/>
    <p:sldId id="560" r:id="rId39"/>
    <p:sldId id="448" r:id="rId40"/>
    <p:sldId id="459" r:id="rId41"/>
    <p:sldId id="445" r:id="rId42"/>
    <p:sldId id="460" r:id="rId43"/>
    <p:sldId id="462" r:id="rId44"/>
    <p:sldId id="455" r:id="rId45"/>
    <p:sldId id="456" r:id="rId46"/>
    <p:sldId id="461" r:id="rId47"/>
    <p:sldId id="457" r:id="rId48"/>
    <p:sldId id="534" r:id="rId49"/>
    <p:sldId id="538" r:id="rId50"/>
    <p:sldId id="525" r:id="rId51"/>
    <p:sldId id="554" r:id="rId52"/>
    <p:sldId id="540" r:id="rId53"/>
    <p:sldId id="563" r:id="rId54"/>
    <p:sldId id="569" r:id="rId55"/>
    <p:sldId id="570" r:id="rId56"/>
    <p:sldId id="571" r:id="rId57"/>
    <p:sldId id="572" r:id="rId58"/>
    <p:sldId id="545" r:id="rId59"/>
    <p:sldId id="531" r:id="rId60"/>
    <p:sldId id="556" r:id="rId61"/>
    <p:sldId id="541" r:id="rId62"/>
    <p:sldId id="542" r:id="rId63"/>
    <p:sldId id="543" r:id="rId64"/>
    <p:sldId id="544" r:id="rId65"/>
    <p:sldId id="506" r:id="rId66"/>
    <p:sldId id="524" r:id="rId67"/>
    <p:sldId id="530" r:id="rId68"/>
    <p:sldId id="495" r:id="rId69"/>
    <p:sldId id="549" r:id="rId70"/>
    <p:sldId id="496" r:id="rId71"/>
    <p:sldId id="497" r:id="rId72"/>
    <p:sldId id="535" r:id="rId73"/>
    <p:sldId id="528" r:id="rId74"/>
    <p:sldId id="555" r:id="rId75"/>
    <p:sldId id="523" r:id="rId76"/>
    <p:sldId id="518" r:id="rId77"/>
    <p:sldId id="521" r:id="rId78"/>
    <p:sldId id="561" r:id="rId79"/>
    <p:sldId id="581" r:id="rId80"/>
    <p:sldId id="582" r:id="rId81"/>
    <p:sldId id="583" r:id="rId82"/>
    <p:sldId id="519" r:id="rId83"/>
    <p:sldId id="503" r:id="rId84"/>
    <p:sldId id="504" r:id="rId85"/>
    <p:sldId id="505" r:id="rId86"/>
    <p:sldId id="584" r:id="rId87"/>
    <p:sldId id="498" r:id="rId88"/>
  </p:sldIdLst>
  <p:sldSz cx="9144000" cy="6858000" type="screen4x3"/>
  <p:notesSz cx="691515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F5F498-F9E5-486D-9F97-50562CB009AC}">
          <p14:sldIdLst>
            <p14:sldId id="284"/>
            <p14:sldId id="477"/>
            <p14:sldId id="546"/>
            <p14:sldId id="547"/>
            <p14:sldId id="539"/>
            <p14:sldId id="552"/>
            <p14:sldId id="576"/>
            <p14:sldId id="574"/>
            <p14:sldId id="577"/>
            <p14:sldId id="566"/>
            <p14:sldId id="557"/>
            <p14:sldId id="567"/>
            <p14:sldId id="578"/>
            <p14:sldId id="564"/>
            <p14:sldId id="565"/>
            <p14:sldId id="575"/>
            <p14:sldId id="478"/>
            <p14:sldId id="484"/>
            <p14:sldId id="483"/>
            <p14:sldId id="482"/>
            <p14:sldId id="485"/>
            <p14:sldId id="533"/>
            <p14:sldId id="548"/>
            <p14:sldId id="513"/>
            <p14:sldId id="514"/>
            <p14:sldId id="486"/>
            <p14:sldId id="487"/>
            <p14:sldId id="488"/>
            <p14:sldId id="553"/>
            <p14:sldId id="490"/>
            <p14:sldId id="527"/>
            <p14:sldId id="573"/>
            <p14:sldId id="558"/>
            <p14:sldId id="559"/>
            <p14:sldId id="529"/>
            <p14:sldId id="560"/>
            <p14:sldId id="448"/>
            <p14:sldId id="459"/>
            <p14:sldId id="445"/>
            <p14:sldId id="460"/>
            <p14:sldId id="462"/>
            <p14:sldId id="455"/>
            <p14:sldId id="456"/>
            <p14:sldId id="461"/>
            <p14:sldId id="457"/>
            <p14:sldId id="534"/>
            <p14:sldId id="538"/>
            <p14:sldId id="525"/>
            <p14:sldId id="554"/>
            <p14:sldId id="540"/>
            <p14:sldId id="563"/>
            <p14:sldId id="569"/>
            <p14:sldId id="570"/>
            <p14:sldId id="571"/>
            <p14:sldId id="572"/>
            <p14:sldId id="545"/>
            <p14:sldId id="531"/>
            <p14:sldId id="556"/>
            <p14:sldId id="541"/>
            <p14:sldId id="542"/>
            <p14:sldId id="543"/>
            <p14:sldId id="544"/>
            <p14:sldId id="506"/>
            <p14:sldId id="524"/>
            <p14:sldId id="530"/>
            <p14:sldId id="495"/>
            <p14:sldId id="549"/>
            <p14:sldId id="496"/>
            <p14:sldId id="497"/>
            <p14:sldId id="535"/>
            <p14:sldId id="528"/>
            <p14:sldId id="555"/>
            <p14:sldId id="523"/>
            <p14:sldId id="518"/>
            <p14:sldId id="521"/>
            <p14:sldId id="561"/>
            <p14:sldId id="581"/>
            <p14:sldId id="582"/>
            <p14:sldId id="583"/>
            <p14:sldId id="519"/>
            <p14:sldId id="503"/>
            <p14:sldId id="504"/>
            <p14:sldId id="505"/>
            <p14:sldId id="584"/>
            <p14:sldId id="4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7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othe, Chelsea" initials="BC" lastIdx="28" clrIdx="0">
    <p:extLst>
      <p:ext uri="{19B8F6BF-5375-455C-9EA6-DF929625EA0E}">
        <p15:presenceInfo xmlns:p15="http://schemas.microsoft.com/office/powerpoint/2012/main" userId="S-1-5-21-2672183100-1227059207-2328873036-11759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13DD"/>
    <a:srgbClr val="002060"/>
    <a:srgbClr val="FFE25E"/>
    <a:srgbClr val="E1E25E"/>
    <a:srgbClr val="E8C768"/>
    <a:srgbClr val="FAF176"/>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93895" autoAdjust="0"/>
  </p:normalViewPr>
  <p:slideViewPr>
    <p:cSldViewPr>
      <p:cViewPr varScale="1">
        <p:scale>
          <a:sx n="84" d="100"/>
          <a:sy n="84" d="100"/>
        </p:scale>
        <p:origin x="1308"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2046" y="-90"/>
      </p:cViewPr>
      <p:guideLst>
        <p:guide orient="horz" pos="2928"/>
        <p:guide pos="217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96252" cy="464662"/>
          </a:xfrm>
          <a:prstGeom prst="rect">
            <a:avLst/>
          </a:prstGeom>
        </p:spPr>
        <p:txBody>
          <a:bodyPr vert="horz" lIns="91320" tIns="45659" rIns="91320" bIns="45659" rtlCol="0"/>
          <a:lstStyle>
            <a:lvl1pPr algn="l">
              <a:defRPr sz="1200"/>
            </a:lvl1pPr>
          </a:lstStyle>
          <a:p>
            <a:endParaRPr lang="en-US" dirty="0"/>
          </a:p>
        </p:txBody>
      </p:sp>
      <p:sp>
        <p:nvSpPr>
          <p:cNvPr id="3" name="Date Placeholder 2"/>
          <p:cNvSpPr>
            <a:spLocks noGrp="1"/>
          </p:cNvSpPr>
          <p:nvPr>
            <p:ph type="dt" sz="quarter" idx="1"/>
          </p:nvPr>
        </p:nvSpPr>
        <p:spPr>
          <a:xfrm>
            <a:off x="3917337" y="2"/>
            <a:ext cx="2996252" cy="464662"/>
          </a:xfrm>
          <a:prstGeom prst="rect">
            <a:avLst/>
          </a:prstGeom>
        </p:spPr>
        <p:txBody>
          <a:bodyPr vert="horz" lIns="91320" tIns="45659" rIns="91320" bIns="45659" rtlCol="0"/>
          <a:lstStyle>
            <a:lvl1pPr algn="r">
              <a:defRPr sz="1200"/>
            </a:lvl1pPr>
          </a:lstStyle>
          <a:p>
            <a:fld id="{96D33A5B-FE59-48AD-9C8A-924E6F3DB66F}" type="datetimeFigureOut">
              <a:rPr lang="en-US" smtClean="0"/>
              <a:pPr/>
              <a:t>5/21/2019</a:t>
            </a:fld>
            <a:endParaRPr lang="en-US" dirty="0"/>
          </a:p>
        </p:txBody>
      </p:sp>
      <p:sp>
        <p:nvSpPr>
          <p:cNvPr id="4" name="Footer Placeholder 3"/>
          <p:cNvSpPr>
            <a:spLocks noGrp="1"/>
          </p:cNvSpPr>
          <p:nvPr>
            <p:ph type="ftr" sz="quarter" idx="2"/>
          </p:nvPr>
        </p:nvSpPr>
        <p:spPr>
          <a:xfrm>
            <a:off x="1" y="8830153"/>
            <a:ext cx="2996252" cy="464662"/>
          </a:xfrm>
          <a:prstGeom prst="rect">
            <a:avLst/>
          </a:prstGeom>
        </p:spPr>
        <p:txBody>
          <a:bodyPr vert="horz" lIns="91320" tIns="45659" rIns="91320" bIns="45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17337" y="8830153"/>
            <a:ext cx="2996252" cy="464662"/>
          </a:xfrm>
          <a:prstGeom prst="rect">
            <a:avLst/>
          </a:prstGeom>
        </p:spPr>
        <p:txBody>
          <a:bodyPr vert="horz" lIns="91320" tIns="45659" rIns="91320" bIns="45659" rtlCol="0" anchor="b"/>
          <a:lstStyle>
            <a:lvl1pPr algn="r">
              <a:defRPr sz="1200"/>
            </a:lvl1pPr>
          </a:lstStyle>
          <a:p>
            <a:fld id="{9AF8CFAA-BF7E-4F7B-A9FC-94D87A31EACD}" type="slidenum">
              <a:rPr lang="en-US" smtClean="0"/>
              <a:pPr/>
              <a:t>‹#›</a:t>
            </a:fld>
            <a:endParaRPr lang="en-US" dirty="0"/>
          </a:p>
        </p:txBody>
      </p:sp>
    </p:spTree>
    <p:extLst>
      <p:ext uri="{BB962C8B-B14F-4D97-AF65-F5344CB8AC3E}">
        <p14:creationId xmlns:p14="http://schemas.microsoft.com/office/powerpoint/2010/main" val="3255170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6565" cy="464820"/>
          </a:xfrm>
          <a:prstGeom prst="rect">
            <a:avLst/>
          </a:prstGeom>
        </p:spPr>
        <p:txBody>
          <a:bodyPr vert="horz" lIns="93165" tIns="46584" rIns="93165" bIns="46584" rtlCol="0"/>
          <a:lstStyle>
            <a:lvl1pPr algn="l">
              <a:defRPr sz="1200"/>
            </a:lvl1pPr>
          </a:lstStyle>
          <a:p>
            <a:endParaRPr lang="en-US" dirty="0"/>
          </a:p>
        </p:txBody>
      </p:sp>
      <p:sp>
        <p:nvSpPr>
          <p:cNvPr id="3" name="Date Placeholder 2"/>
          <p:cNvSpPr>
            <a:spLocks noGrp="1"/>
          </p:cNvSpPr>
          <p:nvPr>
            <p:ph type="dt" idx="1"/>
          </p:nvPr>
        </p:nvSpPr>
        <p:spPr>
          <a:xfrm>
            <a:off x="3916985" y="0"/>
            <a:ext cx="2996565" cy="464820"/>
          </a:xfrm>
          <a:prstGeom prst="rect">
            <a:avLst/>
          </a:prstGeom>
        </p:spPr>
        <p:txBody>
          <a:bodyPr vert="horz" lIns="93165" tIns="46584" rIns="93165" bIns="46584" rtlCol="0"/>
          <a:lstStyle>
            <a:lvl1pPr algn="r">
              <a:defRPr sz="1200"/>
            </a:lvl1pPr>
          </a:lstStyle>
          <a:p>
            <a:fld id="{BD52342C-839E-40D5-9608-93DCA8660A31}" type="datetimeFigureOut">
              <a:rPr lang="en-US" smtClean="0"/>
              <a:pPr/>
              <a:t>5/21/2019</a:t>
            </a:fld>
            <a:endParaRPr lang="en-US" dirty="0"/>
          </a:p>
        </p:txBody>
      </p:sp>
      <p:sp>
        <p:nvSpPr>
          <p:cNvPr id="4" name="Slide Image Placeholder 3"/>
          <p:cNvSpPr>
            <a:spLocks noGrp="1" noRot="1" noChangeAspect="1"/>
          </p:cNvSpPr>
          <p:nvPr>
            <p:ph type="sldImg" idx="2"/>
          </p:nvPr>
        </p:nvSpPr>
        <p:spPr>
          <a:xfrm>
            <a:off x="1135063" y="698500"/>
            <a:ext cx="4645025" cy="3484563"/>
          </a:xfrm>
          <a:prstGeom prst="rect">
            <a:avLst/>
          </a:prstGeom>
          <a:noFill/>
          <a:ln w="12700">
            <a:solidFill>
              <a:prstClr val="black"/>
            </a:solidFill>
          </a:ln>
        </p:spPr>
        <p:txBody>
          <a:bodyPr vert="horz" lIns="93165" tIns="46584" rIns="93165" bIns="46584" rtlCol="0" anchor="ctr"/>
          <a:lstStyle/>
          <a:p>
            <a:endParaRPr lang="en-US" dirty="0"/>
          </a:p>
        </p:txBody>
      </p:sp>
      <p:sp>
        <p:nvSpPr>
          <p:cNvPr id="5" name="Notes Placeholder 4"/>
          <p:cNvSpPr>
            <a:spLocks noGrp="1"/>
          </p:cNvSpPr>
          <p:nvPr>
            <p:ph type="body" sz="quarter" idx="3"/>
          </p:nvPr>
        </p:nvSpPr>
        <p:spPr>
          <a:xfrm>
            <a:off x="691515" y="4415790"/>
            <a:ext cx="5532120" cy="4183380"/>
          </a:xfrm>
          <a:prstGeom prst="rect">
            <a:avLst/>
          </a:prstGeom>
        </p:spPr>
        <p:txBody>
          <a:bodyPr vert="horz" lIns="93165" tIns="46584" rIns="93165" bIns="465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96565" cy="464820"/>
          </a:xfrm>
          <a:prstGeom prst="rect">
            <a:avLst/>
          </a:prstGeom>
        </p:spPr>
        <p:txBody>
          <a:bodyPr vert="horz" lIns="93165" tIns="46584" rIns="93165"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16985" y="8829967"/>
            <a:ext cx="2996565" cy="464820"/>
          </a:xfrm>
          <a:prstGeom prst="rect">
            <a:avLst/>
          </a:prstGeom>
        </p:spPr>
        <p:txBody>
          <a:bodyPr vert="horz" lIns="93165" tIns="46584" rIns="93165" bIns="46584" rtlCol="0" anchor="b"/>
          <a:lstStyle>
            <a:lvl1pPr algn="r">
              <a:defRPr sz="1200"/>
            </a:lvl1pPr>
          </a:lstStyle>
          <a:p>
            <a:fld id="{2680D5FE-DE22-40C5-B601-8D7B0873CA4D}" type="slidenum">
              <a:rPr lang="en-US" smtClean="0"/>
              <a:pPr/>
              <a:t>‹#›</a:t>
            </a:fld>
            <a:endParaRPr lang="en-US" dirty="0"/>
          </a:p>
        </p:txBody>
      </p:sp>
    </p:spTree>
    <p:extLst>
      <p:ext uri="{BB962C8B-B14F-4D97-AF65-F5344CB8AC3E}">
        <p14:creationId xmlns:p14="http://schemas.microsoft.com/office/powerpoint/2010/main" val="3761031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1</a:t>
            </a:fld>
            <a:endParaRPr lang="en-US" dirty="0"/>
          </a:p>
        </p:txBody>
      </p:sp>
    </p:spTree>
    <p:extLst>
      <p:ext uri="{BB962C8B-B14F-4D97-AF65-F5344CB8AC3E}">
        <p14:creationId xmlns:p14="http://schemas.microsoft.com/office/powerpoint/2010/main" val="2696485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10</a:t>
            </a:fld>
            <a:endParaRPr lang="en-US" dirty="0"/>
          </a:p>
        </p:txBody>
      </p:sp>
    </p:spTree>
    <p:extLst>
      <p:ext uri="{BB962C8B-B14F-4D97-AF65-F5344CB8AC3E}">
        <p14:creationId xmlns:p14="http://schemas.microsoft.com/office/powerpoint/2010/main" val="1313936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11</a:t>
            </a:fld>
            <a:endParaRPr lang="en-US" dirty="0"/>
          </a:p>
        </p:txBody>
      </p:sp>
    </p:spTree>
    <p:extLst>
      <p:ext uri="{BB962C8B-B14F-4D97-AF65-F5344CB8AC3E}">
        <p14:creationId xmlns:p14="http://schemas.microsoft.com/office/powerpoint/2010/main" val="490313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12</a:t>
            </a:fld>
            <a:endParaRPr lang="en-US" dirty="0"/>
          </a:p>
        </p:txBody>
      </p:sp>
    </p:spTree>
    <p:extLst>
      <p:ext uri="{BB962C8B-B14F-4D97-AF65-F5344CB8AC3E}">
        <p14:creationId xmlns:p14="http://schemas.microsoft.com/office/powerpoint/2010/main" val="732514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13</a:t>
            </a:fld>
            <a:endParaRPr lang="en-US" dirty="0"/>
          </a:p>
        </p:txBody>
      </p:sp>
    </p:spTree>
    <p:extLst>
      <p:ext uri="{BB962C8B-B14F-4D97-AF65-F5344CB8AC3E}">
        <p14:creationId xmlns:p14="http://schemas.microsoft.com/office/powerpoint/2010/main" val="2283959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14</a:t>
            </a:fld>
            <a:endParaRPr lang="en-US" dirty="0"/>
          </a:p>
        </p:txBody>
      </p:sp>
    </p:spTree>
    <p:extLst>
      <p:ext uri="{BB962C8B-B14F-4D97-AF65-F5344CB8AC3E}">
        <p14:creationId xmlns:p14="http://schemas.microsoft.com/office/powerpoint/2010/main" val="3538977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15</a:t>
            </a:fld>
            <a:endParaRPr lang="en-US" dirty="0"/>
          </a:p>
        </p:txBody>
      </p:sp>
    </p:spTree>
    <p:extLst>
      <p:ext uri="{BB962C8B-B14F-4D97-AF65-F5344CB8AC3E}">
        <p14:creationId xmlns:p14="http://schemas.microsoft.com/office/powerpoint/2010/main" val="325023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16</a:t>
            </a:fld>
            <a:endParaRPr lang="en-US" dirty="0"/>
          </a:p>
        </p:txBody>
      </p:sp>
    </p:spTree>
    <p:extLst>
      <p:ext uri="{BB962C8B-B14F-4D97-AF65-F5344CB8AC3E}">
        <p14:creationId xmlns:p14="http://schemas.microsoft.com/office/powerpoint/2010/main" val="4035317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17</a:t>
            </a:fld>
            <a:endParaRPr lang="en-US" dirty="0"/>
          </a:p>
        </p:txBody>
      </p:sp>
    </p:spTree>
    <p:extLst>
      <p:ext uri="{BB962C8B-B14F-4D97-AF65-F5344CB8AC3E}">
        <p14:creationId xmlns:p14="http://schemas.microsoft.com/office/powerpoint/2010/main" val="832742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18</a:t>
            </a:fld>
            <a:endParaRPr lang="en-US" dirty="0"/>
          </a:p>
        </p:txBody>
      </p:sp>
    </p:spTree>
    <p:extLst>
      <p:ext uri="{BB962C8B-B14F-4D97-AF65-F5344CB8AC3E}">
        <p14:creationId xmlns:p14="http://schemas.microsoft.com/office/powerpoint/2010/main" val="2249588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19</a:t>
            </a:fld>
            <a:endParaRPr lang="en-US" dirty="0"/>
          </a:p>
        </p:txBody>
      </p:sp>
    </p:spTree>
    <p:extLst>
      <p:ext uri="{BB962C8B-B14F-4D97-AF65-F5344CB8AC3E}">
        <p14:creationId xmlns:p14="http://schemas.microsoft.com/office/powerpoint/2010/main" val="257944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a:t>
            </a:fld>
            <a:endParaRPr lang="en-US" dirty="0"/>
          </a:p>
        </p:txBody>
      </p:sp>
    </p:spTree>
    <p:extLst>
      <p:ext uri="{BB962C8B-B14F-4D97-AF65-F5344CB8AC3E}">
        <p14:creationId xmlns:p14="http://schemas.microsoft.com/office/powerpoint/2010/main" val="351796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20</a:t>
            </a:fld>
            <a:endParaRPr lang="en-US" dirty="0"/>
          </a:p>
        </p:txBody>
      </p:sp>
    </p:spTree>
    <p:extLst>
      <p:ext uri="{BB962C8B-B14F-4D97-AF65-F5344CB8AC3E}">
        <p14:creationId xmlns:p14="http://schemas.microsoft.com/office/powerpoint/2010/main" val="3510399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21</a:t>
            </a:fld>
            <a:endParaRPr lang="en-US" dirty="0"/>
          </a:p>
        </p:txBody>
      </p:sp>
    </p:spTree>
    <p:extLst>
      <p:ext uri="{BB962C8B-B14F-4D97-AF65-F5344CB8AC3E}">
        <p14:creationId xmlns:p14="http://schemas.microsoft.com/office/powerpoint/2010/main" val="1207256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22</a:t>
            </a:fld>
            <a:endParaRPr lang="en-US" dirty="0"/>
          </a:p>
        </p:txBody>
      </p:sp>
    </p:spTree>
    <p:extLst>
      <p:ext uri="{BB962C8B-B14F-4D97-AF65-F5344CB8AC3E}">
        <p14:creationId xmlns:p14="http://schemas.microsoft.com/office/powerpoint/2010/main" val="162509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23</a:t>
            </a:fld>
            <a:endParaRPr lang="en-US" dirty="0"/>
          </a:p>
        </p:txBody>
      </p:sp>
    </p:spTree>
    <p:extLst>
      <p:ext uri="{BB962C8B-B14F-4D97-AF65-F5344CB8AC3E}">
        <p14:creationId xmlns:p14="http://schemas.microsoft.com/office/powerpoint/2010/main" val="2460422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24</a:t>
            </a:fld>
            <a:endParaRPr lang="en-US" dirty="0"/>
          </a:p>
        </p:txBody>
      </p:sp>
    </p:spTree>
    <p:extLst>
      <p:ext uri="{BB962C8B-B14F-4D97-AF65-F5344CB8AC3E}">
        <p14:creationId xmlns:p14="http://schemas.microsoft.com/office/powerpoint/2010/main" val="36020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25</a:t>
            </a:fld>
            <a:endParaRPr lang="en-US" dirty="0"/>
          </a:p>
        </p:txBody>
      </p:sp>
    </p:spTree>
    <p:extLst>
      <p:ext uri="{BB962C8B-B14F-4D97-AF65-F5344CB8AC3E}">
        <p14:creationId xmlns:p14="http://schemas.microsoft.com/office/powerpoint/2010/main" val="1615847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26</a:t>
            </a:fld>
            <a:endParaRPr lang="en-US" dirty="0"/>
          </a:p>
        </p:txBody>
      </p:sp>
    </p:spTree>
    <p:extLst>
      <p:ext uri="{BB962C8B-B14F-4D97-AF65-F5344CB8AC3E}">
        <p14:creationId xmlns:p14="http://schemas.microsoft.com/office/powerpoint/2010/main" val="1475105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27</a:t>
            </a:fld>
            <a:endParaRPr lang="en-US" dirty="0"/>
          </a:p>
        </p:txBody>
      </p:sp>
    </p:spTree>
    <p:extLst>
      <p:ext uri="{BB962C8B-B14F-4D97-AF65-F5344CB8AC3E}">
        <p14:creationId xmlns:p14="http://schemas.microsoft.com/office/powerpoint/2010/main" val="2493629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28</a:t>
            </a:fld>
            <a:endParaRPr lang="en-US" dirty="0"/>
          </a:p>
        </p:txBody>
      </p:sp>
    </p:spTree>
    <p:extLst>
      <p:ext uri="{BB962C8B-B14F-4D97-AF65-F5344CB8AC3E}">
        <p14:creationId xmlns:p14="http://schemas.microsoft.com/office/powerpoint/2010/main" val="2474141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29</a:t>
            </a:fld>
            <a:endParaRPr lang="en-US" dirty="0"/>
          </a:p>
        </p:txBody>
      </p:sp>
    </p:spTree>
    <p:extLst>
      <p:ext uri="{BB962C8B-B14F-4D97-AF65-F5344CB8AC3E}">
        <p14:creationId xmlns:p14="http://schemas.microsoft.com/office/powerpoint/2010/main" val="439940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a:t>
            </a:fld>
            <a:endParaRPr lang="en-US" dirty="0"/>
          </a:p>
        </p:txBody>
      </p:sp>
    </p:spTree>
    <p:extLst>
      <p:ext uri="{BB962C8B-B14F-4D97-AF65-F5344CB8AC3E}">
        <p14:creationId xmlns:p14="http://schemas.microsoft.com/office/powerpoint/2010/main" val="259297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30</a:t>
            </a:fld>
            <a:endParaRPr lang="en-US" dirty="0"/>
          </a:p>
        </p:txBody>
      </p:sp>
    </p:spTree>
    <p:extLst>
      <p:ext uri="{BB962C8B-B14F-4D97-AF65-F5344CB8AC3E}">
        <p14:creationId xmlns:p14="http://schemas.microsoft.com/office/powerpoint/2010/main" val="825541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31</a:t>
            </a:fld>
            <a:endParaRPr lang="en-US" dirty="0"/>
          </a:p>
        </p:txBody>
      </p:sp>
    </p:spTree>
    <p:extLst>
      <p:ext uri="{BB962C8B-B14F-4D97-AF65-F5344CB8AC3E}">
        <p14:creationId xmlns:p14="http://schemas.microsoft.com/office/powerpoint/2010/main" val="4287072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32</a:t>
            </a:fld>
            <a:endParaRPr lang="en-US" dirty="0"/>
          </a:p>
        </p:txBody>
      </p:sp>
    </p:spTree>
    <p:extLst>
      <p:ext uri="{BB962C8B-B14F-4D97-AF65-F5344CB8AC3E}">
        <p14:creationId xmlns:p14="http://schemas.microsoft.com/office/powerpoint/2010/main" val="1256211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33</a:t>
            </a:fld>
            <a:endParaRPr lang="en-US" dirty="0"/>
          </a:p>
        </p:txBody>
      </p:sp>
    </p:spTree>
    <p:extLst>
      <p:ext uri="{BB962C8B-B14F-4D97-AF65-F5344CB8AC3E}">
        <p14:creationId xmlns:p14="http://schemas.microsoft.com/office/powerpoint/2010/main" val="3862269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34</a:t>
            </a:fld>
            <a:endParaRPr lang="en-US" dirty="0"/>
          </a:p>
        </p:txBody>
      </p:sp>
    </p:spTree>
    <p:extLst>
      <p:ext uri="{BB962C8B-B14F-4D97-AF65-F5344CB8AC3E}">
        <p14:creationId xmlns:p14="http://schemas.microsoft.com/office/powerpoint/2010/main" val="2212271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35</a:t>
            </a:fld>
            <a:endParaRPr lang="en-US" dirty="0"/>
          </a:p>
        </p:txBody>
      </p:sp>
    </p:spTree>
    <p:extLst>
      <p:ext uri="{BB962C8B-B14F-4D97-AF65-F5344CB8AC3E}">
        <p14:creationId xmlns:p14="http://schemas.microsoft.com/office/powerpoint/2010/main" val="3555457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36</a:t>
            </a:fld>
            <a:endParaRPr lang="en-US" dirty="0"/>
          </a:p>
        </p:txBody>
      </p:sp>
    </p:spTree>
    <p:extLst>
      <p:ext uri="{BB962C8B-B14F-4D97-AF65-F5344CB8AC3E}">
        <p14:creationId xmlns:p14="http://schemas.microsoft.com/office/powerpoint/2010/main" val="3948027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37</a:t>
            </a:fld>
            <a:endParaRPr lang="en-US" dirty="0"/>
          </a:p>
        </p:txBody>
      </p:sp>
    </p:spTree>
    <p:extLst>
      <p:ext uri="{BB962C8B-B14F-4D97-AF65-F5344CB8AC3E}">
        <p14:creationId xmlns:p14="http://schemas.microsoft.com/office/powerpoint/2010/main" val="2055050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38</a:t>
            </a:fld>
            <a:endParaRPr lang="en-US" dirty="0"/>
          </a:p>
        </p:txBody>
      </p:sp>
    </p:spTree>
    <p:extLst>
      <p:ext uri="{BB962C8B-B14F-4D97-AF65-F5344CB8AC3E}">
        <p14:creationId xmlns:p14="http://schemas.microsoft.com/office/powerpoint/2010/main" val="487148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39</a:t>
            </a:fld>
            <a:endParaRPr lang="en-US" dirty="0"/>
          </a:p>
        </p:txBody>
      </p:sp>
    </p:spTree>
    <p:extLst>
      <p:ext uri="{BB962C8B-B14F-4D97-AF65-F5344CB8AC3E}">
        <p14:creationId xmlns:p14="http://schemas.microsoft.com/office/powerpoint/2010/main" val="252739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a:t>
            </a:fld>
            <a:endParaRPr lang="en-US" dirty="0"/>
          </a:p>
        </p:txBody>
      </p:sp>
    </p:spTree>
    <p:extLst>
      <p:ext uri="{BB962C8B-B14F-4D97-AF65-F5344CB8AC3E}">
        <p14:creationId xmlns:p14="http://schemas.microsoft.com/office/powerpoint/2010/main" val="3209554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40</a:t>
            </a:fld>
            <a:endParaRPr lang="en-US" dirty="0"/>
          </a:p>
        </p:txBody>
      </p:sp>
    </p:spTree>
    <p:extLst>
      <p:ext uri="{BB962C8B-B14F-4D97-AF65-F5344CB8AC3E}">
        <p14:creationId xmlns:p14="http://schemas.microsoft.com/office/powerpoint/2010/main" val="2322955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41</a:t>
            </a:fld>
            <a:endParaRPr lang="en-US" dirty="0"/>
          </a:p>
        </p:txBody>
      </p:sp>
    </p:spTree>
    <p:extLst>
      <p:ext uri="{BB962C8B-B14F-4D97-AF65-F5344CB8AC3E}">
        <p14:creationId xmlns:p14="http://schemas.microsoft.com/office/powerpoint/2010/main" val="29294772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42</a:t>
            </a:fld>
            <a:endParaRPr lang="en-US" dirty="0"/>
          </a:p>
        </p:txBody>
      </p:sp>
    </p:spTree>
    <p:extLst>
      <p:ext uri="{BB962C8B-B14F-4D97-AF65-F5344CB8AC3E}">
        <p14:creationId xmlns:p14="http://schemas.microsoft.com/office/powerpoint/2010/main" val="3964370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43</a:t>
            </a:fld>
            <a:endParaRPr lang="en-US" dirty="0"/>
          </a:p>
        </p:txBody>
      </p:sp>
    </p:spTree>
    <p:extLst>
      <p:ext uri="{BB962C8B-B14F-4D97-AF65-F5344CB8AC3E}">
        <p14:creationId xmlns:p14="http://schemas.microsoft.com/office/powerpoint/2010/main" val="34973904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44</a:t>
            </a:fld>
            <a:endParaRPr lang="en-US" dirty="0"/>
          </a:p>
        </p:txBody>
      </p:sp>
    </p:spTree>
    <p:extLst>
      <p:ext uri="{BB962C8B-B14F-4D97-AF65-F5344CB8AC3E}">
        <p14:creationId xmlns:p14="http://schemas.microsoft.com/office/powerpoint/2010/main" val="17751778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45</a:t>
            </a:fld>
            <a:endParaRPr lang="en-US" dirty="0"/>
          </a:p>
        </p:txBody>
      </p:sp>
    </p:spTree>
    <p:extLst>
      <p:ext uri="{BB962C8B-B14F-4D97-AF65-F5344CB8AC3E}">
        <p14:creationId xmlns:p14="http://schemas.microsoft.com/office/powerpoint/2010/main" val="37141902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46</a:t>
            </a:fld>
            <a:endParaRPr lang="en-US" dirty="0"/>
          </a:p>
        </p:txBody>
      </p:sp>
    </p:spTree>
    <p:extLst>
      <p:ext uri="{BB962C8B-B14F-4D97-AF65-F5344CB8AC3E}">
        <p14:creationId xmlns:p14="http://schemas.microsoft.com/office/powerpoint/2010/main" val="4086804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47</a:t>
            </a:fld>
            <a:endParaRPr lang="en-US" dirty="0"/>
          </a:p>
        </p:txBody>
      </p:sp>
    </p:spTree>
    <p:extLst>
      <p:ext uri="{BB962C8B-B14F-4D97-AF65-F5344CB8AC3E}">
        <p14:creationId xmlns:p14="http://schemas.microsoft.com/office/powerpoint/2010/main" val="1333200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48</a:t>
            </a:fld>
            <a:endParaRPr lang="en-US" dirty="0"/>
          </a:p>
        </p:txBody>
      </p:sp>
    </p:spTree>
    <p:extLst>
      <p:ext uri="{BB962C8B-B14F-4D97-AF65-F5344CB8AC3E}">
        <p14:creationId xmlns:p14="http://schemas.microsoft.com/office/powerpoint/2010/main" val="32345910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49</a:t>
            </a:fld>
            <a:endParaRPr lang="en-US" dirty="0"/>
          </a:p>
        </p:txBody>
      </p:sp>
    </p:spTree>
    <p:extLst>
      <p:ext uri="{BB962C8B-B14F-4D97-AF65-F5344CB8AC3E}">
        <p14:creationId xmlns:p14="http://schemas.microsoft.com/office/powerpoint/2010/main" val="179216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5</a:t>
            </a:fld>
            <a:endParaRPr lang="en-US" dirty="0"/>
          </a:p>
        </p:txBody>
      </p:sp>
    </p:spTree>
    <p:extLst>
      <p:ext uri="{BB962C8B-B14F-4D97-AF65-F5344CB8AC3E}">
        <p14:creationId xmlns:p14="http://schemas.microsoft.com/office/powerpoint/2010/main" val="3021596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50</a:t>
            </a:fld>
            <a:endParaRPr lang="en-US" dirty="0"/>
          </a:p>
        </p:txBody>
      </p:sp>
    </p:spTree>
    <p:extLst>
      <p:ext uri="{BB962C8B-B14F-4D97-AF65-F5344CB8AC3E}">
        <p14:creationId xmlns:p14="http://schemas.microsoft.com/office/powerpoint/2010/main" val="14473595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51</a:t>
            </a:fld>
            <a:endParaRPr lang="en-US" dirty="0"/>
          </a:p>
        </p:txBody>
      </p:sp>
    </p:spTree>
    <p:extLst>
      <p:ext uri="{BB962C8B-B14F-4D97-AF65-F5344CB8AC3E}">
        <p14:creationId xmlns:p14="http://schemas.microsoft.com/office/powerpoint/2010/main" val="17230914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dirty="0"/>
              <a:t>Note:</a:t>
            </a:r>
            <a:r>
              <a:rPr lang="en-US" sz="1200" dirty="0"/>
              <a:t> Use of the other adjustments columns on the SEFA Reconciliation form are </a:t>
            </a:r>
            <a:r>
              <a:rPr lang="en-US" sz="1200" u="sng" dirty="0"/>
              <a:t>rare</a:t>
            </a:r>
            <a:r>
              <a:rPr lang="en-US" sz="1200" dirty="0"/>
              <a:t>!</a:t>
            </a:r>
          </a:p>
          <a:p>
            <a:pPr marL="0" indent="0">
              <a:buFont typeface="Arial" panose="020B0604020202020204" pitchFamily="34" charset="0"/>
              <a:buNone/>
            </a:pPr>
            <a:endParaRPr lang="en-US" dirty="0">
              <a:solidFill>
                <a:srgbClr val="0070C0"/>
              </a:solidFill>
            </a:endParaRPr>
          </a:p>
          <a:p>
            <a:pPr marL="342900" indent="-342900">
              <a:buFont typeface="Arial" panose="020B0604020202020204" pitchFamily="34" charset="0"/>
              <a:buChar char="•"/>
            </a:pPr>
            <a:r>
              <a:rPr lang="en-US" dirty="0">
                <a:solidFill>
                  <a:srgbClr val="0070C0"/>
                </a:solidFill>
              </a:rPr>
              <a:t>There is additional table for you to provide explanations for reconciling items specific to your agency</a:t>
            </a:r>
          </a:p>
          <a:p>
            <a:pPr marL="342900" indent="-342900">
              <a:buFont typeface="Arial" panose="020B0604020202020204" pitchFamily="34" charset="0"/>
              <a:buChar char="•"/>
            </a:pPr>
            <a:r>
              <a:rPr lang="en-US" dirty="0">
                <a:solidFill>
                  <a:srgbClr val="0070C0"/>
                </a:solidFill>
              </a:rPr>
              <a:t>Also, there is additional space to tell us any additional information you think is helpful  </a:t>
            </a:r>
          </a:p>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52</a:t>
            </a:fld>
            <a:endParaRPr lang="en-US" dirty="0"/>
          </a:p>
        </p:txBody>
      </p:sp>
    </p:spTree>
    <p:extLst>
      <p:ext uri="{BB962C8B-B14F-4D97-AF65-F5344CB8AC3E}">
        <p14:creationId xmlns:p14="http://schemas.microsoft.com/office/powerpoint/2010/main" val="11597040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dirty="0"/>
              <a:t>Note:</a:t>
            </a:r>
            <a:r>
              <a:rPr lang="en-US" sz="1200" dirty="0"/>
              <a:t> Use of the other adjustments columns on the SEFA Reconciliation form are </a:t>
            </a:r>
            <a:r>
              <a:rPr lang="en-US" sz="1200" u="sng" dirty="0"/>
              <a:t>rare</a:t>
            </a:r>
            <a:r>
              <a:rPr lang="en-US" sz="1200" dirty="0"/>
              <a:t>!</a:t>
            </a:r>
          </a:p>
          <a:p>
            <a:pPr marL="342900" indent="-342900">
              <a:buFont typeface="Arial" panose="020B0604020202020204" pitchFamily="34" charset="0"/>
              <a:buChar char="•"/>
            </a:pPr>
            <a:endParaRPr lang="en-US" dirty="0">
              <a:solidFill>
                <a:srgbClr val="0070C0"/>
              </a:solidFill>
            </a:endParaRPr>
          </a:p>
          <a:p>
            <a:pPr marL="342900" indent="-342900">
              <a:buFont typeface="Arial" panose="020B0604020202020204" pitchFamily="34" charset="0"/>
              <a:buChar char="•"/>
            </a:pPr>
            <a:r>
              <a:rPr lang="en-US" dirty="0">
                <a:solidFill>
                  <a:srgbClr val="0070C0"/>
                </a:solidFill>
              </a:rPr>
              <a:t>There is additional table for you to provide explanations for reconciling items specific to your agency</a:t>
            </a:r>
          </a:p>
          <a:p>
            <a:pPr marL="342900" indent="-342900">
              <a:buFont typeface="Arial" panose="020B0604020202020204" pitchFamily="34" charset="0"/>
              <a:buChar char="•"/>
            </a:pPr>
            <a:r>
              <a:rPr lang="en-US" dirty="0">
                <a:solidFill>
                  <a:srgbClr val="0070C0"/>
                </a:solidFill>
              </a:rPr>
              <a:t>Also, there is additional space to tell us any additional information you think is helpful  </a:t>
            </a:r>
          </a:p>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53</a:t>
            </a:fld>
            <a:endParaRPr lang="en-US" dirty="0"/>
          </a:p>
        </p:txBody>
      </p:sp>
    </p:spTree>
    <p:extLst>
      <p:ext uri="{BB962C8B-B14F-4D97-AF65-F5344CB8AC3E}">
        <p14:creationId xmlns:p14="http://schemas.microsoft.com/office/powerpoint/2010/main" val="28794826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0070C0"/>
                </a:solidFill>
              </a:rPr>
              <a:t>         </a:t>
            </a:r>
            <a:r>
              <a:rPr lang="en-US" dirty="0">
                <a:solidFill>
                  <a:srgbClr val="0070C0"/>
                </a:solidFill>
              </a:rPr>
              <a:t>- First table: Enter Entity Code, CFDA number and amount for the Entity you are </a:t>
            </a:r>
            <a:br>
              <a:rPr lang="en-US" dirty="0">
                <a:solidFill>
                  <a:srgbClr val="0070C0"/>
                </a:solidFill>
              </a:rPr>
            </a:br>
            <a:r>
              <a:rPr lang="en-US" dirty="0">
                <a:solidFill>
                  <a:srgbClr val="0070C0"/>
                </a:solidFill>
              </a:rPr>
              <a:t>           providing federal money to</a:t>
            </a:r>
          </a:p>
          <a:p>
            <a:r>
              <a:rPr lang="en-US" dirty="0">
                <a:solidFill>
                  <a:srgbClr val="0070C0"/>
                </a:solidFill>
              </a:rPr>
              <a:t>         - Second table: </a:t>
            </a:r>
            <a:r>
              <a:rPr lang="en-US" dirty="0">
                <a:solidFill>
                  <a:srgbClr val="C00000"/>
                </a:solidFill>
              </a:rPr>
              <a:t>Confirm CFDA number and amount with the entity you      </a:t>
            </a:r>
            <a:br>
              <a:rPr lang="en-US" dirty="0">
                <a:solidFill>
                  <a:srgbClr val="C00000"/>
                </a:solidFill>
              </a:rPr>
            </a:br>
            <a:r>
              <a:rPr lang="en-US" dirty="0">
                <a:solidFill>
                  <a:srgbClr val="C00000"/>
                </a:solidFill>
              </a:rPr>
              <a:t>           provided money to.</a:t>
            </a:r>
            <a:r>
              <a:rPr lang="en-US" dirty="0">
                <a:solidFill>
                  <a:srgbClr val="0070C0"/>
                </a:solidFill>
              </a:rPr>
              <a:t> Column “Difference” will calculate difference </a:t>
            </a:r>
            <a:br>
              <a:rPr lang="en-US" dirty="0">
                <a:solidFill>
                  <a:srgbClr val="0070C0"/>
                </a:solidFill>
              </a:rPr>
            </a:br>
            <a:r>
              <a:rPr lang="en-US" dirty="0">
                <a:solidFill>
                  <a:srgbClr val="0070C0"/>
                </a:solidFill>
              </a:rPr>
              <a:t>           between amounts in the first and second table. </a:t>
            </a:r>
            <a:r>
              <a:rPr lang="en-US" dirty="0">
                <a:solidFill>
                  <a:srgbClr val="C00000"/>
                </a:solidFill>
              </a:rPr>
              <a:t>Difference should be zero.</a:t>
            </a:r>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54</a:t>
            </a:fld>
            <a:endParaRPr lang="en-US" dirty="0"/>
          </a:p>
        </p:txBody>
      </p:sp>
    </p:spTree>
    <p:extLst>
      <p:ext uri="{BB962C8B-B14F-4D97-AF65-F5344CB8AC3E}">
        <p14:creationId xmlns:p14="http://schemas.microsoft.com/office/powerpoint/2010/main" val="14325668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0070C0"/>
                </a:solidFill>
              </a:rPr>
              <a:t>        </a:t>
            </a:r>
            <a:r>
              <a:rPr lang="en-US" dirty="0">
                <a:solidFill>
                  <a:srgbClr val="0070C0"/>
                </a:solidFill>
              </a:rPr>
              <a:t>- First table: Enter Entity Code, CFDA number and amount for the Entity you    </a:t>
            </a:r>
            <a:br>
              <a:rPr lang="en-US" dirty="0">
                <a:solidFill>
                  <a:srgbClr val="0070C0"/>
                </a:solidFill>
              </a:rPr>
            </a:br>
            <a:r>
              <a:rPr lang="en-US" dirty="0">
                <a:solidFill>
                  <a:srgbClr val="0070C0"/>
                </a:solidFill>
              </a:rPr>
              <a:t>           received federal money from </a:t>
            </a:r>
          </a:p>
          <a:p>
            <a:r>
              <a:rPr lang="en-US" dirty="0">
                <a:solidFill>
                  <a:srgbClr val="0070C0"/>
                </a:solidFill>
              </a:rPr>
              <a:t>         - Second table: </a:t>
            </a:r>
            <a:r>
              <a:rPr lang="en-US" dirty="0">
                <a:solidFill>
                  <a:srgbClr val="C00000"/>
                </a:solidFill>
              </a:rPr>
              <a:t>Confirm CFDA number and amount with the entity that provided   </a:t>
            </a:r>
            <a:br>
              <a:rPr lang="en-US" dirty="0">
                <a:solidFill>
                  <a:srgbClr val="C00000"/>
                </a:solidFill>
              </a:rPr>
            </a:br>
            <a:r>
              <a:rPr lang="en-US" dirty="0">
                <a:solidFill>
                  <a:srgbClr val="C00000"/>
                </a:solidFill>
              </a:rPr>
              <a:t>           money to your organization. </a:t>
            </a:r>
            <a:r>
              <a:rPr lang="en-US" dirty="0">
                <a:solidFill>
                  <a:srgbClr val="0070C0"/>
                </a:solidFill>
              </a:rPr>
              <a:t>Column “Difference” will calculate difference    </a:t>
            </a:r>
            <a:br>
              <a:rPr lang="en-US" dirty="0">
                <a:solidFill>
                  <a:srgbClr val="0070C0"/>
                </a:solidFill>
              </a:rPr>
            </a:br>
            <a:r>
              <a:rPr lang="en-US" dirty="0">
                <a:solidFill>
                  <a:srgbClr val="0070C0"/>
                </a:solidFill>
              </a:rPr>
              <a:t>           between amounts in the first and second table. </a:t>
            </a:r>
            <a:r>
              <a:rPr lang="en-US" dirty="0">
                <a:solidFill>
                  <a:srgbClr val="C00000"/>
                </a:solidFill>
              </a:rPr>
              <a:t>Difference should be zero. </a:t>
            </a:r>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55</a:t>
            </a:fld>
            <a:endParaRPr lang="en-US" dirty="0"/>
          </a:p>
        </p:txBody>
      </p:sp>
    </p:spTree>
    <p:extLst>
      <p:ext uri="{BB962C8B-B14F-4D97-AF65-F5344CB8AC3E}">
        <p14:creationId xmlns:p14="http://schemas.microsoft.com/office/powerpoint/2010/main" val="34136971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600" dirty="0"/>
              <a:t>In other words, the amounts on both the Revenue Based on Encumbrance form and the SEFA form need to agree </a:t>
            </a:r>
          </a:p>
          <a:p>
            <a:pPr lvl="1"/>
            <a:r>
              <a:rPr lang="en-US" sz="1600" dirty="0"/>
              <a:t>and the amounts on both the Unearned Revenue and Payables form and the SEFA form need to agree</a:t>
            </a:r>
          </a:p>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56</a:t>
            </a:fld>
            <a:endParaRPr lang="en-US" dirty="0"/>
          </a:p>
        </p:txBody>
      </p:sp>
    </p:spTree>
    <p:extLst>
      <p:ext uri="{BB962C8B-B14F-4D97-AF65-F5344CB8AC3E}">
        <p14:creationId xmlns:p14="http://schemas.microsoft.com/office/powerpoint/2010/main" val="26993996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57</a:t>
            </a:fld>
            <a:endParaRPr lang="en-US" dirty="0"/>
          </a:p>
        </p:txBody>
      </p:sp>
    </p:spTree>
    <p:extLst>
      <p:ext uri="{BB962C8B-B14F-4D97-AF65-F5344CB8AC3E}">
        <p14:creationId xmlns:p14="http://schemas.microsoft.com/office/powerpoint/2010/main" val="27103711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58</a:t>
            </a:fld>
            <a:endParaRPr lang="en-US" dirty="0"/>
          </a:p>
        </p:txBody>
      </p:sp>
    </p:spTree>
    <p:extLst>
      <p:ext uri="{BB962C8B-B14F-4D97-AF65-F5344CB8AC3E}">
        <p14:creationId xmlns:p14="http://schemas.microsoft.com/office/powerpoint/2010/main" val="23445391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59</a:t>
            </a:fld>
            <a:endParaRPr lang="en-US" dirty="0"/>
          </a:p>
        </p:txBody>
      </p:sp>
    </p:spTree>
    <p:extLst>
      <p:ext uri="{BB962C8B-B14F-4D97-AF65-F5344CB8AC3E}">
        <p14:creationId xmlns:p14="http://schemas.microsoft.com/office/powerpoint/2010/main" val="1957867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a:t>
            </a:fld>
            <a:endParaRPr lang="en-US" dirty="0"/>
          </a:p>
        </p:txBody>
      </p:sp>
    </p:spTree>
    <p:extLst>
      <p:ext uri="{BB962C8B-B14F-4D97-AF65-F5344CB8AC3E}">
        <p14:creationId xmlns:p14="http://schemas.microsoft.com/office/powerpoint/2010/main" val="11794592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60</a:t>
            </a:fld>
            <a:endParaRPr lang="en-US" dirty="0"/>
          </a:p>
        </p:txBody>
      </p:sp>
    </p:spTree>
    <p:extLst>
      <p:ext uri="{BB962C8B-B14F-4D97-AF65-F5344CB8AC3E}">
        <p14:creationId xmlns:p14="http://schemas.microsoft.com/office/powerpoint/2010/main" val="4661092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61</a:t>
            </a:fld>
            <a:endParaRPr lang="en-US" dirty="0"/>
          </a:p>
        </p:txBody>
      </p:sp>
    </p:spTree>
    <p:extLst>
      <p:ext uri="{BB962C8B-B14F-4D97-AF65-F5344CB8AC3E}">
        <p14:creationId xmlns:p14="http://schemas.microsoft.com/office/powerpoint/2010/main" val="26690606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62</a:t>
            </a:fld>
            <a:endParaRPr lang="en-US" dirty="0"/>
          </a:p>
        </p:txBody>
      </p:sp>
    </p:spTree>
    <p:extLst>
      <p:ext uri="{BB962C8B-B14F-4D97-AF65-F5344CB8AC3E}">
        <p14:creationId xmlns:p14="http://schemas.microsoft.com/office/powerpoint/2010/main" val="23841061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63</a:t>
            </a:fld>
            <a:endParaRPr lang="en-US" dirty="0"/>
          </a:p>
        </p:txBody>
      </p:sp>
    </p:spTree>
    <p:extLst>
      <p:ext uri="{BB962C8B-B14F-4D97-AF65-F5344CB8AC3E}">
        <p14:creationId xmlns:p14="http://schemas.microsoft.com/office/powerpoint/2010/main" val="12351259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64</a:t>
            </a:fld>
            <a:endParaRPr lang="en-US" dirty="0"/>
          </a:p>
        </p:txBody>
      </p:sp>
    </p:spTree>
    <p:extLst>
      <p:ext uri="{BB962C8B-B14F-4D97-AF65-F5344CB8AC3E}">
        <p14:creationId xmlns:p14="http://schemas.microsoft.com/office/powerpoint/2010/main" val="5497603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65</a:t>
            </a:fld>
            <a:endParaRPr lang="en-US" dirty="0"/>
          </a:p>
        </p:txBody>
      </p:sp>
    </p:spTree>
    <p:extLst>
      <p:ext uri="{BB962C8B-B14F-4D97-AF65-F5344CB8AC3E}">
        <p14:creationId xmlns:p14="http://schemas.microsoft.com/office/powerpoint/2010/main" val="1553258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66</a:t>
            </a:fld>
            <a:endParaRPr lang="en-US" dirty="0"/>
          </a:p>
        </p:txBody>
      </p:sp>
    </p:spTree>
    <p:extLst>
      <p:ext uri="{BB962C8B-B14F-4D97-AF65-F5344CB8AC3E}">
        <p14:creationId xmlns:p14="http://schemas.microsoft.com/office/powerpoint/2010/main" val="15088532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67</a:t>
            </a:fld>
            <a:endParaRPr lang="en-US" dirty="0"/>
          </a:p>
        </p:txBody>
      </p:sp>
    </p:spTree>
    <p:extLst>
      <p:ext uri="{BB962C8B-B14F-4D97-AF65-F5344CB8AC3E}">
        <p14:creationId xmlns:p14="http://schemas.microsoft.com/office/powerpoint/2010/main" val="27434949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68</a:t>
            </a:fld>
            <a:endParaRPr lang="en-US" dirty="0"/>
          </a:p>
        </p:txBody>
      </p:sp>
    </p:spTree>
    <p:extLst>
      <p:ext uri="{BB962C8B-B14F-4D97-AF65-F5344CB8AC3E}">
        <p14:creationId xmlns:p14="http://schemas.microsoft.com/office/powerpoint/2010/main" val="21471467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69</a:t>
            </a:fld>
            <a:endParaRPr lang="en-US" dirty="0"/>
          </a:p>
        </p:txBody>
      </p:sp>
    </p:spTree>
    <p:extLst>
      <p:ext uri="{BB962C8B-B14F-4D97-AF65-F5344CB8AC3E}">
        <p14:creationId xmlns:p14="http://schemas.microsoft.com/office/powerpoint/2010/main" val="1408883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a:t>
            </a:fld>
            <a:endParaRPr lang="en-US" dirty="0"/>
          </a:p>
        </p:txBody>
      </p:sp>
    </p:spTree>
    <p:extLst>
      <p:ext uri="{BB962C8B-B14F-4D97-AF65-F5344CB8AC3E}">
        <p14:creationId xmlns:p14="http://schemas.microsoft.com/office/powerpoint/2010/main" val="20399885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70</a:t>
            </a:fld>
            <a:endParaRPr lang="en-US" dirty="0"/>
          </a:p>
        </p:txBody>
      </p:sp>
    </p:spTree>
    <p:extLst>
      <p:ext uri="{BB962C8B-B14F-4D97-AF65-F5344CB8AC3E}">
        <p14:creationId xmlns:p14="http://schemas.microsoft.com/office/powerpoint/2010/main" val="458826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71</a:t>
            </a:fld>
            <a:endParaRPr lang="en-US" dirty="0"/>
          </a:p>
        </p:txBody>
      </p:sp>
    </p:spTree>
    <p:extLst>
      <p:ext uri="{BB962C8B-B14F-4D97-AF65-F5344CB8AC3E}">
        <p14:creationId xmlns:p14="http://schemas.microsoft.com/office/powerpoint/2010/main" val="39472607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72</a:t>
            </a:fld>
            <a:endParaRPr lang="en-US" dirty="0"/>
          </a:p>
        </p:txBody>
      </p:sp>
    </p:spTree>
    <p:extLst>
      <p:ext uri="{BB962C8B-B14F-4D97-AF65-F5344CB8AC3E}">
        <p14:creationId xmlns:p14="http://schemas.microsoft.com/office/powerpoint/2010/main" val="3603953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73</a:t>
            </a:fld>
            <a:endParaRPr lang="en-US" dirty="0"/>
          </a:p>
        </p:txBody>
      </p:sp>
    </p:spTree>
    <p:extLst>
      <p:ext uri="{BB962C8B-B14F-4D97-AF65-F5344CB8AC3E}">
        <p14:creationId xmlns:p14="http://schemas.microsoft.com/office/powerpoint/2010/main" val="16682320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74</a:t>
            </a:fld>
            <a:endParaRPr lang="en-US" dirty="0"/>
          </a:p>
        </p:txBody>
      </p:sp>
    </p:spTree>
    <p:extLst>
      <p:ext uri="{BB962C8B-B14F-4D97-AF65-F5344CB8AC3E}">
        <p14:creationId xmlns:p14="http://schemas.microsoft.com/office/powerpoint/2010/main" val="19373476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75</a:t>
            </a:fld>
            <a:endParaRPr lang="en-US" dirty="0"/>
          </a:p>
        </p:txBody>
      </p:sp>
    </p:spTree>
    <p:extLst>
      <p:ext uri="{BB962C8B-B14F-4D97-AF65-F5344CB8AC3E}">
        <p14:creationId xmlns:p14="http://schemas.microsoft.com/office/powerpoint/2010/main" val="11814612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76</a:t>
            </a:fld>
            <a:endParaRPr lang="en-US" dirty="0"/>
          </a:p>
        </p:txBody>
      </p:sp>
    </p:spTree>
    <p:extLst>
      <p:ext uri="{BB962C8B-B14F-4D97-AF65-F5344CB8AC3E}">
        <p14:creationId xmlns:p14="http://schemas.microsoft.com/office/powerpoint/2010/main" val="13975164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77</a:t>
            </a:fld>
            <a:endParaRPr lang="en-US" dirty="0"/>
          </a:p>
        </p:txBody>
      </p:sp>
    </p:spTree>
    <p:extLst>
      <p:ext uri="{BB962C8B-B14F-4D97-AF65-F5344CB8AC3E}">
        <p14:creationId xmlns:p14="http://schemas.microsoft.com/office/powerpoint/2010/main" val="28766969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78</a:t>
            </a:fld>
            <a:endParaRPr lang="en-US" dirty="0"/>
          </a:p>
        </p:txBody>
      </p:sp>
    </p:spTree>
    <p:extLst>
      <p:ext uri="{BB962C8B-B14F-4D97-AF65-F5344CB8AC3E}">
        <p14:creationId xmlns:p14="http://schemas.microsoft.com/office/powerpoint/2010/main" val="1577054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79</a:t>
            </a:fld>
            <a:endParaRPr lang="en-US" dirty="0"/>
          </a:p>
        </p:txBody>
      </p:sp>
    </p:spTree>
    <p:extLst>
      <p:ext uri="{BB962C8B-B14F-4D97-AF65-F5344CB8AC3E}">
        <p14:creationId xmlns:p14="http://schemas.microsoft.com/office/powerpoint/2010/main" val="1388003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8</a:t>
            </a:fld>
            <a:endParaRPr lang="en-US" dirty="0"/>
          </a:p>
        </p:txBody>
      </p:sp>
    </p:spTree>
    <p:extLst>
      <p:ext uri="{BB962C8B-B14F-4D97-AF65-F5344CB8AC3E}">
        <p14:creationId xmlns:p14="http://schemas.microsoft.com/office/powerpoint/2010/main" val="36588124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80</a:t>
            </a:fld>
            <a:endParaRPr lang="en-US" dirty="0"/>
          </a:p>
        </p:txBody>
      </p:sp>
    </p:spTree>
    <p:extLst>
      <p:ext uri="{BB962C8B-B14F-4D97-AF65-F5344CB8AC3E}">
        <p14:creationId xmlns:p14="http://schemas.microsoft.com/office/powerpoint/2010/main" val="32337779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81</a:t>
            </a:fld>
            <a:endParaRPr lang="en-US" dirty="0"/>
          </a:p>
        </p:txBody>
      </p:sp>
    </p:spTree>
    <p:extLst>
      <p:ext uri="{BB962C8B-B14F-4D97-AF65-F5344CB8AC3E}">
        <p14:creationId xmlns:p14="http://schemas.microsoft.com/office/powerpoint/2010/main" val="15530091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82</a:t>
            </a:fld>
            <a:endParaRPr lang="en-US" dirty="0"/>
          </a:p>
        </p:txBody>
      </p:sp>
    </p:spTree>
    <p:extLst>
      <p:ext uri="{BB962C8B-B14F-4D97-AF65-F5344CB8AC3E}">
        <p14:creationId xmlns:p14="http://schemas.microsoft.com/office/powerpoint/2010/main" val="21424047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83</a:t>
            </a:fld>
            <a:endParaRPr lang="en-US" dirty="0"/>
          </a:p>
        </p:txBody>
      </p:sp>
    </p:spTree>
    <p:extLst>
      <p:ext uri="{BB962C8B-B14F-4D97-AF65-F5344CB8AC3E}">
        <p14:creationId xmlns:p14="http://schemas.microsoft.com/office/powerpoint/2010/main" val="23355464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84</a:t>
            </a:fld>
            <a:endParaRPr lang="en-US" dirty="0"/>
          </a:p>
        </p:txBody>
      </p:sp>
    </p:spTree>
    <p:extLst>
      <p:ext uri="{BB962C8B-B14F-4D97-AF65-F5344CB8AC3E}">
        <p14:creationId xmlns:p14="http://schemas.microsoft.com/office/powerpoint/2010/main" val="26711473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85</a:t>
            </a:fld>
            <a:endParaRPr lang="en-US" dirty="0"/>
          </a:p>
        </p:txBody>
      </p:sp>
    </p:spTree>
    <p:extLst>
      <p:ext uri="{BB962C8B-B14F-4D97-AF65-F5344CB8AC3E}">
        <p14:creationId xmlns:p14="http://schemas.microsoft.com/office/powerpoint/2010/main" val="8499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9</a:t>
            </a:fld>
            <a:endParaRPr lang="en-US" dirty="0"/>
          </a:p>
        </p:txBody>
      </p:sp>
    </p:spTree>
    <p:extLst>
      <p:ext uri="{BB962C8B-B14F-4D97-AF65-F5344CB8AC3E}">
        <p14:creationId xmlns:p14="http://schemas.microsoft.com/office/powerpoint/2010/main" val="607096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001000" cy="5257800"/>
          </a:xfrm>
          <a:prstGeom prst="rect">
            <a:avLst/>
          </a:prstGeom>
        </p:spPr>
        <p:txBody>
          <a:bodyPr/>
          <a:lstStyle>
            <a:lvl1pPr>
              <a:buClr>
                <a:srgbClr val="002060"/>
              </a:buClr>
              <a:buFont typeface="Wingdings" pitchFamily="2" charset="2"/>
              <a:buChar char="ü"/>
              <a:defRPr b="1">
                <a:solidFill>
                  <a:srgbClr val="002060"/>
                </a:solidFill>
              </a:defRPr>
            </a:lvl1pPr>
            <a:lvl2pPr>
              <a:buClr>
                <a:srgbClr val="002060"/>
              </a:buClr>
              <a:buFont typeface="Wingdings" pitchFamily="2" charset="2"/>
              <a:buChar char="§"/>
              <a:defRPr i="0" u="sng">
                <a:solidFill>
                  <a:srgbClr val="0070C0"/>
                </a:solidFill>
              </a:defRPr>
            </a:lvl2pPr>
            <a:lvl3pPr>
              <a:buClr>
                <a:srgbClr val="002060"/>
              </a:buClr>
              <a:defRPr i="0">
                <a:solidFill>
                  <a:srgbClr val="0070C0"/>
                </a:solidFill>
              </a:defRPr>
            </a:lvl3pPr>
            <a:lvl4pPr>
              <a:buClr>
                <a:srgbClr val="002060"/>
              </a:buClr>
              <a:defRPr i="0">
                <a:solidFill>
                  <a:srgbClr val="0070C0"/>
                </a:solidFill>
              </a:defRPr>
            </a:lvl4pPr>
            <a:lvl5pPr>
              <a:buClr>
                <a:srgbClr val="002060"/>
              </a:buClr>
              <a:defRPr sz="1800" i="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685800" y="76200"/>
            <a:ext cx="6400800" cy="838200"/>
          </a:xfrm>
          <a:prstGeom prst="rect">
            <a:avLst/>
          </a:prstGeom>
        </p:spPr>
        <p:txBody>
          <a:bodyPr/>
          <a:lstStyle>
            <a:lvl1pPr algn="ctr">
              <a:defRPr sz="4000" b="1">
                <a:solidFill>
                  <a:schemeClr val="bg1"/>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85800" y="76200"/>
            <a:ext cx="6400800" cy="838200"/>
          </a:xfrm>
          <a:prstGeom prst="rect">
            <a:avLst/>
          </a:prstGeom>
        </p:spPr>
        <p:txBody>
          <a:bodyPr/>
          <a:lstStyle>
            <a:lvl1pPr algn="ctr">
              <a:defRPr sz="4000" b="1">
                <a:solidFill>
                  <a:schemeClr val="bg1"/>
                </a:solidFill>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a:prstGeom prst="rect">
            <a:avLst/>
          </a:prstGeom>
        </p:spPr>
        <p:txBody>
          <a:bodyPr/>
          <a:lstStyle>
            <a:lvl1pPr marL="342900" indent="-342900">
              <a:buClr>
                <a:schemeClr val="tx2">
                  <a:lumMod val="50000"/>
                </a:schemeClr>
              </a:buClr>
              <a:buFont typeface="Wingdings" panose="05000000000000000000" pitchFamily="2" charset="2"/>
              <a:buChar char="ü"/>
              <a:defRPr b="1">
                <a:solidFill>
                  <a:srgbClr val="002060"/>
                </a:solidFill>
              </a:defRPr>
            </a:lvl1pPr>
            <a:lvl2pPr marL="742950" indent="-285750">
              <a:buFont typeface="Wingdings" panose="05000000000000000000" pitchFamily="2" charset="2"/>
              <a:buChar char="§"/>
              <a:defRPr u="sng">
                <a:solidFill>
                  <a:srgbClr val="0070C0"/>
                </a:solidFill>
              </a:defRPr>
            </a:lvl2pPr>
            <a:lvl3pPr>
              <a:defRPr>
                <a:solidFill>
                  <a:srgbClr val="0070C0"/>
                </a:solidFill>
              </a:defRPr>
            </a:lvl3pPr>
            <a:lvl4pPr>
              <a:defRPr>
                <a:solidFill>
                  <a:srgbClr val="0070C0"/>
                </a:solidFill>
              </a:defRPr>
            </a:lvl4pPr>
            <a:lvl5pPr>
              <a:defRPr sz="18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Title 1"/>
          <p:cNvSpPr>
            <a:spLocks noGrp="1"/>
          </p:cNvSpPr>
          <p:nvPr>
            <p:ph type="title"/>
          </p:nvPr>
        </p:nvSpPr>
        <p:spPr>
          <a:xfrm>
            <a:off x="685800" y="76200"/>
            <a:ext cx="6400800" cy="838200"/>
          </a:xfrm>
          <a:prstGeom prst="rect">
            <a:avLst/>
          </a:prstGeom>
        </p:spPr>
        <p:txBody>
          <a:bodyPr/>
          <a:lstStyle>
            <a:lvl1pPr algn="ctr">
              <a:defRPr sz="4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5831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a:prstGeom prst="rect">
            <a:avLst/>
          </a:prstGeom>
        </p:spPr>
        <p:txBody>
          <a:bodyPr/>
          <a:lstStyle>
            <a:lvl1pPr>
              <a:defRPr b="1">
                <a:solidFill>
                  <a:schemeClr val="tx2">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89053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a:prstGeom prst="rect">
            <a:avLst/>
          </a:prstGeom>
        </p:spPr>
        <p:txBody>
          <a:bodyPr/>
          <a:lstStyle>
            <a:lvl1pPr marL="342900" indent="-342900">
              <a:buClr>
                <a:schemeClr val="tx2">
                  <a:lumMod val="50000"/>
                </a:schemeClr>
              </a:buClr>
              <a:buFont typeface="Wingdings" panose="05000000000000000000" pitchFamily="2" charset="2"/>
              <a:buChar char="ü"/>
              <a:defRPr b="1">
                <a:solidFill>
                  <a:srgbClr val="002060"/>
                </a:solidFill>
              </a:defRPr>
            </a:lvl1pPr>
            <a:lvl2pPr marL="742950" indent="-285750">
              <a:buFont typeface="Wingdings" panose="05000000000000000000" pitchFamily="2" charset="2"/>
              <a:buChar char="§"/>
              <a:defRPr u="sng">
                <a:solidFill>
                  <a:srgbClr val="0070C0"/>
                </a:solidFill>
              </a:defRPr>
            </a:lvl2pPr>
            <a:lvl3pPr>
              <a:defRPr>
                <a:solidFill>
                  <a:srgbClr val="0070C0"/>
                </a:solidFill>
              </a:defRPr>
            </a:lvl3pPr>
            <a:lvl4pPr>
              <a:defRPr>
                <a:solidFill>
                  <a:srgbClr val="0070C0"/>
                </a:solidFill>
              </a:defRPr>
            </a:lvl4pPr>
            <a:lvl5pPr>
              <a:defRPr sz="18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Title 1"/>
          <p:cNvSpPr>
            <a:spLocks noGrp="1"/>
          </p:cNvSpPr>
          <p:nvPr>
            <p:ph type="title"/>
          </p:nvPr>
        </p:nvSpPr>
        <p:spPr>
          <a:xfrm>
            <a:off x="685800" y="76200"/>
            <a:ext cx="6400800" cy="838200"/>
          </a:xfrm>
          <a:prstGeom prst="rect">
            <a:avLst/>
          </a:prstGeom>
        </p:spPr>
        <p:txBody>
          <a:bodyPr/>
          <a:lstStyle>
            <a:lvl1pPr algn="ctr">
              <a:defRPr sz="4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1200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685800" y="76200"/>
            <a:ext cx="6400800" cy="838200"/>
          </a:xfrm>
          <a:prstGeom prst="rect">
            <a:avLst/>
          </a:prstGeom>
        </p:spPr>
        <p:txBody>
          <a:bodyPr/>
          <a:lstStyle>
            <a:lvl1pPr algn="ctr">
              <a:defRPr sz="4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422793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7"/>
          <p:cNvSpPr/>
          <p:nvPr userDrawn="1"/>
        </p:nvSpPr>
        <p:spPr>
          <a:xfrm>
            <a:off x="-2" y="0"/>
            <a:ext cx="9144002" cy="1231899"/>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9" name="Freeform 8"/>
          <p:cNvSpPr/>
          <p:nvPr userDrawn="1"/>
        </p:nvSpPr>
        <p:spPr>
          <a:xfrm flipH="1">
            <a:off x="0" y="888999"/>
            <a:ext cx="9144000" cy="3429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25000">
                <a:srgbClr val="E8C768"/>
              </a:gs>
              <a:gs pos="100000">
                <a:srgbClr val="FFE25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15200" y="146367"/>
            <a:ext cx="1523874" cy="768033"/>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66" r:id="rId2"/>
    <p:sldLayoutId id="2147483667" r:id="rId3"/>
    <p:sldLayoutId id="2147483692" r:id="rId4"/>
  </p:sldLayoutIdLst>
  <p:hf hdr="0"/>
  <p:txStyles>
    <p:titleStyle>
      <a:lvl1pPr algn="ctr" defTabSz="914400" rtl="0" eaLnBrk="1" latinLnBrk="0" hangingPunct="1">
        <a:spcBef>
          <a:spcPct val="0"/>
        </a:spcBef>
        <a:buNone/>
        <a:defRPr sz="40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Clr>
          <a:schemeClr val="tx2">
            <a:lumMod val="50000"/>
          </a:schemeClr>
        </a:buClr>
        <a:buFont typeface="Arial" pitchFamily="34" charset="0"/>
        <a:buChar char="•"/>
        <a:defRPr sz="3200" kern="1200">
          <a:solidFill>
            <a:srgbClr val="870E00"/>
          </a:solidFill>
          <a:latin typeface="+mn-lt"/>
          <a:ea typeface="+mn-ea"/>
          <a:cs typeface="+mn-cs"/>
        </a:defRPr>
      </a:lvl1pPr>
      <a:lvl2pPr marL="742950" indent="-285750" algn="l" defTabSz="914400" rtl="0" eaLnBrk="1" latinLnBrk="0" hangingPunct="1">
        <a:spcBef>
          <a:spcPct val="20000"/>
        </a:spcBef>
        <a:buClr>
          <a:srgbClr val="870E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schemeClr>
        </a:buClr>
        <a:buFont typeface="Arial" pitchFamily="34" charset="0"/>
        <a:buChar char="•"/>
        <a:defRPr sz="2400" kern="1200">
          <a:solidFill>
            <a:srgbClr val="870E00"/>
          </a:solidFill>
          <a:latin typeface="+mn-lt"/>
          <a:ea typeface="+mn-ea"/>
          <a:cs typeface="+mn-cs"/>
        </a:defRPr>
      </a:lvl3pPr>
      <a:lvl4pPr marL="1600200" indent="-228600" algn="l" defTabSz="914400" rtl="0" eaLnBrk="1" latinLnBrk="0" hangingPunct="1">
        <a:spcBef>
          <a:spcPct val="20000"/>
        </a:spcBef>
        <a:buClr>
          <a:srgbClr val="870E00"/>
        </a:buClr>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chemeClr val="tx2">
            <a:lumMod val="50000"/>
          </a:schemeClr>
        </a:buClr>
        <a:buFont typeface="Arial" pitchFamily="34" charset="0"/>
        <a:buChar char="»"/>
        <a:defRPr sz="2000" kern="1200">
          <a:solidFill>
            <a:srgbClr val="870E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6" descr="Image 3"/>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8397" b="3818"/>
          <a:stretch>
            <a:fillRect/>
          </a:stretch>
        </p:blipFill>
        <p:spPr bwMode="auto">
          <a:xfrm>
            <a:off x="0" y="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rot="10800000">
            <a:off x="0" y="4648200"/>
            <a:ext cx="9144002" cy="22098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8" name="Freeform 7"/>
          <p:cNvSpPr/>
          <p:nvPr userDrawn="1"/>
        </p:nvSpPr>
        <p:spPr>
          <a:xfrm rot="10800000" flipH="1">
            <a:off x="0" y="4616933"/>
            <a:ext cx="9144000" cy="64086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flip="none" rotWithShape="1">
            <a:gsLst>
              <a:gs pos="0">
                <a:schemeClr val="bg1"/>
              </a:gs>
              <a:gs pos="42000">
                <a:srgbClr val="ECD1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5334000"/>
            <a:ext cx="2122651" cy="1069817"/>
          </a:xfrm>
          <a:prstGeom prst="rect">
            <a:avLst/>
          </a:prstGeom>
        </p:spPr>
      </p:pic>
    </p:spTree>
    <p:extLst>
      <p:ext uri="{BB962C8B-B14F-4D97-AF65-F5344CB8AC3E}">
        <p14:creationId xmlns:p14="http://schemas.microsoft.com/office/powerpoint/2010/main" val="2490133698"/>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Freeform 2"/>
          <p:cNvSpPr/>
          <p:nvPr userDrawn="1"/>
        </p:nvSpPr>
        <p:spPr>
          <a:xfrm>
            <a:off x="-2" y="0"/>
            <a:ext cx="9144002" cy="1231899"/>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5" name="Freeform 4"/>
          <p:cNvSpPr/>
          <p:nvPr userDrawn="1"/>
        </p:nvSpPr>
        <p:spPr>
          <a:xfrm flipH="1">
            <a:off x="0" y="888999"/>
            <a:ext cx="9144000" cy="3429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25000">
                <a:srgbClr val="E8C768"/>
              </a:gs>
              <a:gs pos="100000">
                <a:srgbClr val="FFE25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Tree>
    <p:extLst>
      <p:ext uri="{BB962C8B-B14F-4D97-AF65-F5344CB8AC3E}">
        <p14:creationId xmlns:p14="http://schemas.microsoft.com/office/powerpoint/2010/main" val="938865509"/>
      </p:ext>
    </p:extLst>
  </p:cSld>
  <p:clrMap bg1="lt1" tx1="dk1" bg2="lt2" tx2="dk2" accent1="accent1" accent2="accent2" accent3="accent3" accent4="accent4" accent5="accent5" accent6="accent6" hlink="hlink" folHlink="folHlink"/>
  <p:sldLayoutIdLst>
    <p:sldLayoutId id="2147483686" r:id="rId1"/>
    <p:sldLayoutId id="214748369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AO_reporting@sao.ga.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sao.georgia.gov/accounting-policy-manual"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sao.georgia.gov/business-process-policie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sao.georgia.gov/accounting-policy-manual"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gasb.org/jsp/GASB/Document_C/DocumentPage?cid=1176168670369&amp;acceptedDisclaimer=tru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sao.georgia.gov/federal-compliance-reporting"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sao.georgia.gov/business-process-policies#ar" TargetMode="External"/><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22.tm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s://sao.georgia.gov/accounting-policy-manual" TargetMode="External"/><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tx2">
                    <a:lumMod val="75000"/>
                  </a:schemeClr>
                </a:solidFill>
                <a:latin typeface="Arial Narrow" panose="020B0606020202030204" pitchFamily="34" charset="0"/>
                <a:cs typeface="Arial" panose="020B0604020202020204" pitchFamily="34" charset="0"/>
              </a:rPr>
              <a:t>FMC Presentation</a:t>
            </a:r>
            <a:br>
              <a:rPr lang="en-US" dirty="0">
                <a:solidFill>
                  <a:schemeClr val="tx2">
                    <a:lumMod val="75000"/>
                  </a:schemeClr>
                </a:solidFill>
                <a:latin typeface="Arial Narrow" panose="020B0606020202030204" pitchFamily="34" charset="0"/>
                <a:cs typeface="Arial" panose="020B0604020202020204" pitchFamily="34" charset="0"/>
              </a:rPr>
            </a:br>
            <a:r>
              <a:rPr lang="en-US" dirty="0">
                <a:solidFill>
                  <a:schemeClr val="tx2">
                    <a:lumMod val="75000"/>
                  </a:schemeClr>
                </a:solidFill>
                <a:latin typeface="Arial Narrow" panose="020B0606020202030204" pitchFamily="34" charset="0"/>
                <a:cs typeface="Arial" panose="020B0604020202020204" pitchFamily="34" charset="0"/>
              </a:rPr>
              <a:t>May 21, 2019</a:t>
            </a:r>
            <a:endParaRPr lang="en-US" sz="3200" i="1" dirty="0">
              <a:solidFill>
                <a:schemeClr val="tx2">
                  <a:lumMod val="75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358723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4F507D8-A8BE-4A2C-809C-4F712DB09CBD}"/>
              </a:ext>
            </a:extLst>
          </p:cNvPr>
          <p:cNvPicPr>
            <a:picLocks noChangeAspect="1"/>
          </p:cNvPicPr>
          <p:nvPr/>
        </p:nvPicPr>
        <p:blipFill>
          <a:blip r:embed="rId3"/>
          <a:stretch>
            <a:fillRect/>
          </a:stretch>
        </p:blipFill>
        <p:spPr>
          <a:xfrm>
            <a:off x="4783314" y="1054719"/>
            <a:ext cx="4284486" cy="5540994"/>
          </a:xfrm>
          <a:prstGeom prst="rect">
            <a:avLst/>
          </a:prstGeom>
          <a:ln>
            <a:solidFill>
              <a:schemeClr val="tx1"/>
            </a:solidFill>
          </a:ln>
        </p:spPr>
      </p:pic>
      <p:sp>
        <p:nvSpPr>
          <p:cNvPr id="2" name="Title 1">
            <a:extLst>
              <a:ext uri="{FF2B5EF4-FFF2-40B4-BE49-F238E27FC236}">
                <a16:creationId xmlns:a16="http://schemas.microsoft.com/office/drawing/2014/main" id="{DC5AAFA3-5D16-4D4D-8EC4-35C11ABC1AEC}"/>
              </a:ext>
            </a:extLst>
          </p:cNvPr>
          <p:cNvSpPr>
            <a:spLocks noGrp="1"/>
          </p:cNvSpPr>
          <p:nvPr>
            <p:ph type="title"/>
          </p:nvPr>
        </p:nvSpPr>
        <p:spPr/>
        <p:txBody>
          <a:bodyPr/>
          <a:lstStyle/>
          <a:p>
            <a:br>
              <a:rPr lang="en-US" dirty="0"/>
            </a:br>
            <a:endParaRPr lang="en-US" dirty="0"/>
          </a:p>
        </p:txBody>
      </p:sp>
      <p:sp>
        <p:nvSpPr>
          <p:cNvPr id="5" name="Content Placeholder 1">
            <a:extLst>
              <a:ext uri="{FF2B5EF4-FFF2-40B4-BE49-F238E27FC236}">
                <a16:creationId xmlns:a16="http://schemas.microsoft.com/office/drawing/2014/main" id="{A5855415-AC88-45A0-BEF8-402810727D48}"/>
              </a:ext>
            </a:extLst>
          </p:cNvPr>
          <p:cNvSpPr txBox="1">
            <a:spLocks/>
          </p:cNvSpPr>
          <p:nvPr/>
        </p:nvSpPr>
        <p:spPr>
          <a:xfrm>
            <a:off x="161572" y="1054719"/>
            <a:ext cx="8525228" cy="5257800"/>
          </a:xfrm>
          <a:prstGeom prst="rect">
            <a:avLst/>
          </a:prstGeom>
        </p:spPr>
        <p:txBody>
          <a:bodyPr/>
          <a:lstStyle>
            <a:lvl1pPr marL="342900" indent="-342900" algn="l" defTabSz="914400" rtl="0" eaLnBrk="1" latinLnBrk="0" hangingPunct="1">
              <a:spcBef>
                <a:spcPct val="20000"/>
              </a:spcBef>
              <a:buClr>
                <a:schemeClr val="tx2">
                  <a:lumMod val="50000"/>
                </a:schemeClr>
              </a:buClr>
              <a:buFont typeface="Arial" pitchFamily="34" charset="0"/>
              <a:buChar char="•"/>
              <a:defRPr sz="3200" kern="1200">
                <a:solidFill>
                  <a:srgbClr val="870E00"/>
                </a:solidFill>
                <a:latin typeface="+mn-lt"/>
                <a:ea typeface="+mn-ea"/>
                <a:cs typeface="+mn-cs"/>
              </a:defRPr>
            </a:lvl1pPr>
            <a:lvl2pPr marL="742950" indent="-285750" algn="l" defTabSz="914400" rtl="0" eaLnBrk="1" latinLnBrk="0" hangingPunct="1">
              <a:spcBef>
                <a:spcPct val="20000"/>
              </a:spcBef>
              <a:buClr>
                <a:srgbClr val="870E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schemeClr>
              </a:buClr>
              <a:buFont typeface="Arial" pitchFamily="34" charset="0"/>
              <a:buChar char="•"/>
              <a:defRPr sz="2400" kern="1200">
                <a:solidFill>
                  <a:srgbClr val="870E00"/>
                </a:solidFill>
                <a:latin typeface="+mn-lt"/>
                <a:ea typeface="+mn-ea"/>
                <a:cs typeface="+mn-cs"/>
              </a:defRPr>
            </a:lvl3pPr>
            <a:lvl4pPr marL="1600200" indent="-228600" algn="l" defTabSz="914400" rtl="0" eaLnBrk="1" latinLnBrk="0" hangingPunct="1">
              <a:spcBef>
                <a:spcPct val="20000"/>
              </a:spcBef>
              <a:buClr>
                <a:srgbClr val="870E00"/>
              </a:buClr>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chemeClr val="tx2">
                  <a:lumMod val="50000"/>
                </a:schemeClr>
              </a:buClr>
              <a:buFont typeface="Arial" pitchFamily="34" charset="0"/>
              <a:buChar char="»"/>
              <a:defRPr sz="2000" kern="1200">
                <a:solidFill>
                  <a:srgbClr val="870E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457200">
              <a:buClr>
                <a:srgbClr val="7030A0"/>
              </a:buClr>
              <a:buFont typeface="Wingdings" panose="05000000000000000000" pitchFamily="2" charset="2"/>
              <a:buChar char="ü"/>
            </a:pPr>
            <a:r>
              <a:rPr lang="en-US" sz="2800" b="1" dirty="0">
                <a:solidFill>
                  <a:srgbClr val="7030A0"/>
                </a:solidFill>
                <a:latin typeface="Arial Narrow" panose="020B0606020202030204" pitchFamily="34" charset="0"/>
              </a:rPr>
              <a:t>2018 CAFR</a:t>
            </a:r>
          </a:p>
          <a:p>
            <a:pPr marL="400050">
              <a:buClr>
                <a:srgbClr val="7030A0"/>
              </a:buClr>
              <a:buFont typeface="Wingdings" panose="05000000000000000000" pitchFamily="2" charset="2"/>
              <a:buChar char="ü"/>
            </a:pPr>
            <a:r>
              <a:rPr lang="en-US" sz="2000" b="1" u="sng" dirty="0">
                <a:solidFill>
                  <a:srgbClr val="7030A0"/>
                </a:solidFill>
                <a:latin typeface="Arial Narrow" panose="020B0606020202030204" pitchFamily="34" charset="0"/>
              </a:rPr>
              <a:t>Statement of Fiduciary Net Position</a:t>
            </a:r>
          </a:p>
          <a:p>
            <a:pPr marL="400050">
              <a:buClr>
                <a:srgbClr val="7030A0"/>
              </a:buClr>
              <a:buFont typeface="Wingdings" panose="05000000000000000000" pitchFamily="2" charset="2"/>
              <a:buChar char="ü"/>
            </a:pPr>
            <a:endParaRPr lang="en-US" sz="2000" b="1" i="1" dirty="0">
              <a:solidFill>
                <a:srgbClr val="7030A0"/>
              </a:solidFill>
              <a:latin typeface="Arial Narrow" panose="020B0606020202030204" pitchFamily="34" charset="0"/>
            </a:endParaRPr>
          </a:p>
          <a:p>
            <a:pPr marL="400050">
              <a:buClr>
                <a:srgbClr val="7030A0"/>
              </a:buClr>
              <a:buFont typeface="Wingdings" panose="05000000000000000000" pitchFamily="2" charset="2"/>
              <a:buChar char="ü"/>
            </a:pPr>
            <a:r>
              <a:rPr lang="en-US" sz="2000" b="1" i="1" dirty="0">
                <a:solidFill>
                  <a:srgbClr val="7030A0"/>
                </a:solidFill>
                <a:latin typeface="Arial Narrow" panose="020B0606020202030204" pitchFamily="34" charset="0"/>
              </a:rPr>
              <a:t>Agency Fund Presentation (Current)</a:t>
            </a:r>
          </a:p>
          <a:p>
            <a:pPr marL="800100" lvl="1">
              <a:buClr>
                <a:srgbClr val="7030A0"/>
              </a:buClr>
              <a:buFont typeface="Wingdings" panose="05000000000000000000" pitchFamily="2" charset="2"/>
              <a:buChar char="ü"/>
            </a:pPr>
            <a:r>
              <a:rPr lang="en-US" sz="1600" b="1" dirty="0">
                <a:solidFill>
                  <a:srgbClr val="7030A0"/>
                </a:solidFill>
                <a:latin typeface="Arial Narrow" panose="020B0606020202030204" pitchFamily="34" charset="0"/>
              </a:rPr>
              <a:t>Funds Held for Others </a:t>
            </a:r>
            <a:r>
              <a:rPr lang="en-US" sz="1600" b="1" u="sng" dirty="0">
                <a:solidFill>
                  <a:srgbClr val="7030A0"/>
                </a:solidFill>
                <a:latin typeface="Arial Narrow" panose="020B0606020202030204" pitchFamily="34" charset="0"/>
              </a:rPr>
              <a:t>IS</a:t>
            </a:r>
            <a:r>
              <a:rPr lang="en-US" sz="1600" b="1" dirty="0">
                <a:solidFill>
                  <a:srgbClr val="7030A0"/>
                </a:solidFill>
                <a:latin typeface="Arial Narrow" panose="020B0606020202030204" pitchFamily="34" charset="0"/>
              </a:rPr>
              <a:t> reported</a:t>
            </a:r>
          </a:p>
          <a:p>
            <a:pPr marL="800100" lvl="1">
              <a:buClr>
                <a:srgbClr val="7030A0"/>
              </a:buClr>
              <a:buFont typeface="Wingdings" panose="05000000000000000000" pitchFamily="2" charset="2"/>
              <a:buChar char="ü"/>
            </a:pPr>
            <a:endParaRPr lang="en-US" sz="1600" b="1" dirty="0">
              <a:solidFill>
                <a:srgbClr val="7030A0"/>
              </a:solidFill>
              <a:latin typeface="Arial Narrow" panose="020B0606020202030204" pitchFamily="34" charset="0"/>
            </a:endParaRPr>
          </a:p>
          <a:p>
            <a:pPr marL="685800" lvl="1" indent="-171450">
              <a:buClr>
                <a:srgbClr val="7030A0"/>
              </a:buClr>
              <a:buFont typeface="Wingdings" panose="05000000000000000000" pitchFamily="2" charset="2"/>
              <a:buChar char="ü"/>
            </a:pPr>
            <a:endParaRPr lang="en-US" sz="1100" b="1" dirty="0">
              <a:solidFill>
                <a:srgbClr val="7030A0"/>
              </a:solidFill>
              <a:latin typeface="Arial Narrow" panose="020B0606020202030204" pitchFamily="34" charset="0"/>
            </a:endParaRPr>
          </a:p>
          <a:p>
            <a:pPr marL="685800" lvl="1" indent="-171450">
              <a:buClr>
                <a:srgbClr val="7030A0"/>
              </a:buClr>
              <a:buFont typeface="Wingdings" panose="05000000000000000000" pitchFamily="2" charset="2"/>
              <a:buChar char="ü"/>
            </a:pPr>
            <a:endParaRPr lang="en-US" sz="1100" b="1" dirty="0">
              <a:solidFill>
                <a:srgbClr val="7030A0"/>
              </a:solidFill>
              <a:latin typeface="Arial Narrow" panose="020B0606020202030204" pitchFamily="34" charset="0"/>
            </a:endParaRPr>
          </a:p>
          <a:p>
            <a:pPr marL="685800" lvl="1" indent="-171450">
              <a:buClr>
                <a:srgbClr val="7030A0"/>
              </a:buClr>
              <a:buFont typeface="Wingdings" panose="05000000000000000000" pitchFamily="2" charset="2"/>
              <a:buChar char="ü"/>
            </a:pPr>
            <a:endParaRPr lang="en-US" sz="1100" b="1" dirty="0">
              <a:solidFill>
                <a:srgbClr val="7030A0"/>
              </a:solidFill>
              <a:latin typeface="Arial Narrow" panose="020B0606020202030204" pitchFamily="34" charset="0"/>
            </a:endParaRPr>
          </a:p>
          <a:p>
            <a:pPr marL="685800" lvl="1" indent="-171450">
              <a:buClr>
                <a:srgbClr val="7030A0"/>
              </a:buClr>
              <a:buFont typeface="Wingdings" panose="05000000000000000000" pitchFamily="2" charset="2"/>
              <a:buChar char="ü"/>
            </a:pPr>
            <a:endParaRPr lang="en-US" sz="1100" b="1" dirty="0">
              <a:solidFill>
                <a:srgbClr val="7030A0"/>
              </a:solidFill>
              <a:latin typeface="Arial Narrow" panose="020B0606020202030204" pitchFamily="34" charset="0"/>
            </a:endParaRPr>
          </a:p>
          <a:p>
            <a:pPr marL="400050">
              <a:buClr>
                <a:srgbClr val="7030A0"/>
              </a:buClr>
              <a:buFont typeface="Wingdings" panose="05000000000000000000" pitchFamily="2" charset="2"/>
              <a:buChar char="ü"/>
            </a:pPr>
            <a:r>
              <a:rPr lang="en-US" sz="2000" b="1" i="1" dirty="0">
                <a:solidFill>
                  <a:srgbClr val="7030A0"/>
                </a:solidFill>
                <a:latin typeface="Arial Narrow" panose="020B0606020202030204" pitchFamily="34" charset="0"/>
              </a:rPr>
              <a:t>Agency Fund Presentation (Current)</a:t>
            </a:r>
          </a:p>
          <a:p>
            <a:pPr marL="800100" lvl="1">
              <a:buClr>
                <a:srgbClr val="7030A0"/>
              </a:buClr>
              <a:buFont typeface="Wingdings" panose="05000000000000000000" pitchFamily="2" charset="2"/>
              <a:buChar char="ü"/>
            </a:pPr>
            <a:r>
              <a:rPr lang="en-US" sz="1600" b="1" dirty="0">
                <a:solidFill>
                  <a:srgbClr val="7030A0"/>
                </a:solidFill>
                <a:latin typeface="Arial Narrow" panose="020B0606020202030204" pitchFamily="34" charset="0"/>
              </a:rPr>
              <a:t>Net Position is NOT reported</a:t>
            </a:r>
          </a:p>
          <a:p>
            <a:pPr marL="514350" lvl="1" indent="0">
              <a:buClr>
                <a:srgbClr val="1F497D">
                  <a:lumMod val="50000"/>
                </a:srgbClr>
              </a:buClr>
              <a:buNone/>
            </a:pPr>
            <a:endParaRPr lang="en-US" sz="1600" dirty="0">
              <a:solidFill>
                <a:schemeClr val="tx1"/>
              </a:solidFill>
            </a:endParaRPr>
          </a:p>
          <a:p>
            <a:pPr marL="800100" lvl="1">
              <a:buClr>
                <a:srgbClr val="1F497D">
                  <a:lumMod val="50000"/>
                </a:srgbClr>
              </a:buClr>
            </a:pPr>
            <a:endParaRPr lang="en-US" sz="1600" dirty="0"/>
          </a:p>
          <a:p>
            <a:pPr marL="800100" lvl="1">
              <a:buClr>
                <a:srgbClr val="1F497D">
                  <a:lumMod val="50000"/>
                </a:srgbClr>
              </a:buClr>
            </a:pPr>
            <a:endParaRPr lang="en-US" sz="1600" dirty="0">
              <a:solidFill>
                <a:schemeClr val="tx1"/>
              </a:solidFill>
            </a:endParaRPr>
          </a:p>
          <a:p>
            <a:pPr marL="800100" lvl="1">
              <a:buClr>
                <a:srgbClr val="1F497D">
                  <a:lumMod val="50000"/>
                </a:srgbClr>
              </a:buClr>
            </a:pPr>
            <a:endParaRPr lang="en-US" sz="1600" dirty="0"/>
          </a:p>
          <a:p>
            <a:pPr marL="800100" lvl="1">
              <a:buClr>
                <a:srgbClr val="1F497D">
                  <a:lumMod val="50000"/>
                </a:srgbClr>
              </a:buClr>
            </a:pPr>
            <a:endParaRPr lang="en-US" sz="1600" dirty="0">
              <a:solidFill>
                <a:schemeClr val="tx1"/>
              </a:solidFill>
            </a:endParaRPr>
          </a:p>
          <a:p>
            <a:pPr marL="800100" lvl="1">
              <a:buClr>
                <a:srgbClr val="1F497D">
                  <a:lumMod val="50000"/>
                </a:srgbClr>
              </a:buClr>
            </a:pPr>
            <a:endParaRPr lang="en-US" sz="1600" dirty="0"/>
          </a:p>
          <a:p>
            <a:pPr marL="514350" lvl="1" indent="0">
              <a:buClr>
                <a:srgbClr val="1F497D">
                  <a:lumMod val="50000"/>
                </a:srgbClr>
              </a:buClr>
              <a:buNone/>
            </a:pPr>
            <a:endParaRPr lang="en-US" sz="1600" dirty="0">
              <a:solidFill>
                <a:schemeClr val="tx1"/>
              </a:solidFill>
            </a:endParaRPr>
          </a:p>
          <a:p>
            <a:pPr marL="400050">
              <a:buClr>
                <a:srgbClr val="1F497D">
                  <a:lumMod val="50000"/>
                </a:srgbClr>
              </a:buClr>
            </a:pPr>
            <a:endParaRPr lang="en-US" sz="2400" b="1" dirty="0">
              <a:solidFill>
                <a:srgbClr val="00B0F0"/>
              </a:solidFill>
            </a:endParaRPr>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r>
              <a:rPr lang="en-US" sz="2400" dirty="0"/>
              <a:t>		</a:t>
            </a:r>
          </a:p>
        </p:txBody>
      </p:sp>
      <p:sp>
        <p:nvSpPr>
          <p:cNvPr id="6" name="Arrow: Down 5">
            <a:extLst>
              <a:ext uri="{FF2B5EF4-FFF2-40B4-BE49-F238E27FC236}">
                <a16:creationId xmlns:a16="http://schemas.microsoft.com/office/drawing/2014/main" id="{117C4678-1A2F-43A8-857A-9E05DC7FF94A}"/>
              </a:ext>
            </a:extLst>
          </p:cNvPr>
          <p:cNvSpPr/>
          <p:nvPr/>
        </p:nvSpPr>
        <p:spPr>
          <a:xfrm>
            <a:off x="7827348" y="1024286"/>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7BAD4199-E9C9-426E-8E31-AA15893B17E8}"/>
              </a:ext>
            </a:extLst>
          </p:cNvPr>
          <p:cNvSpPr/>
          <p:nvPr/>
        </p:nvSpPr>
        <p:spPr>
          <a:xfrm>
            <a:off x="7548133" y="5374978"/>
            <a:ext cx="873810" cy="829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row: Right 31">
            <a:extLst>
              <a:ext uri="{FF2B5EF4-FFF2-40B4-BE49-F238E27FC236}">
                <a16:creationId xmlns:a16="http://schemas.microsoft.com/office/drawing/2014/main" id="{A11DDE23-3CC0-4ABF-A2B4-D79329D5DDA1}"/>
              </a:ext>
            </a:extLst>
          </p:cNvPr>
          <p:cNvSpPr/>
          <p:nvPr/>
        </p:nvSpPr>
        <p:spPr>
          <a:xfrm>
            <a:off x="3429000" y="5513026"/>
            <a:ext cx="1609372" cy="582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Net Position</a:t>
            </a:r>
          </a:p>
        </p:txBody>
      </p:sp>
      <p:sp>
        <p:nvSpPr>
          <p:cNvPr id="33" name="Arrow: Right 32">
            <a:extLst>
              <a:ext uri="{FF2B5EF4-FFF2-40B4-BE49-F238E27FC236}">
                <a16:creationId xmlns:a16="http://schemas.microsoft.com/office/drawing/2014/main" id="{05574306-C29A-4E48-8A91-26195CD15B97}"/>
              </a:ext>
            </a:extLst>
          </p:cNvPr>
          <p:cNvSpPr/>
          <p:nvPr/>
        </p:nvSpPr>
        <p:spPr>
          <a:xfrm>
            <a:off x="3502644" y="4471013"/>
            <a:ext cx="1609372" cy="582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Funds Held for Others</a:t>
            </a:r>
          </a:p>
        </p:txBody>
      </p:sp>
      <p:sp>
        <p:nvSpPr>
          <p:cNvPr id="34" name="Oval 33">
            <a:extLst>
              <a:ext uri="{FF2B5EF4-FFF2-40B4-BE49-F238E27FC236}">
                <a16:creationId xmlns:a16="http://schemas.microsoft.com/office/drawing/2014/main" id="{A5384D17-32E3-4EC0-A3FE-7CC130DB8056}"/>
              </a:ext>
            </a:extLst>
          </p:cNvPr>
          <p:cNvSpPr/>
          <p:nvPr/>
        </p:nvSpPr>
        <p:spPr>
          <a:xfrm>
            <a:off x="7548133" y="4347936"/>
            <a:ext cx="873810" cy="829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2">
            <a:extLst>
              <a:ext uri="{FF2B5EF4-FFF2-40B4-BE49-F238E27FC236}">
                <a16:creationId xmlns:a16="http://schemas.microsoft.com/office/drawing/2014/main" id="{B8A55522-03E1-43A2-A9FE-CD4EAEA271E0}"/>
              </a:ext>
            </a:extLst>
          </p:cNvPr>
          <p:cNvSpPr txBox="1">
            <a:spLocks/>
          </p:cNvSpPr>
          <p:nvPr/>
        </p:nvSpPr>
        <p:spPr>
          <a:xfrm>
            <a:off x="838200" y="1524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GASB No. 84 – Fiduciary Activities</a:t>
            </a:r>
          </a:p>
          <a:p>
            <a:endParaRPr lang="en-US" dirty="0"/>
          </a:p>
        </p:txBody>
      </p:sp>
    </p:spTree>
    <p:extLst>
      <p:ext uri="{BB962C8B-B14F-4D97-AF65-F5344CB8AC3E}">
        <p14:creationId xmlns:p14="http://schemas.microsoft.com/office/powerpoint/2010/main" val="58490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C785CBB-9D03-4FB1-8E6E-A0718F97C98B}"/>
              </a:ext>
            </a:extLst>
          </p:cNvPr>
          <p:cNvSpPr txBox="1">
            <a:spLocks/>
          </p:cNvSpPr>
          <p:nvPr/>
        </p:nvSpPr>
        <p:spPr>
          <a:xfrm>
            <a:off x="838200" y="2286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endParaRPr lang="en-US" b="0" dirty="0"/>
          </a:p>
        </p:txBody>
      </p:sp>
      <p:sp>
        <p:nvSpPr>
          <p:cNvPr id="5" name="Content Placeholder 1">
            <a:extLst>
              <a:ext uri="{FF2B5EF4-FFF2-40B4-BE49-F238E27FC236}">
                <a16:creationId xmlns:a16="http://schemas.microsoft.com/office/drawing/2014/main" id="{A5855415-AC88-45A0-BEF8-402810727D48}"/>
              </a:ext>
            </a:extLst>
          </p:cNvPr>
          <p:cNvSpPr txBox="1">
            <a:spLocks/>
          </p:cNvSpPr>
          <p:nvPr/>
        </p:nvSpPr>
        <p:spPr>
          <a:xfrm>
            <a:off x="161572" y="1054719"/>
            <a:ext cx="8525228" cy="5257800"/>
          </a:xfrm>
          <a:prstGeom prst="rect">
            <a:avLst/>
          </a:prstGeom>
        </p:spPr>
        <p:txBody>
          <a:bodyPr/>
          <a:lstStyle>
            <a:lvl1pPr marL="342900" indent="-342900" algn="l" defTabSz="914400" rtl="0" eaLnBrk="1" latinLnBrk="0" hangingPunct="1">
              <a:spcBef>
                <a:spcPct val="20000"/>
              </a:spcBef>
              <a:buClr>
                <a:schemeClr val="tx2">
                  <a:lumMod val="50000"/>
                </a:schemeClr>
              </a:buClr>
              <a:buFont typeface="Arial" pitchFamily="34" charset="0"/>
              <a:buChar char="•"/>
              <a:defRPr sz="3200" kern="1200">
                <a:solidFill>
                  <a:srgbClr val="870E00"/>
                </a:solidFill>
                <a:latin typeface="+mn-lt"/>
                <a:ea typeface="+mn-ea"/>
                <a:cs typeface="+mn-cs"/>
              </a:defRPr>
            </a:lvl1pPr>
            <a:lvl2pPr marL="742950" indent="-285750" algn="l" defTabSz="914400" rtl="0" eaLnBrk="1" latinLnBrk="0" hangingPunct="1">
              <a:spcBef>
                <a:spcPct val="20000"/>
              </a:spcBef>
              <a:buClr>
                <a:srgbClr val="870E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schemeClr>
              </a:buClr>
              <a:buFont typeface="Arial" pitchFamily="34" charset="0"/>
              <a:buChar char="•"/>
              <a:defRPr sz="2400" kern="1200">
                <a:solidFill>
                  <a:srgbClr val="870E00"/>
                </a:solidFill>
                <a:latin typeface="+mn-lt"/>
                <a:ea typeface="+mn-ea"/>
                <a:cs typeface="+mn-cs"/>
              </a:defRPr>
            </a:lvl3pPr>
            <a:lvl4pPr marL="1600200" indent="-228600" algn="l" defTabSz="914400" rtl="0" eaLnBrk="1" latinLnBrk="0" hangingPunct="1">
              <a:spcBef>
                <a:spcPct val="20000"/>
              </a:spcBef>
              <a:buClr>
                <a:srgbClr val="870E00"/>
              </a:buClr>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chemeClr val="tx2">
                  <a:lumMod val="50000"/>
                </a:schemeClr>
              </a:buClr>
              <a:buFont typeface="Arial" pitchFamily="34" charset="0"/>
              <a:buChar char="»"/>
              <a:defRPr sz="2000" kern="1200">
                <a:solidFill>
                  <a:srgbClr val="870E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457200">
              <a:buClr>
                <a:srgbClr val="7030A0"/>
              </a:buClr>
              <a:buFont typeface="Wingdings" panose="05000000000000000000" pitchFamily="2" charset="2"/>
              <a:buChar char="ü"/>
            </a:pPr>
            <a:r>
              <a:rPr lang="en-US" sz="2800" b="1" dirty="0">
                <a:solidFill>
                  <a:srgbClr val="7030A0"/>
                </a:solidFill>
                <a:latin typeface="Arial Narrow" panose="020B0606020202030204" pitchFamily="34" charset="0"/>
              </a:rPr>
              <a:t>Beginning FY2020 CAFR Presentation</a:t>
            </a:r>
          </a:p>
          <a:p>
            <a:pPr marL="400050">
              <a:buClr>
                <a:srgbClr val="7030A0"/>
              </a:buClr>
              <a:buFont typeface="Wingdings" panose="05000000000000000000" pitchFamily="2" charset="2"/>
              <a:buChar char="ü"/>
            </a:pPr>
            <a:r>
              <a:rPr lang="en-US" sz="2000" b="1" u="sng" dirty="0">
                <a:solidFill>
                  <a:srgbClr val="7030A0"/>
                </a:solidFill>
                <a:latin typeface="Arial Narrow" panose="020B0606020202030204" pitchFamily="34" charset="0"/>
              </a:rPr>
              <a:t>Statement of Fiduciary Net Position</a:t>
            </a:r>
          </a:p>
          <a:p>
            <a:pPr marL="400050">
              <a:buClr>
                <a:srgbClr val="7030A0"/>
              </a:buClr>
              <a:buFont typeface="Wingdings" panose="05000000000000000000" pitchFamily="2" charset="2"/>
              <a:buChar char="ü"/>
            </a:pPr>
            <a:endParaRPr lang="en-US" sz="2000" b="1" i="1" dirty="0">
              <a:solidFill>
                <a:srgbClr val="7030A0"/>
              </a:solidFill>
              <a:latin typeface="Arial Narrow" panose="020B0606020202030204" pitchFamily="34" charset="0"/>
            </a:endParaRPr>
          </a:p>
          <a:p>
            <a:pPr marL="400050">
              <a:buClr>
                <a:srgbClr val="7030A0"/>
              </a:buClr>
              <a:buFont typeface="Wingdings" panose="05000000000000000000" pitchFamily="2" charset="2"/>
              <a:buChar char="ü"/>
            </a:pPr>
            <a:r>
              <a:rPr lang="en-US" sz="2000" b="1" i="1" dirty="0">
                <a:solidFill>
                  <a:srgbClr val="7030A0"/>
                </a:solidFill>
                <a:latin typeface="Arial Narrow" panose="020B0606020202030204" pitchFamily="34" charset="0"/>
              </a:rPr>
              <a:t>Custodial Fund Presentation</a:t>
            </a:r>
          </a:p>
          <a:p>
            <a:pPr lvl="1">
              <a:buClr>
                <a:srgbClr val="7030A0"/>
              </a:buClr>
              <a:buFont typeface="Wingdings" panose="05000000000000000000" pitchFamily="2" charset="2"/>
              <a:buChar char="ü"/>
            </a:pPr>
            <a:r>
              <a:rPr lang="en-US" sz="1600" dirty="0">
                <a:solidFill>
                  <a:srgbClr val="7030A0"/>
                </a:solidFill>
                <a:latin typeface="Arial Narrow" panose="020B0606020202030204" pitchFamily="34" charset="0"/>
              </a:rPr>
              <a:t>Funds Held for Others is </a:t>
            </a:r>
            <a:r>
              <a:rPr lang="en-US" sz="1600" b="1" u="sng" dirty="0">
                <a:solidFill>
                  <a:srgbClr val="7030A0"/>
                </a:solidFill>
                <a:latin typeface="Arial Narrow" panose="020B0606020202030204" pitchFamily="34" charset="0"/>
              </a:rPr>
              <a:t>NOT</a:t>
            </a:r>
            <a:r>
              <a:rPr lang="en-US" sz="1600" dirty="0">
                <a:solidFill>
                  <a:srgbClr val="7030A0"/>
                </a:solidFill>
                <a:latin typeface="Arial Narrow" panose="020B0606020202030204" pitchFamily="34" charset="0"/>
              </a:rPr>
              <a:t> reported.</a:t>
            </a:r>
          </a:p>
          <a:p>
            <a:pPr lvl="1">
              <a:buClr>
                <a:srgbClr val="7030A0"/>
              </a:buClr>
              <a:buFont typeface="Wingdings" panose="05000000000000000000" pitchFamily="2" charset="2"/>
              <a:buChar char="ü"/>
            </a:pPr>
            <a:r>
              <a:rPr lang="en-US" sz="1600" dirty="0">
                <a:solidFill>
                  <a:srgbClr val="7030A0"/>
                </a:solidFill>
                <a:latin typeface="Arial Narrow" panose="020B0606020202030204" pitchFamily="34" charset="0"/>
              </a:rPr>
              <a:t>Liability not presented unless a </a:t>
            </a:r>
            <a:br>
              <a:rPr lang="en-US" sz="1600" dirty="0">
                <a:solidFill>
                  <a:srgbClr val="7030A0"/>
                </a:solidFill>
                <a:latin typeface="Arial Narrow" panose="020B0606020202030204" pitchFamily="34" charset="0"/>
              </a:rPr>
            </a:br>
            <a:r>
              <a:rPr lang="en-US" sz="1600" dirty="0">
                <a:solidFill>
                  <a:srgbClr val="7030A0"/>
                </a:solidFill>
                <a:latin typeface="Arial Narrow" panose="020B0606020202030204" pitchFamily="34" charset="0"/>
              </a:rPr>
              <a:t>disbursement is compelled.</a:t>
            </a:r>
          </a:p>
          <a:p>
            <a:pPr marL="685800" lvl="1" indent="-171450">
              <a:buClr>
                <a:srgbClr val="7030A0"/>
              </a:buClr>
              <a:buFont typeface="Wingdings" panose="05000000000000000000" pitchFamily="2" charset="2"/>
              <a:buChar char="ü"/>
            </a:pPr>
            <a:endParaRPr lang="en-US" sz="1100" dirty="0">
              <a:solidFill>
                <a:srgbClr val="7030A0"/>
              </a:solidFill>
              <a:latin typeface="Arial Narrow" panose="020B0606020202030204" pitchFamily="34" charset="0"/>
            </a:endParaRPr>
          </a:p>
          <a:p>
            <a:pPr marL="685800" lvl="1" indent="-171450">
              <a:buClr>
                <a:srgbClr val="7030A0"/>
              </a:buClr>
              <a:buFont typeface="Wingdings" panose="05000000000000000000" pitchFamily="2" charset="2"/>
              <a:buChar char="ü"/>
            </a:pPr>
            <a:endParaRPr lang="en-US" sz="1100" dirty="0">
              <a:solidFill>
                <a:srgbClr val="7030A0"/>
              </a:solidFill>
              <a:latin typeface="Arial Narrow" panose="020B0606020202030204" pitchFamily="34" charset="0"/>
            </a:endParaRPr>
          </a:p>
          <a:p>
            <a:pPr marL="685800" lvl="1" indent="-171450">
              <a:buClr>
                <a:srgbClr val="7030A0"/>
              </a:buClr>
              <a:buFont typeface="Wingdings" panose="05000000000000000000" pitchFamily="2" charset="2"/>
              <a:buChar char="ü"/>
            </a:pPr>
            <a:endParaRPr lang="en-US" sz="1100" dirty="0">
              <a:solidFill>
                <a:srgbClr val="7030A0"/>
              </a:solidFill>
              <a:latin typeface="Arial Narrow" panose="020B0606020202030204" pitchFamily="34" charset="0"/>
            </a:endParaRPr>
          </a:p>
          <a:p>
            <a:pPr marL="685800" lvl="1" indent="-171450">
              <a:buClr>
                <a:srgbClr val="7030A0"/>
              </a:buClr>
              <a:buFont typeface="Wingdings" panose="05000000000000000000" pitchFamily="2" charset="2"/>
              <a:buChar char="ü"/>
            </a:pPr>
            <a:endParaRPr lang="en-US" sz="1100" dirty="0">
              <a:solidFill>
                <a:srgbClr val="7030A0"/>
              </a:solidFill>
              <a:latin typeface="Arial Narrow" panose="020B0606020202030204" pitchFamily="34" charset="0"/>
            </a:endParaRPr>
          </a:p>
          <a:p>
            <a:pPr marL="400050">
              <a:buClr>
                <a:srgbClr val="7030A0"/>
              </a:buClr>
              <a:buFont typeface="Wingdings" panose="05000000000000000000" pitchFamily="2" charset="2"/>
              <a:buChar char="ü"/>
            </a:pPr>
            <a:r>
              <a:rPr lang="en-US" sz="2000" b="1" i="1" dirty="0">
                <a:solidFill>
                  <a:srgbClr val="7030A0"/>
                </a:solidFill>
                <a:latin typeface="Arial Narrow" panose="020B0606020202030204" pitchFamily="34" charset="0"/>
              </a:rPr>
              <a:t>Custodial Fund Presentation</a:t>
            </a:r>
          </a:p>
          <a:p>
            <a:pPr marL="800100" lvl="1">
              <a:buClr>
                <a:srgbClr val="7030A0"/>
              </a:buClr>
              <a:buFont typeface="Wingdings" panose="05000000000000000000" pitchFamily="2" charset="2"/>
              <a:buChar char="ü"/>
            </a:pPr>
            <a:r>
              <a:rPr lang="en-US" sz="1600" dirty="0">
                <a:solidFill>
                  <a:srgbClr val="7030A0"/>
                </a:solidFill>
                <a:latin typeface="Arial Narrow" panose="020B0606020202030204" pitchFamily="34" charset="0"/>
              </a:rPr>
              <a:t>Net Position </a:t>
            </a:r>
            <a:r>
              <a:rPr lang="en-US" sz="1600" b="1" u="sng" dirty="0">
                <a:solidFill>
                  <a:srgbClr val="7030A0"/>
                </a:solidFill>
                <a:latin typeface="Arial Narrow" panose="020B0606020202030204" pitchFamily="34" charset="0"/>
              </a:rPr>
              <a:t>IS</a:t>
            </a:r>
            <a:r>
              <a:rPr lang="en-US" sz="1600" dirty="0">
                <a:solidFill>
                  <a:srgbClr val="7030A0"/>
                </a:solidFill>
                <a:latin typeface="Arial Narrow" panose="020B0606020202030204" pitchFamily="34" charset="0"/>
              </a:rPr>
              <a:t> reported</a:t>
            </a:r>
          </a:p>
          <a:p>
            <a:pPr marL="800100" lvl="1">
              <a:buClr>
                <a:srgbClr val="1F497D">
                  <a:lumMod val="50000"/>
                </a:srgbClr>
              </a:buClr>
            </a:pPr>
            <a:endParaRPr lang="en-US" sz="1600" dirty="0">
              <a:solidFill>
                <a:schemeClr val="tx1"/>
              </a:solidFill>
            </a:endParaRPr>
          </a:p>
          <a:p>
            <a:pPr marL="800100" lvl="1">
              <a:buClr>
                <a:srgbClr val="1F497D">
                  <a:lumMod val="50000"/>
                </a:srgbClr>
              </a:buClr>
            </a:pPr>
            <a:endParaRPr lang="en-US" sz="1600" dirty="0"/>
          </a:p>
          <a:p>
            <a:pPr marL="800100" lvl="1">
              <a:buClr>
                <a:srgbClr val="1F497D">
                  <a:lumMod val="50000"/>
                </a:srgbClr>
              </a:buClr>
            </a:pPr>
            <a:endParaRPr lang="en-US" sz="1600" dirty="0">
              <a:solidFill>
                <a:schemeClr val="tx1"/>
              </a:solidFill>
            </a:endParaRPr>
          </a:p>
          <a:p>
            <a:pPr marL="800100" lvl="1">
              <a:buClr>
                <a:srgbClr val="1F497D">
                  <a:lumMod val="50000"/>
                </a:srgbClr>
              </a:buClr>
            </a:pPr>
            <a:endParaRPr lang="en-US" sz="1600" dirty="0"/>
          </a:p>
          <a:p>
            <a:pPr marL="800100" lvl="1">
              <a:buClr>
                <a:srgbClr val="1F497D">
                  <a:lumMod val="50000"/>
                </a:srgbClr>
              </a:buClr>
            </a:pPr>
            <a:endParaRPr lang="en-US" sz="1600" dirty="0">
              <a:solidFill>
                <a:schemeClr val="tx1"/>
              </a:solidFill>
            </a:endParaRPr>
          </a:p>
          <a:p>
            <a:pPr marL="800100" lvl="1">
              <a:buClr>
                <a:srgbClr val="1F497D">
                  <a:lumMod val="50000"/>
                </a:srgbClr>
              </a:buClr>
            </a:pPr>
            <a:endParaRPr lang="en-US" sz="1600" dirty="0"/>
          </a:p>
          <a:p>
            <a:pPr marL="514350" lvl="1" indent="0">
              <a:buClr>
                <a:srgbClr val="1F497D">
                  <a:lumMod val="50000"/>
                </a:srgbClr>
              </a:buClr>
              <a:buNone/>
            </a:pPr>
            <a:endParaRPr lang="en-US" sz="1600" dirty="0">
              <a:solidFill>
                <a:schemeClr val="tx1"/>
              </a:solidFill>
            </a:endParaRPr>
          </a:p>
          <a:p>
            <a:pPr marL="400050">
              <a:buClr>
                <a:srgbClr val="1F497D">
                  <a:lumMod val="50000"/>
                </a:srgbClr>
              </a:buClr>
            </a:pPr>
            <a:endParaRPr lang="en-US" sz="2400" b="1" dirty="0">
              <a:solidFill>
                <a:srgbClr val="00B0F0"/>
              </a:solidFill>
            </a:endParaRPr>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r>
              <a:rPr lang="en-US" sz="2400" dirty="0"/>
              <a:t>		</a:t>
            </a:r>
          </a:p>
        </p:txBody>
      </p:sp>
      <p:sp>
        <p:nvSpPr>
          <p:cNvPr id="29" name="Oval 28">
            <a:extLst>
              <a:ext uri="{FF2B5EF4-FFF2-40B4-BE49-F238E27FC236}">
                <a16:creationId xmlns:a16="http://schemas.microsoft.com/office/drawing/2014/main" id="{7BAD4199-E9C9-426E-8E31-AA15893B17E8}"/>
              </a:ext>
            </a:extLst>
          </p:cNvPr>
          <p:cNvSpPr/>
          <p:nvPr/>
        </p:nvSpPr>
        <p:spPr>
          <a:xfrm>
            <a:off x="7548133" y="5374978"/>
            <a:ext cx="873810" cy="829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5384D17-32E3-4EC0-A3FE-7CC130DB8056}"/>
              </a:ext>
            </a:extLst>
          </p:cNvPr>
          <p:cNvSpPr/>
          <p:nvPr/>
        </p:nvSpPr>
        <p:spPr>
          <a:xfrm>
            <a:off x="7548133" y="4347936"/>
            <a:ext cx="873810" cy="829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6C81623-D482-4699-81F0-EA40C5167A5D}"/>
              </a:ext>
            </a:extLst>
          </p:cNvPr>
          <p:cNvPicPr>
            <a:picLocks noChangeAspect="1"/>
          </p:cNvPicPr>
          <p:nvPr/>
        </p:nvPicPr>
        <p:blipFill>
          <a:blip r:embed="rId3"/>
          <a:stretch>
            <a:fillRect/>
          </a:stretch>
        </p:blipFill>
        <p:spPr>
          <a:xfrm>
            <a:off x="4267199" y="1680936"/>
            <a:ext cx="4701555" cy="4662037"/>
          </a:xfrm>
          <a:prstGeom prst="rect">
            <a:avLst/>
          </a:prstGeom>
          <a:ln>
            <a:solidFill>
              <a:schemeClr val="tx1"/>
            </a:solidFill>
          </a:ln>
        </p:spPr>
      </p:pic>
      <p:sp>
        <p:nvSpPr>
          <p:cNvPr id="13" name="Rectangle 12">
            <a:extLst>
              <a:ext uri="{FF2B5EF4-FFF2-40B4-BE49-F238E27FC236}">
                <a16:creationId xmlns:a16="http://schemas.microsoft.com/office/drawing/2014/main" id="{CC67C2C4-18F2-4A82-B588-051D457AA528}"/>
              </a:ext>
            </a:extLst>
          </p:cNvPr>
          <p:cNvSpPr/>
          <p:nvPr/>
        </p:nvSpPr>
        <p:spPr>
          <a:xfrm>
            <a:off x="8282955" y="1910503"/>
            <a:ext cx="685800" cy="4846637"/>
          </a:xfrm>
          <a:prstGeom prst="rect">
            <a:avLst/>
          </a:prstGeom>
          <a:noFill/>
          <a:ln w="25400" cap="flat" cmpd="sng" algn="ctr">
            <a:solidFill>
              <a:srgbClr val="D9B200">
                <a:shade val="50000"/>
              </a:srgbClr>
            </a:solidFill>
            <a:prstDash val="solid"/>
          </a:ln>
          <a:effectLst/>
        </p:spPr>
        <p:txBody>
          <a:bodyPr rtlCol="0" anchor="ctr"/>
          <a:lstStyle/>
          <a:p>
            <a:pPr algn="ctr"/>
            <a:endParaRPr lang="en-US" sz="1100" b="1" kern="0" dirty="0">
              <a:solidFill>
                <a:prstClr val="black"/>
              </a:solidFill>
              <a:latin typeface="Calibri"/>
            </a:endParaRPr>
          </a:p>
        </p:txBody>
      </p:sp>
      <p:sp>
        <p:nvSpPr>
          <p:cNvPr id="14" name="Title 2">
            <a:extLst>
              <a:ext uri="{FF2B5EF4-FFF2-40B4-BE49-F238E27FC236}">
                <a16:creationId xmlns:a16="http://schemas.microsoft.com/office/drawing/2014/main" id="{ACA7DA28-5004-4439-929C-4B25E7604213}"/>
              </a:ext>
            </a:extLst>
          </p:cNvPr>
          <p:cNvSpPr txBox="1">
            <a:spLocks/>
          </p:cNvSpPr>
          <p:nvPr/>
        </p:nvSpPr>
        <p:spPr>
          <a:xfrm>
            <a:off x="838200" y="1524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GASB No. 84 – Fiduciary Activities</a:t>
            </a:r>
          </a:p>
          <a:p>
            <a:endParaRPr lang="en-US" dirty="0"/>
          </a:p>
        </p:txBody>
      </p:sp>
    </p:spTree>
    <p:extLst>
      <p:ext uri="{BB962C8B-B14F-4D97-AF65-F5344CB8AC3E}">
        <p14:creationId xmlns:p14="http://schemas.microsoft.com/office/powerpoint/2010/main" val="726718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FA3-5D16-4D4D-8EC4-35C11ABC1AEC}"/>
              </a:ext>
            </a:extLst>
          </p:cNvPr>
          <p:cNvSpPr>
            <a:spLocks noGrp="1"/>
          </p:cNvSpPr>
          <p:nvPr>
            <p:ph type="title"/>
          </p:nvPr>
        </p:nvSpPr>
        <p:spPr/>
        <p:txBody>
          <a:bodyPr/>
          <a:lstStyle/>
          <a:p>
            <a:br>
              <a:rPr lang="en-US" dirty="0"/>
            </a:br>
            <a:endParaRPr lang="en-US" dirty="0"/>
          </a:p>
        </p:txBody>
      </p:sp>
      <p:sp>
        <p:nvSpPr>
          <p:cNvPr id="5" name="Content Placeholder 1">
            <a:extLst>
              <a:ext uri="{FF2B5EF4-FFF2-40B4-BE49-F238E27FC236}">
                <a16:creationId xmlns:a16="http://schemas.microsoft.com/office/drawing/2014/main" id="{A5855415-AC88-45A0-BEF8-402810727D48}"/>
              </a:ext>
            </a:extLst>
          </p:cNvPr>
          <p:cNvSpPr txBox="1">
            <a:spLocks/>
          </p:cNvSpPr>
          <p:nvPr/>
        </p:nvSpPr>
        <p:spPr>
          <a:xfrm>
            <a:off x="161572" y="1054719"/>
            <a:ext cx="3267428" cy="5324614"/>
          </a:xfrm>
          <a:prstGeom prst="rect">
            <a:avLst/>
          </a:prstGeom>
        </p:spPr>
        <p:txBody>
          <a:bodyPr/>
          <a:lstStyle>
            <a:lvl1pPr marL="342900" indent="-342900" algn="l" defTabSz="914400" rtl="0" eaLnBrk="1" latinLnBrk="0" hangingPunct="1">
              <a:spcBef>
                <a:spcPct val="20000"/>
              </a:spcBef>
              <a:buClr>
                <a:schemeClr val="tx2">
                  <a:lumMod val="50000"/>
                </a:schemeClr>
              </a:buClr>
              <a:buFont typeface="Arial" pitchFamily="34" charset="0"/>
              <a:buChar char="•"/>
              <a:defRPr sz="3200" kern="1200">
                <a:solidFill>
                  <a:srgbClr val="870E00"/>
                </a:solidFill>
                <a:latin typeface="+mn-lt"/>
                <a:ea typeface="+mn-ea"/>
                <a:cs typeface="+mn-cs"/>
              </a:defRPr>
            </a:lvl1pPr>
            <a:lvl2pPr marL="742950" indent="-285750" algn="l" defTabSz="914400" rtl="0" eaLnBrk="1" latinLnBrk="0" hangingPunct="1">
              <a:spcBef>
                <a:spcPct val="20000"/>
              </a:spcBef>
              <a:buClr>
                <a:srgbClr val="870E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schemeClr>
              </a:buClr>
              <a:buFont typeface="Arial" pitchFamily="34" charset="0"/>
              <a:buChar char="•"/>
              <a:defRPr sz="2400" kern="1200">
                <a:solidFill>
                  <a:srgbClr val="870E00"/>
                </a:solidFill>
                <a:latin typeface="+mn-lt"/>
                <a:ea typeface="+mn-ea"/>
                <a:cs typeface="+mn-cs"/>
              </a:defRPr>
            </a:lvl3pPr>
            <a:lvl4pPr marL="1600200" indent="-228600" algn="l" defTabSz="914400" rtl="0" eaLnBrk="1" latinLnBrk="0" hangingPunct="1">
              <a:spcBef>
                <a:spcPct val="20000"/>
              </a:spcBef>
              <a:buClr>
                <a:srgbClr val="870E00"/>
              </a:buClr>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chemeClr val="tx2">
                  <a:lumMod val="50000"/>
                </a:schemeClr>
              </a:buClr>
              <a:buFont typeface="Arial" pitchFamily="34" charset="0"/>
              <a:buChar char="»"/>
              <a:defRPr sz="2000" kern="1200">
                <a:solidFill>
                  <a:srgbClr val="870E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457200">
              <a:buClr>
                <a:srgbClr val="7030A0"/>
              </a:buClr>
              <a:buFont typeface="Wingdings" panose="05000000000000000000" pitchFamily="2" charset="2"/>
              <a:buChar char="ü"/>
            </a:pPr>
            <a:r>
              <a:rPr lang="en-US" sz="2800" b="1" dirty="0">
                <a:solidFill>
                  <a:srgbClr val="7030A0"/>
                </a:solidFill>
                <a:latin typeface="Arial Narrow" panose="020B0606020202030204" pitchFamily="34" charset="0"/>
              </a:rPr>
              <a:t>2018 CAFR Presentation</a:t>
            </a:r>
          </a:p>
          <a:p>
            <a:pPr marL="400050">
              <a:buClr>
                <a:srgbClr val="7030A0"/>
              </a:buClr>
              <a:buFont typeface="Wingdings" panose="05000000000000000000" pitchFamily="2" charset="2"/>
              <a:buChar char="ü"/>
            </a:pPr>
            <a:r>
              <a:rPr lang="en-US" sz="2000" b="1" u="sng" dirty="0">
                <a:solidFill>
                  <a:srgbClr val="7030A0"/>
                </a:solidFill>
                <a:latin typeface="Arial Narrow" panose="020B0606020202030204" pitchFamily="34" charset="0"/>
              </a:rPr>
              <a:t>Statement of Changes in</a:t>
            </a:r>
          </a:p>
          <a:p>
            <a:pPr marL="400050">
              <a:buClr>
                <a:srgbClr val="7030A0"/>
              </a:buClr>
              <a:buFont typeface="Wingdings" panose="05000000000000000000" pitchFamily="2" charset="2"/>
              <a:buChar char="ü"/>
            </a:pPr>
            <a:r>
              <a:rPr lang="en-US" sz="2000" b="1" dirty="0">
                <a:solidFill>
                  <a:srgbClr val="7030A0"/>
                </a:solidFill>
                <a:latin typeface="Arial Narrow" panose="020B0606020202030204" pitchFamily="34" charset="0"/>
              </a:rPr>
              <a:t>      </a:t>
            </a:r>
            <a:r>
              <a:rPr lang="en-US" sz="2000" b="1" u="sng" dirty="0">
                <a:solidFill>
                  <a:srgbClr val="7030A0"/>
                </a:solidFill>
                <a:latin typeface="Arial Narrow" panose="020B0606020202030204" pitchFamily="34" charset="0"/>
              </a:rPr>
              <a:t>Fiduciary Net Position</a:t>
            </a:r>
          </a:p>
          <a:p>
            <a:pPr marL="400050">
              <a:buClr>
                <a:srgbClr val="7030A0"/>
              </a:buClr>
              <a:buFont typeface="Wingdings" panose="05000000000000000000" pitchFamily="2" charset="2"/>
              <a:buChar char="ü"/>
            </a:pPr>
            <a:endParaRPr lang="en-US" sz="2000" dirty="0">
              <a:solidFill>
                <a:srgbClr val="7030A0"/>
              </a:solidFill>
              <a:latin typeface="Arial Narrow" panose="020B0606020202030204" pitchFamily="34" charset="0"/>
            </a:endParaRPr>
          </a:p>
          <a:p>
            <a:pPr marL="400050">
              <a:buClr>
                <a:srgbClr val="7030A0"/>
              </a:buClr>
              <a:buFont typeface="Wingdings" panose="05000000000000000000" pitchFamily="2" charset="2"/>
              <a:buChar char="ü"/>
            </a:pPr>
            <a:endParaRPr lang="en-US" sz="2000" dirty="0">
              <a:solidFill>
                <a:srgbClr val="7030A0"/>
              </a:solidFill>
              <a:latin typeface="Arial Narrow" panose="020B0606020202030204" pitchFamily="34" charset="0"/>
            </a:endParaRPr>
          </a:p>
          <a:p>
            <a:pPr indent="-285750">
              <a:buClr>
                <a:srgbClr val="7030A0"/>
              </a:buClr>
              <a:buFont typeface="Wingdings" panose="05000000000000000000" pitchFamily="2" charset="2"/>
              <a:buChar char="ü"/>
            </a:pPr>
            <a:r>
              <a:rPr lang="en-US" sz="1600" b="1" dirty="0">
                <a:solidFill>
                  <a:srgbClr val="7030A0"/>
                </a:solidFill>
                <a:latin typeface="Arial Narrow" panose="020B0606020202030204" pitchFamily="34" charset="0"/>
              </a:rPr>
              <a:t>Now will </a:t>
            </a:r>
          </a:p>
          <a:p>
            <a:pPr marL="57150" indent="0">
              <a:buClr>
                <a:srgbClr val="7030A0"/>
              </a:buClr>
              <a:buNone/>
            </a:pPr>
            <a:r>
              <a:rPr lang="en-US" sz="1600" b="1" dirty="0">
                <a:solidFill>
                  <a:srgbClr val="7030A0"/>
                </a:solidFill>
                <a:latin typeface="Arial Narrow" panose="020B0606020202030204" pitchFamily="34" charset="0"/>
              </a:rPr>
              <a:t>  require </a:t>
            </a:r>
          </a:p>
          <a:p>
            <a:pPr marL="57150" indent="0">
              <a:buClr>
                <a:srgbClr val="7030A0"/>
              </a:buClr>
              <a:buNone/>
            </a:pPr>
            <a:r>
              <a:rPr lang="en-US" sz="1600" b="1" dirty="0">
                <a:solidFill>
                  <a:srgbClr val="7030A0"/>
                </a:solidFill>
                <a:latin typeface="Arial Narrow" panose="020B0606020202030204" pitchFamily="34" charset="0"/>
              </a:rPr>
              <a:t>  disclosure</a:t>
            </a:r>
          </a:p>
          <a:p>
            <a:pPr marL="57150" indent="0">
              <a:buClr>
                <a:srgbClr val="7030A0"/>
              </a:buClr>
              <a:buNone/>
            </a:pPr>
            <a:r>
              <a:rPr lang="en-US" sz="1600" b="1" dirty="0">
                <a:solidFill>
                  <a:srgbClr val="7030A0"/>
                </a:solidFill>
                <a:latin typeface="Arial Narrow" panose="020B0606020202030204" pitchFamily="34" charset="0"/>
              </a:rPr>
              <a:t>  like other </a:t>
            </a:r>
          </a:p>
          <a:p>
            <a:pPr marL="57150" indent="0">
              <a:buClr>
                <a:srgbClr val="7030A0"/>
              </a:buClr>
              <a:buNone/>
            </a:pPr>
            <a:r>
              <a:rPr lang="en-US" sz="1600" b="1" dirty="0">
                <a:solidFill>
                  <a:srgbClr val="7030A0"/>
                </a:solidFill>
                <a:latin typeface="Arial Narrow" panose="020B0606020202030204" pitchFamily="34" charset="0"/>
              </a:rPr>
              <a:t>  fiduciary</a:t>
            </a:r>
          </a:p>
          <a:p>
            <a:pPr marL="57150" indent="0">
              <a:buClr>
                <a:srgbClr val="7030A0"/>
              </a:buClr>
              <a:buNone/>
            </a:pPr>
            <a:r>
              <a:rPr lang="en-US" sz="1600" b="1" dirty="0">
                <a:solidFill>
                  <a:srgbClr val="7030A0"/>
                </a:solidFill>
                <a:latin typeface="Arial Narrow" panose="020B0606020202030204" pitchFamily="34" charset="0"/>
              </a:rPr>
              <a:t>  funds for </a:t>
            </a:r>
          </a:p>
          <a:p>
            <a:pPr marL="57150" indent="0">
              <a:buClr>
                <a:srgbClr val="7030A0"/>
              </a:buClr>
              <a:buNone/>
            </a:pPr>
            <a:r>
              <a:rPr lang="en-US" sz="1600" b="1" dirty="0">
                <a:solidFill>
                  <a:srgbClr val="7030A0"/>
                </a:solidFill>
                <a:latin typeface="Arial Narrow" panose="020B0606020202030204" pitchFamily="34" charset="0"/>
              </a:rPr>
              <a:t>  custodial </a:t>
            </a:r>
          </a:p>
          <a:p>
            <a:pPr marL="57150" indent="0">
              <a:buClr>
                <a:srgbClr val="7030A0"/>
              </a:buClr>
              <a:buNone/>
            </a:pPr>
            <a:r>
              <a:rPr lang="en-US" sz="1600" b="1" dirty="0">
                <a:solidFill>
                  <a:srgbClr val="7030A0"/>
                </a:solidFill>
                <a:latin typeface="Arial Narrow" panose="020B0606020202030204" pitchFamily="34" charset="0"/>
              </a:rPr>
              <a:t>  funds (New)</a:t>
            </a:r>
          </a:p>
          <a:p>
            <a:pPr marL="514350" lvl="1" indent="0">
              <a:buClr>
                <a:srgbClr val="1F497D">
                  <a:lumMod val="50000"/>
                </a:srgbClr>
              </a:buClr>
              <a:buNone/>
            </a:pPr>
            <a:endParaRPr lang="en-US" sz="1600" dirty="0">
              <a:solidFill>
                <a:schemeClr val="tx1"/>
              </a:solidFill>
            </a:endParaRPr>
          </a:p>
          <a:p>
            <a:pPr marL="400050">
              <a:buClr>
                <a:srgbClr val="1F497D">
                  <a:lumMod val="50000"/>
                </a:srgbClr>
              </a:buClr>
            </a:pPr>
            <a:endParaRPr lang="en-US" sz="2400" b="1" dirty="0">
              <a:solidFill>
                <a:srgbClr val="00B0F0"/>
              </a:solidFill>
            </a:endParaRPr>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r>
              <a:rPr lang="en-US" sz="2400" dirty="0"/>
              <a:t>		</a:t>
            </a:r>
          </a:p>
        </p:txBody>
      </p:sp>
      <p:pic>
        <p:nvPicPr>
          <p:cNvPr id="7" name="Picture 6">
            <a:extLst>
              <a:ext uri="{FF2B5EF4-FFF2-40B4-BE49-F238E27FC236}">
                <a16:creationId xmlns:a16="http://schemas.microsoft.com/office/drawing/2014/main" id="{F26D805B-F579-4378-A621-D2AD63905D2A}"/>
              </a:ext>
            </a:extLst>
          </p:cNvPr>
          <p:cNvPicPr>
            <a:picLocks noChangeAspect="1"/>
          </p:cNvPicPr>
          <p:nvPr/>
        </p:nvPicPr>
        <p:blipFill>
          <a:blip r:embed="rId3"/>
          <a:stretch>
            <a:fillRect/>
          </a:stretch>
        </p:blipFill>
        <p:spPr>
          <a:xfrm>
            <a:off x="2098270" y="2789677"/>
            <a:ext cx="6858000" cy="3589656"/>
          </a:xfrm>
          <a:prstGeom prst="rect">
            <a:avLst/>
          </a:prstGeom>
          <a:ln>
            <a:solidFill>
              <a:schemeClr val="tx1"/>
            </a:solidFill>
          </a:ln>
        </p:spPr>
      </p:pic>
      <p:sp>
        <p:nvSpPr>
          <p:cNvPr id="6" name="Arrow: Down 5">
            <a:extLst>
              <a:ext uri="{FF2B5EF4-FFF2-40B4-BE49-F238E27FC236}">
                <a16:creationId xmlns:a16="http://schemas.microsoft.com/office/drawing/2014/main" id="{117C4678-1A2F-43A8-857A-9E05DC7FF94A}"/>
              </a:ext>
            </a:extLst>
          </p:cNvPr>
          <p:cNvSpPr/>
          <p:nvPr/>
        </p:nvSpPr>
        <p:spPr>
          <a:xfrm>
            <a:off x="7315200" y="1444804"/>
            <a:ext cx="498070" cy="26897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3DAB9D8-8CF7-4FE2-82D9-1BDC2733EF3F}"/>
              </a:ext>
            </a:extLst>
          </p:cNvPr>
          <p:cNvSpPr/>
          <p:nvPr/>
        </p:nvSpPr>
        <p:spPr>
          <a:xfrm>
            <a:off x="3429000" y="1657350"/>
            <a:ext cx="3886200" cy="972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 Agency Funds Reported (Currently)</a:t>
            </a:r>
          </a:p>
        </p:txBody>
      </p:sp>
      <p:sp>
        <p:nvSpPr>
          <p:cNvPr id="9" name="Title 2">
            <a:extLst>
              <a:ext uri="{FF2B5EF4-FFF2-40B4-BE49-F238E27FC236}">
                <a16:creationId xmlns:a16="http://schemas.microsoft.com/office/drawing/2014/main" id="{A0A927ED-4939-4EF9-884A-F532625FAB13}"/>
              </a:ext>
            </a:extLst>
          </p:cNvPr>
          <p:cNvSpPr txBox="1">
            <a:spLocks/>
          </p:cNvSpPr>
          <p:nvPr/>
        </p:nvSpPr>
        <p:spPr>
          <a:xfrm>
            <a:off x="838200" y="1524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GASB No. 84 – Fiduciary Activities</a:t>
            </a:r>
          </a:p>
          <a:p>
            <a:endParaRPr lang="en-US" dirty="0"/>
          </a:p>
        </p:txBody>
      </p:sp>
    </p:spTree>
    <p:extLst>
      <p:ext uri="{BB962C8B-B14F-4D97-AF65-F5344CB8AC3E}">
        <p14:creationId xmlns:p14="http://schemas.microsoft.com/office/powerpoint/2010/main" val="1366873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F79561-F64E-407A-A8E4-C5452B362E08}"/>
              </a:ext>
            </a:extLst>
          </p:cNvPr>
          <p:cNvSpPr>
            <a:spLocks noGrp="1"/>
          </p:cNvSpPr>
          <p:nvPr>
            <p:ph idx="1"/>
          </p:nvPr>
        </p:nvSpPr>
        <p:spPr>
          <a:xfrm>
            <a:off x="457200" y="1036638"/>
            <a:ext cx="8229600" cy="5440362"/>
          </a:xfrm>
        </p:spPr>
        <p:txBody>
          <a:bodyPr/>
          <a:lstStyle/>
          <a:p>
            <a:pPr marL="0" indent="0">
              <a:buClr>
                <a:srgbClr val="00B0F0"/>
              </a:buClr>
              <a:buNone/>
            </a:pPr>
            <a:r>
              <a:rPr lang="en-US" sz="2800" dirty="0">
                <a:solidFill>
                  <a:srgbClr val="7030A0"/>
                </a:solidFill>
                <a:latin typeface="Arial Narrow" panose="020B0606020202030204" pitchFamily="34" charset="0"/>
              </a:rPr>
              <a:t>Beginning FY2020 CAFR Presentation</a:t>
            </a:r>
          </a:p>
          <a:p>
            <a:pPr marL="57150" indent="0">
              <a:buClr>
                <a:srgbClr val="00B0F0"/>
              </a:buClr>
              <a:buNone/>
            </a:pPr>
            <a:r>
              <a:rPr lang="en-US" sz="2000" u="sng" dirty="0">
                <a:solidFill>
                  <a:srgbClr val="7030A0"/>
                </a:solidFill>
                <a:latin typeface="Arial Narrow" panose="020B0606020202030204" pitchFamily="34" charset="0"/>
              </a:rPr>
              <a:t>Statement of Changes in</a:t>
            </a:r>
          </a:p>
          <a:p>
            <a:pPr marL="57150" indent="0">
              <a:buClr>
                <a:srgbClr val="00B0F0"/>
              </a:buClr>
              <a:buNone/>
            </a:pPr>
            <a:r>
              <a:rPr lang="en-US" sz="2000" dirty="0">
                <a:solidFill>
                  <a:srgbClr val="7030A0"/>
                </a:solidFill>
                <a:latin typeface="Arial Narrow" panose="020B0606020202030204" pitchFamily="34" charset="0"/>
              </a:rPr>
              <a:t>  </a:t>
            </a:r>
            <a:r>
              <a:rPr lang="en-US" sz="2000" u="sng" dirty="0">
                <a:solidFill>
                  <a:srgbClr val="7030A0"/>
                </a:solidFill>
                <a:latin typeface="Arial Narrow" panose="020B0606020202030204" pitchFamily="34" charset="0"/>
              </a:rPr>
              <a:t>Fiduciary Net Position</a:t>
            </a:r>
          </a:p>
          <a:p>
            <a:pPr marL="228600" indent="-171450">
              <a:buClr>
                <a:srgbClr val="00B0F0"/>
              </a:buClr>
            </a:pPr>
            <a:endParaRPr lang="en-US" sz="800" dirty="0">
              <a:solidFill>
                <a:srgbClr val="7030A0"/>
              </a:solidFill>
              <a:latin typeface="Arial Narrow" panose="020B0606020202030204" pitchFamily="34" charset="0"/>
            </a:endParaRPr>
          </a:p>
          <a:p>
            <a:pPr>
              <a:buClr>
                <a:srgbClr val="7030A0"/>
              </a:buClr>
            </a:pPr>
            <a:r>
              <a:rPr lang="en-US" sz="1600" dirty="0">
                <a:solidFill>
                  <a:srgbClr val="7030A0"/>
                </a:solidFill>
                <a:latin typeface="Arial Narrow" panose="020B0606020202030204" pitchFamily="34" charset="0"/>
              </a:rPr>
              <a:t>Beginning July 1st, record </a:t>
            </a:r>
          </a:p>
          <a:p>
            <a:pPr marL="0" indent="0">
              <a:buClr>
                <a:srgbClr val="7030A0"/>
              </a:buClr>
              <a:buNone/>
            </a:pPr>
            <a:r>
              <a:rPr lang="en-US" sz="1600" dirty="0">
                <a:solidFill>
                  <a:srgbClr val="7030A0"/>
                </a:solidFill>
                <a:latin typeface="Arial Narrow" panose="020B0606020202030204" pitchFamily="34" charset="0"/>
              </a:rPr>
              <a:t>custodial funds using revenues</a:t>
            </a:r>
          </a:p>
          <a:p>
            <a:pPr marL="0" indent="0">
              <a:buClr>
                <a:srgbClr val="7030A0"/>
              </a:buClr>
              <a:buNone/>
            </a:pPr>
            <a:r>
              <a:rPr lang="en-US" sz="1600" dirty="0">
                <a:solidFill>
                  <a:srgbClr val="7030A0"/>
                </a:solidFill>
                <a:latin typeface="Arial Narrow" panose="020B0606020202030204" pitchFamily="34" charset="0"/>
              </a:rPr>
              <a:t>and expenditure accounts by </a:t>
            </a:r>
          </a:p>
          <a:p>
            <a:pPr marL="0" indent="0">
              <a:buClr>
                <a:srgbClr val="7030A0"/>
              </a:buClr>
              <a:buNone/>
            </a:pPr>
            <a:r>
              <a:rPr lang="en-US" sz="1600" dirty="0">
                <a:solidFill>
                  <a:srgbClr val="7030A0"/>
                </a:solidFill>
                <a:latin typeface="Arial Narrow" panose="020B0606020202030204" pitchFamily="34" charset="0"/>
              </a:rPr>
              <a:t>source and deduction type. </a:t>
            </a:r>
          </a:p>
          <a:p>
            <a:pPr>
              <a:buClr>
                <a:srgbClr val="7030A0"/>
              </a:buClr>
            </a:pPr>
            <a:endParaRPr lang="en-US" sz="800" dirty="0">
              <a:solidFill>
                <a:srgbClr val="7030A0"/>
              </a:solidFill>
              <a:latin typeface="Arial Narrow" panose="020B0606020202030204" pitchFamily="34" charset="0"/>
            </a:endParaRPr>
          </a:p>
          <a:p>
            <a:pPr>
              <a:buClr>
                <a:srgbClr val="7030A0"/>
              </a:buClr>
            </a:pPr>
            <a:r>
              <a:rPr lang="en-US" sz="1600" dirty="0">
                <a:solidFill>
                  <a:srgbClr val="7030A0"/>
                </a:solidFill>
                <a:latin typeface="Arial Narrow" panose="020B0606020202030204" pitchFamily="34" charset="0"/>
              </a:rPr>
              <a:t>Administrative costs must</a:t>
            </a:r>
          </a:p>
          <a:p>
            <a:pPr marL="0" indent="0">
              <a:buClr>
                <a:srgbClr val="7030A0"/>
              </a:buClr>
              <a:buNone/>
            </a:pPr>
            <a:r>
              <a:rPr lang="en-US" sz="1600" dirty="0">
                <a:solidFill>
                  <a:srgbClr val="7030A0"/>
                </a:solidFill>
                <a:latin typeface="Arial Narrow" panose="020B0606020202030204" pitchFamily="34" charset="0"/>
              </a:rPr>
              <a:t>be accounted for separately.</a:t>
            </a:r>
          </a:p>
          <a:p>
            <a:pPr>
              <a:buClr>
                <a:srgbClr val="7030A0"/>
              </a:buClr>
            </a:pPr>
            <a:endParaRPr lang="en-US" sz="800" dirty="0">
              <a:solidFill>
                <a:srgbClr val="7030A0"/>
              </a:solidFill>
              <a:latin typeface="Arial Narrow" panose="020B0606020202030204" pitchFamily="34" charset="0"/>
            </a:endParaRPr>
          </a:p>
          <a:p>
            <a:pPr>
              <a:buClr>
                <a:srgbClr val="7030A0"/>
              </a:buClr>
            </a:pPr>
            <a:r>
              <a:rPr lang="en-US" sz="1600" dirty="0">
                <a:solidFill>
                  <a:srgbClr val="7030A0"/>
                </a:solidFill>
                <a:latin typeface="Arial Narrow" panose="020B0606020202030204" pitchFamily="34" charset="0"/>
              </a:rPr>
              <a:t>No longer posting to Funds</a:t>
            </a:r>
          </a:p>
          <a:p>
            <a:pPr marL="0" indent="0">
              <a:buClr>
                <a:srgbClr val="7030A0"/>
              </a:buClr>
              <a:buNone/>
            </a:pPr>
            <a:r>
              <a:rPr lang="en-US" sz="1600" dirty="0">
                <a:solidFill>
                  <a:srgbClr val="7030A0"/>
                </a:solidFill>
                <a:latin typeface="Arial Narrow" panose="020B0606020202030204" pitchFamily="34" charset="0"/>
              </a:rPr>
              <a:t>Held for Others account for</a:t>
            </a:r>
          </a:p>
          <a:p>
            <a:pPr marL="0" indent="0">
              <a:buClr>
                <a:srgbClr val="7030A0"/>
              </a:buClr>
              <a:buNone/>
            </a:pPr>
            <a:r>
              <a:rPr lang="en-US" sz="1600" dirty="0">
                <a:solidFill>
                  <a:srgbClr val="7030A0"/>
                </a:solidFill>
                <a:latin typeface="Arial Narrow" panose="020B0606020202030204" pitchFamily="34" charset="0"/>
              </a:rPr>
              <a:t>custodial funds only.</a:t>
            </a:r>
          </a:p>
          <a:p>
            <a:pPr>
              <a:buClr>
                <a:srgbClr val="7030A0"/>
              </a:buClr>
            </a:pPr>
            <a:endParaRPr lang="en-US" sz="800" dirty="0">
              <a:solidFill>
                <a:srgbClr val="7030A0"/>
              </a:solidFill>
              <a:latin typeface="Arial Narrow" panose="020B0606020202030204" pitchFamily="34" charset="0"/>
            </a:endParaRPr>
          </a:p>
          <a:p>
            <a:pPr>
              <a:buClr>
                <a:srgbClr val="7030A0"/>
              </a:buClr>
            </a:pPr>
            <a:r>
              <a:rPr lang="en-US" sz="1600" dirty="0">
                <a:solidFill>
                  <a:srgbClr val="7030A0"/>
                </a:solidFill>
                <a:latin typeface="Arial Narrow" panose="020B0606020202030204" pitchFamily="34" charset="0"/>
              </a:rPr>
              <a:t>Funds Held for Others</a:t>
            </a:r>
          </a:p>
          <a:p>
            <a:pPr marL="0" indent="0">
              <a:buClr>
                <a:srgbClr val="7030A0"/>
              </a:buClr>
              <a:buNone/>
            </a:pPr>
            <a:r>
              <a:rPr lang="en-US" sz="1600" dirty="0">
                <a:solidFill>
                  <a:srgbClr val="7030A0"/>
                </a:solidFill>
                <a:latin typeface="Arial Narrow" panose="020B0606020202030204" pitchFamily="34" charset="0"/>
              </a:rPr>
              <a:t>account may still be used in</a:t>
            </a:r>
          </a:p>
          <a:p>
            <a:pPr marL="0" indent="0">
              <a:buClr>
                <a:srgbClr val="7030A0"/>
              </a:buClr>
              <a:buNone/>
            </a:pPr>
            <a:r>
              <a:rPr lang="en-US" sz="1600" dirty="0">
                <a:solidFill>
                  <a:srgbClr val="7030A0"/>
                </a:solidFill>
                <a:latin typeface="Arial Narrow" panose="020B0606020202030204" pitchFamily="34" charset="0"/>
              </a:rPr>
              <a:t>other fund types (i.e. budget fund).</a:t>
            </a:r>
          </a:p>
          <a:p>
            <a:pPr marL="0" indent="0">
              <a:buNone/>
            </a:pPr>
            <a:endParaRPr lang="en-US" sz="2400" dirty="0"/>
          </a:p>
        </p:txBody>
      </p:sp>
      <p:pic>
        <p:nvPicPr>
          <p:cNvPr id="5" name="Picture 4">
            <a:extLst>
              <a:ext uri="{FF2B5EF4-FFF2-40B4-BE49-F238E27FC236}">
                <a16:creationId xmlns:a16="http://schemas.microsoft.com/office/drawing/2014/main" id="{3B1E7D10-DA2D-4284-A499-3A1196FC17A1}"/>
              </a:ext>
            </a:extLst>
          </p:cNvPr>
          <p:cNvPicPr>
            <a:picLocks noChangeAspect="1"/>
          </p:cNvPicPr>
          <p:nvPr/>
        </p:nvPicPr>
        <p:blipFill>
          <a:blip r:embed="rId3"/>
          <a:stretch>
            <a:fillRect/>
          </a:stretch>
        </p:blipFill>
        <p:spPr>
          <a:xfrm>
            <a:off x="4267200" y="1752601"/>
            <a:ext cx="4622519" cy="4648200"/>
          </a:xfrm>
          <a:prstGeom prst="rect">
            <a:avLst/>
          </a:prstGeom>
          <a:ln>
            <a:solidFill>
              <a:schemeClr val="tx1"/>
            </a:solidFill>
          </a:ln>
        </p:spPr>
      </p:pic>
      <p:sp>
        <p:nvSpPr>
          <p:cNvPr id="6" name="Rectangle 5">
            <a:extLst>
              <a:ext uri="{FF2B5EF4-FFF2-40B4-BE49-F238E27FC236}">
                <a16:creationId xmlns:a16="http://schemas.microsoft.com/office/drawing/2014/main" id="{4385E34B-C7D5-4038-BF70-98DBEF3BE3C8}"/>
              </a:ext>
            </a:extLst>
          </p:cNvPr>
          <p:cNvSpPr/>
          <p:nvPr/>
        </p:nvSpPr>
        <p:spPr>
          <a:xfrm>
            <a:off x="8305801" y="1630363"/>
            <a:ext cx="685800" cy="4846637"/>
          </a:xfrm>
          <a:prstGeom prst="rect">
            <a:avLst/>
          </a:prstGeom>
          <a:noFill/>
          <a:ln w="25400" cap="flat" cmpd="sng" algn="ctr">
            <a:solidFill>
              <a:srgbClr val="D9B200">
                <a:shade val="50000"/>
              </a:srgbClr>
            </a:solidFill>
            <a:prstDash val="solid"/>
          </a:ln>
          <a:effectLst/>
        </p:spPr>
        <p:txBody>
          <a:bodyPr rtlCol="0" anchor="ctr"/>
          <a:lstStyle/>
          <a:p>
            <a:pPr algn="ctr"/>
            <a:endParaRPr lang="en-US" sz="1100" b="1" kern="0" dirty="0">
              <a:solidFill>
                <a:prstClr val="black"/>
              </a:solidFill>
              <a:latin typeface="Calibri"/>
            </a:endParaRPr>
          </a:p>
        </p:txBody>
      </p:sp>
      <p:sp>
        <p:nvSpPr>
          <p:cNvPr id="11" name="Arrow: Right 10">
            <a:extLst>
              <a:ext uri="{FF2B5EF4-FFF2-40B4-BE49-F238E27FC236}">
                <a16:creationId xmlns:a16="http://schemas.microsoft.com/office/drawing/2014/main" id="{625ED83D-9BDE-4DAF-84A7-4231E94F4072}"/>
              </a:ext>
            </a:extLst>
          </p:cNvPr>
          <p:cNvSpPr/>
          <p:nvPr/>
        </p:nvSpPr>
        <p:spPr>
          <a:xfrm>
            <a:off x="3461269" y="5575914"/>
            <a:ext cx="804686" cy="278174"/>
          </a:xfrm>
          <a:prstGeom prst="rightArrow">
            <a:avLst>
              <a:gd name="adj1" fmla="val 28114"/>
              <a:gd name="adj2" fmla="val 59119"/>
            </a:avLst>
          </a:prstGeom>
          <a:solidFill>
            <a:srgbClr val="D9B200"/>
          </a:solidFill>
          <a:ln w="25400" cap="flat" cmpd="sng" algn="ctr">
            <a:solidFill>
              <a:srgbClr val="D9B2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Arrow: Right 11">
            <a:extLst>
              <a:ext uri="{FF2B5EF4-FFF2-40B4-BE49-F238E27FC236}">
                <a16:creationId xmlns:a16="http://schemas.microsoft.com/office/drawing/2014/main" id="{38D8DAC5-BC54-4B32-952C-E28B7C376FFD}"/>
              </a:ext>
            </a:extLst>
          </p:cNvPr>
          <p:cNvSpPr/>
          <p:nvPr/>
        </p:nvSpPr>
        <p:spPr>
          <a:xfrm>
            <a:off x="3461269" y="4481624"/>
            <a:ext cx="804686" cy="278174"/>
          </a:xfrm>
          <a:prstGeom prst="rightArrow">
            <a:avLst>
              <a:gd name="adj1" fmla="val 28114"/>
              <a:gd name="adj2" fmla="val 59119"/>
            </a:avLst>
          </a:prstGeom>
          <a:solidFill>
            <a:srgbClr val="D9B200"/>
          </a:solidFill>
          <a:ln w="25400" cap="flat" cmpd="sng" algn="ctr">
            <a:solidFill>
              <a:srgbClr val="D9B2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black"/>
              </a:solidFill>
              <a:effectLst/>
              <a:uLnTx/>
              <a:uFillTx/>
              <a:latin typeface="Calibri"/>
              <a:ea typeface="+mn-ea"/>
              <a:cs typeface="+mn-cs"/>
            </a:endParaRPr>
          </a:p>
        </p:txBody>
      </p:sp>
      <p:sp>
        <p:nvSpPr>
          <p:cNvPr id="13" name="Arrow: Right 12">
            <a:extLst>
              <a:ext uri="{FF2B5EF4-FFF2-40B4-BE49-F238E27FC236}">
                <a16:creationId xmlns:a16="http://schemas.microsoft.com/office/drawing/2014/main" id="{89553F11-E5F7-456F-8577-3C2FEB19C5A7}"/>
              </a:ext>
            </a:extLst>
          </p:cNvPr>
          <p:cNvSpPr/>
          <p:nvPr/>
        </p:nvSpPr>
        <p:spPr>
          <a:xfrm>
            <a:off x="3461269" y="5322910"/>
            <a:ext cx="804686" cy="278174"/>
          </a:xfrm>
          <a:prstGeom prst="rightArrow">
            <a:avLst>
              <a:gd name="adj1" fmla="val 28114"/>
              <a:gd name="adj2" fmla="val 59119"/>
            </a:avLst>
          </a:prstGeom>
          <a:solidFill>
            <a:srgbClr val="D9B200"/>
          </a:solidFill>
          <a:ln w="25400" cap="flat" cmpd="sng" algn="ctr">
            <a:solidFill>
              <a:srgbClr val="D9B2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black"/>
              </a:solidFill>
              <a:effectLst/>
              <a:uLnTx/>
              <a:uFillTx/>
              <a:latin typeface="Calibri"/>
              <a:ea typeface="+mn-ea"/>
              <a:cs typeface="+mn-cs"/>
            </a:endParaRPr>
          </a:p>
        </p:txBody>
      </p:sp>
      <p:sp>
        <p:nvSpPr>
          <p:cNvPr id="14" name="Title 2">
            <a:extLst>
              <a:ext uri="{FF2B5EF4-FFF2-40B4-BE49-F238E27FC236}">
                <a16:creationId xmlns:a16="http://schemas.microsoft.com/office/drawing/2014/main" id="{79C21975-60DF-46C9-82F5-98DE67CC0D34}"/>
              </a:ext>
            </a:extLst>
          </p:cNvPr>
          <p:cNvSpPr txBox="1">
            <a:spLocks/>
          </p:cNvSpPr>
          <p:nvPr/>
        </p:nvSpPr>
        <p:spPr>
          <a:xfrm>
            <a:off x="838200" y="1524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GASB No. 84 – Fiduciary Activities</a:t>
            </a:r>
          </a:p>
          <a:p>
            <a:endParaRPr lang="en-US" dirty="0"/>
          </a:p>
        </p:txBody>
      </p:sp>
    </p:spTree>
    <p:extLst>
      <p:ext uri="{BB962C8B-B14F-4D97-AF65-F5344CB8AC3E}">
        <p14:creationId xmlns:p14="http://schemas.microsoft.com/office/powerpoint/2010/main" val="1210163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C785CBB-9D03-4FB1-8E6E-A0718F97C98B}"/>
              </a:ext>
            </a:extLst>
          </p:cNvPr>
          <p:cNvSpPr txBox="1">
            <a:spLocks/>
          </p:cNvSpPr>
          <p:nvPr/>
        </p:nvSpPr>
        <p:spPr>
          <a:xfrm>
            <a:off x="838200" y="1524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GASB No. 87 - Leases</a:t>
            </a:r>
          </a:p>
          <a:p>
            <a:endParaRPr lang="en-US" dirty="0"/>
          </a:p>
        </p:txBody>
      </p:sp>
      <p:sp>
        <p:nvSpPr>
          <p:cNvPr id="2" name="Rectangle 1">
            <a:extLst>
              <a:ext uri="{FF2B5EF4-FFF2-40B4-BE49-F238E27FC236}">
                <a16:creationId xmlns:a16="http://schemas.microsoft.com/office/drawing/2014/main" id="{756C9190-98FA-4C25-9778-2150B2C3C10B}"/>
              </a:ext>
            </a:extLst>
          </p:cNvPr>
          <p:cNvSpPr/>
          <p:nvPr/>
        </p:nvSpPr>
        <p:spPr>
          <a:xfrm>
            <a:off x="381000" y="1219200"/>
            <a:ext cx="8382000" cy="5216813"/>
          </a:xfrm>
          <a:prstGeom prst="rect">
            <a:avLst/>
          </a:prstGeom>
        </p:spPr>
        <p:txBody>
          <a:bodyPr wrap="square">
            <a:spAutoFit/>
          </a:bodyPr>
          <a:lstStyle/>
          <a:p>
            <a:pPr marL="285750" indent="-285750">
              <a:buFont typeface="Wingdings" panose="05000000000000000000" pitchFamily="2" charset="2"/>
              <a:buChar char="ü"/>
            </a:pPr>
            <a:r>
              <a:rPr lang="en-US" sz="1700" b="1" dirty="0">
                <a:solidFill>
                  <a:srgbClr val="7030A0"/>
                </a:solidFill>
                <a:latin typeface="Arial Narrow" panose="020B0606020202030204" pitchFamily="34" charset="0"/>
              </a:rPr>
              <a:t>Effective date is December 15, 2019 (fiscal year 2021)</a:t>
            </a:r>
          </a:p>
          <a:p>
            <a:pPr marL="285750" indent="-285750">
              <a:buFont typeface="Wingdings" panose="05000000000000000000" pitchFamily="2" charset="2"/>
              <a:buChar char="ü"/>
            </a:pPr>
            <a:r>
              <a:rPr lang="en-US" sz="1700" b="1" dirty="0">
                <a:solidFill>
                  <a:srgbClr val="7030A0"/>
                </a:solidFill>
                <a:latin typeface="Arial Narrow" panose="020B0606020202030204" pitchFamily="34" charset="0"/>
              </a:rPr>
              <a:t>Changes definition of a lease:</a:t>
            </a:r>
          </a:p>
          <a:p>
            <a:pPr marL="742950" lvl="1" indent="-285750">
              <a:buFont typeface="Wingdings" panose="05000000000000000000" pitchFamily="2" charset="2"/>
              <a:buChar char="ü"/>
            </a:pPr>
            <a:r>
              <a:rPr lang="en-US" sz="1700" b="1" dirty="0">
                <a:solidFill>
                  <a:srgbClr val="7030A0"/>
                </a:solidFill>
                <a:latin typeface="Arial Narrow" panose="020B0606020202030204" pitchFamily="34" charset="0"/>
              </a:rPr>
              <a:t>A contract that conveys </a:t>
            </a:r>
            <a:r>
              <a:rPr lang="en-US" sz="1700" b="1" u="sng" dirty="0">
                <a:solidFill>
                  <a:srgbClr val="7030A0"/>
                </a:solidFill>
                <a:latin typeface="Arial Narrow" panose="020B0606020202030204" pitchFamily="34" charset="0"/>
              </a:rPr>
              <a:t>control</a:t>
            </a:r>
            <a:r>
              <a:rPr lang="en-US" sz="1700" b="1" dirty="0">
                <a:solidFill>
                  <a:srgbClr val="7030A0"/>
                </a:solidFill>
                <a:latin typeface="Arial Narrow" panose="020B0606020202030204" pitchFamily="34" charset="0"/>
              </a:rPr>
              <a:t> of the right to use another entity’s nonfinancial asset (underlying asset) as specified in the contract for a period in an exchange or exchange-like transaction</a:t>
            </a:r>
          </a:p>
          <a:p>
            <a:pPr marL="1200150" lvl="2" indent="-285750">
              <a:buFont typeface="Wingdings" panose="05000000000000000000" pitchFamily="2" charset="2"/>
              <a:buChar char="ü"/>
            </a:pPr>
            <a:r>
              <a:rPr lang="en-US" sz="1700" b="1" dirty="0">
                <a:solidFill>
                  <a:srgbClr val="7030A0"/>
                </a:solidFill>
                <a:latin typeface="Arial Narrow" panose="020B0606020202030204" pitchFamily="34" charset="0"/>
              </a:rPr>
              <a:t>Conveying control requires both of the following:</a:t>
            </a:r>
          </a:p>
          <a:p>
            <a:pPr marL="1657350" lvl="3" indent="-285750">
              <a:buFont typeface="Wingdings" panose="05000000000000000000" pitchFamily="2" charset="2"/>
              <a:buChar char="ü"/>
            </a:pPr>
            <a:r>
              <a:rPr lang="en-US" sz="1700" b="1" dirty="0">
                <a:solidFill>
                  <a:srgbClr val="7030A0"/>
                </a:solidFill>
                <a:latin typeface="Arial Narrow" panose="020B0606020202030204" pitchFamily="34" charset="0"/>
              </a:rPr>
              <a:t>the right to obtain the present service capacity from use of the underlying asset, and</a:t>
            </a:r>
          </a:p>
          <a:p>
            <a:pPr marL="1657350" lvl="3" indent="-285750">
              <a:buFont typeface="Wingdings" panose="05000000000000000000" pitchFamily="2" charset="2"/>
              <a:buChar char="ü"/>
            </a:pPr>
            <a:r>
              <a:rPr lang="en-US" sz="1700" b="1" dirty="0">
                <a:solidFill>
                  <a:srgbClr val="7030A0"/>
                </a:solidFill>
                <a:latin typeface="Arial Narrow" panose="020B0606020202030204" pitchFamily="34" charset="0"/>
              </a:rPr>
              <a:t>the right to determine the nature and manner of use of the underlying asset</a:t>
            </a:r>
          </a:p>
          <a:p>
            <a:pPr marL="285750" indent="-285750">
              <a:buFont typeface="Wingdings" panose="05000000000000000000" pitchFamily="2" charset="2"/>
              <a:buChar char="ü"/>
            </a:pPr>
            <a:r>
              <a:rPr lang="en-US" sz="1700" b="1" dirty="0">
                <a:solidFill>
                  <a:srgbClr val="7030A0"/>
                </a:solidFill>
                <a:latin typeface="Arial Narrow" panose="020B0606020202030204" pitchFamily="34" charset="0"/>
              </a:rPr>
              <a:t>Substantially all leases are treated as Capital Leases</a:t>
            </a:r>
          </a:p>
          <a:p>
            <a:pPr marL="285750" indent="-285750">
              <a:buFont typeface="Wingdings" panose="05000000000000000000" pitchFamily="2" charset="2"/>
              <a:buChar char="ü"/>
            </a:pPr>
            <a:r>
              <a:rPr lang="en-US" sz="1700" b="1" dirty="0">
                <a:solidFill>
                  <a:srgbClr val="7030A0"/>
                </a:solidFill>
                <a:latin typeface="Arial Narrow" panose="020B0606020202030204" pitchFamily="34" charset="0"/>
              </a:rPr>
              <a:t>Short-term Leases are excluded from this standard</a:t>
            </a:r>
          </a:p>
          <a:p>
            <a:pPr marL="742950" lvl="1" indent="-285750">
              <a:buFont typeface="Wingdings" panose="05000000000000000000" pitchFamily="2" charset="2"/>
              <a:buChar char="ü"/>
            </a:pPr>
            <a:r>
              <a:rPr lang="en-US" sz="1700" b="1" dirty="0">
                <a:solidFill>
                  <a:srgbClr val="7030A0"/>
                </a:solidFill>
                <a:latin typeface="Arial Narrow" panose="020B0606020202030204" pitchFamily="34" charset="0"/>
              </a:rPr>
              <a:t>Short-term is defined as a lease that, at the commencement of the lease, has a maximum possible lease term of 12 months, including any options to extend regardless of their probability of being exercised. </a:t>
            </a:r>
          </a:p>
          <a:p>
            <a:pPr marL="412750" indent="-285750">
              <a:lnSpc>
                <a:spcPct val="100000"/>
              </a:lnSpc>
              <a:buFont typeface="Wingdings" panose="05000000000000000000" pitchFamily="2" charset="2"/>
              <a:buChar char="ü"/>
              <a:tabLst>
                <a:tab pos="354965" algn="l"/>
              </a:tabLst>
            </a:pPr>
            <a:r>
              <a:rPr lang="en-US" sz="1700" b="1" dirty="0">
                <a:solidFill>
                  <a:srgbClr val="7030A0"/>
                </a:solidFill>
                <a:latin typeface="Arial Narrow" panose="020B0606020202030204" pitchFamily="34" charset="0"/>
              </a:rPr>
              <a:t>Other Exceptions (lessors and lessees)</a:t>
            </a:r>
          </a:p>
          <a:p>
            <a:pPr marL="813435" lvl="1" indent="-285750">
              <a:lnSpc>
                <a:spcPct val="100000"/>
              </a:lnSpc>
              <a:buFont typeface="Wingdings" panose="05000000000000000000" pitchFamily="2" charset="2"/>
              <a:buChar char="ü"/>
              <a:tabLst>
                <a:tab pos="756285" algn="l"/>
              </a:tabLst>
            </a:pPr>
            <a:r>
              <a:rPr lang="en-US" sz="1700" b="1" dirty="0">
                <a:solidFill>
                  <a:srgbClr val="7030A0"/>
                </a:solidFill>
                <a:latin typeface="Arial Narrow" panose="020B0606020202030204" pitchFamily="34" charset="0"/>
              </a:rPr>
              <a:t>Leases that transfer ownership and do not contain termination options</a:t>
            </a:r>
          </a:p>
          <a:p>
            <a:pPr marL="412750" indent="-285750">
              <a:lnSpc>
                <a:spcPct val="100000"/>
              </a:lnSpc>
              <a:buFont typeface="Wingdings" panose="05000000000000000000" pitchFamily="2" charset="2"/>
              <a:buChar char="ü"/>
              <a:tabLst>
                <a:tab pos="354965" algn="l"/>
              </a:tabLst>
            </a:pPr>
            <a:r>
              <a:rPr lang="en-US" sz="1700" b="1" dirty="0">
                <a:solidFill>
                  <a:srgbClr val="7030A0"/>
                </a:solidFill>
                <a:latin typeface="Arial Narrow" panose="020B0606020202030204" pitchFamily="34" charset="0"/>
              </a:rPr>
              <a:t>Exceptions for lessors</a:t>
            </a:r>
          </a:p>
          <a:p>
            <a:pPr indent="-285750">
              <a:lnSpc>
                <a:spcPts val="550"/>
              </a:lnSpc>
              <a:spcBef>
                <a:spcPts val="25"/>
              </a:spcBef>
              <a:buFont typeface="Wingdings" panose="05000000000000000000" pitchFamily="2" charset="2"/>
              <a:buChar char="ü"/>
            </a:pPr>
            <a:endParaRPr lang="en-US" sz="1700" b="1" dirty="0">
              <a:solidFill>
                <a:srgbClr val="7030A0"/>
              </a:solidFill>
              <a:latin typeface="Arial Narrow" panose="020B0606020202030204" pitchFamily="34" charset="0"/>
            </a:endParaRPr>
          </a:p>
          <a:p>
            <a:pPr marL="813435" lvl="1" indent="-285750">
              <a:lnSpc>
                <a:spcPct val="100000"/>
              </a:lnSpc>
              <a:buFont typeface="Wingdings" panose="05000000000000000000" pitchFamily="2" charset="2"/>
              <a:buChar char="ü"/>
              <a:tabLst>
                <a:tab pos="756285" algn="l"/>
              </a:tabLst>
            </a:pPr>
            <a:r>
              <a:rPr lang="en-US" sz="1700" b="1" dirty="0">
                <a:solidFill>
                  <a:srgbClr val="7030A0"/>
                </a:solidFill>
                <a:latin typeface="Arial Narrow" panose="020B0606020202030204" pitchFamily="34" charset="0"/>
              </a:rPr>
              <a:t>Leases of assets that are investments (under GASB 72 definition)</a:t>
            </a:r>
          </a:p>
          <a:p>
            <a:pPr lvl="1" indent="-285750">
              <a:lnSpc>
                <a:spcPts val="550"/>
              </a:lnSpc>
              <a:spcBef>
                <a:spcPts val="28"/>
              </a:spcBef>
              <a:buFont typeface="Wingdings" panose="05000000000000000000" pitchFamily="2" charset="2"/>
              <a:buChar char="ü"/>
            </a:pPr>
            <a:endParaRPr lang="en-US" sz="1700" b="1" dirty="0">
              <a:solidFill>
                <a:srgbClr val="7030A0"/>
              </a:solidFill>
              <a:latin typeface="Arial Narrow" panose="020B0606020202030204" pitchFamily="34" charset="0"/>
            </a:endParaRPr>
          </a:p>
          <a:p>
            <a:pPr marL="813435" lvl="1" indent="-285750">
              <a:lnSpc>
                <a:spcPct val="100000"/>
              </a:lnSpc>
              <a:buFont typeface="Wingdings" panose="05000000000000000000" pitchFamily="2" charset="2"/>
              <a:buChar char="ü"/>
              <a:tabLst>
                <a:tab pos="756285" algn="l"/>
              </a:tabLst>
            </a:pPr>
            <a:r>
              <a:rPr lang="en-US" sz="1700" b="1" dirty="0">
                <a:solidFill>
                  <a:srgbClr val="7030A0"/>
                </a:solidFill>
                <a:latin typeface="Arial Narrow" panose="020B0606020202030204" pitchFamily="34" charset="0"/>
              </a:rPr>
              <a:t>Certain regulated leases (e.g., airport-airline agreements)</a:t>
            </a:r>
          </a:p>
        </p:txBody>
      </p:sp>
    </p:spTree>
    <p:extLst>
      <p:ext uri="{BB962C8B-B14F-4D97-AF65-F5344CB8AC3E}">
        <p14:creationId xmlns:p14="http://schemas.microsoft.com/office/powerpoint/2010/main" val="794824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C785CBB-9D03-4FB1-8E6E-A0718F97C98B}"/>
              </a:ext>
            </a:extLst>
          </p:cNvPr>
          <p:cNvSpPr txBox="1">
            <a:spLocks/>
          </p:cNvSpPr>
          <p:nvPr/>
        </p:nvSpPr>
        <p:spPr>
          <a:xfrm>
            <a:off x="838200" y="1524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GASB No. 87 - Leases</a:t>
            </a:r>
          </a:p>
          <a:p>
            <a:endParaRPr lang="en-US" dirty="0"/>
          </a:p>
        </p:txBody>
      </p:sp>
      <p:sp>
        <p:nvSpPr>
          <p:cNvPr id="5" name="TextBox 4">
            <a:extLst>
              <a:ext uri="{FF2B5EF4-FFF2-40B4-BE49-F238E27FC236}">
                <a16:creationId xmlns:a16="http://schemas.microsoft.com/office/drawing/2014/main" id="{45C971DB-1DEC-40ED-A97E-22C254222FE9}"/>
              </a:ext>
            </a:extLst>
          </p:cNvPr>
          <p:cNvSpPr txBox="1"/>
          <p:nvPr/>
        </p:nvSpPr>
        <p:spPr>
          <a:xfrm>
            <a:off x="211015" y="1166190"/>
            <a:ext cx="8247185" cy="3046988"/>
          </a:xfrm>
          <a:prstGeom prst="rect">
            <a:avLst/>
          </a:prstGeom>
          <a:noFill/>
        </p:spPr>
        <p:txBody>
          <a:bodyPr wrap="square" rtlCol="0">
            <a:spAutoFit/>
          </a:bodyPr>
          <a:lstStyle/>
          <a:p>
            <a:r>
              <a:rPr lang="en-US" dirty="0"/>
              <a:t> </a:t>
            </a:r>
            <a:endParaRPr lang="en-US" sz="2000" dirty="0"/>
          </a:p>
          <a:p>
            <a:pPr marL="742950" lvl="1" indent="-285750">
              <a:buFont typeface="Wingdings" panose="05000000000000000000" pitchFamily="2" charset="2"/>
              <a:buChar char="ü"/>
            </a:pPr>
            <a:r>
              <a:rPr lang="en-US" sz="2000" b="1" dirty="0">
                <a:solidFill>
                  <a:srgbClr val="7030A0"/>
                </a:solidFill>
                <a:latin typeface="Arial Narrow" panose="020B0606020202030204" pitchFamily="34" charset="0"/>
              </a:rPr>
              <a:t>May have to review contracts that aren’t labeled a “lease” to determine if there are items that would qualify as a lease under GASB 87 in the contracts </a:t>
            </a:r>
          </a:p>
          <a:p>
            <a:pPr marL="742950" lvl="1" indent="-285750">
              <a:buFont typeface="Wingdings" panose="05000000000000000000" pitchFamily="2" charset="2"/>
              <a:buChar char="ü"/>
            </a:pPr>
            <a:r>
              <a:rPr lang="en-US" sz="2000" b="1" dirty="0">
                <a:solidFill>
                  <a:srgbClr val="7030A0"/>
                </a:solidFill>
                <a:latin typeface="Arial Narrow" panose="020B0606020202030204" pitchFamily="34" charset="0"/>
              </a:rPr>
              <a:t>May have to break out maintenance costs versus lease costs (paragraph 64) or leases with different underlying assets (paragraph 65).  See excerpt from GASB 87 below:</a:t>
            </a:r>
          </a:p>
          <a:p>
            <a:pPr lvl="1"/>
            <a:endParaRPr lang="en-US" dirty="0"/>
          </a:p>
          <a:p>
            <a:pPr lvl="1"/>
            <a:endParaRPr lang="en-US" dirty="0"/>
          </a:p>
          <a:p>
            <a:pPr marL="742950" lvl="1"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54D29244-74BD-437E-B950-06ABBF04A1FD}"/>
              </a:ext>
            </a:extLst>
          </p:cNvPr>
          <p:cNvPicPr>
            <a:picLocks noChangeAspect="1"/>
          </p:cNvPicPr>
          <p:nvPr/>
        </p:nvPicPr>
        <p:blipFill>
          <a:blip r:embed="rId3"/>
          <a:stretch>
            <a:fillRect/>
          </a:stretch>
        </p:blipFill>
        <p:spPr>
          <a:xfrm>
            <a:off x="1914525" y="3506212"/>
            <a:ext cx="5324475" cy="3199388"/>
          </a:xfrm>
          <a:prstGeom prst="rect">
            <a:avLst/>
          </a:prstGeom>
        </p:spPr>
      </p:pic>
    </p:spTree>
    <p:extLst>
      <p:ext uri="{BB962C8B-B14F-4D97-AF65-F5344CB8AC3E}">
        <p14:creationId xmlns:p14="http://schemas.microsoft.com/office/powerpoint/2010/main" val="4107174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C785CBB-9D03-4FB1-8E6E-A0718F97C98B}"/>
              </a:ext>
            </a:extLst>
          </p:cNvPr>
          <p:cNvSpPr txBox="1">
            <a:spLocks/>
          </p:cNvSpPr>
          <p:nvPr/>
        </p:nvSpPr>
        <p:spPr>
          <a:xfrm>
            <a:off x="838200" y="1524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GASB No. 87 - Leases</a:t>
            </a:r>
          </a:p>
          <a:p>
            <a:endParaRPr lang="en-US" dirty="0"/>
          </a:p>
        </p:txBody>
      </p:sp>
      <p:sp>
        <p:nvSpPr>
          <p:cNvPr id="7" name="TextBox 6">
            <a:extLst>
              <a:ext uri="{FF2B5EF4-FFF2-40B4-BE49-F238E27FC236}">
                <a16:creationId xmlns:a16="http://schemas.microsoft.com/office/drawing/2014/main" id="{A2F940B0-08F6-4B65-8E00-F2B535616BD8}"/>
              </a:ext>
            </a:extLst>
          </p:cNvPr>
          <p:cNvSpPr txBox="1"/>
          <p:nvPr/>
        </p:nvSpPr>
        <p:spPr>
          <a:xfrm>
            <a:off x="447261" y="1676400"/>
            <a:ext cx="8249478" cy="4570482"/>
          </a:xfrm>
          <a:prstGeom prst="rect">
            <a:avLst/>
          </a:prstGeom>
          <a:noFill/>
        </p:spPr>
        <p:txBody>
          <a:bodyPr wrap="square" rtlCol="0">
            <a:spAutoFit/>
          </a:bodyPr>
          <a:lstStyle/>
          <a:p>
            <a:pPr marL="285750" indent="-285750">
              <a:buFont typeface="Wingdings" panose="05000000000000000000" pitchFamily="2" charset="2"/>
              <a:buChar char="ü"/>
            </a:pPr>
            <a:r>
              <a:rPr lang="en-US" sz="2100" b="1" dirty="0">
                <a:solidFill>
                  <a:srgbClr val="7030A0"/>
                </a:solidFill>
                <a:latin typeface="Arial Narrow" panose="020B0606020202030204" pitchFamily="34" charset="0"/>
              </a:rPr>
              <a:t>GASB 87 Workshop</a:t>
            </a:r>
          </a:p>
          <a:p>
            <a:pPr marL="742950" lvl="1" indent="-285750">
              <a:buFont typeface="Wingdings" panose="05000000000000000000" pitchFamily="2" charset="2"/>
              <a:buChar char="ü"/>
            </a:pPr>
            <a:r>
              <a:rPr lang="en-US" sz="2100" b="1" dirty="0">
                <a:solidFill>
                  <a:srgbClr val="7030A0"/>
                </a:solidFill>
                <a:latin typeface="Arial Narrow" panose="020B0606020202030204" pitchFamily="34" charset="0"/>
              </a:rPr>
              <a:t>Thursday, June 6, 2019 from 1-3 pm.</a:t>
            </a:r>
          </a:p>
          <a:p>
            <a:pPr marL="742950" lvl="1" indent="-285750">
              <a:buFont typeface="Wingdings" panose="05000000000000000000" pitchFamily="2" charset="2"/>
              <a:buChar char="ü"/>
            </a:pPr>
            <a:r>
              <a:rPr lang="en-US" sz="2100" b="1" dirty="0">
                <a:solidFill>
                  <a:srgbClr val="7030A0"/>
                </a:solidFill>
                <a:latin typeface="Arial Narrow" panose="020B0606020202030204" pitchFamily="34" charset="0"/>
              </a:rPr>
              <a:t>Rooms 1514A &amp; 1514B located on the 15</a:t>
            </a:r>
            <a:r>
              <a:rPr lang="en-US" sz="2100" b="1" baseline="30000" dirty="0">
                <a:solidFill>
                  <a:srgbClr val="7030A0"/>
                </a:solidFill>
                <a:latin typeface="Arial Narrow" panose="020B0606020202030204" pitchFamily="34" charset="0"/>
              </a:rPr>
              <a:t>th</a:t>
            </a:r>
            <a:r>
              <a:rPr lang="en-US" sz="2100" b="1" dirty="0">
                <a:solidFill>
                  <a:srgbClr val="7030A0"/>
                </a:solidFill>
                <a:latin typeface="Arial Narrow" panose="020B0606020202030204" pitchFamily="34" charset="0"/>
              </a:rPr>
              <a:t> floor of the West tower </a:t>
            </a:r>
          </a:p>
          <a:p>
            <a:pPr marL="285750" indent="-285750">
              <a:buFont typeface="Wingdings" panose="05000000000000000000" pitchFamily="2" charset="2"/>
              <a:buChar char="ü"/>
            </a:pPr>
            <a:endParaRPr lang="en-US" sz="2100" b="1" dirty="0">
              <a:solidFill>
                <a:srgbClr val="7030A0"/>
              </a:solidFill>
              <a:latin typeface="Arial Narrow" panose="020B0606020202030204" pitchFamily="34" charset="0"/>
            </a:endParaRPr>
          </a:p>
          <a:p>
            <a:pPr marL="285750" indent="-285750">
              <a:buFont typeface="Wingdings" panose="05000000000000000000" pitchFamily="2" charset="2"/>
              <a:buChar char="ü"/>
            </a:pPr>
            <a:r>
              <a:rPr lang="en-US" sz="2100" b="1" dirty="0">
                <a:solidFill>
                  <a:srgbClr val="7030A0"/>
                </a:solidFill>
                <a:latin typeface="Arial Narrow" panose="020B0606020202030204" pitchFamily="34" charset="0"/>
              </a:rPr>
              <a:t> Some of the topics to be discussed at this workshop include:</a:t>
            </a:r>
          </a:p>
          <a:p>
            <a:pPr marL="742950" lvl="1" indent="-285750">
              <a:buFont typeface="Wingdings" panose="05000000000000000000" pitchFamily="2" charset="2"/>
              <a:buChar char="ü"/>
            </a:pPr>
            <a:r>
              <a:rPr lang="en-US" sz="2100" b="1" dirty="0">
                <a:solidFill>
                  <a:srgbClr val="7030A0"/>
                </a:solidFill>
                <a:latin typeface="Arial Narrow" panose="020B0606020202030204" pitchFamily="34" charset="0"/>
              </a:rPr>
              <a:t>Lease population – all leases will be reported as capital </a:t>
            </a:r>
          </a:p>
          <a:p>
            <a:pPr marL="742950" lvl="1" indent="-285750">
              <a:buFont typeface="Wingdings" panose="05000000000000000000" pitchFamily="2" charset="2"/>
              <a:buChar char="ü"/>
            </a:pPr>
            <a:r>
              <a:rPr lang="en-US" sz="2100" b="1" dirty="0">
                <a:solidFill>
                  <a:srgbClr val="7030A0"/>
                </a:solidFill>
                <a:latin typeface="Arial Narrow" panose="020B0606020202030204" pitchFamily="34" charset="0"/>
              </a:rPr>
              <a:t>Upcoming high-level changes to lease agreement data form</a:t>
            </a:r>
          </a:p>
          <a:p>
            <a:pPr marL="742950" lvl="1" indent="-285750">
              <a:buFont typeface="Wingdings" panose="05000000000000000000" pitchFamily="2" charset="2"/>
              <a:buChar char="ü"/>
            </a:pPr>
            <a:r>
              <a:rPr lang="en-US" sz="2100" b="1" dirty="0">
                <a:solidFill>
                  <a:srgbClr val="7030A0"/>
                </a:solidFill>
                <a:latin typeface="Arial Narrow" panose="020B0606020202030204" pitchFamily="34" charset="0"/>
              </a:rPr>
              <a:t>Review of leases for items to be expensed and not capitalized (ex: maintenance)</a:t>
            </a:r>
          </a:p>
          <a:p>
            <a:pPr marL="742950" lvl="1" indent="-285750">
              <a:buFont typeface="Wingdings" panose="05000000000000000000" pitchFamily="2" charset="2"/>
              <a:buChar char="ü"/>
            </a:pPr>
            <a:r>
              <a:rPr lang="en-US" sz="2100" b="1" dirty="0">
                <a:solidFill>
                  <a:srgbClr val="7030A0"/>
                </a:solidFill>
                <a:latin typeface="Arial Narrow" panose="020B0606020202030204" pitchFamily="34" charset="0"/>
              </a:rPr>
              <a:t>Exposure Draft and Implementation Guide </a:t>
            </a:r>
          </a:p>
          <a:p>
            <a:pPr marL="285750" indent="-285750">
              <a:buFont typeface="Wingdings" panose="05000000000000000000" pitchFamily="2" charset="2"/>
              <a:buChar char="ü"/>
            </a:pPr>
            <a:endParaRPr lang="en-US" sz="2100" b="1" dirty="0">
              <a:solidFill>
                <a:srgbClr val="7030A0"/>
              </a:solidFill>
              <a:latin typeface="Arial Narrow" panose="020B0606020202030204" pitchFamily="34" charset="0"/>
            </a:endParaRPr>
          </a:p>
          <a:p>
            <a:pPr marL="285750" indent="-285750">
              <a:buFont typeface="Wingdings" panose="05000000000000000000" pitchFamily="2" charset="2"/>
              <a:buChar char="ü"/>
            </a:pPr>
            <a:r>
              <a:rPr lang="en-US" sz="2100" b="1" dirty="0">
                <a:solidFill>
                  <a:srgbClr val="7030A0"/>
                </a:solidFill>
                <a:latin typeface="Arial Narrow" panose="020B0606020202030204" pitchFamily="34" charset="0"/>
              </a:rPr>
              <a:t>Please send an email to </a:t>
            </a:r>
            <a:r>
              <a:rPr lang="en-US" sz="2100" b="1" u="sng" dirty="0">
                <a:solidFill>
                  <a:srgbClr val="7030A0"/>
                </a:solidFill>
                <a:latin typeface="Arial Narrow" panose="020B0606020202030204" pitchFamily="34" charset="0"/>
                <a:hlinkClick r:id="rId3">
                  <a:extLst>
                    <a:ext uri="{A12FA001-AC4F-418D-AE19-62706E023703}">
                      <ahyp:hlinkClr xmlns:ahyp="http://schemas.microsoft.com/office/drawing/2018/hyperlinkcolor" val="tx"/>
                    </a:ext>
                  </a:extLst>
                </a:hlinkClick>
              </a:rPr>
              <a:t>SAO_reporting@sao.ga.gov</a:t>
            </a:r>
            <a:r>
              <a:rPr lang="en-US" sz="2100" b="1" dirty="0">
                <a:solidFill>
                  <a:srgbClr val="7030A0"/>
                </a:solidFill>
                <a:latin typeface="Arial Narrow" panose="020B0606020202030204" pitchFamily="34" charset="0"/>
              </a:rPr>
              <a:t> with any additional questions or topics you would like to discuss during this workshop.  </a:t>
            </a:r>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1736793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endParaRPr lang="en-US" dirty="0"/>
          </a:p>
          <a:p>
            <a:pPr marL="0" indent="0" algn="ctr">
              <a:buNone/>
            </a:pPr>
            <a:endParaRPr lang="en-US" dirty="0"/>
          </a:p>
          <a:p>
            <a:pPr marL="0" indent="0" algn="ctr">
              <a:buNone/>
            </a:pPr>
            <a:r>
              <a:rPr lang="en-US" dirty="0">
                <a:solidFill>
                  <a:schemeClr val="tx2"/>
                </a:solidFill>
                <a:latin typeface="Arial Narrow" panose="020B0606020202030204" pitchFamily="34" charset="0"/>
              </a:rPr>
              <a:t>BCR Reminders</a:t>
            </a:r>
          </a:p>
        </p:txBody>
      </p:sp>
      <p:sp>
        <p:nvSpPr>
          <p:cNvPr id="3" name="Title 2"/>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3288723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8001000" cy="5257800"/>
          </a:xfrm>
        </p:spPr>
        <p:txBody>
          <a:bodyPr/>
          <a:lstStyle/>
          <a:p>
            <a:r>
              <a:rPr lang="en-US" sz="2600" dirty="0">
                <a:solidFill>
                  <a:srgbClr val="7030A0"/>
                </a:solidFill>
                <a:latin typeface="Arial Narrow" panose="020B0606020202030204" pitchFamily="34" charset="0"/>
              </a:rPr>
              <a:t>Entries aren’t being posted to tie in fund balance until files are received from SAO </a:t>
            </a:r>
          </a:p>
          <a:p>
            <a:r>
              <a:rPr lang="en-US" sz="2600" dirty="0">
                <a:solidFill>
                  <a:schemeClr val="tx2"/>
                </a:solidFill>
                <a:latin typeface="Arial Narrow" panose="020B0606020202030204" pitchFamily="34" charset="0"/>
              </a:rPr>
              <a:t>Entries posted to fund balance accounts after tied in (especially during 998)</a:t>
            </a:r>
          </a:p>
          <a:p>
            <a:r>
              <a:rPr lang="en-US" sz="2600" dirty="0">
                <a:solidFill>
                  <a:schemeClr val="tx2"/>
                </a:solidFill>
                <a:latin typeface="Arial Narrow" panose="020B0606020202030204" pitchFamily="34" charset="0"/>
              </a:rPr>
              <a:t>Post Closing Adjustments (PCA) form does not match BCR form</a:t>
            </a:r>
          </a:p>
          <a:p>
            <a:r>
              <a:rPr lang="en-US" sz="2600" dirty="0">
                <a:solidFill>
                  <a:schemeClr val="tx2"/>
                </a:solidFill>
                <a:latin typeface="Arial Narrow" panose="020B0606020202030204" pitchFamily="34" charset="0"/>
              </a:rPr>
              <a:t>Budget variances not corrected prior to OPB budget system closing</a:t>
            </a:r>
          </a:p>
          <a:p>
            <a:r>
              <a:rPr lang="en-US" sz="2600" dirty="0">
                <a:solidFill>
                  <a:schemeClr val="tx2"/>
                </a:solidFill>
                <a:latin typeface="Arial Narrow" panose="020B0606020202030204" pitchFamily="34" charset="0"/>
              </a:rPr>
              <a:t>Reserve requests to OPB not matching what agencies provided as reserved fund balance on the BCR</a:t>
            </a:r>
          </a:p>
        </p:txBody>
      </p:sp>
      <p:sp>
        <p:nvSpPr>
          <p:cNvPr id="3" name="Title 2"/>
          <p:cNvSpPr>
            <a:spLocks noGrp="1"/>
          </p:cNvSpPr>
          <p:nvPr>
            <p:ph type="title"/>
          </p:nvPr>
        </p:nvSpPr>
        <p:spPr/>
        <p:txBody>
          <a:bodyPr/>
          <a:lstStyle/>
          <a:p>
            <a:r>
              <a:rPr lang="en-US" dirty="0">
                <a:latin typeface="Arial Narrow" panose="020B0606020202030204" pitchFamily="34" charset="0"/>
              </a:rPr>
              <a:t>Common BCR Issues</a:t>
            </a:r>
          </a:p>
        </p:txBody>
      </p:sp>
    </p:spTree>
    <p:extLst>
      <p:ext uri="{BB962C8B-B14F-4D97-AF65-F5344CB8AC3E}">
        <p14:creationId xmlns:p14="http://schemas.microsoft.com/office/powerpoint/2010/main" val="3820772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200" dirty="0">
                <a:solidFill>
                  <a:schemeClr val="tx2"/>
                </a:solidFill>
                <a:latin typeface="Arial Narrow" panose="020B0606020202030204" pitchFamily="34" charset="0"/>
              </a:rPr>
              <a:t>Accounts are reviewed and reconciled by </a:t>
            </a:r>
            <a:r>
              <a:rPr lang="en-US" sz="2200" u="sng" dirty="0">
                <a:solidFill>
                  <a:schemeClr val="tx2"/>
                </a:solidFill>
                <a:latin typeface="Arial Narrow" panose="020B0606020202030204" pitchFamily="34" charset="0"/>
              </a:rPr>
              <a:t>program</a:t>
            </a:r>
            <a:r>
              <a:rPr lang="en-US" sz="2200" dirty="0">
                <a:solidFill>
                  <a:schemeClr val="tx2"/>
                </a:solidFill>
                <a:latin typeface="Arial Narrow" panose="020B0606020202030204" pitchFamily="34" charset="0"/>
              </a:rPr>
              <a:t> and </a:t>
            </a:r>
            <a:r>
              <a:rPr lang="en-US" sz="2200" u="sng" dirty="0">
                <a:solidFill>
                  <a:schemeClr val="tx2"/>
                </a:solidFill>
                <a:latin typeface="Arial Narrow" panose="020B0606020202030204" pitchFamily="34" charset="0"/>
              </a:rPr>
              <a:t>fund source</a:t>
            </a:r>
          </a:p>
          <a:p>
            <a:pPr>
              <a:buClr>
                <a:schemeClr val="tx2"/>
              </a:buClr>
            </a:pPr>
            <a:r>
              <a:rPr lang="en-US" sz="2200" u="sng" dirty="0">
                <a:solidFill>
                  <a:schemeClr val="tx2"/>
                </a:solidFill>
                <a:latin typeface="Arial Narrow" panose="020B0606020202030204" pitchFamily="34" charset="0"/>
              </a:rPr>
              <a:t>Please refer to the Equity Policy on SAO’s website:  </a:t>
            </a:r>
            <a:r>
              <a:rPr lang="en-US" sz="2200" u="sng" dirty="0">
                <a:solidFill>
                  <a:schemeClr val="tx2"/>
                </a:solidFill>
                <a:latin typeface="Arial Narrow" panose="020B0606020202030204" pitchFamily="34" charset="0"/>
                <a:hlinkClick r:id="rId3">
                  <a:extLst>
                    <a:ext uri="{A12FA001-AC4F-418D-AE19-62706E023703}">
                      <ahyp:hlinkClr xmlns:ahyp="http://schemas.microsoft.com/office/drawing/2018/hyperlinkcolor" val="tx"/>
                    </a:ext>
                  </a:extLst>
                </a:hlinkClick>
              </a:rPr>
              <a:t>https://sao.georgia.gov/accounting-policy-manual</a:t>
            </a:r>
            <a:endParaRPr lang="en-US" sz="2200" u="sng" dirty="0">
              <a:solidFill>
                <a:schemeClr val="tx2"/>
              </a:solidFill>
              <a:latin typeface="Arial Narrow" panose="020B0606020202030204" pitchFamily="34" charset="0"/>
            </a:endParaRPr>
          </a:p>
          <a:p>
            <a:endParaRPr lang="en-US" sz="2200" u="sng" dirty="0">
              <a:solidFill>
                <a:srgbClr val="00B0F0"/>
              </a:solidFill>
            </a:endParaRPr>
          </a:p>
          <a:p>
            <a:endParaRPr lang="en-US" dirty="0"/>
          </a:p>
        </p:txBody>
      </p:sp>
      <p:sp>
        <p:nvSpPr>
          <p:cNvPr id="3" name="Title 2"/>
          <p:cNvSpPr>
            <a:spLocks noGrp="1"/>
          </p:cNvSpPr>
          <p:nvPr>
            <p:ph type="title"/>
          </p:nvPr>
        </p:nvSpPr>
        <p:spPr/>
        <p:txBody>
          <a:bodyPr/>
          <a:lstStyle/>
          <a:p>
            <a:r>
              <a:rPr lang="en-US" sz="3600" dirty="0">
                <a:latin typeface="Arial Narrow" panose="020B0606020202030204" pitchFamily="34" charset="0"/>
              </a:rPr>
              <a:t>Tie in Beginning Fund Balance</a:t>
            </a:r>
          </a:p>
        </p:txBody>
      </p:sp>
      <p:pic>
        <p:nvPicPr>
          <p:cNvPr id="4" name="Picture 3">
            <a:extLst>
              <a:ext uri="{FF2B5EF4-FFF2-40B4-BE49-F238E27FC236}">
                <a16:creationId xmlns:a16="http://schemas.microsoft.com/office/drawing/2014/main" id="{BC16B221-407A-4649-81B9-D053B323801F}"/>
              </a:ext>
            </a:extLst>
          </p:cNvPr>
          <p:cNvPicPr>
            <a:picLocks noChangeAspect="1"/>
          </p:cNvPicPr>
          <p:nvPr/>
        </p:nvPicPr>
        <p:blipFill>
          <a:blip r:embed="rId4"/>
          <a:stretch>
            <a:fillRect/>
          </a:stretch>
        </p:blipFill>
        <p:spPr>
          <a:xfrm>
            <a:off x="971550" y="2514600"/>
            <a:ext cx="6115050" cy="3576053"/>
          </a:xfrm>
          <a:prstGeom prst="rect">
            <a:avLst/>
          </a:prstGeom>
        </p:spPr>
      </p:pic>
    </p:spTree>
    <p:extLst>
      <p:ext uri="{BB962C8B-B14F-4D97-AF65-F5344CB8AC3E}">
        <p14:creationId xmlns:p14="http://schemas.microsoft.com/office/powerpoint/2010/main" val="285291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latin typeface="Arial Narrow" panose="020B0606020202030204" pitchFamily="34" charset="0"/>
              </a:rPr>
              <a:t>Upcoming GASBs</a:t>
            </a:r>
          </a:p>
          <a:p>
            <a:r>
              <a:rPr lang="en-US" sz="2400" dirty="0">
                <a:latin typeface="Arial Narrow" panose="020B0606020202030204" pitchFamily="34" charset="0"/>
              </a:rPr>
              <a:t>BCR Reminders</a:t>
            </a:r>
          </a:p>
          <a:p>
            <a:r>
              <a:rPr lang="en-US" sz="2400" dirty="0">
                <a:latin typeface="Arial Narrow" panose="020B0606020202030204" pitchFamily="34" charset="0"/>
              </a:rPr>
              <a:t>Capital Projects Funds</a:t>
            </a:r>
          </a:p>
          <a:p>
            <a:r>
              <a:rPr lang="en-US" sz="2400" dirty="0">
                <a:latin typeface="Arial Narrow" panose="020B0606020202030204" pitchFamily="34" charset="0"/>
              </a:rPr>
              <a:t>CAFR Forms</a:t>
            </a:r>
          </a:p>
          <a:p>
            <a:r>
              <a:rPr lang="en-US" sz="2400" dirty="0">
                <a:latin typeface="Arial Narrow" panose="020B0606020202030204" pitchFamily="34" charset="0"/>
              </a:rPr>
              <a:t>Single Audit</a:t>
            </a:r>
          </a:p>
          <a:p>
            <a:r>
              <a:rPr lang="en-US" sz="2400" dirty="0">
                <a:latin typeface="Arial Narrow" panose="020B0606020202030204" pitchFamily="34" charset="0"/>
              </a:rPr>
              <a:t>Post-Closing Adjustments (PCA) Tips</a:t>
            </a:r>
          </a:p>
          <a:p>
            <a:r>
              <a:rPr lang="en-US" sz="2400" dirty="0">
                <a:latin typeface="Arial Narrow" panose="020B0606020202030204" pitchFamily="34" charset="0"/>
              </a:rPr>
              <a:t>Other Items Noted from CAFR Process</a:t>
            </a:r>
          </a:p>
          <a:p>
            <a:r>
              <a:rPr lang="en-US" sz="2400" dirty="0">
                <a:latin typeface="Arial Narrow" panose="020B0606020202030204" pitchFamily="34" charset="0"/>
              </a:rPr>
              <a:t>Miscellaneous Items</a:t>
            </a:r>
          </a:p>
          <a:p>
            <a:pPr marL="457200" lvl="1" indent="0">
              <a:buNone/>
            </a:pPr>
            <a:endParaRPr lang="en-US" dirty="0">
              <a:latin typeface="Arial Narrow" panose="020B0606020202030204" pitchFamily="34" charset="0"/>
            </a:endParaRPr>
          </a:p>
          <a:p>
            <a:pPr lvl="1"/>
            <a:r>
              <a:rPr lang="en-US" sz="1800" i="1" dirty="0">
                <a:solidFill>
                  <a:schemeClr val="tx2"/>
                </a:solidFill>
                <a:latin typeface="Arial Narrow" panose="020B0606020202030204" pitchFamily="34" charset="0"/>
              </a:rPr>
              <a:t>Note – items in the </a:t>
            </a:r>
            <a:r>
              <a:rPr lang="en-US" sz="1800" i="1" dirty="0">
                <a:solidFill>
                  <a:srgbClr val="7030A0"/>
                </a:solidFill>
                <a:latin typeface="Arial Narrow" panose="020B0606020202030204" pitchFamily="34" charset="0"/>
              </a:rPr>
              <a:t>purple font </a:t>
            </a:r>
            <a:r>
              <a:rPr lang="en-US" sz="1800" i="1" dirty="0">
                <a:solidFill>
                  <a:schemeClr val="tx2"/>
                </a:solidFill>
                <a:latin typeface="Arial Narrow" panose="020B0606020202030204" pitchFamily="34" charset="0"/>
              </a:rPr>
              <a:t>are new items added to the FY19 training</a:t>
            </a:r>
          </a:p>
          <a:p>
            <a:pPr marL="0" indent="0">
              <a:buNone/>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latin typeface="Arial Narrow" panose="020B0606020202030204" pitchFamily="34" charset="0"/>
              </a:rPr>
              <a:t>Agenda</a:t>
            </a:r>
          </a:p>
        </p:txBody>
      </p:sp>
    </p:spTree>
    <p:extLst>
      <p:ext uri="{BB962C8B-B14F-4D97-AF65-F5344CB8AC3E}">
        <p14:creationId xmlns:p14="http://schemas.microsoft.com/office/powerpoint/2010/main" val="1450186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91175"/>
            <a:ext cx="8001000" cy="5257800"/>
          </a:xfrm>
        </p:spPr>
        <p:txBody>
          <a:bodyPr/>
          <a:lstStyle/>
          <a:p>
            <a:pPr>
              <a:buClr>
                <a:schemeClr val="tx2"/>
              </a:buClr>
            </a:pPr>
            <a:r>
              <a:rPr lang="en-US" sz="2800" dirty="0">
                <a:solidFill>
                  <a:schemeClr val="tx2"/>
                </a:solidFill>
                <a:latin typeface="Arial Narrow" panose="020B0606020202030204" pitchFamily="34" charset="0"/>
              </a:rPr>
              <a:t>Once Beginning Fund Balance is tied in, NO entries should be posted to any of those accounts at any point during the year, except for account 337xxx, which establishes Current Fiscal Year reserves.  Offset to reserve establishment is </a:t>
            </a:r>
            <a:r>
              <a:rPr lang="en-US" sz="2800" u="sng" dirty="0">
                <a:solidFill>
                  <a:schemeClr val="tx2"/>
                </a:solidFill>
                <a:latin typeface="Arial Narrow" panose="020B0606020202030204" pitchFamily="34" charset="0"/>
              </a:rPr>
              <a:t>always</a:t>
            </a:r>
            <a:r>
              <a:rPr lang="en-US" sz="2800" dirty="0">
                <a:solidFill>
                  <a:schemeClr val="tx2"/>
                </a:solidFill>
                <a:latin typeface="Arial Narrow" panose="020B0606020202030204" pitchFamily="34" charset="0"/>
              </a:rPr>
              <a:t> 390110.</a:t>
            </a:r>
          </a:p>
          <a:p>
            <a:pPr>
              <a:buClr>
                <a:schemeClr val="tx2"/>
              </a:buClr>
            </a:pPr>
            <a:r>
              <a:rPr lang="en-US" sz="2800" dirty="0">
                <a:solidFill>
                  <a:schemeClr val="tx2"/>
                </a:solidFill>
                <a:latin typeface="Arial Narrow" panose="020B0606020202030204" pitchFamily="34" charset="0"/>
              </a:rPr>
              <a:t>Any entries posted to account 390001, 390104, or 492xxx will cause beginning fund balance to no longer tie to the prior year BCR.</a:t>
            </a:r>
          </a:p>
          <a:p>
            <a:pPr marL="0" indent="0">
              <a:buNone/>
            </a:pPr>
            <a:endParaRPr lang="en-US" dirty="0"/>
          </a:p>
        </p:txBody>
      </p:sp>
      <p:sp>
        <p:nvSpPr>
          <p:cNvPr id="3" name="Title 2"/>
          <p:cNvSpPr>
            <a:spLocks noGrp="1"/>
          </p:cNvSpPr>
          <p:nvPr>
            <p:ph type="title"/>
          </p:nvPr>
        </p:nvSpPr>
        <p:spPr>
          <a:xfrm>
            <a:off x="685800" y="63305"/>
            <a:ext cx="6400800" cy="622495"/>
          </a:xfrm>
        </p:spPr>
        <p:txBody>
          <a:bodyPr/>
          <a:lstStyle/>
          <a:p>
            <a:r>
              <a:rPr lang="en-US" sz="2400" dirty="0">
                <a:latin typeface="Arial Narrow" panose="020B0606020202030204" pitchFamily="34" charset="0"/>
              </a:rPr>
              <a:t>Entries Posted to Fund Balance Accounts After Being Tied In to the PY BCR</a:t>
            </a:r>
          </a:p>
        </p:txBody>
      </p:sp>
    </p:spTree>
    <p:extLst>
      <p:ext uri="{BB962C8B-B14F-4D97-AF65-F5344CB8AC3E}">
        <p14:creationId xmlns:p14="http://schemas.microsoft.com/office/powerpoint/2010/main" val="1515957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solidFill>
                  <a:schemeClr val="tx2"/>
                </a:solidFill>
                <a:latin typeface="Arial Narrow" panose="020B0606020202030204" pitchFamily="34" charset="0"/>
              </a:rPr>
              <a:t>Be certain to review final budget amounts and enter final budget amendments in OPB budget system for Federal and Other funding sources to ensure budgetary compliance by funding source within program prior to OPB budget system closing (8/16/19).</a:t>
            </a:r>
          </a:p>
          <a:p>
            <a:pPr lvl="1"/>
            <a:r>
              <a:rPr lang="en-US" dirty="0">
                <a:solidFill>
                  <a:schemeClr val="tx2"/>
                </a:solidFill>
                <a:latin typeface="Arial Narrow" panose="020B0606020202030204" pitchFamily="34" charset="0"/>
              </a:rPr>
              <a:t>Note: Budget amounts in SAO’s Final BCR come from </a:t>
            </a:r>
            <a:r>
              <a:rPr lang="en-US" b="1" dirty="0">
                <a:solidFill>
                  <a:schemeClr val="tx2"/>
                </a:solidFill>
                <a:latin typeface="Arial Narrow" panose="020B0606020202030204" pitchFamily="34" charset="0"/>
              </a:rPr>
              <a:t>OPB’s budget system</a:t>
            </a:r>
            <a:r>
              <a:rPr lang="en-US" dirty="0">
                <a:solidFill>
                  <a:schemeClr val="tx2"/>
                </a:solidFill>
                <a:latin typeface="Arial Narrow" panose="020B0606020202030204" pitchFamily="34" charset="0"/>
              </a:rPr>
              <a:t>, not TeamWorks.</a:t>
            </a:r>
          </a:p>
          <a:p>
            <a:endParaRPr lang="en-US" dirty="0"/>
          </a:p>
        </p:txBody>
      </p:sp>
      <p:sp>
        <p:nvSpPr>
          <p:cNvPr id="3" name="Title 2"/>
          <p:cNvSpPr>
            <a:spLocks noGrp="1"/>
          </p:cNvSpPr>
          <p:nvPr>
            <p:ph type="title"/>
          </p:nvPr>
        </p:nvSpPr>
        <p:spPr/>
        <p:txBody>
          <a:bodyPr/>
          <a:lstStyle/>
          <a:p>
            <a:r>
              <a:rPr lang="en-US" sz="3600" dirty="0">
                <a:latin typeface="Arial Narrow" panose="020B0606020202030204" pitchFamily="34" charset="0"/>
              </a:rPr>
              <a:t>Non-Compliance with Budget</a:t>
            </a:r>
          </a:p>
        </p:txBody>
      </p:sp>
    </p:spTree>
    <p:extLst>
      <p:ext uri="{BB962C8B-B14F-4D97-AF65-F5344CB8AC3E}">
        <p14:creationId xmlns:p14="http://schemas.microsoft.com/office/powerpoint/2010/main" val="230832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tx2"/>
                </a:solidFill>
                <a:latin typeface="Arial Narrow" panose="020B0606020202030204" pitchFamily="34" charset="0"/>
              </a:rPr>
              <a:t>SAO will be sending draft BCRs on the Monday and Thursday of the 998 close week to assist agencies in reviewing their BCR prior to year end close</a:t>
            </a:r>
          </a:p>
          <a:p>
            <a:r>
              <a:rPr lang="en-US" dirty="0">
                <a:solidFill>
                  <a:schemeClr val="tx2"/>
                </a:solidFill>
                <a:latin typeface="Arial Narrow" panose="020B0606020202030204" pitchFamily="34" charset="0"/>
              </a:rPr>
              <a:t>Goal of this exercise: </a:t>
            </a:r>
          </a:p>
          <a:p>
            <a:pPr lvl="1"/>
            <a:r>
              <a:rPr lang="en-US" dirty="0">
                <a:solidFill>
                  <a:schemeClr val="tx2"/>
                </a:solidFill>
                <a:latin typeface="Arial Narrow" panose="020B0606020202030204" pitchFamily="34" charset="0"/>
              </a:rPr>
              <a:t>(A) To avoid agencies having more expenditures than revenue and to give agencies a chance to review data in SAO format and make necessary adjustments in TeamWorks before 998 close</a:t>
            </a:r>
          </a:p>
          <a:p>
            <a:pPr lvl="1"/>
            <a:r>
              <a:rPr lang="en-US" dirty="0">
                <a:solidFill>
                  <a:schemeClr val="tx2"/>
                </a:solidFill>
                <a:latin typeface="Arial Narrow" panose="020B0606020202030204" pitchFamily="34" charset="0"/>
              </a:rPr>
              <a:t>(B) Reduce the number of PCAs</a:t>
            </a:r>
          </a:p>
        </p:txBody>
      </p:sp>
      <p:sp>
        <p:nvSpPr>
          <p:cNvPr id="3" name="Title 2"/>
          <p:cNvSpPr>
            <a:spLocks noGrp="1"/>
          </p:cNvSpPr>
          <p:nvPr>
            <p:ph type="title"/>
          </p:nvPr>
        </p:nvSpPr>
        <p:spPr/>
        <p:txBody>
          <a:bodyPr/>
          <a:lstStyle/>
          <a:p>
            <a:r>
              <a:rPr lang="en-US" sz="3600" dirty="0">
                <a:latin typeface="Arial Narrow" panose="020B0606020202030204" pitchFamily="34" charset="0"/>
              </a:rPr>
              <a:t>Non-Compliance with Budget</a:t>
            </a:r>
          </a:p>
        </p:txBody>
      </p:sp>
    </p:spTree>
    <p:extLst>
      <p:ext uri="{BB962C8B-B14F-4D97-AF65-F5344CB8AC3E}">
        <p14:creationId xmlns:p14="http://schemas.microsoft.com/office/powerpoint/2010/main" val="53759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3000" dirty="0">
              <a:solidFill>
                <a:schemeClr val="tx2"/>
              </a:solidFill>
              <a:latin typeface="Arial Narrow" panose="020B0606020202030204" pitchFamily="34" charset="0"/>
            </a:endParaRPr>
          </a:p>
          <a:p>
            <a:r>
              <a:rPr lang="en-US" sz="3000" dirty="0">
                <a:solidFill>
                  <a:schemeClr val="tx2"/>
                </a:solidFill>
                <a:latin typeface="Arial Narrow" panose="020B0606020202030204" pitchFamily="34" charset="0"/>
              </a:rPr>
              <a:t>When organizations cancel a PY PO with State  funding sources, these funds are to lapse to OST and not be respent</a:t>
            </a:r>
          </a:p>
          <a:p>
            <a:endParaRPr lang="en-US" sz="3000" dirty="0">
              <a:solidFill>
                <a:schemeClr val="tx2"/>
              </a:solidFill>
              <a:latin typeface="Arial Narrow" panose="020B0606020202030204" pitchFamily="34" charset="0"/>
            </a:endParaRPr>
          </a:p>
          <a:p>
            <a:r>
              <a:rPr lang="en-US" sz="3000" dirty="0">
                <a:solidFill>
                  <a:schemeClr val="tx2"/>
                </a:solidFill>
                <a:latin typeface="Arial Narrow" panose="020B0606020202030204" pitchFamily="34" charset="0"/>
              </a:rPr>
              <a:t>As a reminder, organizations should be reviewing all PO’s regularly and closing any old PO’s or those with no future activity anticipated</a:t>
            </a:r>
          </a:p>
        </p:txBody>
      </p:sp>
      <p:sp>
        <p:nvSpPr>
          <p:cNvPr id="3" name="Title 2"/>
          <p:cNvSpPr>
            <a:spLocks noGrp="1"/>
          </p:cNvSpPr>
          <p:nvPr>
            <p:ph type="title"/>
          </p:nvPr>
        </p:nvSpPr>
        <p:spPr/>
        <p:txBody>
          <a:bodyPr/>
          <a:lstStyle/>
          <a:p>
            <a:r>
              <a:rPr lang="en-US" sz="3600" dirty="0">
                <a:latin typeface="Arial Narrow" panose="020B0606020202030204" pitchFamily="34" charset="0"/>
              </a:rPr>
              <a:t>Purchase Order Reminders</a:t>
            </a:r>
          </a:p>
        </p:txBody>
      </p:sp>
    </p:spTree>
    <p:extLst>
      <p:ext uri="{BB962C8B-B14F-4D97-AF65-F5344CB8AC3E}">
        <p14:creationId xmlns:p14="http://schemas.microsoft.com/office/powerpoint/2010/main" val="3830527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endParaRPr lang="en-US" dirty="0"/>
          </a:p>
          <a:p>
            <a:pPr marL="0" indent="0" algn="ctr">
              <a:buNone/>
            </a:pPr>
            <a:endParaRPr lang="en-US" dirty="0"/>
          </a:p>
          <a:p>
            <a:pPr marL="0" indent="0" algn="ctr">
              <a:buNone/>
            </a:pPr>
            <a:r>
              <a:rPr lang="en-US" dirty="0">
                <a:solidFill>
                  <a:schemeClr val="tx2"/>
                </a:solidFill>
                <a:latin typeface="Arial Narrow" panose="020B0606020202030204" pitchFamily="34" charset="0"/>
              </a:rPr>
              <a:t>Capital Projects Funds</a:t>
            </a:r>
          </a:p>
        </p:txBody>
      </p:sp>
      <p:sp>
        <p:nvSpPr>
          <p:cNvPr id="3" name="Title 2"/>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713967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400" dirty="0">
                <a:solidFill>
                  <a:schemeClr val="tx2"/>
                </a:solidFill>
                <a:latin typeface="Arial Narrow" panose="020B0606020202030204" pitchFamily="34" charset="0"/>
              </a:rPr>
              <a:t>It is ok to post matching federal funds for GO projects as long as a federal fund source is used for the funds (and not the 9xxxx fund source used for the GO Bond funds from GSFIC).</a:t>
            </a:r>
          </a:p>
          <a:p>
            <a:r>
              <a:rPr lang="en-US" sz="2400" dirty="0">
                <a:solidFill>
                  <a:schemeClr val="tx2"/>
                </a:solidFill>
                <a:latin typeface="Arial Narrow" panose="020B0606020202030204" pitchFamily="34" charset="0"/>
              </a:rPr>
              <a:t>Capital Projects Fund accounting policy went into effect </a:t>
            </a:r>
            <a:r>
              <a:rPr lang="en-US" sz="2400" u="sng" dirty="0">
                <a:solidFill>
                  <a:schemeClr val="tx2"/>
                </a:solidFill>
                <a:latin typeface="Arial Narrow" panose="020B0606020202030204" pitchFamily="34" charset="0"/>
              </a:rPr>
              <a:t>7/1/2017</a:t>
            </a:r>
            <a:r>
              <a:rPr lang="en-US" sz="2400" dirty="0">
                <a:solidFill>
                  <a:schemeClr val="tx2"/>
                </a:solidFill>
                <a:latin typeface="Arial Narrow" panose="020B0606020202030204" pitchFamily="34" charset="0"/>
              </a:rPr>
              <a:t> which requires use of a 5xxxx fund to be included in budget fund.</a:t>
            </a:r>
          </a:p>
          <a:p>
            <a:pPr lvl="1"/>
            <a:r>
              <a:rPr lang="en-US" sz="2400" dirty="0">
                <a:solidFill>
                  <a:schemeClr val="tx2"/>
                </a:solidFill>
                <a:latin typeface="Arial Narrow" panose="020B0606020202030204" pitchFamily="34" charset="0"/>
                <a:hlinkClick r:id="rId3">
                  <a:extLst>
                    <a:ext uri="{A12FA001-AC4F-418D-AE19-62706E023703}">
                      <ahyp:hlinkClr xmlns:ahyp="http://schemas.microsoft.com/office/drawing/2018/hyperlinkcolor" val="tx"/>
                    </a:ext>
                  </a:extLst>
                </a:hlinkClick>
              </a:rPr>
              <a:t>https://sao.georgia.gov/business-process-policies</a:t>
            </a:r>
            <a:endParaRPr lang="en-US" sz="2400" dirty="0">
              <a:solidFill>
                <a:schemeClr val="tx2"/>
              </a:solidFill>
              <a:latin typeface="Arial Narrow" panose="020B0606020202030204" pitchFamily="34" charset="0"/>
            </a:endParaRPr>
          </a:p>
          <a:p>
            <a:pPr lvl="0"/>
            <a:r>
              <a:rPr lang="en-US" sz="2400" dirty="0">
                <a:solidFill>
                  <a:schemeClr val="tx2"/>
                </a:solidFill>
                <a:latin typeface="Arial Narrow" panose="020B0606020202030204" pitchFamily="34" charset="0"/>
              </a:rPr>
              <a:t>Account 474002-OFS-Proceeds of General Obligation Bonds</a:t>
            </a:r>
          </a:p>
          <a:p>
            <a:pPr lvl="1"/>
            <a:r>
              <a:rPr lang="en-US" sz="2400" dirty="0">
                <a:solidFill>
                  <a:schemeClr val="tx2"/>
                </a:solidFill>
                <a:latin typeface="Arial Narrow" panose="020B0606020202030204" pitchFamily="34" charset="0"/>
              </a:rPr>
              <a:t>Must be used to post GO bond proceeds from GSFIC and only GO bond proceeds can be posted here </a:t>
            </a:r>
          </a:p>
          <a:p>
            <a:r>
              <a:rPr lang="en-US" sz="2400" dirty="0">
                <a:solidFill>
                  <a:schemeClr val="tx2"/>
                </a:solidFill>
                <a:latin typeface="Arial Narrow" panose="020B0606020202030204" pitchFamily="34" charset="0"/>
              </a:rPr>
              <a:t>Agencies should be able to reconcile their transfers (revenue) from GSFIC and identify timing differences.  Be sure to review transfers in from GSFIC posted to the CPF fund for accuracy.</a:t>
            </a:r>
          </a:p>
          <a:p>
            <a:pPr marL="457200" lvl="1" indent="0">
              <a:buNone/>
            </a:pPr>
            <a:endParaRPr lang="en-US" sz="2000" dirty="0">
              <a:solidFill>
                <a:schemeClr val="tx2"/>
              </a:solidFill>
              <a:latin typeface="Arial Narrow" panose="020B0606020202030204" pitchFamily="34" charset="0"/>
            </a:endParaRPr>
          </a:p>
          <a:p>
            <a:endParaRPr lang="en-US" sz="2800" dirty="0"/>
          </a:p>
        </p:txBody>
      </p:sp>
      <p:sp>
        <p:nvSpPr>
          <p:cNvPr id="3" name="Title 2"/>
          <p:cNvSpPr>
            <a:spLocks noGrp="1"/>
          </p:cNvSpPr>
          <p:nvPr>
            <p:ph type="title"/>
          </p:nvPr>
        </p:nvSpPr>
        <p:spPr/>
        <p:txBody>
          <a:bodyPr/>
          <a:lstStyle/>
          <a:p>
            <a:r>
              <a:rPr lang="en-US" dirty="0">
                <a:latin typeface="Arial Narrow" panose="020B0606020202030204" pitchFamily="34" charset="0"/>
              </a:rPr>
              <a:t>Capital Projects Funds</a:t>
            </a:r>
          </a:p>
        </p:txBody>
      </p:sp>
    </p:spTree>
    <p:extLst>
      <p:ext uri="{BB962C8B-B14F-4D97-AF65-F5344CB8AC3E}">
        <p14:creationId xmlns:p14="http://schemas.microsoft.com/office/powerpoint/2010/main" val="1269041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endParaRPr lang="en-US" dirty="0"/>
          </a:p>
          <a:p>
            <a:pPr marL="0" indent="0" algn="ctr">
              <a:buNone/>
            </a:pPr>
            <a:r>
              <a:rPr lang="en-US" sz="4000" dirty="0">
                <a:solidFill>
                  <a:schemeClr val="tx2"/>
                </a:solidFill>
                <a:latin typeface="Arial Narrow" panose="020B0606020202030204" pitchFamily="34" charset="0"/>
              </a:rPr>
              <a:t>CAFR Forms</a:t>
            </a:r>
          </a:p>
        </p:txBody>
      </p:sp>
      <p:sp>
        <p:nvSpPr>
          <p:cNvPr id="3" name="Title 2"/>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468276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tx2"/>
                </a:solidFill>
                <a:latin typeface="Arial Narrow" panose="020B0606020202030204" pitchFamily="34" charset="0"/>
              </a:rPr>
              <a:t>Lease Agreement Data </a:t>
            </a:r>
          </a:p>
          <a:p>
            <a:r>
              <a:rPr lang="en-US" sz="2400" dirty="0">
                <a:solidFill>
                  <a:schemeClr val="tx2"/>
                </a:solidFill>
                <a:latin typeface="Arial Narrow" panose="020B0606020202030204" pitchFamily="34" charset="0"/>
              </a:rPr>
              <a:t>Capital Assets</a:t>
            </a:r>
          </a:p>
          <a:p>
            <a:r>
              <a:rPr lang="en-US" sz="2400" dirty="0">
                <a:solidFill>
                  <a:schemeClr val="tx2"/>
                </a:solidFill>
                <a:latin typeface="Arial Narrow" panose="020B0606020202030204" pitchFamily="34" charset="0"/>
              </a:rPr>
              <a:t>Inter-Organization Form (Due To/Due From)</a:t>
            </a:r>
          </a:p>
          <a:p>
            <a:r>
              <a:rPr lang="en-US" sz="2400" dirty="0">
                <a:solidFill>
                  <a:schemeClr val="tx2"/>
                </a:solidFill>
                <a:latin typeface="Arial Narrow" panose="020B0606020202030204" pitchFamily="34" charset="0"/>
              </a:rPr>
              <a:t>Pollution Remediation Obligations</a:t>
            </a:r>
          </a:p>
          <a:p>
            <a:r>
              <a:rPr lang="en-US" sz="2400" dirty="0">
                <a:solidFill>
                  <a:schemeClr val="tx2"/>
                </a:solidFill>
                <a:latin typeface="Arial Narrow" panose="020B0606020202030204" pitchFamily="34" charset="0"/>
              </a:rPr>
              <a:t>Unrecorded Receivables and Payables (URP)</a:t>
            </a:r>
          </a:p>
          <a:p>
            <a:r>
              <a:rPr lang="en-US" sz="2400" dirty="0">
                <a:solidFill>
                  <a:schemeClr val="tx2"/>
                </a:solidFill>
                <a:latin typeface="Arial Narrow" panose="020B0606020202030204" pitchFamily="34" charset="0"/>
              </a:rPr>
              <a:t>Revenue Based on Encumbrances (RBE)</a:t>
            </a:r>
          </a:p>
          <a:p>
            <a:r>
              <a:rPr lang="en-US" sz="2400" dirty="0">
                <a:solidFill>
                  <a:schemeClr val="tx2"/>
                </a:solidFill>
                <a:latin typeface="Arial Narrow" panose="020B0606020202030204" pitchFamily="34" charset="0"/>
              </a:rPr>
              <a:t>Cash Form Reminders</a:t>
            </a:r>
          </a:p>
          <a:p>
            <a:r>
              <a:rPr lang="en-US" sz="2400" dirty="0">
                <a:solidFill>
                  <a:schemeClr val="tx2"/>
                </a:solidFill>
                <a:latin typeface="Arial Narrow" panose="020B0606020202030204" pitchFamily="34" charset="0"/>
              </a:rPr>
              <a:t>Classification of Revenue</a:t>
            </a:r>
          </a:p>
          <a:p>
            <a:r>
              <a:rPr lang="en-US" sz="2400" dirty="0">
                <a:solidFill>
                  <a:schemeClr val="tx2"/>
                </a:solidFill>
                <a:latin typeface="Arial Narrow" panose="020B0606020202030204" pitchFamily="34" charset="0"/>
              </a:rPr>
              <a:t>Wdesk</a:t>
            </a:r>
          </a:p>
          <a:p>
            <a:r>
              <a:rPr lang="en-US" sz="2400" dirty="0">
                <a:solidFill>
                  <a:schemeClr val="tx2"/>
                </a:solidFill>
                <a:latin typeface="Arial Narrow" panose="020B0606020202030204" pitchFamily="34" charset="0"/>
              </a:rPr>
              <a:t>Year-end Questionnaire</a:t>
            </a:r>
          </a:p>
          <a:p>
            <a:r>
              <a:rPr lang="en-US" sz="2400" dirty="0">
                <a:solidFill>
                  <a:schemeClr val="tx2"/>
                </a:solidFill>
                <a:latin typeface="Arial Narrow" panose="020B0606020202030204" pitchFamily="34" charset="0"/>
              </a:rPr>
              <a:t>SEFA Reconciliation Form</a:t>
            </a:r>
          </a:p>
          <a:p>
            <a:r>
              <a:rPr lang="en-US" sz="2400" dirty="0">
                <a:solidFill>
                  <a:schemeClr val="tx2"/>
                </a:solidFill>
                <a:latin typeface="Arial Narrow" panose="020B0606020202030204" pitchFamily="34" charset="0"/>
              </a:rPr>
              <a:t>Training Videos</a:t>
            </a:r>
          </a:p>
          <a:p>
            <a:endParaRPr lang="en-US" sz="2800" dirty="0">
              <a:solidFill>
                <a:schemeClr val="accent5"/>
              </a:solidFill>
              <a:latin typeface="Arial Narrow" panose="020B0606020202030204" pitchFamily="34" charset="0"/>
            </a:endParaRPr>
          </a:p>
          <a:p>
            <a:pPr marL="0" indent="0">
              <a:buNone/>
            </a:pPr>
            <a:endParaRPr lang="en-US" sz="2500" dirty="0">
              <a:solidFill>
                <a:schemeClr val="tx2"/>
              </a:solidFill>
              <a:latin typeface="Arial Narrow" panose="020B0606020202030204" pitchFamily="34" charset="0"/>
            </a:endParaRPr>
          </a:p>
          <a:p>
            <a:pPr marL="0" indent="0">
              <a:buNone/>
            </a:pPr>
            <a:endParaRPr lang="en-US" dirty="0"/>
          </a:p>
        </p:txBody>
      </p:sp>
      <p:sp>
        <p:nvSpPr>
          <p:cNvPr id="3" name="Title 2"/>
          <p:cNvSpPr>
            <a:spLocks noGrp="1"/>
          </p:cNvSpPr>
          <p:nvPr>
            <p:ph type="title"/>
          </p:nvPr>
        </p:nvSpPr>
        <p:spPr/>
        <p:txBody>
          <a:bodyPr/>
          <a:lstStyle/>
          <a:p>
            <a:r>
              <a:rPr lang="en-US" dirty="0">
                <a:latin typeface="Arial Narrow" panose="020B0606020202030204" pitchFamily="34" charset="0"/>
              </a:rPr>
              <a:t>CAFR Forms</a:t>
            </a:r>
          </a:p>
        </p:txBody>
      </p:sp>
    </p:spTree>
    <p:extLst>
      <p:ext uri="{BB962C8B-B14F-4D97-AF65-F5344CB8AC3E}">
        <p14:creationId xmlns:p14="http://schemas.microsoft.com/office/powerpoint/2010/main" val="654804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tx2"/>
                </a:solidFill>
                <a:latin typeface="Arial Narrow" panose="020B0606020202030204" pitchFamily="34" charset="0"/>
              </a:rPr>
              <a:t>Lease Agreement Form tips to ensure completeness and accuracy:</a:t>
            </a:r>
          </a:p>
          <a:p>
            <a:pPr lvl="1"/>
            <a:r>
              <a:rPr lang="en-US" sz="2000" u="none" dirty="0">
                <a:solidFill>
                  <a:schemeClr val="tx2"/>
                </a:solidFill>
                <a:latin typeface="Arial Narrow" panose="020B0606020202030204" pitchFamily="34" charset="0"/>
              </a:rPr>
              <a:t>Ensure all leases are reported on the form</a:t>
            </a:r>
          </a:p>
          <a:p>
            <a:pPr lvl="1"/>
            <a:r>
              <a:rPr lang="en-US" sz="2000" u="none" dirty="0">
                <a:solidFill>
                  <a:schemeClr val="tx2"/>
                </a:solidFill>
                <a:latin typeface="Arial Narrow" panose="020B0606020202030204" pitchFamily="34" charset="0"/>
              </a:rPr>
              <a:t>Ensure payment frequency is correct</a:t>
            </a:r>
          </a:p>
          <a:p>
            <a:pPr lvl="1"/>
            <a:r>
              <a:rPr lang="en-US" sz="2000" u="none" dirty="0">
                <a:solidFill>
                  <a:schemeClr val="tx2"/>
                </a:solidFill>
                <a:latin typeface="Arial Narrow" panose="020B0606020202030204" pitchFamily="34" charset="0"/>
              </a:rPr>
              <a:t>No duplication of lease numbers</a:t>
            </a:r>
          </a:p>
          <a:p>
            <a:pPr lvl="1"/>
            <a:r>
              <a:rPr lang="en-US" sz="2000" u="none" dirty="0">
                <a:solidFill>
                  <a:schemeClr val="tx2"/>
                </a:solidFill>
                <a:latin typeface="Arial Narrow" panose="020B0606020202030204" pitchFamily="34" charset="0"/>
              </a:rPr>
              <a:t>Ensure correct and logical date information is reported</a:t>
            </a:r>
          </a:p>
          <a:p>
            <a:pPr lvl="1"/>
            <a:r>
              <a:rPr lang="en-US" sz="2000" u="none" dirty="0">
                <a:solidFill>
                  <a:schemeClr val="tx2"/>
                </a:solidFill>
                <a:latin typeface="Arial Narrow" panose="020B0606020202030204" pitchFamily="34" charset="0"/>
              </a:rPr>
              <a:t>Ensure correct and logical economic life information is reported</a:t>
            </a:r>
          </a:p>
          <a:p>
            <a:pPr lvl="1"/>
            <a:r>
              <a:rPr lang="en-US" sz="2000" u="none" dirty="0">
                <a:solidFill>
                  <a:schemeClr val="tx2"/>
                </a:solidFill>
                <a:latin typeface="Arial Narrow" panose="020B0606020202030204" pitchFamily="34" charset="0"/>
              </a:rPr>
              <a:t>Ensure rent steps information is reported correctly</a:t>
            </a:r>
          </a:p>
          <a:p>
            <a:pPr lvl="1"/>
            <a:r>
              <a:rPr lang="en-US" sz="2000" b="1" dirty="0">
                <a:solidFill>
                  <a:schemeClr val="tx2"/>
                </a:solidFill>
                <a:latin typeface="Arial Narrow" panose="020B0606020202030204" pitchFamily="34" charset="0"/>
              </a:rPr>
              <a:t>Do not report information for leases with GBA and SPC – only lease agreements outside the reporting entity are included in the CAFR</a:t>
            </a:r>
          </a:p>
          <a:p>
            <a:pPr lvl="1"/>
            <a:r>
              <a:rPr lang="en-US" sz="2000" u="none" dirty="0">
                <a:solidFill>
                  <a:schemeClr val="tx2"/>
                </a:solidFill>
                <a:latin typeface="Arial Narrow" panose="020B0606020202030204" pitchFamily="34" charset="0"/>
              </a:rPr>
              <a:t>Ensure form is submitted with all required data filled in</a:t>
            </a:r>
          </a:p>
          <a:p>
            <a:pPr lvl="1"/>
            <a:endParaRPr lang="en-US" sz="1700" dirty="0"/>
          </a:p>
        </p:txBody>
      </p:sp>
      <p:sp>
        <p:nvSpPr>
          <p:cNvPr id="3" name="Title 2"/>
          <p:cNvSpPr>
            <a:spLocks noGrp="1"/>
          </p:cNvSpPr>
          <p:nvPr>
            <p:ph type="title"/>
          </p:nvPr>
        </p:nvSpPr>
        <p:spPr/>
        <p:txBody>
          <a:bodyPr/>
          <a:lstStyle/>
          <a:p>
            <a:r>
              <a:rPr lang="en-US" dirty="0">
                <a:latin typeface="Arial Narrow" panose="020B0606020202030204" pitchFamily="34" charset="0"/>
              </a:rPr>
              <a:t>Leases</a:t>
            </a:r>
          </a:p>
        </p:txBody>
      </p:sp>
    </p:spTree>
    <p:extLst>
      <p:ext uri="{BB962C8B-B14F-4D97-AF65-F5344CB8AC3E}">
        <p14:creationId xmlns:p14="http://schemas.microsoft.com/office/powerpoint/2010/main" val="2424361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143000"/>
            <a:ext cx="8001000" cy="5562600"/>
          </a:xfrm>
        </p:spPr>
        <p:txBody>
          <a:bodyPr/>
          <a:lstStyle/>
          <a:p>
            <a:r>
              <a:rPr lang="en-US" sz="2800" dirty="0">
                <a:solidFill>
                  <a:schemeClr val="tx2"/>
                </a:solidFill>
                <a:latin typeface="Arial Narrow" panose="020B0606020202030204" pitchFamily="34" charset="0"/>
              </a:rPr>
              <a:t>Lease Agreement Form tips to ensure completeness and accuracy:</a:t>
            </a:r>
          </a:p>
          <a:p>
            <a:pPr lvl="1"/>
            <a:r>
              <a:rPr lang="en-US" sz="2000" u="none" dirty="0">
                <a:solidFill>
                  <a:schemeClr val="tx2"/>
                </a:solidFill>
                <a:latin typeface="Arial Narrow" panose="020B0606020202030204" pitchFamily="34" charset="0"/>
              </a:rPr>
              <a:t>One-year lease with renewal periods need to be included as these are leases and not one-year contracts.  </a:t>
            </a:r>
          </a:p>
          <a:p>
            <a:pPr lvl="1"/>
            <a:r>
              <a:rPr lang="en-US" sz="2000" u="none" dirty="0">
                <a:solidFill>
                  <a:schemeClr val="tx2"/>
                </a:solidFill>
                <a:latin typeface="Arial Narrow" panose="020B0606020202030204" pitchFamily="34" charset="0"/>
              </a:rPr>
              <a:t>Report all </a:t>
            </a:r>
            <a:r>
              <a:rPr lang="en-US" sz="2000" b="1" dirty="0">
                <a:solidFill>
                  <a:schemeClr val="tx2"/>
                </a:solidFill>
                <a:latin typeface="Arial Narrow" panose="020B0606020202030204" pitchFamily="34" charset="0"/>
              </a:rPr>
              <a:t>one-year leases for office space with renewal options</a:t>
            </a:r>
            <a:r>
              <a:rPr lang="en-US" sz="2000" u="none" dirty="0">
                <a:solidFill>
                  <a:schemeClr val="tx2"/>
                </a:solidFill>
                <a:latin typeface="Arial Narrow" panose="020B0606020202030204" pitchFamily="34" charset="0"/>
              </a:rPr>
              <a:t> including those that may have been signed by the State Properties Commission (SPC) on behalf of your organization.  SPC will only report true multi-year leases therefore, </a:t>
            </a:r>
            <a:r>
              <a:rPr lang="en-US" sz="2000" b="1" dirty="0">
                <a:solidFill>
                  <a:schemeClr val="tx2"/>
                </a:solidFill>
                <a:latin typeface="Arial Narrow" panose="020B0606020202030204" pitchFamily="34" charset="0"/>
              </a:rPr>
              <a:t>one year leases with renewal options are to be reported by each organization regardless of who signed the lease</a:t>
            </a:r>
            <a:r>
              <a:rPr lang="en-US" sz="2000" dirty="0">
                <a:solidFill>
                  <a:schemeClr val="tx2"/>
                </a:solidFill>
                <a:latin typeface="Arial Narrow" panose="020B0606020202030204" pitchFamily="34" charset="0"/>
              </a:rPr>
              <a:t>.</a:t>
            </a:r>
            <a:r>
              <a:rPr lang="en-US" sz="2000" u="none" dirty="0">
                <a:solidFill>
                  <a:schemeClr val="tx2"/>
                </a:solidFill>
                <a:latin typeface="Arial Narrow" panose="020B0606020202030204" pitchFamily="34" charset="0"/>
              </a:rPr>
              <a:t>  If you have questions about these SPC leases, please contact SPC directly. </a:t>
            </a:r>
          </a:p>
          <a:p>
            <a:pPr lvl="1"/>
            <a:r>
              <a:rPr lang="en-US" sz="2000" b="1" i="1" u="none" dirty="0">
                <a:solidFill>
                  <a:srgbClr val="7030A0"/>
                </a:solidFill>
                <a:latin typeface="Arial Narrow" panose="020B0606020202030204" pitchFamily="34" charset="0"/>
              </a:rPr>
              <a:t>Intent of the lease term overrides the legal form of the lease term for financial reporting purposes.</a:t>
            </a:r>
          </a:p>
          <a:p>
            <a:pPr lvl="1"/>
            <a:r>
              <a:rPr lang="en-US" sz="2000" b="1" dirty="0">
                <a:solidFill>
                  <a:schemeClr val="tx2"/>
                </a:solidFill>
                <a:latin typeface="Arial Narrow" panose="020B0606020202030204" pitchFamily="34" charset="0"/>
              </a:rPr>
              <a:t>Please refer to the Lease Policy on SAO’s website</a:t>
            </a:r>
            <a:r>
              <a:rPr lang="en-US" sz="2000" b="1" u="none" dirty="0">
                <a:solidFill>
                  <a:schemeClr val="tx2"/>
                </a:solidFill>
                <a:latin typeface="Arial Narrow" panose="020B0606020202030204" pitchFamily="34" charset="0"/>
              </a:rPr>
              <a:t>:  </a:t>
            </a:r>
            <a:r>
              <a:rPr lang="en-US" sz="2000" b="1" i="1" u="none" dirty="0">
                <a:solidFill>
                  <a:schemeClr val="tx2"/>
                </a:solidFill>
                <a:latin typeface="Arial Narrow" panose="020B0606020202030204" pitchFamily="34" charset="0"/>
                <a:hlinkClick r:id="rId3">
                  <a:extLst>
                    <a:ext uri="{A12FA001-AC4F-418D-AE19-62706E023703}">
                      <ahyp:hlinkClr xmlns:ahyp="http://schemas.microsoft.com/office/drawing/2018/hyperlinkcolor" val="tx"/>
                    </a:ext>
                  </a:extLst>
                </a:hlinkClick>
              </a:rPr>
              <a:t>https://sao.georgia.gov/accounting-policy-manual</a:t>
            </a:r>
            <a:endParaRPr lang="en-US" sz="2000" i="1" dirty="0">
              <a:solidFill>
                <a:schemeClr val="tx2"/>
              </a:solidFill>
              <a:latin typeface="Arial Narrow" panose="020B0606020202030204" pitchFamily="34" charset="0"/>
            </a:endParaRPr>
          </a:p>
        </p:txBody>
      </p:sp>
      <p:sp>
        <p:nvSpPr>
          <p:cNvPr id="3" name="Title 2"/>
          <p:cNvSpPr>
            <a:spLocks noGrp="1"/>
          </p:cNvSpPr>
          <p:nvPr>
            <p:ph type="title"/>
          </p:nvPr>
        </p:nvSpPr>
        <p:spPr/>
        <p:txBody>
          <a:bodyPr/>
          <a:lstStyle/>
          <a:p>
            <a:r>
              <a:rPr lang="en-US" dirty="0">
                <a:latin typeface="Arial Narrow" panose="020B0606020202030204" pitchFamily="34" charset="0"/>
              </a:rPr>
              <a:t>Leases</a:t>
            </a:r>
          </a:p>
        </p:txBody>
      </p:sp>
    </p:spTree>
    <p:extLst>
      <p:ext uri="{BB962C8B-B14F-4D97-AF65-F5344CB8AC3E}">
        <p14:creationId xmlns:p14="http://schemas.microsoft.com/office/powerpoint/2010/main" val="324725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1D00-A7D2-414D-A809-A76D61FF85C1}"/>
              </a:ext>
            </a:extLst>
          </p:cNvPr>
          <p:cNvSpPr>
            <a:spLocks noGrp="1"/>
          </p:cNvSpPr>
          <p:nvPr>
            <p:ph type="title"/>
          </p:nvPr>
        </p:nvSpPr>
        <p:spPr>
          <a:xfrm>
            <a:off x="1295400" y="3009900"/>
            <a:ext cx="6400800" cy="838200"/>
          </a:xfrm>
        </p:spPr>
        <p:txBody>
          <a:bodyPr/>
          <a:lstStyle/>
          <a:p>
            <a:r>
              <a:rPr lang="en-US" sz="3200" dirty="0">
                <a:solidFill>
                  <a:schemeClr val="accent5"/>
                </a:solidFill>
                <a:latin typeface="Arial Narrow" panose="020B0606020202030204" pitchFamily="34" charset="0"/>
                <a:ea typeface="+mn-ea"/>
                <a:cs typeface="+mn-cs"/>
              </a:rPr>
              <a:t>Upcoming GASBs</a:t>
            </a:r>
          </a:p>
        </p:txBody>
      </p:sp>
    </p:spTree>
    <p:extLst>
      <p:ext uri="{BB962C8B-B14F-4D97-AF65-F5344CB8AC3E}">
        <p14:creationId xmlns:p14="http://schemas.microsoft.com/office/powerpoint/2010/main" val="2796919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001000" cy="5486400"/>
          </a:xfrm>
        </p:spPr>
        <p:txBody>
          <a:bodyPr/>
          <a:lstStyle/>
          <a:p>
            <a:r>
              <a:rPr lang="en-US" sz="2400" dirty="0">
                <a:solidFill>
                  <a:schemeClr val="tx2"/>
                </a:solidFill>
                <a:latin typeface="Arial Narrow" panose="020B0606020202030204" pitchFamily="34" charset="0"/>
              </a:rPr>
              <a:t>Some common things noted during the review of the capital asset forms</a:t>
            </a:r>
            <a:endParaRPr lang="en-US" sz="3600" dirty="0">
              <a:solidFill>
                <a:schemeClr val="tx2"/>
              </a:solidFill>
              <a:latin typeface="Arial Narrow" panose="020B0606020202030204" pitchFamily="34" charset="0"/>
            </a:endParaRPr>
          </a:p>
          <a:p>
            <a:pPr lvl="1"/>
            <a:r>
              <a:rPr lang="en-US" sz="2000" dirty="0">
                <a:solidFill>
                  <a:schemeClr val="tx2"/>
                </a:solidFill>
                <a:latin typeface="Arial Narrow" panose="020B0606020202030204" pitchFamily="34" charset="0"/>
              </a:rPr>
              <a:t>Inadequate Descriptions of Adjustments</a:t>
            </a:r>
          </a:p>
          <a:p>
            <a:pPr lvl="2"/>
            <a:r>
              <a:rPr lang="en-US" sz="1800" dirty="0">
                <a:solidFill>
                  <a:schemeClr val="tx2"/>
                </a:solidFill>
                <a:latin typeface="Arial Narrow" panose="020B0606020202030204" pitchFamily="34" charset="0"/>
              </a:rPr>
              <a:t>Within the Capital Asset Form, there are columns that require additional information.</a:t>
            </a:r>
          </a:p>
          <a:p>
            <a:pPr lvl="3"/>
            <a:r>
              <a:rPr lang="en-US" sz="1600" dirty="0">
                <a:solidFill>
                  <a:schemeClr val="tx2"/>
                </a:solidFill>
                <a:latin typeface="Arial Narrow" panose="020B0606020202030204" pitchFamily="34" charset="0"/>
              </a:rPr>
              <a:t>Adjustments to Beginning Balances</a:t>
            </a:r>
          </a:p>
          <a:p>
            <a:pPr lvl="3"/>
            <a:r>
              <a:rPr lang="en-US" sz="1600" dirty="0">
                <a:solidFill>
                  <a:schemeClr val="tx2"/>
                </a:solidFill>
                <a:latin typeface="Arial Narrow" panose="020B0606020202030204" pitchFamily="34" charset="0"/>
              </a:rPr>
              <a:t>Adjustments to Current Additions/Deletions </a:t>
            </a:r>
          </a:p>
          <a:p>
            <a:pPr lvl="3"/>
            <a:r>
              <a:rPr lang="en-US" sz="1600" dirty="0">
                <a:solidFill>
                  <a:schemeClr val="tx2"/>
                </a:solidFill>
                <a:latin typeface="Arial Narrow" panose="020B0606020202030204" pitchFamily="34" charset="0"/>
              </a:rPr>
              <a:t>GSFIC Transfer to Agency</a:t>
            </a:r>
          </a:p>
          <a:p>
            <a:pPr lvl="3"/>
            <a:r>
              <a:rPr lang="en-US" sz="1600" dirty="0">
                <a:solidFill>
                  <a:schemeClr val="tx2"/>
                </a:solidFill>
                <a:latin typeface="Arial Narrow" panose="020B0606020202030204" pitchFamily="34" charset="0"/>
              </a:rPr>
              <a:t>Donations</a:t>
            </a:r>
          </a:p>
          <a:p>
            <a:pPr lvl="3"/>
            <a:r>
              <a:rPr lang="en-US" sz="1600" dirty="0">
                <a:solidFill>
                  <a:schemeClr val="tx2"/>
                </a:solidFill>
                <a:latin typeface="Arial Narrow" panose="020B0606020202030204" pitchFamily="34" charset="0"/>
              </a:rPr>
              <a:t>Transfers In/Out</a:t>
            </a:r>
          </a:p>
          <a:p>
            <a:pPr lvl="1"/>
            <a:r>
              <a:rPr lang="en-US" sz="2000" dirty="0">
                <a:solidFill>
                  <a:schemeClr val="tx2"/>
                </a:solidFill>
                <a:latin typeface="Arial Narrow" panose="020B0606020202030204" pitchFamily="34" charset="0"/>
              </a:rPr>
              <a:t>Transfers</a:t>
            </a:r>
          </a:p>
          <a:p>
            <a:pPr lvl="2"/>
            <a:r>
              <a:rPr lang="en-US" sz="1800" dirty="0">
                <a:solidFill>
                  <a:schemeClr val="tx2"/>
                </a:solidFill>
                <a:latin typeface="Arial Narrow" panose="020B0606020202030204" pitchFamily="34" charset="0"/>
              </a:rPr>
              <a:t>Transfers between agencies should be recorded at the same amounts at both agencies</a:t>
            </a:r>
          </a:p>
          <a:p>
            <a:pPr lvl="3"/>
            <a:r>
              <a:rPr lang="en-US" sz="1600" dirty="0">
                <a:solidFill>
                  <a:schemeClr val="tx2"/>
                </a:solidFill>
                <a:latin typeface="Arial Narrow" panose="020B0606020202030204" pitchFamily="34" charset="0"/>
              </a:rPr>
              <a:t>Including Accumulated Depreciation</a:t>
            </a:r>
          </a:p>
          <a:p>
            <a:pPr lvl="2"/>
            <a:r>
              <a:rPr lang="en-US" sz="1600" dirty="0">
                <a:solidFill>
                  <a:srgbClr val="7030A0"/>
                </a:solidFill>
                <a:latin typeface="Arial Narrow" panose="020B0606020202030204" pitchFamily="34" charset="0"/>
              </a:rPr>
              <a:t>Review of Executive Order’s will occur in FY19 for asset moves </a:t>
            </a:r>
          </a:p>
          <a:p>
            <a:pPr lvl="2"/>
            <a:r>
              <a:rPr lang="en-US" sz="1800" dirty="0">
                <a:solidFill>
                  <a:schemeClr val="tx2"/>
                </a:solidFill>
                <a:latin typeface="Arial Narrow" panose="020B0606020202030204" pitchFamily="34" charset="0"/>
              </a:rPr>
              <a:t>Please refer to the </a:t>
            </a:r>
            <a:r>
              <a:rPr lang="en-US" sz="1800" i="1" dirty="0">
                <a:solidFill>
                  <a:schemeClr val="tx2"/>
                </a:solidFill>
                <a:latin typeface="Arial Narrow" panose="020B0606020202030204" pitchFamily="34" charset="0"/>
              </a:rPr>
              <a:t>Transfer of Capital Assets </a:t>
            </a:r>
            <a:r>
              <a:rPr lang="en-US" sz="1800" dirty="0">
                <a:solidFill>
                  <a:schemeClr val="tx2"/>
                </a:solidFill>
                <a:latin typeface="Arial Narrow" panose="020B0606020202030204" pitchFamily="34" charset="0"/>
              </a:rPr>
              <a:t>Policy at our website</a:t>
            </a:r>
          </a:p>
          <a:p>
            <a:pPr lvl="3"/>
            <a:r>
              <a:rPr lang="en-US" sz="1600" u="sng" dirty="0">
                <a:solidFill>
                  <a:schemeClr val="tx2"/>
                </a:solidFill>
                <a:latin typeface="Arial Narrow" panose="020B0606020202030204" pitchFamily="34" charset="0"/>
              </a:rPr>
              <a:t>http://sao.georgia.gov/accounting-policy-manual</a:t>
            </a:r>
          </a:p>
          <a:p>
            <a:pPr lvl="1"/>
            <a:endParaRPr lang="en-US" sz="2000" dirty="0"/>
          </a:p>
        </p:txBody>
      </p:sp>
      <p:sp>
        <p:nvSpPr>
          <p:cNvPr id="3" name="Title 2"/>
          <p:cNvSpPr>
            <a:spLocks noGrp="1"/>
          </p:cNvSpPr>
          <p:nvPr>
            <p:ph type="title"/>
          </p:nvPr>
        </p:nvSpPr>
        <p:spPr/>
        <p:txBody>
          <a:bodyPr/>
          <a:lstStyle/>
          <a:p>
            <a:r>
              <a:rPr lang="en-US" dirty="0">
                <a:latin typeface="Arial Narrow" panose="020B0606020202030204" pitchFamily="34" charset="0"/>
              </a:rPr>
              <a:t>Capital Assets</a:t>
            </a:r>
          </a:p>
        </p:txBody>
      </p:sp>
    </p:spTree>
    <p:extLst>
      <p:ext uri="{BB962C8B-B14F-4D97-AF65-F5344CB8AC3E}">
        <p14:creationId xmlns:p14="http://schemas.microsoft.com/office/powerpoint/2010/main" val="46333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001000" cy="5257800"/>
          </a:xfrm>
        </p:spPr>
        <p:txBody>
          <a:bodyPr/>
          <a:lstStyle/>
          <a:p>
            <a:endParaRPr lang="en-US" sz="2000" dirty="0"/>
          </a:p>
          <a:p>
            <a:endParaRPr lang="en-US" sz="2000" dirty="0">
              <a:latin typeface="Arial Narrow" panose="020B0606020202030204" pitchFamily="34" charset="0"/>
            </a:endParaRPr>
          </a:p>
          <a:p>
            <a:r>
              <a:rPr lang="en-US" sz="2400" dirty="0">
                <a:latin typeface="Arial Narrow" panose="020B0606020202030204" pitchFamily="34" charset="0"/>
              </a:rPr>
              <a:t>Some common things noted during the review of the capital asset forms</a:t>
            </a:r>
            <a:endParaRPr lang="en-US" sz="2000" dirty="0">
              <a:latin typeface="Arial Narrow" panose="020B0606020202030204" pitchFamily="34" charset="0"/>
            </a:endParaRPr>
          </a:p>
          <a:p>
            <a:pPr lvl="1"/>
            <a:r>
              <a:rPr lang="en-US" sz="2000" dirty="0">
                <a:solidFill>
                  <a:schemeClr val="accent5"/>
                </a:solidFill>
                <a:latin typeface="Arial Narrow" panose="020B0606020202030204" pitchFamily="34" charset="0"/>
              </a:rPr>
              <a:t>Construction In Progress</a:t>
            </a:r>
          </a:p>
          <a:p>
            <a:pPr lvl="2"/>
            <a:r>
              <a:rPr lang="en-US" sz="1800" dirty="0">
                <a:solidFill>
                  <a:schemeClr val="accent5"/>
                </a:solidFill>
                <a:latin typeface="Arial Narrow" panose="020B0606020202030204" pitchFamily="34" charset="0"/>
              </a:rPr>
              <a:t>Ensure CIP amounts are reviewed for accuracy and all “ins and outs” have been recorded appropriately.</a:t>
            </a:r>
          </a:p>
          <a:p>
            <a:pPr lvl="2"/>
            <a:r>
              <a:rPr lang="en-US" sz="1800" dirty="0">
                <a:solidFill>
                  <a:schemeClr val="accent5"/>
                </a:solidFill>
                <a:latin typeface="Arial Narrow" panose="020B0606020202030204" pitchFamily="34" charset="0"/>
              </a:rPr>
              <a:t>Ensure all completed assets that have been put into service have been moved out of CIP and into their proper asset g/l account on the books.</a:t>
            </a:r>
          </a:p>
          <a:p>
            <a:pPr lvl="2"/>
            <a:r>
              <a:rPr lang="en-US" sz="1800" dirty="0">
                <a:solidFill>
                  <a:schemeClr val="accent5"/>
                </a:solidFill>
                <a:latin typeface="Arial Narrow" panose="020B0606020202030204" pitchFamily="34" charset="0"/>
              </a:rPr>
              <a:t>We have come across instances where CIP balances do not change from year to year…this is not normal!  Please review CIP balances to make sure proper amounts are being reported.</a:t>
            </a:r>
          </a:p>
          <a:p>
            <a:pPr lvl="1"/>
            <a:r>
              <a:rPr lang="en-US" sz="2000" dirty="0">
                <a:solidFill>
                  <a:schemeClr val="accent5"/>
                </a:solidFill>
                <a:latin typeface="Arial Narrow" panose="020B0606020202030204" pitchFamily="34" charset="0"/>
              </a:rPr>
              <a:t>Do not write off asset if fully depreciated if still using</a:t>
            </a:r>
          </a:p>
          <a:p>
            <a:pPr lvl="1"/>
            <a:endParaRPr lang="en-US" sz="2000" dirty="0"/>
          </a:p>
        </p:txBody>
      </p:sp>
      <p:sp>
        <p:nvSpPr>
          <p:cNvPr id="3" name="Title 2"/>
          <p:cNvSpPr>
            <a:spLocks noGrp="1"/>
          </p:cNvSpPr>
          <p:nvPr>
            <p:ph type="title"/>
          </p:nvPr>
        </p:nvSpPr>
        <p:spPr/>
        <p:txBody>
          <a:bodyPr/>
          <a:lstStyle/>
          <a:p>
            <a:r>
              <a:rPr lang="en-US" dirty="0">
                <a:latin typeface="Arial Narrow" panose="020B0606020202030204" pitchFamily="34" charset="0"/>
              </a:rPr>
              <a:t>Capital Assets</a:t>
            </a:r>
          </a:p>
        </p:txBody>
      </p:sp>
    </p:spTree>
    <p:extLst>
      <p:ext uri="{BB962C8B-B14F-4D97-AF65-F5344CB8AC3E}">
        <p14:creationId xmlns:p14="http://schemas.microsoft.com/office/powerpoint/2010/main" val="2987555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8001000" cy="5257800"/>
          </a:xfrm>
        </p:spPr>
        <p:txBody>
          <a:bodyPr/>
          <a:lstStyle/>
          <a:p>
            <a:r>
              <a:rPr lang="en-US" sz="2400" dirty="0">
                <a:solidFill>
                  <a:schemeClr val="tx2"/>
                </a:solidFill>
                <a:latin typeface="Arial Narrow" panose="020B0606020202030204" pitchFamily="34" charset="0"/>
              </a:rPr>
              <a:t>Amounts reported on this form should match the amounts reported at the corresponding agency, ex: Agency A is showing a Due From Agency B equaling $50,000.  There should be a Due To Agency A recorded at Agency B for $50,000</a:t>
            </a:r>
          </a:p>
          <a:p>
            <a:pPr lvl="1"/>
            <a:r>
              <a:rPr lang="en-US" sz="2000" u="none" dirty="0">
                <a:solidFill>
                  <a:schemeClr val="tx2"/>
                </a:solidFill>
                <a:latin typeface="Arial Narrow" panose="020B0606020202030204" pitchFamily="34" charset="0"/>
              </a:rPr>
              <a:t>To ensure completeness, reach out to the other agency and verify the amounts they are reporting</a:t>
            </a:r>
          </a:p>
          <a:p>
            <a:pPr lvl="1"/>
            <a:r>
              <a:rPr lang="en-US" sz="2000" u="none" dirty="0">
                <a:solidFill>
                  <a:schemeClr val="tx2"/>
                </a:solidFill>
                <a:latin typeface="Arial Narrow" panose="020B0606020202030204" pitchFamily="34" charset="0"/>
              </a:rPr>
              <a:t>Pick up the phone and call each other</a:t>
            </a:r>
          </a:p>
          <a:p>
            <a:pPr lvl="1"/>
            <a:r>
              <a:rPr lang="en-US" sz="2000" u="none" dirty="0">
                <a:solidFill>
                  <a:srgbClr val="7030A0"/>
                </a:solidFill>
                <a:latin typeface="Arial Narrow" panose="020B0606020202030204" pitchFamily="34" charset="0"/>
              </a:rPr>
              <a:t>If identified differences between agencies are do to timing, a CAFR adjustment is required. An adjustment should be sent to SAO on the Unrecorded Receivables and Payables form for these timing differences.  It is NOT ok for agencies to have A/R and A/P balances between each other that are not in sync.</a:t>
            </a:r>
          </a:p>
          <a:p>
            <a:pPr lvl="1"/>
            <a:endParaRPr lang="en-US" sz="2000" dirty="0">
              <a:latin typeface="Arial Narrow" panose="020B0606020202030204" pitchFamily="34" charset="0"/>
            </a:endParaRPr>
          </a:p>
          <a:p>
            <a:pPr marL="914400" lvl="2" indent="0">
              <a:buNone/>
            </a:pPr>
            <a:endParaRPr lang="en-US" sz="1600" dirty="0"/>
          </a:p>
          <a:p>
            <a:pPr lvl="2"/>
            <a:endParaRPr lang="en-US" sz="1600" dirty="0"/>
          </a:p>
          <a:p>
            <a:pPr marL="914400" lvl="2" indent="0">
              <a:buNone/>
            </a:pPr>
            <a:endParaRPr lang="en-US" sz="1600" dirty="0"/>
          </a:p>
          <a:p>
            <a:pPr marL="914400" lvl="2" indent="0">
              <a:buNone/>
            </a:pPr>
            <a:endParaRPr lang="en-US" sz="1600" dirty="0"/>
          </a:p>
          <a:p>
            <a:endParaRPr lang="en-US" dirty="0"/>
          </a:p>
        </p:txBody>
      </p:sp>
      <p:sp>
        <p:nvSpPr>
          <p:cNvPr id="3" name="Title 2"/>
          <p:cNvSpPr>
            <a:spLocks noGrp="1"/>
          </p:cNvSpPr>
          <p:nvPr>
            <p:ph type="title"/>
          </p:nvPr>
        </p:nvSpPr>
        <p:spPr/>
        <p:txBody>
          <a:bodyPr/>
          <a:lstStyle/>
          <a:p>
            <a:r>
              <a:rPr lang="en-US" dirty="0">
                <a:latin typeface="Arial Narrow" panose="020B0606020202030204" pitchFamily="34" charset="0"/>
              </a:rPr>
              <a:t>Inter-Organization Form </a:t>
            </a:r>
          </a:p>
        </p:txBody>
      </p:sp>
    </p:spTree>
    <p:extLst>
      <p:ext uri="{BB962C8B-B14F-4D97-AF65-F5344CB8AC3E}">
        <p14:creationId xmlns:p14="http://schemas.microsoft.com/office/powerpoint/2010/main" val="2680072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dirty="0">
                <a:solidFill>
                  <a:srgbClr val="7030A0"/>
                </a:solidFill>
                <a:latin typeface="Arial Narrow" panose="020B0606020202030204" pitchFamily="34" charset="0"/>
              </a:rPr>
              <a:t>When a government knows or reasonably believes that a site is polluted, the government should determine whether one or more components of a pollution remediation obligation are recognizable as a liability when any of the following events occurs:</a:t>
            </a:r>
          </a:p>
          <a:p>
            <a:r>
              <a:rPr lang="en-US" sz="2400" b="0" dirty="0">
                <a:solidFill>
                  <a:srgbClr val="7030A0"/>
                </a:solidFill>
                <a:latin typeface="Arial Narrow" panose="020B0606020202030204" pitchFamily="34" charset="0"/>
              </a:rPr>
              <a:t>a. The government is compelled to take remediation action because pollution creates an imminent endangerment to public health or welfare or the environment, leaving it little or no discretion to avoid remediation action.</a:t>
            </a:r>
          </a:p>
          <a:p>
            <a:r>
              <a:rPr lang="en-US" sz="2400" b="0" dirty="0">
                <a:solidFill>
                  <a:srgbClr val="7030A0"/>
                </a:solidFill>
                <a:latin typeface="Arial Narrow" panose="020B0606020202030204" pitchFamily="34" charset="0"/>
              </a:rPr>
              <a:t>b. The government is in violation of a pollution prevention–related permit or license, such as a Resource Conservation and Recovery Act (RCRA) permit or similar permits under state law. </a:t>
            </a:r>
          </a:p>
          <a:p>
            <a:endParaRPr lang="en-US" sz="2300" dirty="0">
              <a:solidFill>
                <a:srgbClr val="00B0F0"/>
              </a:solidFill>
              <a:latin typeface="Arial Narrow" panose="020B0606020202030204" pitchFamily="34" charset="0"/>
            </a:endParaRPr>
          </a:p>
        </p:txBody>
      </p:sp>
      <p:sp>
        <p:nvSpPr>
          <p:cNvPr id="3" name="Title 2"/>
          <p:cNvSpPr>
            <a:spLocks noGrp="1"/>
          </p:cNvSpPr>
          <p:nvPr>
            <p:ph type="title"/>
          </p:nvPr>
        </p:nvSpPr>
        <p:spPr/>
        <p:txBody>
          <a:bodyPr/>
          <a:lstStyle/>
          <a:p>
            <a:r>
              <a:rPr lang="en-US" sz="2800" dirty="0">
                <a:latin typeface="Arial Narrow" panose="020B0606020202030204" pitchFamily="34" charset="0"/>
              </a:rPr>
              <a:t>Pollution Remediation Obligating Events</a:t>
            </a:r>
            <a:br>
              <a:rPr lang="en-US" sz="3200" dirty="0">
                <a:latin typeface="Arial Narrow" panose="020B0606020202030204" pitchFamily="34" charset="0"/>
              </a:rPr>
            </a:br>
            <a:endParaRPr lang="en-US" sz="3200" dirty="0">
              <a:latin typeface="Arial Narrow" panose="020B0606020202030204" pitchFamily="34" charset="0"/>
            </a:endParaRPr>
          </a:p>
        </p:txBody>
      </p:sp>
    </p:spTree>
    <p:extLst>
      <p:ext uri="{BB962C8B-B14F-4D97-AF65-F5344CB8AC3E}">
        <p14:creationId xmlns:p14="http://schemas.microsoft.com/office/powerpoint/2010/main" val="1975506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0" dirty="0">
                <a:solidFill>
                  <a:srgbClr val="7030A0"/>
                </a:solidFill>
                <a:latin typeface="Arial Narrow" panose="020B0606020202030204" pitchFamily="34" charset="0"/>
              </a:rPr>
              <a:t>c. </a:t>
            </a:r>
            <a:r>
              <a:rPr lang="en-US" sz="2300" b="0" dirty="0">
                <a:solidFill>
                  <a:srgbClr val="7030A0"/>
                </a:solidFill>
                <a:latin typeface="Arial Narrow" panose="020B0606020202030204" pitchFamily="34" charset="0"/>
              </a:rPr>
              <a:t>The government is named, or evidence indicates that it will be named, by a regulator as a responsible party or potentially responsible party (PRP) for remediation, or as a government responsible for sharing costs. </a:t>
            </a:r>
          </a:p>
          <a:p>
            <a:r>
              <a:rPr lang="en-US" sz="2300" b="0" dirty="0">
                <a:solidFill>
                  <a:srgbClr val="7030A0"/>
                </a:solidFill>
                <a:latin typeface="Arial Narrow" panose="020B0606020202030204" pitchFamily="34" charset="0"/>
              </a:rPr>
              <a:t>d. The government is named, or evidence indicates that it will be named, in a lawsuit to compel the government to participate in remediation.</a:t>
            </a:r>
          </a:p>
          <a:p>
            <a:r>
              <a:rPr lang="en-US" sz="2300" dirty="0">
                <a:solidFill>
                  <a:srgbClr val="7030A0"/>
                </a:solidFill>
                <a:latin typeface="Arial Narrow" panose="020B0606020202030204" pitchFamily="34" charset="0"/>
              </a:rPr>
              <a:t>e. The government commences, or legally obligates itself to commence, cleanup activities or monitoring or operation and maintenance of the remediation effort. If these activities are voluntarily commenced and none of the other obligating events have occurred relative to the entire site, the amount recognized should be based on the portion of the remediation project that the government has </a:t>
            </a:r>
            <a:r>
              <a:rPr lang="en-US" sz="2300" u="sng" dirty="0">
                <a:solidFill>
                  <a:srgbClr val="7030A0"/>
                </a:solidFill>
                <a:latin typeface="Arial Narrow" panose="020B0606020202030204" pitchFamily="34" charset="0"/>
              </a:rPr>
              <a:t>initiated and is legally required to complete. </a:t>
            </a:r>
          </a:p>
        </p:txBody>
      </p:sp>
      <p:sp>
        <p:nvSpPr>
          <p:cNvPr id="3" name="Title 2"/>
          <p:cNvSpPr>
            <a:spLocks noGrp="1"/>
          </p:cNvSpPr>
          <p:nvPr>
            <p:ph type="title"/>
          </p:nvPr>
        </p:nvSpPr>
        <p:spPr>
          <a:xfrm>
            <a:off x="693420" y="76200"/>
            <a:ext cx="6400800" cy="838200"/>
          </a:xfrm>
        </p:spPr>
        <p:txBody>
          <a:bodyPr/>
          <a:lstStyle/>
          <a:p>
            <a:r>
              <a:rPr lang="en-US" sz="2800" dirty="0">
                <a:latin typeface="Arial Narrow" panose="020B0606020202030204" pitchFamily="34" charset="0"/>
              </a:rPr>
              <a:t>Pollution Remediation Obligating Events</a:t>
            </a:r>
          </a:p>
        </p:txBody>
      </p:sp>
    </p:spTree>
    <p:extLst>
      <p:ext uri="{BB962C8B-B14F-4D97-AF65-F5344CB8AC3E}">
        <p14:creationId xmlns:p14="http://schemas.microsoft.com/office/powerpoint/2010/main" val="3258800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8001000" cy="5257800"/>
          </a:xfrm>
        </p:spPr>
        <p:txBody>
          <a:bodyPr/>
          <a:lstStyle/>
          <a:p>
            <a:r>
              <a:rPr lang="en-US" sz="2400" dirty="0">
                <a:solidFill>
                  <a:srgbClr val="7030A0"/>
                </a:solidFill>
                <a:latin typeface="Arial Narrow" panose="020B0606020202030204" pitchFamily="34" charset="0"/>
              </a:rPr>
              <a:t>Agencies should be sure to report remediation of asbestos and lead based paint along with other forms of potential exposure.</a:t>
            </a:r>
          </a:p>
          <a:p>
            <a:r>
              <a:rPr lang="en-US" sz="2400" dirty="0">
                <a:solidFill>
                  <a:srgbClr val="7030A0"/>
                </a:solidFill>
                <a:latin typeface="Arial Narrow" panose="020B0606020202030204" pitchFamily="34" charset="0"/>
              </a:rPr>
              <a:t>Purchase order line details can be searched for “asbestos” as a starting point to for identification.</a:t>
            </a:r>
          </a:p>
          <a:p>
            <a:r>
              <a:rPr lang="en-US" sz="2400" dirty="0">
                <a:solidFill>
                  <a:srgbClr val="7030A0"/>
                </a:solidFill>
                <a:latin typeface="Arial Narrow" panose="020B0606020202030204" pitchFamily="34" charset="0"/>
              </a:rPr>
              <a:t>Contracts opened and closed within the same year </a:t>
            </a:r>
            <a:r>
              <a:rPr lang="en-US" sz="2400" u="sng" dirty="0">
                <a:solidFill>
                  <a:srgbClr val="7030A0"/>
                </a:solidFill>
                <a:latin typeface="Arial Narrow" panose="020B0606020202030204" pitchFamily="34" charset="0"/>
              </a:rPr>
              <a:t>must</a:t>
            </a:r>
            <a:r>
              <a:rPr lang="en-US" sz="2400" dirty="0">
                <a:solidFill>
                  <a:srgbClr val="7030A0"/>
                </a:solidFill>
                <a:latin typeface="Arial Narrow" panose="020B0606020202030204" pitchFamily="34" charset="0"/>
              </a:rPr>
              <a:t> be reported!</a:t>
            </a:r>
          </a:p>
          <a:p>
            <a:r>
              <a:rPr lang="en-US" sz="2400" dirty="0">
                <a:solidFill>
                  <a:srgbClr val="7030A0"/>
                </a:solidFill>
                <a:latin typeface="Arial Narrow" panose="020B0606020202030204" pitchFamily="34" charset="0"/>
              </a:rPr>
              <a:t>GSFIC will report on any pollution remediation for GSFIC managed projects!</a:t>
            </a:r>
          </a:p>
        </p:txBody>
      </p:sp>
      <p:sp>
        <p:nvSpPr>
          <p:cNvPr id="3" name="Title 2"/>
          <p:cNvSpPr>
            <a:spLocks noGrp="1"/>
          </p:cNvSpPr>
          <p:nvPr>
            <p:ph type="title"/>
          </p:nvPr>
        </p:nvSpPr>
        <p:spPr/>
        <p:txBody>
          <a:bodyPr/>
          <a:lstStyle/>
          <a:p>
            <a:r>
              <a:rPr lang="en-US" sz="3200" dirty="0">
                <a:latin typeface="Arial Narrow" panose="020B0606020202030204" pitchFamily="34" charset="0"/>
              </a:rPr>
              <a:t>Pollution Remediation Obligations</a:t>
            </a:r>
          </a:p>
        </p:txBody>
      </p:sp>
    </p:spTree>
    <p:extLst>
      <p:ext uri="{BB962C8B-B14F-4D97-AF65-F5344CB8AC3E}">
        <p14:creationId xmlns:p14="http://schemas.microsoft.com/office/powerpoint/2010/main" val="1180032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400" dirty="0">
              <a:latin typeface="Arial Narrow" panose="020B0606020202030204" pitchFamily="34" charset="0"/>
            </a:endParaRPr>
          </a:p>
          <a:p>
            <a:r>
              <a:rPr lang="en-US" sz="2400" dirty="0">
                <a:latin typeface="Arial Narrow" panose="020B0606020202030204" pitchFamily="34" charset="0"/>
              </a:rPr>
              <a:t>Agencies need to ensure any and all potential exposure for pollution remediation is reported on the form!</a:t>
            </a:r>
          </a:p>
          <a:p>
            <a:pPr lvl="1"/>
            <a:r>
              <a:rPr lang="en-US" sz="2300" dirty="0">
                <a:solidFill>
                  <a:schemeClr val="tx2"/>
                </a:solidFill>
                <a:latin typeface="Arial Narrow" panose="020B0606020202030204" pitchFamily="34" charset="0"/>
              </a:rPr>
              <a:t>Be sure to follow up with program managers/field staff, agency council, and leadership to ensure any potential litigation settlements are included on the form.</a:t>
            </a:r>
          </a:p>
          <a:p>
            <a:pPr lvl="1"/>
            <a:r>
              <a:rPr lang="en-US" sz="2300" dirty="0">
                <a:solidFill>
                  <a:schemeClr val="tx2"/>
                </a:solidFill>
                <a:latin typeface="Arial Narrow" panose="020B0606020202030204" pitchFamily="34" charset="0"/>
              </a:rPr>
              <a:t>For existing litigation that has been reported in prior years, please provide as much update and the most current known status as possible.</a:t>
            </a:r>
          </a:p>
          <a:p>
            <a:endParaRPr lang="en-US" sz="2400" dirty="0">
              <a:latin typeface="Arial Narrow" panose="020B0606020202030204" pitchFamily="34" charset="0"/>
            </a:endParaRPr>
          </a:p>
        </p:txBody>
      </p:sp>
      <p:sp>
        <p:nvSpPr>
          <p:cNvPr id="3" name="Title 2"/>
          <p:cNvSpPr>
            <a:spLocks noGrp="1"/>
          </p:cNvSpPr>
          <p:nvPr>
            <p:ph type="title"/>
          </p:nvPr>
        </p:nvSpPr>
        <p:spPr/>
        <p:txBody>
          <a:bodyPr/>
          <a:lstStyle/>
          <a:p>
            <a:r>
              <a:rPr lang="en-US" sz="3200" dirty="0">
                <a:latin typeface="Arial Narrow" panose="020B0606020202030204" pitchFamily="34" charset="0"/>
              </a:rPr>
              <a:t>Pollution Remediation Obligations</a:t>
            </a:r>
          </a:p>
        </p:txBody>
      </p:sp>
    </p:spTree>
    <p:extLst>
      <p:ext uri="{BB962C8B-B14F-4D97-AF65-F5344CB8AC3E}">
        <p14:creationId xmlns:p14="http://schemas.microsoft.com/office/powerpoint/2010/main" val="1779867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Unrecorded Payables</a:t>
            </a:r>
            <a:endParaRPr lang="en-US" b="0" dirty="0">
              <a:latin typeface="Arial Narrow" panose="020B0606020202030204" pitchFamily="34" charset="0"/>
            </a:endParaRPr>
          </a:p>
        </p:txBody>
      </p:sp>
      <p:sp>
        <p:nvSpPr>
          <p:cNvPr id="6" name="Content Placeholder 5"/>
          <p:cNvSpPr>
            <a:spLocks noGrp="1"/>
          </p:cNvSpPr>
          <p:nvPr>
            <p:ph idx="1"/>
          </p:nvPr>
        </p:nvSpPr>
        <p:spPr/>
        <p:txBody>
          <a:bodyPr/>
          <a:lstStyle/>
          <a:p>
            <a:r>
              <a:rPr lang="en-US" dirty="0">
                <a:solidFill>
                  <a:schemeClr val="tx2"/>
                </a:solidFill>
                <a:latin typeface="Arial Narrow" panose="020B0606020202030204" pitchFamily="34" charset="0"/>
              </a:rPr>
              <a:t>For BCR reporting</a:t>
            </a:r>
          </a:p>
          <a:p>
            <a:pPr lvl="1"/>
            <a:r>
              <a:rPr lang="en-US" u="none" dirty="0">
                <a:solidFill>
                  <a:schemeClr val="tx2"/>
                </a:solidFill>
                <a:latin typeface="Arial Narrow" panose="020B0606020202030204" pitchFamily="34" charset="0"/>
              </a:rPr>
              <a:t>Budget Fund substantially GAAP modified accrual with the following exceptions:</a:t>
            </a:r>
            <a:r>
              <a:rPr lang="en-US" dirty="0">
                <a:solidFill>
                  <a:schemeClr val="tx2"/>
                </a:solidFill>
                <a:latin typeface="Arial Narrow" panose="020B0606020202030204" pitchFamily="34" charset="0"/>
              </a:rPr>
              <a:t>  </a:t>
            </a:r>
          </a:p>
          <a:p>
            <a:pPr lvl="2"/>
            <a:r>
              <a:rPr lang="en-US" dirty="0">
                <a:solidFill>
                  <a:schemeClr val="tx2"/>
                </a:solidFill>
                <a:latin typeface="Arial Narrow" panose="020B0606020202030204" pitchFamily="34" charset="0"/>
              </a:rPr>
              <a:t>Expenditures and Payables:</a:t>
            </a:r>
          </a:p>
          <a:p>
            <a:pPr lvl="3"/>
            <a:r>
              <a:rPr lang="en-US" dirty="0">
                <a:solidFill>
                  <a:schemeClr val="tx2"/>
                </a:solidFill>
                <a:latin typeface="Arial Narrow" panose="020B0606020202030204" pitchFamily="34" charset="0"/>
              </a:rPr>
              <a:t>Liabilities and expenditures are recorded when purchase orders or other contractual obligations to procure goods or services have been executed.</a:t>
            </a:r>
          </a:p>
          <a:p>
            <a:pPr lvl="3"/>
            <a:r>
              <a:rPr lang="en-US" dirty="0">
                <a:solidFill>
                  <a:schemeClr val="tx2"/>
                </a:solidFill>
                <a:latin typeface="Arial Narrow" panose="020B0606020202030204" pitchFamily="34" charset="0"/>
              </a:rPr>
              <a:t>Expenditures for items not requiring purchase orders are recorded when the goods or services are received.</a:t>
            </a:r>
          </a:p>
          <a:p>
            <a:pPr lvl="3"/>
            <a:r>
              <a:rPr lang="en-US" dirty="0">
                <a:solidFill>
                  <a:schemeClr val="tx2"/>
                </a:solidFill>
                <a:latin typeface="Arial Narrow" panose="020B0606020202030204" pitchFamily="34" charset="0"/>
              </a:rPr>
              <a:t>Agencies may record these expenditures when presented for payment as long as the application of this method is applied consistently and the appropriate number of occurrences is reflected each year. </a:t>
            </a:r>
          </a:p>
        </p:txBody>
      </p:sp>
    </p:spTree>
    <p:extLst>
      <p:ext uri="{BB962C8B-B14F-4D97-AF65-F5344CB8AC3E}">
        <p14:creationId xmlns:p14="http://schemas.microsoft.com/office/powerpoint/2010/main" val="1253762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tx2"/>
                </a:solidFill>
                <a:latin typeface="Arial Narrow" panose="020B0606020202030204" pitchFamily="34" charset="0"/>
              </a:rPr>
              <a:t>For CAFR reporting</a:t>
            </a:r>
          </a:p>
          <a:p>
            <a:pPr lvl="1"/>
            <a:r>
              <a:rPr lang="en-US" u="none" dirty="0">
                <a:solidFill>
                  <a:schemeClr val="tx2"/>
                </a:solidFill>
                <a:latin typeface="Arial Narrow" panose="020B0606020202030204" pitchFamily="34" charset="0"/>
              </a:rPr>
              <a:t>Encumbrances payable do </a:t>
            </a:r>
            <a:r>
              <a:rPr lang="en-US" i="1" u="none" dirty="0">
                <a:solidFill>
                  <a:schemeClr val="tx2"/>
                </a:solidFill>
                <a:latin typeface="Arial Narrow" panose="020B0606020202030204" pitchFamily="34" charset="0"/>
              </a:rPr>
              <a:t>NOT</a:t>
            </a:r>
            <a:r>
              <a:rPr lang="en-US" u="none" dirty="0">
                <a:solidFill>
                  <a:schemeClr val="tx2"/>
                </a:solidFill>
                <a:latin typeface="Arial Narrow" panose="020B0606020202030204" pitchFamily="34" charset="0"/>
              </a:rPr>
              <a:t> meet recognition requirements of expenditures/liabilities for GAAP modified and full accrual bases</a:t>
            </a:r>
          </a:p>
          <a:p>
            <a:pPr lvl="2"/>
            <a:r>
              <a:rPr lang="en-US" dirty="0">
                <a:solidFill>
                  <a:schemeClr val="tx2"/>
                </a:solidFill>
                <a:latin typeface="Arial Narrow" panose="020B0606020202030204" pitchFamily="34" charset="0"/>
              </a:rPr>
              <a:t>These expenditures are reversed by SAO for CAFR reporting.</a:t>
            </a:r>
          </a:p>
          <a:p>
            <a:pPr lvl="1"/>
            <a:r>
              <a:rPr lang="en-US" u="none" dirty="0">
                <a:solidFill>
                  <a:schemeClr val="tx2"/>
                </a:solidFill>
                <a:latin typeface="Arial Narrow" panose="020B0606020202030204" pitchFamily="34" charset="0"/>
              </a:rPr>
              <a:t>Accounts payable must be recorded for any goods and/or services received as of year-end</a:t>
            </a:r>
          </a:p>
          <a:p>
            <a:pPr lvl="2"/>
            <a:r>
              <a:rPr lang="en-US" dirty="0">
                <a:solidFill>
                  <a:schemeClr val="tx2"/>
                </a:solidFill>
                <a:latin typeface="Arial Narrow" panose="020B0606020202030204" pitchFamily="34" charset="0"/>
              </a:rPr>
              <a:t>Note: Recording expenditures based on purchase orders, while valid for BCR purposes, is not valid for CAFR and should be reported on form.</a:t>
            </a:r>
          </a:p>
          <a:p>
            <a:pPr lvl="1"/>
            <a:endParaRPr lang="en-US" dirty="0"/>
          </a:p>
        </p:txBody>
      </p:sp>
      <p:sp>
        <p:nvSpPr>
          <p:cNvPr id="2" name="Title 1"/>
          <p:cNvSpPr>
            <a:spLocks noGrp="1"/>
          </p:cNvSpPr>
          <p:nvPr>
            <p:ph type="title"/>
          </p:nvPr>
        </p:nvSpPr>
        <p:spPr/>
        <p:txBody>
          <a:bodyPr/>
          <a:lstStyle/>
          <a:p>
            <a:r>
              <a:rPr lang="en-US" dirty="0">
                <a:latin typeface="Arial Narrow" panose="020B0606020202030204" pitchFamily="34" charset="0"/>
              </a:rPr>
              <a:t>Unrecorded Payables</a:t>
            </a:r>
          </a:p>
        </p:txBody>
      </p:sp>
    </p:spTree>
    <p:extLst>
      <p:ext uri="{BB962C8B-B14F-4D97-AF65-F5344CB8AC3E}">
        <p14:creationId xmlns:p14="http://schemas.microsoft.com/office/powerpoint/2010/main" val="1528999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tx2"/>
                </a:solidFill>
                <a:latin typeface="Arial Narrow" panose="020B0606020202030204" pitchFamily="34" charset="0"/>
              </a:rPr>
              <a:t>When SAO converts BCR financial statements to CAFR financial statements it is necessary to:</a:t>
            </a:r>
          </a:p>
          <a:p>
            <a:pPr lvl="1"/>
            <a:r>
              <a:rPr lang="en-US" u="none" dirty="0">
                <a:solidFill>
                  <a:schemeClr val="tx2"/>
                </a:solidFill>
                <a:latin typeface="Arial Narrow" panose="020B0606020202030204" pitchFamily="34" charset="0"/>
              </a:rPr>
              <a:t>Identify and accrue for goods &amp; services received as of year-end but for which there is no corresponding expenditure and payable already recorded in CAFR </a:t>
            </a:r>
            <a:r>
              <a:rPr lang="en-US" i="1" u="none" dirty="0">
                <a:solidFill>
                  <a:schemeClr val="tx2"/>
                </a:solidFill>
                <a:latin typeface="Arial Narrow" panose="020B0606020202030204" pitchFamily="34" charset="0"/>
              </a:rPr>
              <a:t>(Note: encumbrances are not included in CAFR balances).</a:t>
            </a:r>
            <a:endParaRPr lang="en-US" u="none" dirty="0">
              <a:solidFill>
                <a:schemeClr val="tx2"/>
              </a:solidFill>
              <a:latin typeface="Arial Narrow" panose="020B0606020202030204" pitchFamily="34" charset="0"/>
            </a:endParaRPr>
          </a:p>
        </p:txBody>
      </p:sp>
      <p:sp>
        <p:nvSpPr>
          <p:cNvPr id="6" name="Title 1">
            <a:extLst>
              <a:ext uri="{FF2B5EF4-FFF2-40B4-BE49-F238E27FC236}">
                <a16:creationId xmlns:a16="http://schemas.microsoft.com/office/drawing/2014/main" id="{F1198D0E-D855-4D94-B317-96DDCC660DE7}"/>
              </a:ext>
            </a:extLst>
          </p:cNvPr>
          <p:cNvSpPr>
            <a:spLocks noGrp="1"/>
          </p:cNvSpPr>
          <p:nvPr>
            <p:ph type="title"/>
          </p:nvPr>
        </p:nvSpPr>
        <p:spPr>
          <a:xfrm>
            <a:off x="685800" y="76200"/>
            <a:ext cx="6400800" cy="838200"/>
          </a:xfrm>
        </p:spPr>
        <p:txBody>
          <a:bodyPr/>
          <a:lstStyle/>
          <a:p>
            <a:r>
              <a:rPr lang="en-US" dirty="0">
                <a:latin typeface="Arial Narrow" panose="020B0606020202030204" pitchFamily="34" charset="0"/>
              </a:rPr>
              <a:t>Unrecorded Payables</a:t>
            </a:r>
          </a:p>
        </p:txBody>
      </p:sp>
    </p:spTree>
    <p:extLst>
      <p:ext uri="{BB962C8B-B14F-4D97-AF65-F5344CB8AC3E}">
        <p14:creationId xmlns:p14="http://schemas.microsoft.com/office/powerpoint/2010/main" val="2571125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00050">
              <a:buClrTx/>
            </a:pPr>
            <a:r>
              <a:rPr lang="en-US" sz="2400" dirty="0">
                <a:solidFill>
                  <a:srgbClr val="7030A0"/>
                </a:solidFill>
                <a:latin typeface="Arial Narrow" panose="020B0606020202030204" pitchFamily="34" charset="0"/>
              </a:rPr>
              <a:t>FY2019:</a:t>
            </a:r>
          </a:p>
          <a:p>
            <a:pPr marL="800100" lvl="1">
              <a:buClrTx/>
            </a:pPr>
            <a:r>
              <a:rPr lang="en-US" sz="2000" dirty="0">
                <a:solidFill>
                  <a:srgbClr val="7030A0"/>
                </a:solidFill>
                <a:latin typeface="Arial Narrow" panose="020B0606020202030204" pitchFamily="34" charset="0"/>
              </a:rPr>
              <a:t>No. 83: </a:t>
            </a:r>
            <a:r>
              <a:rPr lang="en-US" sz="2000" i="1" dirty="0">
                <a:solidFill>
                  <a:srgbClr val="7030A0"/>
                </a:solidFill>
                <a:latin typeface="Arial Narrow" panose="020B0606020202030204" pitchFamily="34" charset="0"/>
              </a:rPr>
              <a:t>Certain Asset Retirement Obligations</a:t>
            </a:r>
          </a:p>
          <a:p>
            <a:pPr marL="800100" lvl="1">
              <a:buClrTx/>
            </a:pPr>
            <a:r>
              <a:rPr lang="en-US" sz="2000" dirty="0">
                <a:solidFill>
                  <a:srgbClr val="7030A0"/>
                </a:solidFill>
                <a:latin typeface="Arial Narrow" panose="020B0606020202030204" pitchFamily="34" charset="0"/>
              </a:rPr>
              <a:t>No. 88: </a:t>
            </a:r>
            <a:r>
              <a:rPr lang="en-US" sz="2000" i="1" dirty="0">
                <a:solidFill>
                  <a:srgbClr val="7030A0"/>
                </a:solidFill>
                <a:latin typeface="Arial Narrow" panose="020B0606020202030204" pitchFamily="34" charset="0"/>
              </a:rPr>
              <a:t>Certain Disclosures Related to Debt, including Direct Borrowings and Direct Placements</a:t>
            </a:r>
          </a:p>
          <a:p>
            <a:pPr marL="514350" lvl="1" indent="0">
              <a:buClrTx/>
              <a:buNone/>
            </a:pPr>
            <a:endParaRPr lang="en-US" sz="2000" dirty="0">
              <a:solidFill>
                <a:srgbClr val="7030A0"/>
              </a:solidFill>
              <a:latin typeface="Arial Narrow" panose="020B0606020202030204" pitchFamily="34" charset="0"/>
            </a:endParaRPr>
          </a:p>
          <a:p>
            <a:pPr marL="400050">
              <a:buClrTx/>
            </a:pPr>
            <a:r>
              <a:rPr lang="en-US" sz="2400" dirty="0">
                <a:solidFill>
                  <a:srgbClr val="7030A0"/>
                </a:solidFill>
                <a:latin typeface="Arial Narrow" panose="020B0606020202030204" pitchFamily="34" charset="0"/>
              </a:rPr>
              <a:t>FY2020:</a:t>
            </a:r>
          </a:p>
          <a:p>
            <a:pPr marL="800100" lvl="1">
              <a:buClrTx/>
            </a:pPr>
            <a:r>
              <a:rPr lang="en-US" sz="2000" dirty="0">
                <a:solidFill>
                  <a:srgbClr val="7030A0"/>
                </a:solidFill>
                <a:latin typeface="Arial Narrow" panose="020B0606020202030204" pitchFamily="34" charset="0"/>
              </a:rPr>
              <a:t>No. 84: </a:t>
            </a:r>
            <a:r>
              <a:rPr lang="en-US" sz="2000" i="1" dirty="0">
                <a:solidFill>
                  <a:srgbClr val="7030A0"/>
                </a:solidFill>
                <a:latin typeface="Arial Narrow" panose="020B0606020202030204" pitchFamily="34" charset="0"/>
              </a:rPr>
              <a:t>Fiduciary Activities</a:t>
            </a:r>
          </a:p>
          <a:p>
            <a:pPr marL="800100" lvl="1">
              <a:buClrTx/>
            </a:pPr>
            <a:r>
              <a:rPr lang="en-US" sz="2000" dirty="0">
                <a:solidFill>
                  <a:srgbClr val="7030A0"/>
                </a:solidFill>
                <a:latin typeface="Arial Narrow" panose="020B0606020202030204" pitchFamily="34" charset="0"/>
              </a:rPr>
              <a:t>No. 90: </a:t>
            </a:r>
            <a:r>
              <a:rPr lang="en-US" sz="2000" i="1" dirty="0">
                <a:solidFill>
                  <a:srgbClr val="7030A0"/>
                </a:solidFill>
                <a:latin typeface="Arial Narrow" panose="020B0606020202030204" pitchFamily="34" charset="0"/>
              </a:rPr>
              <a:t>Majority Equity Interests</a:t>
            </a:r>
          </a:p>
          <a:p>
            <a:pPr marL="800100" lvl="1">
              <a:buClrTx/>
            </a:pPr>
            <a:endParaRPr lang="en-US" sz="2000" dirty="0">
              <a:solidFill>
                <a:srgbClr val="7030A0"/>
              </a:solidFill>
              <a:latin typeface="Arial Narrow" panose="020B0606020202030204" pitchFamily="34" charset="0"/>
            </a:endParaRPr>
          </a:p>
          <a:p>
            <a:pPr marL="457200">
              <a:buClrTx/>
            </a:pPr>
            <a:r>
              <a:rPr lang="en-US" sz="2400" dirty="0">
                <a:solidFill>
                  <a:srgbClr val="7030A0"/>
                </a:solidFill>
                <a:latin typeface="Arial Narrow" panose="020B0606020202030204" pitchFamily="34" charset="0"/>
              </a:rPr>
              <a:t>FY2021</a:t>
            </a:r>
          </a:p>
          <a:p>
            <a:pPr marL="800100" lvl="1">
              <a:buClrTx/>
            </a:pPr>
            <a:r>
              <a:rPr lang="en-US" sz="2000" dirty="0">
                <a:solidFill>
                  <a:srgbClr val="7030A0"/>
                </a:solidFill>
                <a:latin typeface="Arial Narrow" panose="020B0606020202030204" pitchFamily="34" charset="0"/>
              </a:rPr>
              <a:t>No. 87: </a:t>
            </a:r>
            <a:r>
              <a:rPr lang="en-US" sz="2000" i="1" dirty="0">
                <a:solidFill>
                  <a:srgbClr val="7030A0"/>
                </a:solidFill>
                <a:latin typeface="Arial Narrow" panose="020B0606020202030204" pitchFamily="34" charset="0"/>
              </a:rPr>
              <a:t>Leases</a:t>
            </a:r>
          </a:p>
          <a:p>
            <a:pPr marL="800100" lvl="1">
              <a:buClrTx/>
            </a:pPr>
            <a:r>
              <a:rPr lang="en-US" sz="2000" dirty="0">
                <a:solidFill>
                  <a:srgbClr val="7030A0"/>
                </a:solidFill>
                <a:latin typeface="Arial Narrow" panose="020B0606020202030204" pitchFamily="34" charset="0"/>
              </a:rPr>
              <a:t>No. 89: </a:t>
            </a:r>
            <a:r>
              <a:rPr lang="en-US" sz="2000" i="1" dirty="0">
                <a:solidFill>
                  <a:srgbClr val="7030A0"/>
                </a:solidFill>
                <a:latin typeface="Arial Narrow" panose="020B0606020202030204" pitchFamily="34" charset="0"/>
              </a:rPr>
              <a:t>Accounting for Interest Cost Incurred before the End of a Construction Period</a:t>
            </a:r>
          </a:p>
          <a:p>
            <a:pPr marL="514350" lvl="1" indent="0">
              <a:buClrTx/>
              <a:buNone/>
            </a:pPr>
            <a:endParaRPr lang="en-US" sz="2000" dirty="0">
              <a:solidFill>
                <a:srgbClr val="00B0F0"/>
              </a:solidFill>
              <a:latin typeface="Arial Narrow" panose="020B0606020202030204" pitchFamily="34" charset="0"/>
            </a:endParaRPr>
          </a:p>
          <a:p>
            <a:pPr marL="0" indent="0">
              <a:buNone/>
            </a:pPr>
            <a:endParaRPr lang="en-US" sz="2400" dirty="0"/>
          </a:p>
          <a:p>
            <a:pPr marL="0" indent="0">
              <a:buNone/>
            </a:pPr>
            <a:endParaRPr lang="en-US" sz="2400" u="none" dirty="0"/>
          </a:p>
          <a:p>
            <a:pPr marL="0" indent="0">
              <a:buNone/>
            </a:pPr>
            <a:endParaRPr lang="en-US" sz="2400" dirty="0"/>
          </a:p>
          <a:p>
            <a:pPr marL="0" indent="0">
              <a:buNone/>
            </a:pPr>
            <a:endParaRPr lang="en-US" sz="2400" u="none" dirty="0"/>
          </a:p>
          <a:p>
            <a:pPr marL="0" indent="0">
              <a:buNone/>
            </a:pPr>
            <a:r>
              <a:rPr lang="en-US" sz="2400" dirty="0"/>
              <a:t>		</a:t>
            </a:r>
            <a:endParaRPr lang="en-US" sz="2400" u="none" dirty="0"/>
          </a:p>
        </p:txBody>
      </p:sp>
      <p:sp>
        <p:nvSpPr>
          <p:cNvPr id="3" name="Title 2"/>
          <p:cNvSpPr>
            <a:spLocks noGrp="1"/>
          </p:cNvSpPr>
          <p:nvPr>
            <p:ph type="title"/>
          </p:nvPr>
        </p:nvSpPr>
        <p:spPr/>
        <p:txBody>
          <a:bodyPr/>
          <a:lstStyle/>
          <a:p>
            <a:r>
              <a:rPr lang="en-US" dirty="0">
                <a:latin typeface="Arial Narrow" panose="020B0606020202030204" pitchFamily="34" charset="0"/>
              </a:rPr>
              <a:t>Upcoming GASBs</a:t>
            </a:r>
          </a:p>
        </p:txBody>
      </p:sp>
    </p:spTree>
    <p:extLst>
      <p:ext uri="{BB962C8B-B14F-4D97-AF65-F5344CB8AC3E}">
        <p14:creationId xmlns:p14="http://schemas.microsoft.com/office/powerpoint/2010/main" val="63458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solidFill>
                  <a:schemeClr val="tx2"/>
                </a:solidFill>
                <a:latin typeface="Arial Narrow" panose="020B0606020202030204" pitchFamily="34" charset="0"/>
              </a:rPr>
              <a:t>For goods and services that have been received prior to fiscal year end, the transaction could be:</a:t>
            </a:r>
          </a:p>
          <a:p>
            <a:pPr lvl="1"/>
            <a:r>
              <a:rPr lang="en-US" sz="2400" dirty="0">
                <a:solidFill>
                  <a:schemeClr val="tx2"/>
                </a:solidFill>
                <a:latin typeface="Arial Narrow" panose="020B0606020202030204" pitchFamily="34" charset="0"/>
              </a:rPr>
              <a:t>On GL in encumbrances payable</a:t>
            </a:r>
          </a:p>
          <a:p>
            <a:pPr lvl="2"/>
            <a:r>
              <a:rPr lang="en-US" sz="2000" dirty="0">
                <a:solidFill>
                  <a:schemeClr val="tx2"/>
                </a:solidFill>
                <a:latin typeface="Arial Narrow" panose="020B0606020202030204" pitchFamily="34" charset="0"/>
              </a:rPr>
              <a:t>Must be reclassified to accounts payable through use of the form</a:t>
            </a:r>
          </a:p>
          <a:p>
            <a:pPr lvl="1"/>
            <a:r>
              <a:rPr lang="en-US" sz="2400" dirty="0">
                <a:solidFill>
                  <a:schemeClr val="tx2"/>
                </a:solidFill>
                <a:latin typeface="Arial Narrow" panose="020B0606020202030204" pitchFamily="34" charset="0"/>
              </a:rPr>
              <a:t>On GL in accounts payable</a:t>
            </a:r>
          </a:p>
          <a:p>
            <a:pPr lvl="2"/>
            <a:r>
              <a:rPr lang="en-US" sz="2000" dirty="0">
                <a:solidFill>
                  <a:schemeClr val="tx2"/>
                </a:solidFill>
                <a:latin typeface="Arial Narrow" panose="020B0606020202030204" pitchFamily="34" charset="0"/>
              </a:rPr>
              <a:t>Stay where they are, that is, do nothing</a:t>
            </a:r>
          </a:p>
          <a:p>
            <a:pPr lvl="1"/>
            <a:r>
              <a:rPr lang="en-US" sz="2400" dirty="0">
                <a:solidFill>
                  <a:schemeClr val="tx2"/>
                </a:solidFill>
                <a:latin typeface="Arial Narrow" panose="020B0606020202030204" pitchFamily="34" charset="0"/>
              </a:rPr>
              <a:t>Not recorded on GL</a:t>
            </a:r>
          </a:p>
          <a:p>
            <a:pPr lvl="2"/>
            <a:r>
              <a:rPr lang="en-US" sz="2000" dirty="0">
                <a:solidFill>
                  <a:schemeClr val="tx2"/>
                </a:solidFill>
                <a:latin typeface="Arial Narrow" panose="020B0606020202030204" pitchFamily="34" charset="0"/>
              </a:rPr>
              <a:t>May or may not be required to be reported on statutory basis, e.g., recurring payments.  Regardless of whether or not reported on statutory basis (through BCR PCA), all goods and services received, but not on GL, </a:t>
            </a:r>
            <a:r>
              <a:rPr lang="en-US" sz="2000" u="sng" dirty="0">
                <a:solidFill>
                  <a:schemeClr val="tx2"/>
                </a:solidFill>
                <a:latin typeface="Arial Narrow" panose="020B0606020202030204" pitchFamily="34" charset="0"/>
              </a:rPr>
              <a:t>must</a:t>
            </a:r>
            <a:r>
              <a:rPr lang="en-US" sz="2000" dirty="0">
                <a:solidFill>
                  <a:schemeClr val="tx2"/>
                </a:solidFill>
                <a:latin typeface="Arial Narrow" panose="020B0606020202030204" pitchFamily="34" charset="0"/>
              </a:rPr>
              <a:t> be included on form</a:t>
            </a:r>
          </a:p>
          <a:p>
            <a:pPr lvl="2"/>
            <a:r>
              <a:rPr lang="en-US" sz="2000" dirty="0">
                <a:solidFill>
                  <a:schemeClr val="tx2"/>
                </a:solidFill>
                <a:latin typeface="Arial Narrow" panose="020B0606020202030204" pitchFamily="34" charset="0"/>
              </a:rPr>
              <a:t>Example: June 16 item received, while possibly booked in FY17 in BCR, needs to be reported in FY16 CAFR</a:t>
            </a:r>
          </a:p>
          <a:p>
            <a:pPr lvl="2"/>
            <a:endParaRPr lang="en-US" sz="2000" dirty="0"/>
          </a:p>
        </p:txBody>
      </p:sp>
      <p:sp>
        <p:nvSpPr>
          <p:cNvPr id="6" name="Title 1">
            <a:extLst>
              <a:ext uri="{FF2B5EF4-FFF2-40B4-BE49-F238E27FC236}">
                <a16:creationId xmlns:a16="http://schemas.microsoft.com/office/drawing/2014/main" id="{42ADB1DC-405F-44AD-B6ED-EB88560AC0C8}"/>
              </a:ext>
            </a:extLst>
          </p:cNvPr>
          <p:cNvSpPr>
            <a:spLocks noGrp="1"/>
          </p:cNvSpPr>
          <p:nvPr>
            <p:ph type="title"/>
          </p:nvPr>
        </p:nvSpPr>
        <p:spPr>
          <a:xfrm>
            <a:off x="685800" y="76200"/>
            <a:ext cx="6400800" cy="838200"/>
          </a:xfrm>
        </p:spPr>
        <p:txBody>
          <a:bodyPr/>
          <a:lstStyle/>
          <a:p>
            <a:r>
              <a:rPr lang="en-US" dirty="0">
                <a:latin typeface="Arial Narrow" panose="020B0606020202030204" pitchFamily="34" charset="0"/>
              </a:rPr>
              <a:t>Unrecorded Payables</a:t>
            </a:r>
          </a:p>
        </p:txBody>
      </p:sp>
    </p:spTree>
    <p:extLst>
      <p:ext uri="{BB962C8B-B14F-4D97-AF65-F5344CB8AC3E}">
        <p14:creationId xmlns:p14="http://schemas.microsoft.com/office/powerpoint/2010/main" val="1444550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8001000" cy="2438400"/>
          </a:xfrm>
        </p:spPr>
        <p:txBody>
          <a:bodyPr/>
          <a:lstStyle/>
          <a:p>
            <a:pPr marL="0" indent="0">
              <a:buNone/>
            </a:pPr>
            <a:r>
              <a:rPr lang="en-US" dirty="0">
                <a:latin typeface="Arial Narrow" panose="020B0606020202030204" pitchFamily="34" charset="0"/>
              </a:rPr>
              <a:t>Note on Queries:</a:t>
            </a:r>
          </a:p>
          <a:p>
            <a:r>
              <a:rPr lang="en-US" dirty="0">
                <a:latin typeface="Arial Narrow" panose="020B0606020202030204" pitchFamily="34" charset="0"/>
              </a:rPr>
              <a:t>The same item may show on multiple queries, so the results of the queries need to be analyzed to ensure that they are only reported on the form </a:t>
            </a:r>
            <a:r>
              <a:rPr lang="en-US" u="sng" dirty="0">
                <a:latin typeface="Arial Narrow" panose="020B0606020202030204" pitchFamily="34" charset="0"/>
              </a:rPr>
              <a:t>once</a:t>
            </a:r>
            <a:r>
              <a:rPr lang="en-US" dirty="0">
                <a:latin typeface="Arial Narrow" panose="020B0606020202030204" pitchFamily="34" charset="0"/>
              </a:rPr>
              <a:t>.</a:t>
            </a:r>
          </a:p>
        </p:txBody>
      </p:sp>
      <p:sp>
        <p:nvSpPr>
          <p:cNvPr id="2" name="Title 1"/>
          <p:cNvSpPr>
            <a:spLocks noGrp="1"/>
          </p:cNvSpPr>
          <p:nvPr>
            <p:ph type="title"/>
          </p:nvPr>
        </p:nvSpPr>
        <p:spPr/>
        <p:txBody>
          <a:bodyPr/>
          <a:lstStyle/>
          <a:p>
            <a:r>
              <a:rPr lang="en-US" dirty="0">
                <a:latin typeface="Arial Narrow" panose="020B0606020202030204" pitchFamily="34" charset="0"/>
              </a:rPr>
              <a:t>Unrecorded Payables</a:t>
            </a:r>
          </a:p>
        </p:txBody>
      </p:sp>
    </p:spTree>
    <p:extLst>
      <p:ext uri="{BB962C8B-B14F-4D97-AF65-F5344CB8AC3E}">
        <p14:creationId xmlns:p14="http://schemas.microsoft.com/office/powerpoint/2010/main" val="3141800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001000" cy="5410200"/>
          </a:xfrm>
        </p:spPr>
        <p:txBody>
          <a:bodyPr/>
          <a:lstStyle/>
          <a:p>
            <a:r>
              <a:rPr lang="en-US" dirty="0">
                <a:solidFill>
                  <a:schemeClr val="tx2"/>
                </a:solidFill>
                <a:latin typeface="Arial Narrow" panose="020B0606020202030204" pitchFamily="34" charset="0"/>
              </a:rPr>
              <a:t>Revenue Recognition Criteria are different between statutory, modified and full accrual </a:t>
            </a:r>
          </a:p>
          <a:p>
            <a:pPr lvl="1"/>
            <a:r>
              <a:rPr lang="en-US" sz="2600" u="none" dirty="0">
                <a:solidFill>
                  <a:schemeClr val="tx2"/>
                </a:solidFill>
                <a:latin typeface="Arial Narrow" panose="020B0606020202030204" pitchFamily="34" charset="0"/>
              </a:rPr>
              <a:t>Statutory Basis (e.g. BCR) – Generally, for funds other than State and Federal Funds, revenue and receivables are recognized on cash basis.</a:t>
            </a:r>
          </a:p>
          <a:p>
            <a:pPr lvl="1"/>
            <a:r>
              <a:rPr lang="en-US" sz="2600" u="none" dirty="0">
                <a:solidFill>
                  <a:schemeClr val="tx2"/>
                </a:solidFill>
                <a:latin typeface="Arial Narrow" panose="020B0606020202030204" pitchFamily="34" charset="0"/>
              </a:rPr>
              <a:t>GAAP Bases – Key concepts are:</a:t>
            </a:r>
          </a:p>
          <a:p>
            <a:pPr lvl="2"/>
            <a:r>
              <a:rPr lang="en-US" sz="2200" dirty="0">
                <a:solidFill>
                  <a:schemeClr val="tx2"/>
                </a:solidFill>
                <a:latin typeface="Arial Narrow" panose="020B0606020202030204" pitchFamily="34" charset="0"/>
              </a:rPr>
              <a:t>Earned – a matrix has been included in the </a:t>
            </a:r>
            <a:r>
              <a:rPr lang="en-US" sz="2000" i="1" dirty="0">
                <a:solidFill>
                  <a:schemeClr val="tx2"/>
                </a:solidFill>
                <a:latin typeface="Arial Narrow" panose="020B0606020202030204" pitchFamily="34" charset="0"/>
              </a:rPr>
              <a:t>Revenues, Receivables, Unearned Revenue and Unavailable Revenues – General</a:t>
            </a:r>
            <a:r>
              <a:rPr lang="en-US" sz="2000" dirty="0">
                <a:solidFill>
                  <a:schemeClr val="tx2"/>
                </a:solidFill>
                <a:latin typeface="Arial Narrow" panose="020B0606020202030204" pitchFamily="34" charset="0"/>
              </a:rPr>
              <a:t> policy on SAO’s website </a:t>
            </a:r>
            <a:r>
              <a:rPr lang="en-US" sz="2200" dirty="0">
                <a:solidFill>
                  <a:schemeClr val="tx2"/>
                </a:solidFill>
                <a:latin typeface="Arial Narrow" panose="020B0606020202030204" pitchFamily="34" charset="0"/>
              </a:rPr>
              <a:t>to assist in determining earning criteria for various types of revenue</a:t>
            </a:r>
          </a:p>
          <a:p>
            <a:pPr lvl="2"/>
            <a:r>
              <a:rPr lang="en-US" sz="2200" dirty="0">
                <a:solidFill>
                  <a:schemeClr val="tx2"/>
                </a:solidFill>
                <a:latin typeface="Arial Narrow" panose="020B0606020202030204" pitchFamily="34" charset="0"/>
              </a:rPr>
              <a:t>Available – once it has been determined a revenue has been earned, it has to be determined if modified accrual availability criteria (defined on form) have been met</a:t>
            </a:r>
          </a:p>
        </p:txBody>
      </p:sp>
      <p:sp>
        <p:nvSpPr>
          <p:cNvPr id="2" name="Title 1"/>
          <p:cNvSpPr>
            <a:spLocks noGrp="1"/>
          </p:cNvSpPr>
          <p:nvPr>
            <p:ph type="title"/>
          </p:nvPr>
        </p:nvSpPr>
        <p:spPr/>
        <p:txBody>
          <a:bodyPr/>
          <a:lstStyle/>
          <a:p>
            <a:r>
              <a:rPr lang="en-US" dirty="0">
                <a:latin typeface="Arial Narrow" panose="020B0606020202030204" pitchFamily="34" charset="0"/>
              </a:rPr>
              <a:t>Unrecorded Receivables</a:t>
            </a:r>
          </a:p>
        </p:txBody>
      </p:sp>
    </p:spTree>
    <p:extLst>
      <p:ext uri="{BB962C8B-B14F-4D97-AF65-F5344CB8AC3E}">
        <p14:creationId xmlns:p14="http://schemas.microsoft.com/office/powerpoint/2010/main" val="285120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Unrecorded Receivables</a:t>
            </a:r>
          </a:p>
        </p:txBody>
      </p:sp>
      <p:sp>
        <p:nvSpPr>
          <p:cNvPr id="4" name="Rectangle 3"/>
          <p:cNvSpPr/>
          <p:nvPr/>
        </p:nvSpPr>
        <p:spPr>
          <a:xfrm>
            <a:off x="470210" y="1295400"/>
            <a:ext cx="8153400" cy="1477328"/>
          </a:xfrm>
          <a:prstGeom prst="rect">
            <a:avLst/>
          </a:prstGeom>
        </p:spPr>
        <p:txBody>
          <a:bodyPr wrap="square">
            <a:spAutoFit/>
          </a:bodyPr>
          <a:lstStyle/>
          <a:p>
            <a:r>
              <a:rPr lang="en-US" sz="3000" b="1" dirty="0">
                <a:solidFill>
                  <a:srgbClr val="002060"/>
                </a:solidFill>
                <a:latin typeface="Arial Narrow" panose="020B0606020202030204" pitchFamily="34" charset="0"/>
              </a:rPr>
              <a:t>This grid is included within the form’s instructions to assist in determining what transactions need to be included on form</a:t>
            </a:r>
          </a:p>
        </p:txBody>
      </p:sp>
      <p:pic>
        <p:nvPicPr>
          <p:cNvPr id="1025"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2907" y="2848333"/>
            <a:ext cx="7958137" cy="306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752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tx2"/>
                </a:solidFill>
                <a:latin typeface="Arial Narrow" panose="020B0606020202030204" pitchFamily="34" charset="0"/>
              </a:rPr>
              <a:t>When SAO converts BCR financial statements to CAFR financial statements it is necessary to:</a:t>
            </a:r>
          </a:p>
          <a:p>
            <a:pPr lvl="1"/>
            <a:r>
              <a:rPr lang="en-US" u="none" dirty="0">
                <a:solidFill>
                  <a:schemeClr val="tx2"/>
                </a:solidFill>
                <a:latin typeface="Arial Narrow" panose="020B0606020202030204" pitchFamily="34" charset="0"/>
              </a:rPr>
              <a:t>Identify and accrue for revenues that are earned on either the GAAP modified or full accrual basis, along with any related allowance for doubtful accounts, for such receivables</a:t>
            </a:r>
          </a:p>
        </p:txBody>
      </p:sp>
      <p:sp>
        <p:nvSpPr>
          <p:cNvPr id="2" name="Title 1"/>
          <p:cNvSpPr>
            <a:spLocks noGrp="1"/>
          </p:cNvSpPr>
          <p:nvPr>
            <p:ph type="title"/>
          </p:nvPr>
        </p:nvSpPr>
        <p:spPr/>
        <p:txBody>
          <a:bodyPr/>
          <a:lstStyle/>
          <a:p>
            <a:r>
              <a:rPr lang="en-US" dirty="0">
                <a:latin typeface="Arial Narrow" panose="020B0606020202030204" pitchFamily="34" charset="0"/>
              </a:rPr>
              <a:t>Unrecorded Receivables</a:t>
            </a:r>
          </a:p>
        </p:txBody>
      </p:sp>
    </p:spTree>
    <p:extLst>
      <p:ext uri="{BB962C8B-B14F-4D97-AF65-F5344CB8AC3E}">
        <p14:creationId xmlns:p14="http://schemas.microsoft.com/office/powerpoint/2010/main" val="3014776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000" dirty="0">
                <a:solidFill>
                  <a:schemeClr val="tx2"/>
                </a:solidFill>
                <a:latin typeface="Arial Narrow" panose="020B0606020202030204" pitchFamily="34" charset="0"/>
              </a:rPr>
              <a:t>Validate query results are legitimate expenses for accrual with purchasing or applicable agency personnel</a:t>
            </a:r>
          </a:p>
          <a:p>
            <a:r>
              <a:rPr lang="en-US" sz="3000" dirty="0">
                <a:solidFill>
                  <a:schemeClr val="tx2"/>
                </a:solidFill>
                <a:latin typeface="Arial Narrow" panose="020B0606020202030204" pitchFamily="34" charset="0"/>
              </a:rPr>
              <a:t>Meet with management/department heads </a:t>
            </a:r>
          </a:p>
          <a:p>
            <a:pPr lvl="1"/>
            <a:r>
              <a:rPr lang="en-US" sz="3000" u="none" dirty="0">
                <a:solidFill>
                  <a:schemeClr val="tx2"/>
                </a:solidFill>
                <a:latin typeface="Arial Narrow" panose="020B0606020202030204" pitchFamily="34" charset="0"/>
              </a:rPr>
              <a:t>Confirm all current FY expenditures have been reported (no non-PO A/P surprises)</a:t>
            </a:r>
          </a:p>
          <a:p>
            <a:pPr lvl="1"/>
            <a:r>
              <a:rPr lang="en-US" sz="3000" u="none" dirty="0">
                <a:solidFill>
                  <a:schemeClr val="tx2"/>
                </a:solidFill>
                <a:latin typeface="Arial Narrow" panose="020B0606020202030204" pitchFamily="34" charset="0"/>
              </a:rPr>
              <a:t>Confirm all current FY revenue has been reported</a:t>
            </a:r>
          </a:p>
          <a:p>
            <a:r>
              <a:rPr lang="en-US" sz="3000" dirty="0">
                <a:solidFill>
                  <a:schemeClr val="tx2"/>
                </a:solidFill>
                <a:latin typeface="Arial Narrow" panose="020B0606020202030204" pitchFamily="34" charset="0"/>
              </a:rPr>
              <a:t>Communication Is Key!!</a:t>
            </a:r>
            <a:endParaRPr lang="en-US" sz="3000" u="none" dirty="0">
              <a:solidFill>
                <a:schemeClr val="tx2"/>
              </a:solidFill>
              <a:latin typeface="Arial Narrow" panose="020B0606020202030204" pitchFamily="34" charset="0"/>
            </a:endParaRPr>
          </a:p>
        </p:txBody>
      </p:sp>
      <p:sp>
        <p:nvSpPr>
          <p:cNvPr id="2" name="Title 1"/>
          <p:cNvSpPr>
            <a:spLocks noGrp="1"/>
          </p:cNvSpPr>
          <p:nvPr>
            <p:ph type="title"/>
          </p:nvPr>
        </p:nvSpPr>
        <p:spPr/>
        <p:txBody>
          <a:bodyPr/>
          <a:lstStyle/>
          <a:p>
            <a:r>
              <a:rPr lang="en-US" dirty="0">
                <a:latin typeface="Arial Narrow" panose="020B0606020202030204" pitchFamily="34" charset="0"/>
              </a:rPr>
              <a:t>Unrecorded Receivables</a:t>
            </a:r>
          </a:p>
        </p:txBody>
      </p:sp>
    </p:spTree>
    <p:extLst>
      <p:ext uri="{BB962C8B-B14F-4D97-AF65-F5344CB8AC3E}">
        <p14:creationId xmlns:p14="http://schemas.microsoft.com/office/powerpoint/2010/main" val="1949365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1" indent="0">
              <a:buNone/>
            </a:pPr>
            <a:endParaRPr lang="en-US" dirty="0">
              <a:solidFill>
                <a:srgbClr val="00B0F0"/>
              </a:solidFill>
              <a:latin typeface="Arial Narrow" panose="020B0606020202030204" pitchFamily="34" charset="0"/>
            </a:endParaRPr>
          </a:p>
          <a:p>
            <a:pPr>
              <a:buClr>
                <a:srgbClr val="7030A0"/>
              </a:buClr>
            </a:pPr>
            <a:r>
              <a:rPr lang="en-US" b="0" dirty="0">
                <a:solidFill>
                  <a:srgbClr val="7030A0"/>
                </a:solidFill>
                <a:latin typeface="Arial Narrow" panose="020B0606020202030204" pitchFamily="34" charset="0"/>
              </a:rPr>
              <a:t>Do not include PCAs affecting cash accounts – it </a:t>
            </a:r>
            <a:r>
              <a:rPr lang="en-US" sz="2800" b="0" dirty="0">
                <a:solidFill>
                  <a:srgbClr val="7030A0"/>
                </a:solidFill>
                <a:latin typeface="Arial Narrow" panose="020B0606020202030204" pitchFamily="34" charset="0"/>
              </a:rPr>
              <a:t>will not reconcile to what SAO loads from TeamWorks</a:t>
            </a:r>
          </a:p>
          <a:p>
            <a:pPr>
              <a:buClr>
                <a:srgbClr val="7030A0"/>
              </a:buClr>
            </a:pPr>
            <a:r>
              <a:rPr lang="en-US" sz="2800" b="0" dirty="0">
                <a:solidFill>
                  <a:srgbClr val="7030A0"/>
                </a:solidFill>
                <a:latin typeface="Arial Narrow" panose="020B0606020202030204" pitchFamily="34" charset="0"/>
              </a:rPr>
              <a:t>SAO will account for PCAs affecting cash accounts</a:t>
            </a:r>
          </a:p>
          <a:p>
            <a:pPr>
              <a:buClr>
                <a:srgbClr val="7030A0"/>
              </a:buClr>
            </a:pPr>
            <a:r>
              <a:rPr lang="en-US" sz="2800" b="0" dirty="0">
                <a:solidFill>
                  <a:srgbClr val="7030A0"/>
                </a:solidFill>
                <a:latin typeface="Arial Narrow" panose="020B0606020202030204" pitchFamily="34" charset="0"/>
              </a:rPr>
              <a:t>No need to submit multiple cash forms (i.e. a separate form for each fund type)</a:t>
            </a:r>
            <a:endParaRPr lang="en-US" dirty="0">
              <a:solidFill>
                <a:srgbClr val="7030A0"/>
              </a:solidFill>
            </a:endParaRPr>
          </a:p>
        </p:txBody>
      </p:sp>
      <p:sp>
        <p:nvSpPr>
          <p:cNvPr id="3" name="Title 2"/>
          <p:cNvSpPr>
            <a:spLocks noGrp="1"/>
          </p:cNvSpPr>
          <p:nvPr>
            <p:ph type="title"/>
          </p:nvPr>
        </p:nvSpPr>
        <p:spPr/>
        <p:txBody>
          <a:bodyPr/>
          <a:lstStyle/>
          <a:p>
            <a:r>
              <a:rPr lang="en-US" dirty="0">
                <a:latin typeface="Arial Narrow" panose="020B0606020202030204" pitchFamily="34" charset="0"/>
              </a:rPr>
              <a:t>Cash Form Reminders</a:t>
            </a:r>
          </a:p>
        </p:txBody>
      </p:sp>
    </p:spTree>
    <p:extLst>
      <p:ext uri="{BB962C8B-B14F-4D97-AF65-F5344CB8AC3E}">
        <p14:creationId xmlns:p14="http://schemas.microsoft.com/office/powerpoint/2010/main" val="707157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a:solidFill>
                  <a:schemeClr val="tx2"/>
                </a:solidFill>
                <a:latin typeface="Arial Narrow" panose="020B0606020202030204" pitchFamily="34" charset="0"/>
              </a:rPr>
              <a:t>SAO’s long-term goal is to eliminate Classification of Revenue form</a:t>
            </a:r>
          </a:p>
          <a:p>
            <a:r>
              <a:rPr lang="en-US" sz="2200" dirty="0">
                <a:solidFill>
                  <a:schemeClr val="tx2"/>
                </a:solidFill>
                <a:latin typeface="Arial Narrow" panose="020B0606020202030204" pitchFamily="34" charset="0"/>
              </a:rPr>
              <a:t>Capital Grant and Contributions Revenue Accounts – accounts have been set up in TeamWorks for organizations to use to record any capital contribution </a:t>
            </a:r>
            <a:r>
              <a:rPr lang="en-US" sz="2200" i="1" dirty="0">
                <a:solidFill>
                  <a:schemeClr val="tx2"/>
                </a:solidFill>
                <a:latin typeface="Arial Narrow" panose="020B0606020202030204" pitchFamily="34" charset="0"/>
              </a:rPr>
              <a:t>(e.g. Grants and contributions revenues that are primarily restricted for the purchase, construction or renovation of capital assets.  Also, any investment income related to these funds.) </a:t>
            </a:r>
            <a:r>
              <a:rPr lang="en-US" sz="2200" dirty="0">
                <a:solidFill>
                  <a:schemeClr val="tx2"/>
                </a:solidFill>
                <a:latin typeface="Arial Narrow" panose="020B0606020202030204" pitchFamily="34" charset="0"/>
              </a:rPr>
              <a:t> Please either use these accounts or reclass capital contribution revenue at year-end into these accounts.  </a:t>
            </a:r>
          </a:p>
          <a:p>
            <a:pPr lvl="1"/>
            <a:r>
              <a:rPr lang="en-US" sz="2200" dirty="0">
                <a:solidFill>
                  <a:schemeClr val="tx2"/>
                </a:solidFill>
                <a:latin typeface="Arial Narrow" panose="020B0606020202030204" pitchFamily="34" charset="0"/>
              </a:rPr>
              <a:t>496010 – Capital Contributions-FED</a:t>
            </a:r>
          </a:p>
          <a:p>
            <a:pPr lvl="1"/>
            <a:r>
              <a:rPr lang="en-US" sz="2200" dirty="0">
                <a:solidFill>
                  <a:schemeClr val="tx2"/>
                </a:solidFill>
                <a:latin typeface="Arial Narrow" panose="020B0606020202030204" pitchFamily="34" charset="0"/>
              </a:rPr>
              <a:t>496020 – Capital Contributions-OTH</a:t>
            </a:r>
          </a:p>
          <a:p>
            <a:r>
              <a:rPr lang="en-US" sz="2200" dirty="0">
                <a:solidFill>
                  <a:schemeClr val="tx2"/>
                </a:solidFill>
                <a:latin typeface="Arial Narrow" panose="020B0606020202030204" pitchFamily="34" charset="0"/>
              </a:rPr>
              <a:t>Until SAO can confirm all organizations are properly using these accounts the Classification of Revenues form will still be required</a:t>
            </a:r>
          </a:p>
        </p:txBody>
      </p:sp>
      <p:sp>
        <p:nvSpPr>
          <p:cNvPr id="3" name="Title 2"/>
          <p:cNvSpPr>
            <a:spLocks noGrp="1"/>
          </p:cNvSpPr>
          <p:nvPr>
            <p:ph type="title"/>
          </p:nvPr>
        </p:nvSpPr>
        <p:spPr/>
        <p:txBody>
          <a:bodyPr/>
          <a:lstStyle/>
          <a:p>
            <a:r>
              <a:rPr lang="en-US" sz="3600" dirty="0"/>
              <a:t>Classification of Revenue Form</a:t>
            </a:r>
          </a:p>
        </p:txBody>
      </p:sp>
    </p:spTree>
    <p:extLst>
      <p:ext uri="{BB962C8B-B14F-4D97-AF65-F5344CB8AC3E}">
        <p14:creationId xmlns:p14="http://schemas.microsoft.com/office/powerpoint/2010/main" val="421819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900" dirty="0">
                <a:latin typeface="Arial Narrow" panose="020B0606020202030204" pitchFamily="34" charset="0"/>
              </a:rPr>
              <a:t>SAO implemented a new reporting software, called Wdesk, to issue the FY2017 CAFR.</a:t>
            </a:r>
          </a:p>
          <a:p>
            <a:r>
              <a:rPr lang="en-US" sz="1900" dirty="0">
                <a:latin typeface="Arial Narrow" panose="020B0606020202030204" pitchFamily="34" charset="0"/>
              </a:rPr>
              <a:t>Agency CFOs will be provided a login and will submit the following year end CAFR forms via a Wdesk reporting portal on the web for FY2019:</a:t>
            </a:r>
          </a:p>
          <a:p>
            <a:pPr marL="914400" lvl="1" indent="-457200">
              <a:buFont typeface="+mj-lt"/>
              <a:buAutoNum type="arabicPeriod"/>
            </a:pPr>
            <a:r>
              <a:rPr lang="en-US" sz="1900" dirty="0">
                <a:solidFill>
                  <a:schemeClr val="tx2"/>
                </a:solidFill>
                <a:latin typeface="Arial Narrow" panose="020B0606020202030204" pitchFamily="34" charset="0"/>
              </a:rPr>
              <a:t>Subsequent Events</a:t>
            </a:r>
          </a:p>
          <a:p>
            <a:pPr marL="914400" lvl="1" indent="-457200">
              <a:buFont typeface="+mj-lt"/>
              <a:buAutoNum type="arabicPeriod"/>
            </a:pPr>
            <a:r>
              <a:rPr lang="en-US" sz="1900" dirty="0">
                <a:solidFill>
                  <a:schemeClr val="tx2"/>
                </a:solidFill>
                <a:latin typeface="Arial Narrow" panose="020B0606020202030204" pitchFamily="34" charset="0"/>
              </a:rPr>
              <a:t>Year-end Questionnaire </a:t>
            </a:r>
          </a:p>
          <a:p>
            <a:pPr marL="914400" lvl="1" indent="-457200">
              <a:buFont typeface="+mj-lt"/>
              <a:buAutoNum type="arabicPeriod"/>
            </a:pPr>
            <a:r>
              <a:rPr lang="en-US" sz="1900" dirty="0">
                <a:solidFill>
                  <a:schemeClr val="tx2"/>
                </a:solidFill>
                <a:latin typeface="Arial Narrow" panose="020B0606020202030204" pitchFamily="34" charset="0"/>
              </a:rPr>
              <a:t>Service Concession Arrangements</a:t>
            </a:r>
          </a:p>
          <a:p>
            <a:pPr marL="914400" lvl="1" indent="-457200">
              <a:buFont typeface="+mj-lt"/>
              <a:buAutoNum type="arabicPeriod"/>
            </a:pPr>
            <a:r>
              <a:rPr lang="en-US" sz="1900" dirty="0">
                <a:solidFill>
                  <a:srgbClr val="7030A0"/>
                </a:solidFill>
                <a:latin typeface="Arial Narrow" panose="020B0606020202030204" pitchFamily="34" charset="0"/>
              </a:rPr>
              <a:t>Deferred Outflows, Inflows of Resources and Nonexchange Financial Guarantees</a:t>
            </a:r>
          </a:p>
          <a:p>
            <a:pPr marL="914400" lvl="1" indent="-457200">
              <a:buFont typeface="+mj-lt"/>
              <a:buAutoNum type="arabicPeriod"/>
            </a:pPr>
            <a:r>
              <a:rPr lang="en-US" sz="1900" dirty="0">
                <a:solidFill>
                  <a:srgbClr val="7030A0"/>
                </a:solidFill>
                <a:latin typeface="Arial Narrow" panose="020B0606020202030204" pitchFamily="34" charset="0"/>
              </a:rPr>
              <a:t>Pollution Remediation</a:t>
            </a:r>
          </a:p>
          <a:p>
            <a:pPr marL="914400" lvl="1" indent="-457200">
              <a:buFont typeface="+mj-lt"/>
              <a:buAutoNum type="arabicPeriod"/>
            </a:pPr>
            <a:r>
              <a:rPr lang="en-US" sz="1900" dirty="0">
                <a:solidFill>
                  <a:srgbClr val="7030A0"/>
                </a:solidFill>
                <a:latin typeface="Arial Narrow" panose="020B0606020202030204" pitchFamily="34" charset="0"/>
              </a:rPr>
              <a:t>Year-end Reporting Package Confirmation</a:t>
            </a:r>
          </a:p>
          <a:p>
            <a:pPr marL="914400" lvl="1" indent="-457200">
              <a:buFont typeface="+mj-lt"/>
              <a:buAutoNum type="arabicPeriod"/>
            </a:pPr>
            <a:r>
              <a:rPr lang="en-US" sz="1900" dirty="0">
                <a:solidFill>
                  <a:schemeClr val="tx2"/>
                </a:solidFill>
                <a:latin typeface="Arial Narrow" panose="020B0606020202030204" pitchFamily="34" charset="0"/>
              </a:rPr>
              <a:t>Subsequent Events – Single Audit </a:t>
            </a:r>
          </a:p>
          <a:p>
            <a:r>
              <a:rPr lang="en-US" sz="1900" dirty="0">
                <a:solidFill>
                  <a:srgbClr val="7030A0"/>
                </a:solidFill>
                <a:latin typeface="Arial Narrow" panose="020B0606020202030204" pitchFamily="34" charset="0"/>
              </a:rPr>
              <a:t>Note: CFOs will be able to forward forms to delegate to complete. Forms will be available closer to the applicable deadlines on SAO’s website.</a:t>
            </a:r>
          </a:p>
          <a:p>
            <a:r>
              <a:rPr lang="en-US" sz="1900" dirty="0">
                <a:latin typeface="Arial Narrow" panose="020B0606020202030204" pitchFamily="34" charset="0"/>
              </a:rPr>
              <a:t>More details and instructions to come! </a:t>
            </a:r>
          </a:p>
        </p:txBody>
      </p:sp>
      <p:sp>
        <p:nvSpPr>
          <p:cNvPr id="3" name="Title 2"/>
          <p:cNvSpPr>
            <a:spLocks noGrp="1"/>
          </p:cNvSpPr>
          <p:nvPr>
            <p:ph type="title"/>
          </p:nvPr>
        </p:nvSpPr>
        <p:spPr/>
        <p:txBody>
          <a:bodyPr/>
          <a:lstStyle/>
          <a:p>
            <a:r>
              <a:rPr lang="en-US" sz="3200" dirty="0">
                <a:latin typeface="Arial Narrow" panose="020B0606020202030204" pitchFamily="34" charset="0"/>
              </a:rPr>
              <a:t>Wdesk for year-end form collection</a:t>
            </a:r>
          </a:p>
        </p:txBody>
      </p:sp>
      <p:sp>
        <p:nvSpPr>
          <p:cNvPr id="4" name="Smiley Face 3"/>
          <p:cNvSpPr/>
          <p:nvPr/>
        </p:nvSpPr>
        <p:spPr>
          <a:xfrm>
            <a:off x="6172200" y="5943600"/>
            <a:ext cx="457200" cy="4572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725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305800" cy="6172200"/>
          </a:xfrm>
        </p:spPr>
        <p:txBody>
          <a:bodyPr/>
          <a:lstStyle/>
          <a:p>
            <a:pPr lvl="1">
              <a:buFont typeface="Wingdings" panose="05000000000000000000" pitchFamily="2" charset="2"/>
              <a:buChar char="ü"/>
            </a:pPr>
            <a:r>
              <a:rPr lang="en-US" sz="2000" u="none" dirty="0">
                <a:solidFill>
                  <a:srgbClr val="7030A0"/>
                </a:solidFill>
                <a:latin typeface="Arial Narrow" panose="020B0606020202030204" pitchFamily="34" charset="0"/>
              </a:rPr>
              <a:t>New for FY19: </a:t>
            </a:r>
          </a:p>
          <a:p>
            <a:pPr marL="1200150" lvl="2" indent="-285750"/>
            <a:r>
              <a:rPr lang="en-US" sz="1700" dirty="0">
                <a:solidFill>
                  <a:srgbClr val="7030A0"/>
                </a:solidFill>
                <a:latin typeface="Arial Narrow" panose="020B0606020202030204" pitchFamily="34" charset="0"/>
              </a:rPr>
              <a:t>GASB Statement No. 88, </a:t>
            </a:r>
            <a:r>
              <a:rPr lang="en-US" sz="1700" i="1" dirty="0">
                <a:solidFill>
                  <a:srgbClr val="7030A0"/>
                </a:solidFill>
                <a:latin typeface="Arial Narrow" panose="020B0606020202030204" pitchFamily="34" charset="0"/>
              </a:rPr>
              <a:t>Certain Disclosures Related to Debt, including Direct Borrowings and Direct Placements</a:t>
            </a:r>
            <a:r>
              <a:rPr lang="en-US" sz="1700" dirty="0">
                <a:solidFill>
                  <a:srgbClr val="7030A0"/>
                </a:solidFill>
                <a:latin typeface="Arial Narrow" panose="020B0606020202030204" pitchFamily="34" charset="0"/>
              </a:rPr>
              <a:t> requires that governments should separate information in debt disclosures for direct borrowings and direct placements of debt separately from other debt.</a:t>
            </a:r>
          </a:p>
          <a:p>
            <a:pPr marL="1657350" lvl="3" indent="-285750">
              <a:buFont typeface="Arial" panose="020B0604020202020204" pitchFamily="34" charset="0"/>
              <a:buChar char="•"/>
            </a:pPr>
            <a:r>
              <a:rPr lang="en-US" sz="1700" dirty="0">
                <a:solidFill>
                  <a:srgbClr val="7030A0"/>
                </a:solidFill>
                <a:latin typeface="Arial Narrow" panose="020B0606020202030204" pitchFamily="34" charset="0"/>
              </a:rPr>
              <a:t>The policy underlying this requirement is that direct borrowings and direct placements may expose a government to risks that are different from or additional to risks related to other types of debt.</a:t>
            </a:r>
            <a:r>
              <a:rPr lang="en-US" sz="1700" b="1" dirty="0">
                <a:solidFill>
                  <a:srgbClr val="7030A0"/>
                </a:solidFill>
                <a:latin typeface="Arial Narrow" panose="020B0606020202030204" pitchFamily="34" charset="0"/>
              </a:rPr>
              <a:t> This statement also requires governments to disclose additional essential debt-related information for all types of debt, including amounts of unused lines of credit; assets pledged as collateral for debt; and terms specified in debt agreements related to significant: (a) events of default with finance-related consequences, (b) termination events with finance-related consequences, and (c) significant subjective acceleration clauses to improve financial reporting.  </a:t>
            </a:r>
          </a:p>
          <a:p>
            <a:pPr marL="1200150" lvl="2" indent="-285750"/>
            <a:r>
              <a:rPr lang="en-US" sz="1700" dirty="0">
                <a:solidFill>
                  <a:srgbClr val="7030A0"/>
                </a:solidFill>
                <a:latin typeface="Arial Narrow" panose="020B0606020202030204" pitchFamily="34" charset="0"/>
              </a:rPr>
              <a:t>Lessor reporting - The State leases certain facilities and land for use by others for terms varying from 1 to 40 years.  Is your organization involved in an agreement where your organization is the lessor?</a:t>
            </a:r>
          </a:p>
          <a:p>
            <a:pPr marL="1200150" lvl="2" indent="-285750"/>
            <a:endParaRPr lang="en-US" sz="1700" b="1" dirty="0">
              <a:solidFill>
                <a:srgbClr val="7030A0"/>
              </a:solidFill>
              <a:latin typeface="Arial Narrow" panose="020B0606020202030204" pitchFamily="34" charset="0"/>
            </a:endParaRPr>
          </a:p>
          <a:p>
            <a:pPr lvl="1">
              <a:buFont typeface="Arial" panose="020B0604020202020204" pitchFamily="34" charset="0"/>
              <a:buChar char="•"/>
            </a:pPr>
            <a:endParaRPr lang="en-US" sz="2000" u="none" dirty="0">
              <a:solidFill>
                <a:srgbClr val="7030A0"/>
              </a:solidFill>
              <a:latin typeface="Arial Narrow" panose="020B0606020202030204" pitchFamily="34" charset="0"/>
            </a:endParaRPr>
          </a:p>
        </p:txBody>
      </p:sp>
      <p:sp>
        <p:nvSpPr>
          <p:cNvPr id="3" name="Title 2"/>
          <p:cNvSpPr>
            <a:spLocks noGrp="1"/>
          </p:cNvSpPr>
          <p:nvPr>
            <p:ph type="title"/>
          </p:nvPr>
        </p:nvSpPr>
        <p:spPr/>
        <p:txBody>
          <a:bodyPr/>
          <a:lstStyle/>
          <a:p>
            <a:r>
              <a:rPr lang="en-US" dirty="0">
                <a:latin typeface="Arial Narrow" panose="020B0606020202030204" pitchFamily="34" charset="0"/>
              </a:rPr>
              <a:t>Year-end Questionnaire</a:t>
            </a:r>
          </a:p>
        </p:txBody>
      </p:sp>
    </p:spTree>
    <p:extLst>
      <p:ext uri="{BB962C8B-B14F-4D97-AF65-F5344CB8AC3E}">
        <p14:creationId xmlns:p14="http://schemas.microsoft.com/office/powerpoint/2010/main" val="1874528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FA3-5D16-4D4D-8EC4-35C11ABC1AEC}"/>
              </a:ext>
            </a:extLst>
          </p:cNvPr>
          <p:cNvSpPr>
            <a:spLocks noGrp="1"/>
          </p:cNvSpPr>
          <p:nvPr>
            <p:ph type="title"/>
          </p:nvPr>
        </p:nvSpPr>
        <p:spPr/>
        <p:txBody>
          <a:bodyPr/>
          <a:lstStyle/>
          <a:p>
            <a:br>
              <a:rPr lang="en-US" dirty="0"/>
            </a:br>
            <a:endParaRPr lang="en-US" dirty="0"/>
          </a:p>
        </p:txBody>
      </p:sp>
      <p:sp>
        <p:nvSpPr>
          <p:cNvPr id="3" name="Rectangle 2">
            <a:extLst>
              <a:ext uri="{FF2B5EF4-FFF2-40B4-BE49-F238E27FC236}">
                <a16:creationId xmlns:a16="http://schemas.microsoft.com/office/drawing/2014/main" id="{57773557-9C93-4D40-A3EE-64130D9E9474}"/>
              </a:ext>
            </a:extLst>
          </p:cNvPr>
          <p:cNvSpPr/>
          <p:nvPr/>
        </p:nvSpPr>
        <p:spPr>
          <a:xfrm>
            <a:off x="228600" y="1600200"/>
            <a:ext cx="8305800" cy="4407360"/>
          </a:xfrm>
          <a:prstGeom prst="rect">
            <a:avLst/>
          </a:prstGeom>
        </p:spPr>
        <p:txBody>
          <a:bodyPr wrap="square">
            <a:spAutoFit/>
          </a:bodyPr>
          <a:lstStyle/>
          <a:p>
            <a:pPr marL="514350" indent="-457200">
              <a:spcBef>
                <a:spcPct val="20000"/>
              </a:spcBef>
              <a:buClr>
                <a:srgbClr val="7030A0"/>
              </a:buClr>
              <a:buFont typeface="Wingdings" panose="05000000000000000000" pitchFamily="2" charset="2"/>
              <a:buChar char="ü"/>
            </a:pPr>
            <a:r>
              <a:rPr lang="en-US" sz="2800" b="1" dirty="0">
                <a:solidFill>
                  <a:srgbClr val="7030A0"/>
                </a:solidFill>
                <a:latin typeface="Arial Narrow" panose="020B0606020202030204" pitchFamily="34" charset="0"/>
              </a:rPr>
              <a:t>Asset Retirement Obligations (ARO)</a:t>
            </a:r>
          </a:p>
          <a:p>
            <a:pPr marL="514350" indent="-457200">
              <a:spcBef>
                <a:spcPct val="20000"/>
              </a:spcBef>
              <a:buClr>
                <a:srgbClr val="7030A0"/>
              </a:buClr>
              <a:buFont typeface="Wingdings" panose="05000000000000000000" pitchFamily="2" charset="2"/>
              <a:buChar char="ü"/>
            </a:pPr>
            <a:r>
              <a:rPr lang="en-US" sz="2800" b="1" dirty="0">
                <a:solidFill>
                  <a:srgbClr val="7030A0"/>
                </a:solidFill>
                <a:latin typeface="Arial Narrow" panose="020B0606020202030204" pitchFamily="34" charset="0"/>
              </a:rPr>
              <a:t>ARO – legally enforceable liability associated with the retirement of a tangible capital asset</a:t>
            </a:r>
          </a:p>
          <a:p>
            <a:pPr marL="514350" indent="-457200">
              <a:spcBef>
                <a:spcPct val="20000"/>
              </a:spcBef>
              <a:buClr>
                <a:srgbClr val="7030A0"/>
              </a:buClr>
              <a:buFont typeface="Wingdings" panose="05000000000000000000" pitchFamily="2" charset="2"/>
              <a:buChar char="ü"/>
            </a:pPr>
            <a:r>
              <a:rPr lang="en-US" sz="2800" b="1" dirty="0">
                <a:solidFill>
                  <a:srgbClr val="7030A0"/>
                </a:solidFill>
                <a:latin typeface="Arial Narrow" panose="020B0606020202030204" pitchFamily="34" charset="0"/>
              </a:rPr>
              <a:t>A government that has legal obligations to perform </a:t>
            </a:r>
            <a:r>
              <a:rPr lang="en-US" sz="2800" b="1" u="sng" dirty="0">
                <a:solidFill>
                  <a:srgbClr val="7030A0"/>
                </a:solidFill>
                <a:latin typeface="Arial Narrow" panose="020B0606020202030204" pitchFamily="34" charset="0"/>
              </a:rPr>
              <a:t>future</a:t>
            </a:r>
            <a:r>
              <a:rPr lang="en-US" sz="2800" b="1" dirty="0">
                <a:solidFill>
                  <a:srgbClr val="7030A0"/>
                </a:solidFill>
                <a:latin typeface="Arial Narrow" panose="020B0606020202030204" pitchFamily="34" charset="0"/>
              </a:rPr>
              <a:t> asset retirement activities related to its tangible capital assets should recognize a liability based on the guidance in this statement</a:t>
            </a:r>
          </a:p>
          <a:p>
            <a:pPr marL="400050" indent="-342900">
              <a:spcBef>
                <a:spcPct val="20000"/>
              </a:spcBef>
              <a:buClr>
                <a:srgbClr val="7030A0"/>
              </a:buClr>
              <a:buFont typeface="Wingdings" panose="05000000000000000000" pitchFamily="2" charset="2"/>
              <a:buChar char="ü"/>
            </a:pPr>
            <a:r>
              <a:rPr lang="en-US" sz="2400" b="1" dirty="0">
                <a:solidFill>
                  <a:srgbClr val="7030A0"/>
                </a:solidFill>
                <a:latin typeface="Arial Narrow" panose="020B0606020202030204" pitchFamily="34" charset="0"/>
              </a:rPr>
              <a:t>Link to Standard:</a:t>
            </a:r>
          </a:p>
          <a:p>
            <a:pPr marL="800100" lvl="1" indent="-285750">
              <a:spcBef>
                <a:spcPct val="20000"/>
              </a:spcBef>
              <a:buClr>
                <a:srgbClr val="7030A0"/>
              </a:buClr>
              <a:buFont typeface="Wingdings" panose="05000000000000000000" pitchFamily="2" charset="2"/>
              <a:buChar char="ü"/>
            </a:pPr>
            <a:r>
              <a:rPr lang="en-US" b="1" i="1" dirty="0">
                <a:solidFill>
                  <a:srgbClr val="7030A0"/>
                </a:solidFill>
                <a:latin typeface="Arial Narrow" panose="020B0606020202030204" pitchFamily="34" charset="0"/>
                <a:hlinkClick r:id="rId3">
                  <a:extLst>
                    <a:ext uri="{A12FA001-AC4F-418D-AE19-62706E023703}">
                      <ahyp:hlinkClr xmlns:ahyp="http://schemas.microsoft.com/office/drawing/2018/hyperlinkcolor" val="tx"/>
                    </a:ext>
                  </a:extLst>
                </a:hlinkClick>
              </a:rPr>
              <a:t>http://www.gasb.org/jsp/GASB/Document_C/DocumentPage?cid=1176168670369&amp;acceptedDisclaimer=true</a:t>
            </a:r>
            <a:endParaRPr lang="en-US" b="1" i="1" dirty="0">
              <a:solidFill>
                <a:srgbClr val="7030A0"/>
              </a:solidFill>
              <a:latin typeface="Arial Narrow" panose="020B0606020202030204" pitchFamily="34" charset="0"/>
            </a:endParaRPr>
          </a:p>
        </p:txBody>
      </p:sp>
      <p:sp>
        <p:nvSpPr>
          <p:cNvPr id="4" name="Title 2">
            <a:extLst>
              <a:ext uri="{FF2B5EF4-FFF2-40B4-BE49-F238E27FC236}">
                <a16:creationId xmlns:a16="http://schemas.microsoft.com/office/drawing/2014/main" id="{CC785CBB-9D03-4FB1-8E6E-A0718F97C98B}"/>
              </a:ext>
            </a:extLst>
          </p:cNvPr>
          <p:cNvSpPr txBox="1">
            <a:spLocks/>
          </p:cNvSpPr>
          <p:nvPr/>
        </p:nvSpPr>
        <p:spPr>
          <a:xfrm>
            <a:off x="838200" y="9906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dirty="0">
                <a:latin typeface="Arial Narrow" panose="020B0606020202030204" pitchFamily="34" charset="0"/>
              </a:rPr>
              <a:t>GASB No. 83 (ARO)</a:t>
            </a:r>
          </a:p>
          <a:p>
            <a:endParaRPr lang="en-US" dirty="0"/>
          </a:p>
        </p:txBody>
      </p:sp>
    </p:spTree>
    <p:extLst>
      <p:ext uri="{BB962C8B-B14F-4D97-AF65-F5344CB8AC3E}">
        <p14:creationId xmlns:p14="http://schemas.microsoft.com/office/powerpoint/2010/main" val="79372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Narrow" panose="020B0606020202030204" pitchFamily="34" charset="0"/>
              </a:rPr>
              <a:t>SEFA Reconciliation Form</a:t>
            </a:r>
          </a:p>
        </p:txBody>
      </p:sp>
      <p:sp>
        <p:nvSpPr>
          <p:cNvPr id="5" name="Content Placeholder 1">
            <a:extLst>
              <a:ext uri="{FF2B5EF4-FFF2-40B4-BE49-F238E27FC236}">
                <a16:creationId xmlns:a16="http://schemas.microsoft.com/office/drawing/2014/main" id="{65A16088-B4A4-42B6-92C2-CF7815A36E0D}"/>
              </a:ext>
            </a:extLst>
          </p:cNvPr>
          <p:cNvSpPr>
            <a:spLocks noGrp="1"/>
          </p:cNvSpPr>
          <p:nvPr>
            <p:ph idx="1"/>
          </p:nvPr>
        </p:nvSpPr>
        <p:spPr>
          <a:xfrm>
            <a:off x="609600" y="762000"/>
            <a:ext cx="8077200" cy="5638800"/>
          </a:xfrm>
        </p:spPr>
        <p:txBody>
          <a:bodyPr/>
          <a:lstStyle/>
          <a:p>
            <a:endParaRPr lang="en-US" sz="2400" dirty="0"/>
          </a:p>
          <a:p>
            <a:r>
              <a:rPr lang="en-US" sz="2400" dirty="0">
                <a:latin typeface="Arial Narrow" panose="020B0606020202030204" pitchFamily="34" charset="0"/>
              </a:rPr>
              <a:t>Federal revenues reported for SEFA should tie back to federal revenues reported in the CAFR after considering GAAP adjustments.</a:t>
            </a:r>
          </a:p>
          <a:p>
            <a:pPr lvl="1"/>
            <a:r>
              <a:rPr lang="en-US" sz="2000" dirty="0">
                <a:solidFill>
                  <a:schemeClr val="accent5"/>
                </a:solidFill>
                <a:latin typeface="Arial Narrow" panose="020B0606020202030204" pitchFamily="34" charset="0"/>
              </a:rPr>
              <a:t>SEFA Reconciliation Form supports amounts being in agreement</a:t>
            </a:r>
          </a:p>
          <a:p>
            <a:r>
              <a:rPr lang="en-US" sz="2400" dirty="0">
                <a:latin typeface="Arial Narrow" panose="020B0606020202030204" pitchFamily="34" charset="0"/>
              </a:rPr>
              <a:t>Common errors found when reconciling SEFA data to CAFR data:</a:t>
            </a:r>
          </a:p>
          <a:p>
            <a:pPr lvl="1"/>
            <a:r>
              <a:rPr lang="en-US" sz="2000" dirty="0">
                <a:solidFill>
                  <a:schemeClr val="accent5"/>
                </a:solidFill>
                <a:latin typeface="Arial Narrow" panose="020B0606020202030204" pitchFamily="34" charset="0"/>
              </a:rPr>
              <a:t>Revenues in GL accounts that are not federal revenue accounts</a:t>
            </a:r>
          </a:p>
          <a:p>
            <a:pPr lvl="1"/>
            <a:r>
              <a:rPr lang="en-US" sz="2000" dirty="0">
                <a:solidFill>
                  <a:schemeClr val="accent5"/>
                </a:solidFill>
                <a:latin typeface="Arial Narrow" panose="020B0606020202030204" pitchFamily="34" charset="0"/>
              </a:rPr>
              <a:t>Not including all federal revenue in SEFA</a:t>
            </a:r>
          </a:p>
          <a:p>
            <a:pPr lvl="1"/>
            <a:r>
              <a:rPr lang="en-US" sz="2000" dirty="0">
                <a:solidFill>
                  <a:schemeClr val="accent5"/>
                </a:solidFill>
                <a:latin typeface="Arial Narrow" panose="020B0606020202030204" pitchFamily="34" charset="0"/>
              </a:rPr>
              <a:t>Revenue Based on Encumbrances form amounts not tying to SEFA recon (current and prior year)</a:t>
            </a:r>
          </a:p>
          <a:p>
            <a:pPr lvl="1"/>
            <a:r>
              <a:rPr lang="en-US" sz="2000" dirty="0">
                <a:solidFill>
                  <a:schemeClr val="accent5"/>
                </a:solidFill>
                <a:latin typeface="Arial Narrow" panose="020B0606020202030204" pitchFamily="34" charset="0"/>
              </a:rPr>
              <a:t>Unrecorded Receivables/Payables form amounts not tying to SEFA recon (current and prior year) </a:t>
            </a:r>
          </a:p>
          <a:p>
            <a:pPr lvl="1"/>
            <a:r>
              <a:rPr lang="en-US" sz="2000" dirty="0">
                <a:solidFill>
                  <a:srgbClr val="7030A0"/>
                </a:solidFill>
                <a:latin typeface="Arial Narrow" panose="020B0606020202030204" pitchFamily="34" charset="0"/>
              </a:rPr>
              <a:t>Consider impact of PCA’s on SEFA data and amounts reported on SEFA recon </a:t>
            </a:r>
          </a:p>
          <a:p>
            <a:pPr lvl="1"/>
            <a:r>
              <a:rPr lang="en-US" sz="2000" dirty="0">
                <a:solidFill>
                  <a:schemeClr val="accent5"/>
                </a:solidFill>
                <a:latin typeface="Arial Narrow" panose="020B0606020202030204" pitchFamily="34" charset="0"/>
              </a:rPr>
              <a:t>Not recording non-monetary or loan activity on SEFA recon</a:t>
            </a:r>
          </a:p>
          <a:p>
            <a:pPr lvl="1"/>
            <a:endParaRPr lang="en-US" sz="2000" dirty="0"/>
          </a:p>
        </p:txBody>
      </p:sp>
    </p:spTree>
    <p:extLst>
      <p:ext uri="{BB962C8B-B14F-4D97-AF65-F5344CB8AC3E}">
        <p14:creationId xmlns:p14="http://schemas.microsoft.com/office/powerpoint/2010/main" val="3870758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001000" cy="1355126"/>
          </a:xfrm>
        </p:spPr>
        <p:txBody>
          <a:bodyPr/>
          <a:lstStyle/>
          <a:p>
            <a:pPr>
              <a:buClr>
                <a:srgbClr val="7030A0"/>
              </a:buClr>
            </a:pPr>
            <a:r>
              <a:rPr lang="en-US" sz="2400" dirty="0">
                <a:solidFill>
                  <a:srgbClr val="7030A0"/>
                </a:solidFill>
                <a:latin typeface="Arial Narrow" panose="020B0606020202030204" pitchFamily="34" charset="0"/>
              </a:rPr>
              <a:t>Detail for Federal revenues reported in the CAFR after considering CAFR adjustments - RBE and URP Year End forms and other reconciling items</a:t>
            </a:r>
          </a:p>
          <a:p>
            <a:pPr marL="0" indent="0">
              <a:buNone/>
            </a:pPr>
            <a:endParaRPr lang="en-US" sz="2400" dirty="0"/>
          </a:p>
        </p:txBody>
      </p:sp>
      <p:sp>
        <p:nvSpPr>
          <p:cNvPr id="3" name="Title 2"/>
          <p:cNvSpPr>
            <a:spLocks noGrp="1"/>
          </p:cNvSpPr>
          <p:nvPr>
            <p:ph type="title"/>
          </p:nvPr>
        </p:nvSpPr>
        <p:spPr/>
        <p:txBody>
          <a:bodyPr/>
          <a:lstStyle/>
          <a:p>
            <a:r>
              <a:rPr lang="en-US" dirty="0">
                <a:latin typeface="Arial Narrow" panose="020B0606020202030204" pitchFamily="34" charset="0"/>
              </a:rPr>
              <a:t>SEFA Reconciliation Form</a:t>
            </a:r>
          </a:p>
        </p:txBody>
      </p:sp>
      <p:pic>
        <p:nvPicPr>
          <p:cNvPr id="1026" name="Picture 1" descr="image001">
            <a:extLst>
              <a:ext uri="{FF2B5EF4-FFF2-40B4-BE49-F238E27FC236}">
                <a16:creationId xmlns:a16="http://schemas.microsoft.com/office/drawing/2014/main" id="{1F6CD0D7-8BD1-490E-99FF-F39169A2F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57" y="2640229"/>
            <a:ext cx="8979244" cy="4065371"/>
          </a:xfrm>
          <a:prstGeom prst="rect">
            <a:avLst/>
          </a:prstGeom>
          <a:ln>
            <a:solidFill>
              <a:schemeClr val="tx2">
                <a:lumMod val="20000"/>
                <a:lumOff val="80000"/>
              </a:schemeClr>
            </a:solidFill>
            <a:headEnd/>
            <a:tailEnd/>
          </a:ln>
        </p:spPr>
        <p:style>
          <a:lnRef idx="2">
            <a:schemeClr val="accent2"/>
          </a:lnRef>
          <a:fillRef idx="1001">
            <a:schemeClr val="lt1"/>
          </a:fillRef>
          <a:effectRef idx="0">
            <a:schemeClr val="accent2"/>
          </a:effectRef>
          <a:fontRef idx="minor">
            <a:schemeClr val="dk1"/>
          </a:fontRef>
        </p:style>
      </p:pic>
      <p:sp>
        <p:nvSpPr>
          <p:cNvPr id="14" name="Minus Sign 13">
            <a:extLst>
              <a:ext uri="{FF2B5EF4-FFF2-40B4-BE49-F238E27FC236}">
                <a16:creationId xmlns:a16="http://schemas.microsoft.com/office/drawing/2014/main" id="{4A0898E2-B328-4D85-AE3E-8C6ECA690286}"/>
              </a:ext>
            </a:extLst>
          </p:cNvPr>
          <p:cNvSpPr/>
          <p:nvPr/>
        </p:nvSpPr>
        <p:spPr>
          <a:xfrm flipV="1">
            <a:off x="6781800" y="3611880"/>
            <a:ext cx="19050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Minus Sign 14">
            <a:extLst>
              <a:ext uri="{FF2B5EF4-FFF2-40B4-BE49-F238E27FC236}">
                <a16:creationId xmlns:a16="http://schemas.microsoft.com/office/drawing/2014/main" id="{3B19F6F1-A239-4707-A02F-16986D08C6C8}"/>
              </a:ext>
            </a:extLst>
          </p:cNvPr>
          <p:cNvSpPr/>
          <p:nvPr/>
        </p:nvSpPr>
        <p:spPr>
          <a:xfrm>
            <a:off x="4572000" y="6172200"/>
            <a:ext cx="12192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2B8AB4-2E16-4EBF-B541-FC3E96ED6401}"/>
              </a:ext>
            </a:extLst>
          </p:cNvPr>
          <p:cNvSpPr/>
          <p:nvPr/>
        </p:nvSpPr>
        <p:spPr>
          <a:xfrm>
            <a:off x="3810000" y="3520438"/>
            <a:ext cx="304800" cy="914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EB7F870-9E3D-4A57-93AF-234A8F66E393}"/>
              </a:ext>
            </a:extLst>
          </p:cNvPr>
          <p:cNvSpPr/>
          <p:nvPr/>
        </p:nvSpPr>
        <p:spPr>
          <a:xfrm>
            <a:off x="4419600" y="3657598"/>
            <a:ext cx="304800" cy="7784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9829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2991-8B45-415E-AE15-5A4828217CE6}"/>
              </a:ext>
            </a:extLst>
          </p:cNvPr>
          <p:cNvSpPr>
            <a:spLocks noGrp="1"/>
          </p:cNvSpPr>
          <p:nvPr>
            <p:ph type="title"/>
          </p:nvPr>
        </p:nvSpPr>
        <p:spPr/>
        <p:txBody>
          <a:bodyPr/>
          <a:lstStyle/>
          <a:p>
            <a:r>
              <a:rPr lang="en-US" dirty="0">
                <a:latin typeface="Arial Narrow" panose="020B0606020202030204" pitchFamily="34" charset="0"/>
              </a:rPr>
              <a:t>SEFA Reconciliation Form</a:t>
            </a:r>
          </a:p>
        </p:txBody>
      </p:sp>
      <p:pic>
        <p:nvPicPr>
          <p:cNvPr id="4" name="Picture 3">
            <a:extLst>
              <a:ext uri="{FF2B5EF4-FFF2-40B4-BE49-F238E27FC236}">
                <a16:creationId xmlns:a16="http://schemas.microsoft.com/office/drawing/2014/main" id="{91809EB0-F53D-4D7A-A3C6-A701AE8FC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214" y="2533797"/>
            <a:ext cx="341458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424732C-AF48-4AAA-BFDA-CE46B496C36C}"/>
              </a:ext>
            </a:extLst>
          </p:cNvPr>
          <p:cNvPicPr>
            <a:picLocks noChangeAspect="1"/>
          </p:cNvPicPr>
          <p:nvPr/>
        </p:nvPicPr>
        <p:blipFill>
          <a:blip r:embed="rId4"/>
          <a:stretch>
            <a:fillRect/>
          </a:stretch>
        </p:blipFill>
        <p:spPr>
          <a:xfrm>
            <a:off x="5653214" y="4236193"/>
            <a:ext cx="3414585" cy="1125359"/>
          </a:xfrm>
          <a:prstGeom prst="rect">
            <a:avLst/>
          </a:prstGeom>
        </p:spPr>
      </p:pic>
      <p:sp>
        <p:nvSpPr>
          <p:cNvPr id="10" name="Rectangle 9">
            <a:extLst>
              <a:ext uri="{FF2B5EF4-FFF2-40B4-BE49-F238E27FC236}">
                <a16:creationId xmlns:a16="http://schemas.microsoft.com/office/drawing/2014/main" id="{096D5FED-824C-4D1C-A232-D01D4D6552CC}"/>
              </a:ext>
            </a:extLst>
          </p:cNvPr>
          <p:cNvSpPr/>
          <p:nvPr/>
        </p:nvSpPr>
        <p:spPr>
          <a:xfrm>
            <a:off x="76201" y="998063"/>
            <a:ext cx="8991598" cy="1015663"/>
          </a:xfrm>
          <a:prstGeom prst="rect">
            <a:avLst/>
          </a:prstGeom>
        </p:spPr>
        <p:txBody>
          <a:bodyPr wrap="square">
            <a:spAutoFit/>
          </a:bodyPr>
          <a:lstStyle/>
          <a:p>
            <a:pPr marL="342900" indent="-342900">
              <a:spcBef>
                <a:spcPct val="20000"/>
              </a:spcBef>
              <a:buClr>
                <a:srgbClr val="002060"/>
              </a:buClr>
              <a:buFont typeface="Wingdings" pitchFamily="2" charset="2"/>
              <a:buChar char="ü"/>
            </a:pPr>
            <a:r>
              <a:rPr lang="en-US" sz="2200" b="1" dirty="0">
                <a:solidFill>
                  <a:srgbClr val="7030A0"/>
                </a:solidFill>
                <a:latin typeface="Arial Narrow" panose="020B0606020202030204" pitchFamily="34" charset="0"/>
              </a:rPr>
              <a:t>SEFA reconciliation form is redesigned to simplify process and reduce potential errors</a:t>
            </a:r>
          </a:p>
          <a:p>
            <a:pPr marL="342900" indent="-342900">
              <a:buFont typeface="Arial" panose="020B0604020202020204" pitchFamily="34" charset="0"/>
              <a:buChar char="•"/>
            </a:pPr>
            <a:r>
              <a:rPr lang="en-US" sz="1600" dirty="0">
                <a:solidFill>
                  <a:srgbClr val="7030A0"/>
                </a:solidFill>
                <a:latin typeface="Arial Narrow" panose="020B0606020202030204" pitchFamily="34" charset="0"/>
              </a:rPr>
              <a:t>SEFA Recon - Expenditures</a:t>
            </a:r>
          </a:p>
        </p:txBody>
      </p:sp>
      <p:sp>
        <p:nvSpPr>
          <p:cNvPr id="5" name="Rectangle 4">
            <a:extLst>
              <a:ext uri="{FF2B5EF4-FFF2-40B4-BE49-F238E27FC236}">
                <a16:creationId xmlns:a16="http://schemas.microsoft.com/office/drawing/2014/main" id="{B0FD9029-C322-44D6-A90D-9DFBE85DD341}"/>
              </a:ext>
            </a:extLst>
          </p:cNvPr>
          <p:cNvSpPr/>
          <p:nvPr/>
        </p:nvSpPr>
        <p:spPr>
          <a:xfrm flipH="1">
            <a:off x="6019800" y="5733372"/>
            <a:ext cx="2667000" cy="646331"/>
          </a:xfrm>
          <a:prstGeom prst="rect">
            <a:avLst/>
          </a:prstGeom>
          <a:ln>
            <a:solidFill>
              <a:srgbClr val="C00000"/>
            </a:solidFill>
          </a:ln>
        </p:spPr>
        <p:txBody>
          <a:bodyPr wrap="square">
            <a:spAutoFit/>
          </a:bodyPr>
          <a:lstStyle/>
          <a:p>
            <a:r>
              <a:rPr lang="en-US" dirty="0">
                <a:solidFill>
                  <a:srgbClr val="C00000"/>
                </a:solidFill>
              </a:rPr>
              <a:t>There should be no red in “Difference” cell.</a:t>
            </a:r>
          </a:p>
        </p:txBody>
      </p:sp>
      <p:pic>
        <p:nvPicPr>
          <p:cNvPr id="49" name="Picture 48">
            <a:extLst>
              <a:ext uri="{FF2B5EF4-FFF2-40B4-BE49-F238E27FC236}">
                <a16:creationId xmlns:a16="http://schemas.microsoft.com/office/drawing/2014/main" id="{44796E51-AA2B-4AF7-8C51-D43C21221BE4}"/>
              </a:ext>
            </a:extLst>
          </p:cNvPr>
          <p:cNvPicPr>
            <a:picLocks noChangeAspect="1"/>
          </p:cNvPicPr>
          <p:nvPr/>
        </p:nvPicPr>
        <p:blipFill>
          <a:blip r:embed="rId5"/>
          <a:stretch>
            <a:fillRect/>
          </a:stretch>
        </p:blipFill>
        <p:spPr>
          <a:xfrm>
            <a:off x="-1470" y="2097389"/>
            <a:ext cx="5654684" cy="4635675"/>
          </a:xfrm>
          <a:prstGeom prst="rect">
            <a:avLst/>
          </a:prstGeom>
        </p:spPr>
      </p:pic>
      <p:cxnSp>
        <p:nvCxnSpPr>
          <p:cNvPr id="51" name="Straight Arrow Connector 50">
            <a:extLst>
              <a:ext uri="{FF2B5EF4-FFF2-40B4-BE49-F238E27FC236}">
                <a16:creationId xmlns:a16="http://schemas.microsoft.com/office/drawing/2014/main" id="{D21D391B-D353-4E81-B799-0073A6812CD6}"/>
              </a:ext>
            </a:extLst>
          </p:cNvPr>
          <p:cNvCxnSpPr/>
          <p:nvPr/>
        </p:nvCxnSpPr>
        <p:spPr>
          <a:xfrm flipH="1">
            <a:off x="4572000" y="3200400"/>
            <a:ext cx="2286000" cy="15240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414D54C-4460-4D6F-814B-C8A555D2343D}"/>
              </a:ext>
            </a:extLst>
          </p:cNvPr>
          <p:cNvCxnSpPr/>
          <p:nvPr/>
        </p:nvCxnSpPr>
        <p:spPr>
          <a:xfrm flipH="1" flipV="1">
            <a:off x="4572000" y="4057797"/>
            <a:ext cx="2286000" cy="971403"/>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5E44F8B-F078-4097-B9AD-1F5294FE2EDF}"/>
              </a:ext>
            </a:extLst>
          </p:cNvPr>
          <p:cNvCxnSpPr/>
          <p:nvPr/>
        </p:nvCxnSpPr>
        <p:spPr>
          <a:xfrm flipH="1" flipV="1">
            <a:off x="4572000" y="5943600"/>
            <a:ext cx="1676400" cy="15240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235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2991-8B45-415E-AE15-5A4828217CE6}"/>
              </a:ext>
            </a:extLst>
          </p:cNvPr>
          <p:cNvSpPr>
            <a:spLocks noGrp="1"/>
          </p:cNvSpPr>
          <p:nvPr>
            <p:ph type="title"/>
          </p:nvPr>
        </p:nvSpPr>
        <p:spPr>
          <a:xfrm>
            <a:off x="457200" y="103261"/>
            <a:ext cx="6400800" cy="838200"/>
          </a:xfrm>
        </p:spPr>
        <p:txBody>
          <a:bodyPr/>
          <a:lstStyle/>
          <a:p>
            <a:r>
              <a:rPr lang="en-US" dirty="0">
                <a:latin typeface="Arial Narrow" panose="020B0606020202030204" pitchFamily="34" charset="0"/>
              </a:rPr>
              <a:t>SEFA Reconciliation Form</a:t>
            </a:r>
          </a:p>
        </p:txBody>
      </p:sp>
      <p:pic>
        <p:nvPicPr>
          <p:cNvPr id="4" name="Picture 3">
            <a:extLst>
              <a:ext uri="{FF2B5EF4-FFF2-40B4-BE49-F238E27FC236}">
                <a16:creationId xmlns:a16="http://schemas.microsoft.com/office/drawing/2014/main" id="{91809EB0-F53D-4D7A-A3C6-A701AE8FC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2" y="2184056"/>
            <a:ext cx="33528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424732C-AF48-4AAA-BFDA-CE46B496C36C}"/>
              </a:ext>
            </a:extLst>
          </p:cNvPr>
          <p:cNvPicPr>
            <a:picLocks noChangeAspect="1"/>
          </p:cNvPicPr>
          <p:nvPr/>
        </p:nvPicPr>
        <p:blipFill>
          <a:blip r:embed="rId4"/>
          <a:stretch>
            <a:fillRect/>
          </a:stretch>
        </p:blipFill>
        <p:spPr>
          <a:xfrm>
            <a:off x="5638802" y="3888546"/>
            <a:ext cx="3352800" cy="1265993"/>
          </a:xfrm>
          <a:prstGeom prst="rect">
            <a:avLst/>
          </a:prstGeom>
        </p:spPr>
      </p:pic>
      <p:sp>
        <p:nvSpPr>
          <p:cNvPr id="10" name="Rectangle 9">
            <a:extLst>
              <a:ext uri="{FF2B5EF4-FFF2-40B4-BE49-F238E27FC236}">
                <a16:creationId xmlns:a16="http://schemas.microsoft.com/office/drawing/2014/main" id="{096D5FED-824C-4D1C-A232-D01D4D6552CC}"/>
              </a:ext>
            </a:extLst>
          </p:cNvPr>
          <p:cNvSpPr/>
          <p:nvPr/>
        </p:nvSpPr>
        <p:spPr>
          <a:xfrm>
            <a:off x="228600" y="914400"/>
            <a:ext cx="5257800" cy="369332"/>
          </a:xfrm>
          <a:prstGeom prst="rect">
            <a:avLst/>
          </a:prstGeom>
        </p:spPr>
        <p:txBody>
          <a:bodyPr wrap="square">
            <a:spAutoFit/>
          </a:bodyPr>
          <a:lstStyle/>
          <a:p>
            <a:r>
              <a:rPr lang="en-US" dirty="0">
                <a:solidFill>
                  <a:srgbClr val="7030A0"/>
                </a:solidFill>
                <a:latin typeface="Arial Narrow" panose="020B0606020202030204" pitchFamily="34" charset="0"/>
              </a:rPr>
              <a:t>SEFA Recon - Revenue</a:t>
            </a:r>
          </a:p>
        </p:txBody>
      </p:sp>
      <p:sp>
        <p:nvSpPr>
          <p:cNvPr id="3" name="TextBox 2">
            <a:extLst>
              <a:ext uri="{FF2B5EF4-FFF2-40B4-BE49-F238E27FC236}">
                <a16:creationId xmlns:a16="http://schemas.microsoft.com/office/drawing/2014/main" id="{4EAD91F0-FB7F-488B-B7A8-9F59DE6AB994}"/>
              </a:ext>
            </a:extLst>
          </p:cNvPr>
          <p:cNvSpPr txBox="1"/>
          <p:nvPr/>
        </p:nvSpPr>
        <p:spPr>
          <a:xfrm>
            <a:off x="5867400" y="5587026"/>
            <a:ext cx="2895600" cy="646331"/>
          </a:xfrm>
          <a:prstGeom prst="rect">
            <a:avLst/>
          </a:prstGeom>
          <a:noFill/>
          <a:ln>
            <a:solidFill>
              <a:srgbClr val="C00000"/>
            </a:solidFill>
          </a:ln>
        </p:spPr>
        <p:txBody>
          <a:bodyPr wrap="square" rtlCol="0">
            <a:spAutoFit/>
          </a:bodyPr>
          <a:lstStyle/>
          <a:p>
            <a:r>
              <a:rPr lang="en-US" dirty="0">
                <a:solidFill>
                  <a:srgbClr val="C00000"/>
                </a:solidFill>
              </a:rPr>
              <a:t>There should be no red in “Difference” cell.</a:t>
            </a:r>
          </a:p>
        </p:txBody>
      </p:sp>
      <p:pic>
        <p:nvPicPr>
          <p:cNvPr id="39" name="Picture 38">
            <a:extLst>
              <a:ext uri="{FF2B5EF4-FFF2-40B4-BE49-F238E27FC236}">
                <a16:creationId xmlns:a16="http://schemas.microsoft.com/office/drawing/2014/main" id="{D2B7D90A-BF0E-4D6E-91F6-CCE2E3B35B7D}"/>
              </a:ext>
            </a:extLst>
          </p:cNvPr>
          <p:cNvPicPr>
            <a:picLocks noChangeAspect="1"/>
          </p:cNvPicPr>
          <p:nvPr/>
        </p:nvPicPr>
        <p:blipFill>
          <a:blip r:embed="rId5"/>
          <a:stretch>
            <a:fillRect/>
          </a:stretch>
        </p:blipFill>
        <p:spPr>
          <a:xfrm>
            <a:off x="228600" y="1295400"/>
            <a:ext cx="5257800" cy="5257798"/>
          </a:xfrm>
          <a:prstGeom prst="rect">
            <a:avLst/>
          </a:prstGeom>
        </p:spPr>
      </p:pic>
      <p:cxnSp>
        <p:nvCxnSpPr>
          <p:cNvPr id="41" name="Straight Arrow Connector 40">
            <a:extLst>
              <a:ext uri="{FF2B5EF4-FFF2-40B4-BE49-F238E27FC236}">
                <a16:creationId xmlns:a16="http://schemas.microsoft.com/office/drawing/2014/main" id="{B99F3B15-80DE-45C3-98DC-A647F5790D90}"/>
              </a:ext>
            </a:extLst>
          </p:cNvPr>
          <p:cNvCxnSpPr>
            <a:cxnSpLocks/>
          </p:cNvCxnSpPr>
          <p:nvPr/>
        </p:nvCxnSpPr>
        <p:spPr>
          <a:xfrm flipH="1" flipV="1">
            <a:off x="4343400" y="2590800"/>
            <a:ext cx="4191000" cy="22860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64581C4-9590-4966-9BA5-11C3C28C512E}"/>
              </a:ext>
            </a:extLst>
          </p:cNvPr>
          <p:cNvCxnSpPr>
            <a:cxnSpLocks/>
          </p:cNvCxnSpPr>
          <p:nvPr/>
        </p:nvCxnSpPr>
        <p:spPr>
          <a:xfrm flipH="1" flipV="1">
            <a:off x="4343400" y="3429000"/>
            <a:ext cx="4419600" cy="137160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F47BF95-1603-4C44-8BFF-420720964EF3}"/>
              </a:ext>
            </a:extLst>
          </p:cNvPr>
          <p:cNvCxnSpPr>
            <a:cxnSpLocks/>
          </p:cNvCxnSpPr>
          <p:nvPr/>
        </p:nvCxnSpPr>
        <p:spPr>
          <a:xfrm flipH="1" flipV="1">
            <a:off x="4419600" y="5791200"/>
            <a:ext cx="2667000" cy="118992"/>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348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9F91-B257-446D-979E-4D6D249F71C3}"/>
              </a:ext>
            </a:extLst>
          </p:cNvPr>
          <p:cNvSpPr>
            <a:spLocks noGrp="1"/>
          </p:cNvSpPr>
          <p:nvPr>
            <p:ph type="title"/>
          </p:nvPr>
        </p:nvSpPr>
        <p:spPr/>
        <p:txBody>
          <a:bodyPr/>
          <a:lstStyle/>
          <a:p>
            <a:r>
              <a:rPr lang="en-US" dirty="0">
                <a:latin typeface="Arial Narrow" panose="020B0606020202030204" pitchFamily="34" charset="0"/>
              </a:rPr>
              <a:t>SEFA Reconciliation Form</a:t>
            </a:r>
          </a:p>
        </p:txBody>
      </p:sp>
      <p:sp>
        <p:nvSpPr>
          <p:cNvPr id="4" name="Rectangle 3">
            <a:extLst>
              <a:ext uri="{FF2B5EF4-FFF2-40B4-BE49-F238E27FC236}">
                <a16:creationId xmlns:a16="http://schemas.microsoft.com/office/drawing/2014/main" id="{7B33EB04-135E-4134-9C26-5F3313DBF3F7}"/>
              </a:ext>
            </a:extLst>
          </p:cNvPr>
          <p:cNvSpPr/>
          <p:nvPr/>
        </p:nvSpPr>
        <p:spPr>
          <a:xfrm>
            <a:off x="152400" y="920578"/>
            <a:ext cx="8989541" cy="2006703"/>
          </a:xfrm>
          <a:prstGeom prst="rect">
            <a:avLst/>
          </a:prstGeom>
        </p:spPr>
        <p:txBody>
          <a:bodyPr wrap="square">
            <a:spAutoFit/>
          </a:bodyPr>
          <a:lstStyle/>
          <a:p>
            <a:pPr marL="342900" indent="-342900">
              <a:spcBef>
                <a:spcPct val="20000"/>
              </a:spcBef>
              <a:buClr>
                <a:srgbClr val="002060"/>
              </a:buClr>
              <a:buFont typeface="Wingdings" pitchFamily="2" charset="2"/>
              <a:buChar char="ü"/>
            </a:pPr>
            <a:endParaRPr lang="en-US" sz="2200" b="1" dirty="0">
              <a:solidFill>
                <a:srgbClr val="002060"/>
              </a:solidFill>
            </a:endParaRPr>
          </a:p>
          <a:p>
            <a:pPr marL="342900" indent="-342900">
              <a:spcBef>
                <a:spcPct val="20000"/>
              </a:spcBef>
              <a:buClr>
                <a:srgbClr val="002060"/>
              </a:buClr>
              <a:buFont typeface="Wingdings" pitchFamily="2" charset="2"/>
              <a:buChar char="ü"/>
            </a:pPr>
            <a:r>
              <a:rPr lang="en-US" sz="2200" b="1" u="sng" dirty="0">
                <a:solidFill>
                  <a:srgbClr val="7030A0"/>
                </a:solidFill>
                <a:latin typeface="Arial Narrow" panose="020B0606020202030204" pitchFamily="34" charset="0"/>
              </a:rPr>
              <a:t>New Tab:</a:t>
            </a:r>
            <a:r>
              <a:rPr lang="en-US" sz="2200" b="1" dirty="0">
                <a:solidFill>
                  <a:srgbClr val="7030A0"/>
                </a:solidFill>
                <a:latin typeface="Arial Narrow" panose="020B0606020202030204" pitchFamily="34" charset="0"/>
              </a:rPr>
              <a:t> SEFA Recon – In State Passthrough</a:t>
            </a:r>
          </a:p>
          <a:p>
            <a:pPr marL="342900" indent="-342900">
              <a:buFont typeface="Arial" panose="020B0604020202020204" pitchFamily="34" charset="0"/>
              <a:buChar char="•"/>
            </a:pPr>
            <a:r>
              <a:rPr lang="en-US" sz="2000" dirty="0">
                <a:solidFill>
                  <a:srgbClr val="7030A0"/>
                </a:solidFill>
                <a:latin typeface="Arial Narrow" panose="020B0606020202030204" pitchFamily="34" charset="0"/>
              </a:rPr>
              <a:t>Passthrough of Federal Amounts provided to another State organization</a:t>
            </a:r>
          </a:p>
          <a:p>
            <a:r>
              <a:rPr lang="en-US" sz="2000" dirty="0">
                <a:solidFill>
                  <a:srgbClr val="7030A0"/>
                </a:solidFill>
                <a:latin typeface="Arial Narrow" panose="020B0606020202030204" pitchFamily="34" charset="0"/>
              </a:rPr>
              <a:t>        </a:t>
            </a:r>
            <a:r>
              <a:rPr lang="en-US" dirty="0">
                <a:solidFill>
                  <a:srgbClr val="7030A0"/>
                </a:solidFill>
                <a:latin typeface="Arial Narrow" panose="020B0606020202030204" pitchFamily="34" charset="0"/>
              </a:rPr>
              <a:t>- Contains tables to report amounts provided and received</a:t>
            </a:r>
          </a:p>
          <a:p>
            <a:r>
              <a:rPr lang="en-US" dirty="0">
                <a:solidFill>
                  <a:srgbClr val="7030A0"/>
                </a:solidFill>
                <a:latin typeface="Arial Narrow" panose="020B0606020202030204" pitchFamily="34" charset="0"/>
              </a:rPr>
              <a:t>        -  Amounts provided and received must agree</a:t>
            </a:r>
          </a:p>
          <a:p>
            <a:endParaRPr lang="en-US" dirty="0">
              <a:solidFill>
                <a:srgbClr val="C00000"/>
              </a:solidFill>
            </a:endParaRPr>
          </a:p>
        </p:txBody>
      </p:sp>
      <p:pic>
        <p:nvPicPr>
          <p:cNvPr id="5" name="Picture 4">
            <a:extLst>
              <a:ext uri="{FF2B5EF4-FFF2-40B4-BE49-F238E27FC236}">
                <a16:creationId xmlns:a16="http://schemas.microsoft.com/office/drawing/2014/main" id="{8E778EE2-6B46-42B6-9ABD-EC138C74FAC0}"/>
              </a:ext>
            </a:extLst>
          </p:cNvPr>
          <p:cNvPicPr>
            <a:picLocks noChangeAspect="1"/>
          </p:cNvPicPr>
          <p:nvPr/>
        </p:nvPicPr>
        <p:blipFill>
          <a:blip r:embed="rId3"/>
          <a:stretch>
            <a:fillRect/>
          </a:stretch>
        </p:blipFill>
        <p:spPr>
          <a:xfrm>
            <a:off x="152400" y="2927281"/>
            <a:ext cx="8839200" cy="3473519"/>
          </a:xfrm>
          <a:prstGeom prst="rect">
            <a:avLst/>
          </a:prstGeom>
        </p:spPr>
      </p:pic>
      <p:sp>
        <p:nvSpPr>
          <p:cNvPr id="7" name="Oval 6">
            <a:extLst>
              <a:ext uri="{FF2B5EF4-FFF2-40B4-BE49-F238E27FC236}">
                <a16:creationId xmlns:a16="http://schemas.microsoft.com/office/drawing/2014/main" id="{B61FFD9B-01ED-4883-B942-206011B03F4A}"/>
              </a:ext>
            </a:extLst>
          </p:cNvPr>
          <p:cNvSpPr/>
          <p:nvPr/>
        </p:nvSpPr>
        <p:spPr>
          <a:xfrm>
            <a:off x="533400" y="2933459"/>
            <a:ext cx="2133600" cy="419341"/>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7532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E9F91-B257-446D-979E-4D6D249F71C3}"/>
              </a:ext>
            </a:extLst>
          </p:cNvPr>
          <p:cNvSpPr>
            <a:spLocks noGrp="1"/>
          </p:cNvSpPr>
          <p:nvPr>
            <p:ph type="title"/>
          </p:nvPr>
        </p:nvSpPr>
        <p:spPr/>
        <p:txBody>
          <a:bodyPr/>
          <a:lstStyle/>
          <a:p>
            <a:r>
              <a:rPr lang="en-US" dirty="0">
                <a:latin typeface="Arial Narrow" panose="020B0606020202030204" pitchFamily="34" charset="0"/>
              </a:rPr>
              <a:t>SEFA Reconciliation Form</a:t>
            </a:r>
          </a:p>
        </p:txBody>
      </p:sp>
      <p:sp>
        <p:nvSpPr>
          <p:cNvPr id="4" name="Rectangle 3">
            <a:extLst>
              <a:ext uri="{FF2B5EF4-FFF2-40B4-BE49-F238E27FC236}">
                <a16:creationId xmlns:a16="http://schemas.microsoft.com/office/drawing/2014/main" id="{7B33EB04-135E-4134-9C26-5F3313DBF3F7}"/>
              </a:ext>
            </a:extLst>
          </p:cNvPr>
          <p:cNvSpPr/>
          <p:nvPr/>
        </p:nvSpPr>
        <p:spPr>
          <a:xfrm>
            <a:off x="228600" y="914400"/>
            <a:ext cx="8458200" cy="1729704"/>
          </a:xfrm>
          <a:prstGeom prst="rect">
            <a:avLst/>
          </a:prstGeom>
        </p:spPr>
        <p:txBody>
          <a:bodyPr wrap="square">
            <a:spAutoFit/>
          </a:bodyPr>
          <a:lstStyle/>
          <a:p>
            <a:pPr marL="342900" indent="-342900">
              <a:spcBef>
                <a:spcPct val="20000"/>
              </a:spcBef>
              <a:buClr>
                <a:srgbClr val="002060"/>
              </a:buClr>
              <a:buFont typeface="Wingdings" pitchFamily="2" charset="2"/>
              <a:buChar char="ü"/>
            </a:pPr>
            <a:endParaRPr lang="en-US" sz="2200" b="1" dirty="0">
              <a:solidFill>
                <a:srgbClr val="00B0F0"/>
              </a:solidFill>
              <a:latin typeface="Arial Narrow" panose="020B0606020202030204" pitchFamily="34" charset="0"/>
            </a:endParaRPr>
          </a:p>
          <a:p>
            <a:pPr marL="342900" indent="-342900">
              <a:spcBef>
                <a:spcPct val="20000"/>
              </a:spcBef>
              <a:buClr>
                <a:srgbClr val="002060"/>
              </a:buClr>
              <a:buFont typeface="Wingdings" pitchFamily="2" charset="2"/>
              <a:buChar char="ü"/>
            </a:pPr>
            <a:r>
              <a:rPr lang="en-US" sz="2200" b="1" u="sng" dirty="0">
                <a:solidFill>
                  <a:srgbClr val="7030A0"/>
                </a:solidFill>
                <a:latin typeface="Arial Narrow" panose="020B0606020202030204" pitchFamily="34" charset="0"/>
              </a:rPr>
              <a:t>New Tab: </a:t>
            </a:r>
            <a:r>
              <a:rPr lang="en-US" sz="2200" b="1" dirty="0">
                <a:solidFill>
                  <a:srgbClr val="7030A0"/>
                </a:solidFill>
                <a:latin typeface="Arial Narrow" panose="020B0606020202030204" pitchFamily="34" charset="0"/>
              </a:rPr>
              <a:t>SEFA Recon – In State Passthrough</a:t>
            </a:r>
          </a:p>
          <a:p>
            <a:pPr marL="342900" indent="-342900">
              <a:buFont typeface="Arial" panose="020B0604020202020204" pitchFamily="34" charset="0"/>
              <a:buChar char="•"/>
            </a:pPr>
            <a:r>
              <a:rPr lang="en-US" sz="2000" dirty="0">
                <a:solidFill>
                  <a:srgbClr val="7030A0"/>
                </a:solidFill>
                <a:latin typeface="Arial Narrow" panose="020B0606020202030204" pitchFamily="34" charset="0"/>
              </a:rPr>
              <a:t>Passthrough of Federal Amounts received from another State organization</a:t>
            </a:r>
          </a:p>
          <a:p>
            <a:endParaRPr lang="en-US" dirty="0">
              <a:solidFill>
                <a:srgbClr val="7030A0"/>
              </a:solidFill>
              <a:latin typeface="Arial Narrow" panose="020B0606020202030204" pitchFamily="34" charset="0"/>
            </a:endParaRPr>
          </a:p>
          <a:p>
            <a:r>
              <a:rPr lang="en-US" sz="2000" dirty="0">
                <a:solidFill>
                  <a:srgbClr val="7030A0"/>
                </a:solidFill>
                <a:latin typeface="Arial Narrow" panose="020B0606020202030204" pitchFamily="34" charset="0"/>
              </a:rPr>
              <a:t>        -</a:t>
            </a:r>
            <a:r>
              <a:rPr lang="en-US" sz="2000" b="1" dirty="0">
                <a:solidFill>
                  <a:srgbClr val="7030A0"/>
                </a:solidFill>
                <a:latin typeface="Arial Narrow" panose="020B0606020202030204" pitchFamily="34" charset="0"/>
              </a:rPr>
              <a:t>Start gathering information and talking to other organizations now</a:t>
            </a:r>
          </a:p>
        </p:txBody>
      </p:sp>
      <p:pic>
        <p:nvPicPr>
          <p:cNvPr id="3" name="Picture 2">
            <a:extLst>
              <a:ext uri="{FF2B5EF4-FFF2-40B4-BE49-F238E27FC236}">
                <a16:creationId xmlns:a16="http://schemas.microsoft.com/office/drawing/2014/main" id="{7C6648B8-7833-49FC-8EE2-2861C460A7CF}"/>
              </a:ext>
            </a:extLst>
          </p:cNvPr>
          <p:cNvPicPr>
            <a:picLocks noChangeAspect="1"/>
          </p:cNvPicPr>
          <p:nvPr/>
        </p:nvPicPr>
        <p:blipFill>
          <a:blip r:embed="rId3"/>
          <a:stretch>
            <a:fillRect/>
          </a:stretch>
        </p:blipFill>
        <p:spPr>
          <a:xfrm>
            <a:off x="186612" y="2971800"/>
            <a:ext cx="8770776" cy="3581400"/>
          </a:xfrm>
          <a:prstGeom prst="rect">
            <a:avLst/>
          </a:prstGeom>
        </p:spPr>
      </p:pic>
      <p:sp>
        <p:nvSpPr>
          <p:cNvPr id="5" name="Oval 4">
            <a:extLst>
              <a:ext uri="{FF2B5EF4-FFF2-40B4-BE49-F238E27FC236}">
                <a16:creationId xmlns:a16="http://schemas.microsoft.com/office/drawing/2014/main" id="{ADDE0B0A-210B-4A50-B746-644BC3949019}"/>
              </a:ext>
            </a:extLst>
          </p:cNvPr>
          <p:cNvSpPr/>
          <p:nvPr/>
        </p:nvSpPr>
        <p:spPr>
          <a:xfrm>
            <a:off x="533400" y="2895600"/>
            <a:ext cx="1752600" cy="3048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6782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Narrow" panose="020B0606020202030204" pitchFamily="34" charset="0"/>
              </a:rPr>
              <a:t>SEFA Reconciliation Form</a:t>
            </a:r>
          </a:p>
        </p:txBody>
      </p:sp>
      <p:sp>
        <p:nvSpPr>
          <p:cNvPr id="6" name="Content Placeholder 1">
            <a:extLst>
              <a:ext uri="{FF2B5EF4-FFF2-40B4-BE49-F238E27FC236}">
                <a16:creationId xmlns:a16="http://schemas.microsoft.com/office/drawing/2014/main" id="{6AB811ED-E906-4FB4-AACA-41581D5F21C3}"/>
              </a:ext>
            </a:extLst>
          </p:cNvPr>
          <p:cNvSpPr>
            <a:spLocks noGrp="1"/>
          </p:cNvSpPr>
          <p:nvPr>
            <p:ph idx="1"/>
          </p:nvPr>
        </p:nvSpPr>
        <p:spPr>
          <a:xfrm>
            <a:off x="685800" y="1295400"/>
            <a:ext cx="8001000" cy="5257800"/>
          </a:xfrm>
        </p:spPr>
        <p:txBody>
          <a:bodyPr/>
          <a:lstStyle/>
          <a:p>
            <a:r>
              <a:rPr lang="en-US" sz="2000" dirty="0">
                <a:latin typeface="Arial Narrow" panose="020B0606020202030204" pitchFamily="34" charset="0"/>
              </a:rPr>
              <a:t>Recap:</a:t>
            </a:r>
          </a:p>
          <a:p>
            <a:pPr lvl="1"/>
            <a:r>
              <a:rPr lang="en-US" sz="2000" u="none" dirty="0">
                <a:solidFill>
                  <a:schemeClr val="accent5"/>
                </a:solidFill>
                <a:latin typeface="Arial Narrow" panose="020B0606020202030204" pitchFamily="34" charset="0"/>
              </a:rPr>
              <a:t>Important that you actually reconcile back to your accounting records</a:t>
            </a:r>
          </a:p>
          <a:p>
            <a:pPr lvl="1"/>
            <a:r>
              <a:rPr lang="en-US" sz="2000" u="none" dirty="0">
                <a:solidFill>
                  <a:schemeClr val="accent5"/>
                </a:solidFill>
                <a:latin typeface="Arial Narrow" panose="020B0606020202030204" pitchFamily="34" charset="0"/>
              </a:rPr>
              <a:t>Do not use “plug” numbers to reconcile</a:t>
            </a:r>
          </a:p>
          <a:p>
            <a:pPr lvl="2"/>
            <a:r>
              <a:rPr lang="en-US" sz="2000" dirty="0">
                <a:solidFill>
                  <a:schemeClr val="accent5"/>
                </a:solidFill>
                <a:latin typeface="Arial Narrow" panose="020B0606020202030204" pitchFamily="34" charset="0"/>
              </a:rPr>
              <a:t>All differences must be fully explained</a:t>
            </a:r>
          </a:p>
          <a:p>
            <a:pPr lvl="1"/>
            <a:r>
              <a:rPr lang="en-US" sz="2000" u="none" dirty="0">
                <a:solidFill>
                  <a:schemeClr val="accent5"/>
                </a:solidFill>
                <a:latin typeface="Arial Narrow" panose="020B0606020202030204" pitchFamily="34" charset="0"/>
              </a:rPr>
              <a:t>If changes made to accounting records, year-end forms or SEFA data then must submit new Recon forms</a:t>
            </a:r>
          </a:p>
          <a:p>
            <a:pPr lvl="2"/>
            <a:r>
              <a:rPr lang="en-US" sz="2000" dirty="0">
                <a:solidFill>
                  <a:srgbClr val="7030A0"/>
                </a:solidFill>
                <a:latin typeface="Arial Narrow" panose="020B0606020202030204" pitchFamily="34" charset="0"/>
              </a:rPr>
              <a:t>Remember RBE and SEFA Recon need to be in sync</a:t>
            </a:r>
          </a:p>
          <a:p>
            <a:pPr lvl="2"/>
            <a:r>
              <a:rPr lang="en-US" sz="2000" dirty="0">
                <a:solidFill>
                  <a:srgbClr val="7030A0"/>
                </a:solidFill>
                <a:latin typeface="Arial Narrow" panose="020B0606020202030204" pitchFamily="34" charset="0"/>
              </a:rPr>
              <a:t>Remember URP and SEFA Recon need to be in sync</a:t>
            </a:r>
            <a:endParaRPr lang="en-US" sz="2000" u="none" dirty="0">
              <a:solidFill>
                <a:srgbClr val="7030A0"/>
              </a:solidFill>
              <a:latin typeface="Arial Narrow" panose="020B0606020202030204" pitchFamily="34" charset="0"/>
            </a:endParaRPr>
          </a:p>
          <a:p>
            <a:pPr lvl="1"/>
            <a:r>
              <a:rPr lang="en-US" sz="2000" u="none" dirty="0">
                <a:solidFill>
                  <a:schemeClr val="accent5"/>
                </a:solidFill>
                <a:latin typeface="Arial Narrow" panose="020B0606020202030204" pitchFamily="34" charset="0"/>
              </a:rPr>
              <a:t>If passing from/to another entity then need to communicate amongst yourselves</a:t>
            </a:r>
          </a:p>
          <a:p>
            <a:pPr lvl="2"/>
            <a:r>
              <a:rPr lang="en-US" sz="2000" dirty="0">
                <a:solidFill>
                  <a:schemeClr val="accent5"/>
                </a:solidFill>
                <a:latin typeface="Arial Narrow" panose="020B0606020202030204" pitchFamily="34" charset="0"/>
              </a:rPr>
              <a:t>This ensures that both are using same CFDA number, </a:t>
            </a:r>
            <a:r>
              <a:rPr lang="en-US" sz="2000" u="sng" dirty="0">
                <a:solidFill>
                  <a:schemeClr val="accent5"/>
                </a:solidFill>
                <a:latin typeface="Arial Narrow" panose="020B0606020202030204" pitchFamily="34" charset="0"/>
              </a:rPr>
              <a:t>same</a:t>
            </a:r>
            <a:r>
              <a:rPr lang="en-US" sz="2000" dirty="0">
                <a:solidFill>
                  <a:schemeClr val="accent5"/>
                </a:solidFill>
                <a:latin typeface="Arial Narrow" panose="020B0606020202030204" pitchFamily="34" charset="0"/>
              </a:rPr>
              <a:t> </a:t>
            </a:r>
            <a:r>
              <a:rPr lang="en-US" sz="2000" u="sng" dirty="0">
                <a:solidFill>
                  <a:schemeClr val="accent5"/>
                </a:solidFill>
                <a:latin typeface="Arial Narrow" panose="020B0606020202030204" pitchFamily="34" charset="0"/>
              </a:rPr>
              <a:t>amount</a:t>
            </a:r>
            <a:r>
              <a:rPr lang="en-US" sz="2000" dirty="0">
                <a:solidFill>
                  <a:schemeClr val="accent5"/>
                </a:solidFill>
                <a:latin typeface="Arial Narrow" panose="020B0606020202030204" pitchFamily="34" charset="0"/>
              </a:rPr>
              <a:t>, same designation of research &amp; development, etc.</a:t>
            </a:r>
          </a:p>
          <a:p>
            <a:r>
              <a:rPr lang="en-US" sz="2000" u="sng" dirty="0">
                <a:latin typeface="Arial Narrow" panose="020B0606020202030204" pitchFamily="34" charset="0"/>
              </a:rPr>
              <a:t>This data is part of the single audit report which is filed with the Fed Govt, so accuracy of information is important</a:t>
            </a:r>
          </a:p>
        </p:txBody>
      </p:sp>
    </p:spTree>
    <p:extLst>
      <p:ext uri="{BB962C8B-B14F-4D97-AF65-F5344CB8AC3E}">
        <p14:creationId xmlns:p14="http://schemas.microsoft.com/office/powerpoint/2010/main" val="3098231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latin typeface="Arial Narrow" panose="020B0606020202030204" pitchFamily="34" charset="0"/>
            </a:endParaRPr>
          </a:p>
          <a:p>
            <a:r>
              <a:rPr lang="en-US" dirty="0">
                <a:solidFill>
                  <a:schemeClr val="accent5"/>
                </a:solidFill>
                <a:latin typeface="Arial Narrow" panose="020B0606020202030204" pitchFamily="34" charset="0"/>
              </a:rPr>
              <a:t> Training videos for the year end forms can be on SAO’s website under “Training and Calendars”</a:t>
            </a:r>
          </a:p>
          <a:p>
            <a:pPr lvl="1"/>
            <a:r>
              <a:rPr lang="en-US" dirty="0">
                <a:solidFill>
                  <a:schemeClr val="accent5"/>
                </a:solidFill>
                <a:latin typeface="Arial Narrow" panose="020B0606020202030204" pitchFamily="34" charset="0"/>
              </a:rPr>
              <a:t>Videos may be a little outdated but still provide helpful and relative information</a:t>
            </a:r>
          </a:p>
          <a:p>
            <a:pPr marL="857250" lvl="2" indent="0">
              <a:buNone/>
            </a:pPr>
            <a:r>
              <a:rPr lang="en-US" sz="2000" i="1" dirty="0">
                <a:solidFill>
                  <a:schemeClr val="accent5"/>
                </a:solidFill>
                <a:latin typeface="Arial Narrow" panose="020B0606020202030204" pitchFamily="34" charset="0"/>
              </a:rPr>
              <a:t>https://sao.georgia.gov/year-end-training-videos-presentations</a:t>
            </a:r>
          </a:p>
        </p:txBody>
      </p:sp>
      <p:sp>
        <p:nvSpPr>
          <p:cNvPr id="3" name="Title 2"/>
          <p:cNvSpPr>
            <a:spLocks noGrp="1"/>
          </p:cNvSpPr>
          <p:nvPr>
            <p:ph type="title"/>
          </p:nvPr>
        </p:nvSpPr>
        <p:spPr/>
        <p:txBody>
          <a:bodyPr/>
          <a:lstStyle/>
          <a:p>
            <a:r>
              <a:rPr lang="en-US" dirty="0"/>
              <a:t>Training Videos</a:t>
            </a:r>
          </a:p>
        </p:txBody>
      </p:sp>
    </p:spTree>
    <p:extLst>
      <p:ext uri="{BB962C8B-B14F-4D97-AF65-F5344CB8AC3E}">
        <p14:creationId xmlns:p14="http://schemas.microsoft.com/office/powerpoint/2010/main" val="19144130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B97B-4DCF-4BD9-A43C-DCA58EA04B88}"/>
              </a:ext>
            </a:extLst>
          </p:cNvPr>
          <p:cNvSpPr>
            <a:spLocks noGrp="1"/>
          </p:cNvSpPr>
          <p:nvPr>
            <p:ph type="title"/>
          </p:nvPr>
        </p:nvSpPr>
        <p:spPr/>
        <p:txBody>
          <a:bodyPr/>
          <a:lstStyle/>
          <a:p>
            <a:r>
              <a:rPr lang="en-US" dirty="0">
                <a:latin typeface="Arial Narrow" panose="020B0606020202030204" pitchFamily="34" charset="0"/>
              </a:rPr>
              <a:t>SAO Forms Open House</a:t>
            </a:r>
          </a:p>
        </p:txBody>
      </p:sp>
      <p:sp>
        <p:nvSpPr>
          <p:cNvPr id="4" name="Rectangle 3">
            <a:extLst>
              <a:ext uri="{FF2B5EF4-FFF2-40B4-BE49-F238E27FC236}">
                <a16:creationId xmlns:a16="http://schemas.microsoft.com/office/drawing/2014/main" id="{91810F08-71B6-4CA2-B35A-8313ED82EC42}"/>
              </a:ext>
            </a:extLst>
          </p:cNvPr>
          <p:cNvSpPr/>
          <p:nvPr/>
        </p:nvSpPr>
        <p:spPr>
          <a:xfrm>
            <a:off x="674370" y="1600200"/>
            <a:ext cx="7696200" cy="3970318"/>
          </a:xfrm>
          <a:prstGeom prst="rect">
            <a:avLst/>
          </a:prstGeom>
        </p:spPr>
        <p:txBody>
          <a:bodyPr wrap="square">
            <a:spAutoFit/>
          </a:bodyPr>
          <a:lstStyle/>
          <a:p>
            <a:pPr marL="800100" lvl="1" indent="-342900">
              <a:buFont typeface="Wingdings" panose="05000000000000000000" pitchFamily="2" charset="2"/>
              <a:buChar char="ü"/>
            </a:pPr>
            <a:r>
              <a:rPr lang="en-US" sz="2800" b="1" dirty="0">
                <a:solidFill>
                  <a:srgbClr val="7030A0"/>
                </a:solidFill>
                <a:latin typeface="Arial Narrow" panose="020B0606020202030204" pitchFamily="34" charset="0"/>
              </a:rPr>
              <a:t>SAO Forms Open House #1 – July 31st  Room 1514C 2 p.m.- 4 p.m.</a:t>
            </a:r>
          </a:p>
          <a:p>
            <a:pPr marL="800100" lvl="1" indent="-342900">
              <a:buFont typeface="Wingdings" panose="05000000000000000000" pitchFamily="2" charset="2"/>
              <a:buChar char="ü"/>
            </a:pPr>
            <a:endParaRPr lang="en-US" sz="2800" b="1" dirty="0">
              <a:solidFill>
                <a:srgbClr val="7030A0"/>
              </a:solidFill>
              <a:latin typeface="Arial Narrow" panose="020B0606020202030204" pitchFamily="34" charset="0"/>
            </a:endParaRPr>
          </a:p>
          <a:p>
            <a:pPr marL="800100" lvl="1" indent="-342900">
              <a:buFont typeface="Wingdings" panose="05000000000000000000" pitchFamily="2" charset="2"/>
              <a:buChar char="ü"/>
            </a:pPr>
            <a:r>
              <a:rPr lang="en-US" sz="2800" b="1" dirty="0">
                <a:solidFill>
                  <a:srgbClr val="7030A0"/>
                </a:solidFill>
                <a:latin typeface="Arial Narrow" panose="020B0606020202030204" pitchFamily="34" charset="0"/>
              </a:rPr>
              <a:t>SAO Forms Open House #2 – August 20th  Room 1514C 2 p.m.- 4 p.m.</a:t>
            </a:r>
          </a:p>
          <a:p>
            <a:pPr marL="800100" lvl="1" indent="-342900">
              <a:buFont typeface="Wingdings" panose="05000000000000000000" pitchFamily="2" charset="2"/>
              <a:buChar char="ü"/>
            </a:pPr>
            <a:endParaRPr lang="en-US" sz="2800" b="1" dirty="0">
              <a:solidFill>
                <a:srgbClr val="7030A0"/>
              </a:solidFill>
              <a:latin typeface="Arial Narrow" panose="020B0606020202030204" pitchFamily="34" charset="0"/>
            </a:endParaRPr>
          </a:p>
          <a:p>
            <a:pPr marL="800100" lvl="1" indent="-342900">
              <a:buFont typeface="Wingdings" panose="05000000000000000000" pitchFamily="2" charset="2"/>
              <a:buChar char="ü"/>
            </a:pPr>
            <a:r>
              <a:rPr lang="en-US" sz="2800" b="1" dirty="0">
                <a:solidFill>
                  <a:srgbClr val="7030A0"/>
                </a:solidFill>
                <a:latin typeface="Arial Narrow" panose="020B0606020202030204" pitchFamily="34" charset="0"/>
              </a:rPr>
              <a:t>There is </a:t>
            </a:r>
            <a:r>
              <a:rPr lang="en-US" sz="2800" b="1" u="sng" dirty="0">
                <a:solidFill>
                  <a:srgbClr val="7030A0"/>
                </a:solidFill>
                <a:latin typeface="Arial Narrow" panose="020B0606020202030204" pitchFamily="34" charset="0"/>
              </a:rPr>
              <a:t>no</a:t>
            </a:r>
            <a:r>
              <a:rPr lang="en-US" sz="2800" b="1" dirty="0">
                <a:solidFill>
                  <a:srgbClr val="7030A0"/>
                </a:solidFill>
                <a:latin typeface="Arial Narrow" panose="020B0606020202030204" pitchFamily="34" charset="0"/>
              </a:rPr>
              <a:t> agenda for these sessions. Please bring your forms and specific questions! </a:t>
            </a:r>
            <a:r>
              <a:rPr lang="en-US" sz="2800" b="1" dirty="0">
                <a:solidFill>
                  <a:srgbClr val="7030A0"/>
                </a:solidFill>
                <a:latin typeface="Arial Narrow" panose="020B0606020202030204" pitchFamily="34" charset="0"/>
                <a:sym typeface="Wingdings" panose="05000000000000000000" pitchFamily="2" charset="2"/>
              </a:rPr>
              <a:t></a:t>
            </a:r>
            <a:endParaRPr lang="en-US" sz="2800" b="1" dirty="0">
              <a:solidFill>
                <a:srgbClr val="7030A0"/>
              </a:solidFill>
              <a:latin typeface="Arial Narrow" panose="020B0606020202030204" pitchFamily="34" charset="0"/>
            </a:endParaRPr>
          </a:p>
          <a:p>
            <a:pPr marL="800100" lvl="1" indent="-342900">
              <a:buFont typeface="Wingdings" panose="05000000000000000000" pitchFamily="2" charset="2"/>
              <a:buChar char="ü"/>
            </a:pPr>
            <a:endParaRPr lang="en-US" sz="2800" b="1" dirty="0">
              <a:solidFill>
                <a:srgbClr val="00B0F0"/>
              </a:solidFill>
            </a:endParaRPr>
          </a:p>
        </p:txBody>
      </p:sp>
    </p:spTree>
    <p:extLst>
      <p:ext uri="{BB962C8B-B14F-4D97-AF65-F5344CB8AC3E}">
        <p14:creationId xmlns:p14="http://schemas.microsoft.com/office/powerpoint/2010/main" val="24676590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endParaRPr lang="en-US" dirty="0"/>
          </a:p>
          <a:p>
            <a:pPr marL="0" indent="0" algn="ctr">
              <a:buNone/>
            </a:pPr>
            <a:endParaRPr lang="en-US" dirty="0"/>
          </a:p>
          <a:p>
            <a:pPr marL="0" indent="0" algn="ctr">
              <a:buNone/>
            </a:pPr>
            <a:r>
              <a:rPr lang="en-US" dirty="0">
                <a:latin typeface="Arial Narrow" panose="020B0606020202030204" pitchFamily="34" charset="0"/>
              </a:rPr>
              <a:t>Single Audit</a:t>
            </a:r>
          </a:p>
        </p:txBody>
      </p:sp>
      <p:sp>
        <p:nvSpPr>
          <p:cNvPr id="3" name="Title 2"/>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86386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FA3-5D16-4D4D-8EC4-35C11ABC1AEC}"/>
              </a:ext>
            </a:extLst>
          </p:cNvPr>
          <p:cNvSpPr>
            <a:spLocks noGrp="1"/>
          </p:cNvSpPr>
          <p:nvPr>
            <p:ph type="title"/>
          </p:nvPr>
        </p:nvSpPr>
        <p:spPr/>
        <p:txBody>
          <a:bodyPr/>
          <a:lstStyle/>
          <a:p>
            <a:br>
              <a:rPr lang="en-US" dirty="0"/>
            </a:br>
            <a:endParaRPr lang="en-US" dirty="0"/>
          </a:p>
        </p:txBody>
      </p:sp>
      <p:sp>
        <p:nvSpPr>
          <p:cNvPr id="3" name="Rectangle 2">
            <a:extLst>
              <a:ext uri="{FF2B5EF4-FFF2-40B4-BE49-F238E27FC236}">
                <a16:creationId xmlns:a16="http://schemas.microsoft.com/office/drawing/2014/main" id="{57773557-9C93-4D40-A3EE-64130D9E9474}"/>
              </a:ext>
            </a:extLst>
          </p:cNvPr>
          <p:cNvSpPr/>
          <p:nvPr/>
        </p:nvSpPr>
        <p:spPr>
          <a:xfrm>
            <a:off x="381000" y="1270266"/>
            <a:ext cx="7810500" cy="5435334"/>
          </a:xfrm>
          <a:prstGeom prst="rect">
            <a:avLst/>
          </a:prstGeom>
        </p:spPr>
        <p:txBody>
          <a:bodyPr wrap="square">
            <a:spAutoFit/>
          </a:bodyPr>
          <a:lstStyle/>
          <a:p>
            <a:pPr marL="400050" indent="-342900">
              <a:spcBef>
                <a:spcPct val="20000"/>
              </a:spcBef>
              <a:buClr>
                <a:srgbClr val="7030A0"/>
              </a:buClr>
              <a:buFont typeface="Wingdings" pitchFamily="2" charset="2"/>
              <a:buChar char="ü"/>
            </a:pPr>
            <a:r>
              <a:rPr lang="en-US" sz="2800" b="1" dirty="0">
                <a:solidFill>
                  <a:srgbClr val="7030A0"/>
                </a:solidFill>
                <a:latin typeface="Arial Narrow" panose="020B0606020202030204" pitchFamily="34" charset="0"/>
              </a:rPr>
              <a:t>Obligation arises from law, regulation, contract, court judgement, and occurrence of an internal or external event.</a:t>
            </a:r>
          </a:p>
          <a:p>
            <a:pPr marL="400050" indent="-342900">
              <a:spcBef>
                <a:spcPct val="20000"/>
              </a:spcBef>
              <a:buClr>
                <a:srgbClr val="7030A0"/>
              </a:buClr>
              <a:buFont typeface="Wingdings" pitchFamily="2" charset="2"/>
              <a:buChar char="ü"/>
            </a:pPr>
            <a:r>
              <a:rPr lang="en-US" sz="2800" b="1" dirty="0">
                <a:solidFill>
                  <a:srgbClr val="7030A0"/>
                </a:solidFill>
                <a:latin typeface="Arial Narrow" panose="020B0606020202030204" pitchFamily="34" charset="0"/>
              </a:rPr>
              <a:t>An agency has an ARO if at the time of the asset being put into service, the agency knows with certainty that they will incur some cost to retire the asset in the future. </a:t>
            </a:r>
          </a:p>
          <a:p>
            <a:pPr marL="400050" lvl="0" indent="-342900">
              <a:spcBef>
                <a:spcPct val="20000"/>
              </a:spcBef>
              <a:buClr>
                <a:srgbClr val="7030A0"/>
              </a:buClr>
              <a:buFont typeface="Wingdings" pitchFamily="2" charset="2"/>
              <a:buChar char="ü"/>
            </a:pPr>
            <a:r>
              <a:rPr lang="en-US" sz="2800" b="1" dirty="0">
                <a:solidFill>
                  <a:srgbClr val="7030A0"/>
                </a:solidFill>
                <a:latin typeface="Arial Narrow" panose="020B0606020202030204" pitchFamily="34" charset="0"/>
              </a:rPr>
              <a:t>ARO is different than Pollution Remediation (GASB 49). With PRO, it is </a:t>
            </a:r>
            <a:r>
              <a:rPr lang="en-US" sz="2800" b="1" u="sng" dirty="0">
                <a:solidFill>
                  <a:srgbClr val="7030A0"/>
                </a:solidFill>
                <a:latin typeface="Arial Narrow" panose="020B0606020202030204" pitchFamily="34" charset="0"/>
              </a:rPr>
              <a:t>not</a:t>
            </a:r>
            <a:r>
              <a:rPr lang="en-US" sz="2800" b="1" dirty="0">
                <a:solidFill>
                  <a:srgbClr val="7030A0"/>
                </a:solidFill>
                <a:latin typeface="Arial Narrow" panose="020B0606020202030204" pitchFamily="34" charset="0"/>
              </a:rPr>
              <a:t> known at the beginning of the assets life that there is something to do upon retirement. It is only when something becomes polluted that the obligation arises.</a:t>
            </a:r>
          </a:p>
        </p:txBody>
      </p:sp>
      <p:sp>
        <p:nvSpPr>
          <p:cNvPr id="4" name="Title 2">
            <a:extLst>
              <a:ext uri="{FF2B5EF4-FFF2-40B4-BE49-F238E27FC236}">
                <a16:creationId xmlns:a16="http://schemas.microsoft.com/office/drawing/2014/main" id="{CC785CBB-9D03-4FB1-8E6E-A0718F97C98B}"/>
              </a:ext>
            </a:extLst>
          </p:cNvPr>
          <p:cNvSpPr txBox="1">
            <a:spLocks/>
          </p:cNvSpPr>
          <p:nvPr/>
        </p:nvSpPr>
        <p:spPr>
          <a:xfrm>
            <a:off x="838200" y="1524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dirty="0">
                <a:latin typeface="Arial Narrow" panose="020B0606020202030204" pitchFamily="34" charset="0"/>
              </a:rPr>
              <a:t>GASB No. 83 (ARO)</a:t>
            </a:r>
          </a:p>
          <a:p>
            <a:endParaRPr lang="en-US" dirty="0"/>
          </a:p>
        </p:txBody>
      </p:sp>
    </p:spTree>
    <p:extLst>
      <p:ext uri="{BB962C8B-B14F-4D97-AF65-F5344CB8AC3E}">
        <p14:creationId xmlns:p14="http://schemas.microsoft.com/office/powerpoint/2010/main" val="24213932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687" y="1600200"/>
            <a:ext cx="8001000" cy="5257800"/>
          </a:xfrm>
        </p:spPr>
        <p:txBody>
          <a:bodyPr/>
          <a:lstStyle/>
          <a:p>
            <a:r>
              <a:rPr lang="en-US" sz="2800" dirty="0">
                <a:solidFill>
                  <a:schemeClr val="accent5"/>
                </a:solidFill>
                <a:latin typeface="Arial Narrow" panose="020B0606020202030204" pitchFamily="34" charset="0"/>
              </a:rPr>
              <a:t>Carefully read instructions </a:t>
            </a:r>
            <a:r>
              <a:rPr lang="en-US" sz="2800" u="sng" dirty="0">
                <a:solidFill>
                  <a:schemeClr val="accent5"/>
                </a:solidFill>
                <a:latin typeface="Arial Narrow" panose="020B0606020202030204" pitchFamily="34" charset="0"/>
              </a:rPr>
              <a:t>every year</a:t>
            </a:r>
            <a:r>
              <a:rPr lang="en-US" sz="2800" dirty="0">
                <a:solidFill>
                  <a:schemeClr val="accent5"/>
                </a:solidFill>
                <a:latin typeface="Arial Narrow" panose="020B0606020202030204" pitchFamily="34" charset="0"/>
              </a:rPr>
              <a:t> – there is a lot of important information in there (and changes are made to them)</a:t>
            </a:r>
          </a:p>
          <a:p>
            <a:r>
              <a:rPr lang="en-US" sz="2800" dirty="0">
                <a:solidFill>
                  <a:schemeClr val="accent5"/>
                </a:solidFill>
                <a:latin typeface="Arial Narrow" panose="020B0606020202030204" pitchFamily="34" charset="0"/>
              </a:rPr>
              <a:t>SEFA webportal has many sets of instructions built into as denoted by </a:t>
            </a:r>
          </a:p>
          <a:p>
            <a:pPr lvl="1"/>
            <a:r>
              <a:rPr lang="en-US" b="1" dirty="0">
                <a:solidFill>
                  <a:schemeClr val="accent5"/>
                </a:solidFill>
                <a:latin typeface="Arial Narrow" panose="020B0606020202030204" pitchFamily="34" charset="0"/>
                <a:hlinkClick r:id="rId3">
                  <a:extLst>
                    <a:ext uri="{A12FA001-AC4F-418D-AE19-62706E023703}">
                      <ahyp:hlinkClr xmlns:ahyp="http://schemas.microsoft.com/office/drawing/2018/hyperlinkcolor" val="tx"/>
                    </a:ext>
                  </a:extLst>
                </a:hlinkClick>
              </a:rPr>
              <a:t>https://sao.georgia.gov/federal-compliance-reporting</a:t>
            </a:r>
            <a:endParaRPr lang="en-US" b="1" dirty="0">
              <a:solidFill>
                <a:schemeClr val="accent5"/>
              </a:solidFill>
              <a:latin typeface="Arial Narrow" panose="020B0606020202030204" pitchFamily="34" charset="0"/>
            </a:endParaRPr>
          </a:p>
        </p:txBody>
      </p:sp>
      <p:sp>
        <p:nvSpPr>
          <p:cNvPr id="3" name="Title 2"/>
          <p:cNvSpPr>
            <a:spLocks noGrp="1"/>
          </p:cNvSpPr>
          <p:nvPr>
            <p:ph type="title"/>
          </p:nvPr>
        </p:nvSpPr>
        <p:spPr/>
        <p:txBody>
          <a:bodyPr/>
          <a:lstStyle/>
          <a:p>
            <a:r>
              <a:rPr lang="en-US" dirty="0">
                <a:latin typeface="Arial Narrow" panose="020B0606020202030204" pitchFamily="34" charset="0"/>
              </a:rPr>
              <a:t>Single Audit</a:t>
            </a:r>
          </a:p>
        </p:txBody>
      </p:sp>
      <p:pic>
        <p:nvPicPr>
          <p:cNvPr id="2050" name="Picture 2" descr="https://www.audits.ga.gov/SefaExternal/assets/info-30ae9f4e66729f74e65fcbe9920c8bea.png">
            <a:extLst>
              <a:ext uri="{FF2B5EF4-FFF2-40B4-BE49-F238E27FC236}">
                <a16:creationId xmlns:a16="http://schemas.microsoft.com/office/drawing/2014/main" id="{B66825D2-C609-4861-AB73-6A6B069BDA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50520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172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687" y="1366837"/>
            <a:ext cx="8001000" cy="5257800"/>
          </a:xfrm>
        </p:spPr>
        <p:txBody>
          <a:bodyPr/>
          <a:lstStyle/>
          <a:p>
            <a:r>
              <a:rPr lang="en-US" sz="2800" dirty="0">
                <a:solidFill>
                  <a:schemeClr val="accent5"/>
                </a:solidFill>
                <a:latin typeface="Arial Narrow" panose="020B0606020202030204" pitchFamily="34" charset="0"/>
              </a:rPr>
              <a:t>SEFA webportal submission:</a:t>
            </a:r>
          </a:p>
          <a:p>
            <a:pPr lvl="1"/>
            <a:r>
              <a:rPr lang="en-US" sz="2000" dirty="0">
                <a:solidFill>
                  <a:schemeClr val="accent5"/>
                </a:solidFill>
                <a:latin typeface="Arial Narrow" panose="020B0606020202030204" pitchFamily="34" charset="0"/>
              </a:rPr>
              <a:t>Properly identify if monetary vs. non-monetary </a:t>
            </a:r>
          </a:p>
          <a:p>
            <a:pPr lvl="2"/>
            <a:r>
              <a:rPr lang="en-US" sz="1800" dirty="0">
                <a:solidFill>
                  <a:schemeClr val="accent5"/>
                </a:solidFill>
                <a:latin typeface="Arial Narrow" panose="020B0606020202030204" pitchFamily="34" charset="0"/>
              </a:rPr>
              <a:t>yes, System limits monetary or non-monetary options by CFDA, but if needed reach out to SAO if you need to use a CFDA and the option is not available</a:t>
            </a:r>
          </a:p>
          <a:p>
            <a:pPr lvl="1"/>
            <a:r>
              <a:rPr lang="en-US" sz="2000" dirty="0">
                <a:solidFill>
                  <a:schemeClr val="accent5"/>
                </a:solidFill>
                <a:latin typeface="Arial Narrow" panose="020B0606020202030204" pitchFamily="34" charset="0"/>
              </a:rPr>
              <a:t>Properly identify research &amp; development </a:t>
            </a:r>
          </a:p>
          <a:p>
            <a:pPr lvl="2"/>
            <a:r>
              <a:rPr lang="en-US" sz="1800" dirty="0">
                <a:solidFill>
                  <a:schemeClr val="accent5"/>
                </a:solidFill>
                <a:latin typeface="Arial Narrow" panose="020B0606020202030204" pitchFamily="34" charset="0"/>
              </a:rPr>
              <a:t>Should find notation somewhere in grant award documents</a:t>
            </a:r>
          </a:p>
          <a:p>
            <a:pPr lvl="1"/>
            <a:r>
              <a:rPr lang="en-US" sz="2000" dirty="0">
                <a:solidFill>
                  <a:schemeClr val="accent5"/>
                </a:solidFill>
                <a:latin typeface="Arial Narrow" panose="020B0606020202030204" pitchFamily="34" charset="0"/>
              </a:rPr>
              <a:t>Use listing on SAO’s website to identify proper State Organization</a:t>
            </a:r>
          </a:p>
          <a:p>
            <a:pPr lvl="2"/>
            <a:r>
              <a:rPr lang="en-US" sz="1800" dirty="0">
                <a:solidFill>
                  <a:schemeClr val="accent5"/>
                </a:solidFill>
                <a:latin typeface="Arial Narrow" panose="020B0606020202030204" pitchFamily="34" charset="0"/>
              </a:rPr>
              <a:t>Use especially when receiving money from an Attached Organization as the System only allows for selection of the lead/parent organizations</a:t>
            </a:r>
          </a:p>
          <a:p>
            <a:pPr lvl="1"/>
            <a:r>
              <a:rPr lang="en-US" sz="2000" dirty="0">
                <a:solidFill>
                  <a:schemeClr val="accent5"/>
                </a:solidFill>
                <a:latin typeface="Arial Narrow" panose="020B0606020202030204" pitchFamily="34" charset="0"/>
              </a:rPr>
              <a:t>If passed-through make sure amount and ALL other information (CFDA number, R&amp;D answer, etc.) agrees to organization who initially received the money.</a:t>
            </a:r>
          </a:p>
          <a:p>
            <a:pPr lvl="1"/>
            <a:endParaRPr lang="en-US" sz="2400" dirty="0">
              <a:solidFill>
                <a:srgbClr val="00B0F0"/>
              </a:solidFill>
            </a:endParaRPr>
          </a:p>
          <a:p>
            <a:pPr marL="914400" lvl="2" indent="0">
              <a:buNone/>
            </a:pPr>
            <a:endParaRPr lang="en-US" sz="2000" dirty="0"/>
          </a:p>
          <a:p>
            <a:endParaRPr lang="en-US" sz="2800" dirty="0"/>
          </a:p>
        </p:txBody>
      </p:sp>
      <p:sp>
        <p:nvSpPr>
          <p:cNvPr id="3" name="Title 2"/>
          <p:cNvSpPr>
            <a:spLocks noGrp="1"/>
          </p:cNvSpPr>
          <p:nvPr>
            <p:ph type="title"/>
          </p:nvPr>
        </p:nvSpPr>
        <p:spPr/>
        <p:txBody>
          <a:bodyPr/>
          <a:lstStyle/>
          <a:p>
            <a:r>
              <a:rPr lang="en-US" dirty="0">
                <a:latin typeface="Arial Narrow" panose="020B0606020202030204" pitchFamily="34" charset="0"/>
              </a:rPr>
              <a:t>Single Audit</a:t>
            </a:r>
          </a:p>
        </p:txBody>
      </p:sp>
    </p:spTree>
    <p:extLst>
      <p:ext uri="{BB962C8B-B14F-4D97-AF65-F5344CB8AC3E}">
        <p14:creationId xmlns:p14="http://schemas.microsoft.com/office/powerpoint/2010/main" val="532737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687" y="1366837"/>
            <a:ext cx="8001000" cy="5257800"/>
          </a:xfrm>
        </p:spPr>
        <p:txBody>
          <a:bodyPr/>
          <a:lstStyle/>
          <a:p>
            <a:r>
              <a:rPr lang="en-US" sz="2800" dirty="0">
                <a:solidFill>
                  <a:schemeClr val="accent5"/>
                </a:solidFill>
                <a:latin typeface="Arial Narrow" panose="020B0606020202030204" pitchFamily="34" charset="0"/>
              </a:rPr>
              <a:t>SEFA webportal submission:</a:t>
            </a:r>
          </a:p>
          <a:p>
            <a:pPr lvl="1"/>
            <a:r>
              <a:rPr lang="en-US" sz="2400" dirty="0">
                <a:solidFill>
                  <a:schemeClr val="accent5"/>
                </a:solidFill>
                <a:latin typeface="Arial Narrow" panose="020B0606020202030204" pitchFamily="34" charset="0"/>
              </a:rPr>
              <a:t>Use CFDA number per grant award documents</a:t>
            </a:r>
          </a:p>
          <a:p>
            <a:pPr lvl="2"/>
            <a:r>
              <a:rPr lang="en-US" sz="2000" dirty="0">
                <a:solidFill>
                  <a:schemeClr val="accent5"/>
                </a:solidFill>
                <a:latin typeface="Arial Narrow" panose="020B0606020202030204" pitchFamily="34" charset="0"/>
              </a:rPr>
              <a:t>Do not just use same CFDA number that was used in past years</a:t>
            </a:r>
          </a:p>
          <a:p>
            <a:pPr lvl="1"/>
            <a:r>
              <a:rPr lang="en-US" sz="2400" dirty="0">
                <a:solidFill>
                  <a:srgbClr val="7030A0"/>
                </a:solidFill>
                <a:latin typeface="Arial Narrow" panose="020B0606020202030204" pitchFamily="34" charset="0"/>
              </a:rPr>
              <a:t>System will be updated to only allow active CFDA numbers to be used, but reach out to SAO if there is one needed to be used that is not valid in the System</a:t>
            </a:r>
          </a:p>
          <a:p>
            <a:pPr lvl="2"/>
            <a:r>
              <a:rPr lang="en-US" sz="2000" dirty="0">
                <a:solidFill>
                  <a:srgbClr val="7030A0"/>
                </a:solidFill>
                <a:latin typeface="Arial Narrow" panose="020B0606020202030204" pitchFamily="34" charset="0"/>
              </a:rPr>
              <a:t>Do not just pick a different CFDA</a:t>
            </a:r>
          </a:p>
          <a:p>
            <a:r>
              <a:rPr lang="en-US" sz="2800" dirty="0">
                <a:solidFill>
                  <a:srgbClr val="7030A0"/>
                </a:solidFill>
                <a:latin typeface="Arial Narrow" panose="020B0606020202030204" pitchFamily="34" charset="0"/>
              </a:rPr>
              <a:t>Interagency pass thru:</a:t>
            </a:r>
          </a:p>
          <a:p>
            <a:pPr lvl="2"/>
            <a:r>
              <a:rPr lang="en-US" sz="2000" dirty="0">
                <a:solidFill>
                  <a:srgbClr val="7030A0"/>
                </a:solidFill>
                <a:latin typeface="Arial Narrow" panose="020B0606020202030204" pitchFamily="34" charset="0"/>
              </a:rPr>
              <a:t>There are still issues with agencies not matching. Please remember “timing” is not an acceptable as both sides should match (may require URP adjustment).</a:t>
            </a:r>
          </a:p>
          <a:p>
            <a:pPr lvl="4"/>
            <a:endParaRPr lang="en-US" sz="1400" dirty="0">
              <a:solidFill>
                <a:srgbClr val="00B0F0"/>
              </a:solidFill>
              <a:latin typeface="Arial Narrow" panose="020B0606020202030204" pitchFamily="34" charset="0"/>
            </a:endParaRPr>
          </a:p>
          <a:p>
            <a:pPr lvl="4"/>
            <a:endParaRPr lang="en-US" sz="1400" dirty="0">
              <a:solidFill>
                <a:srgbClr val="00B0F0"/>
              </a:solidFill>
              <a:latin typeface="Arial Narrow" panose="020B0606020202030204" pitchFamily="34" charset="0"/>
            </a:endParaRPr>
          </a:p>
          <a:p>
            <a:pPr marL="1828800" lvl="4" indent="0">
              <a:buNone/>
            </a:pPr>
            <a:endParaRPr lang="en-US" sz="1400" dirty="0"/>
          </a:p>
          <a:p>
            <a:endParaRPr lang="en-US" sz="2800" dirty="0"/>
          </a:p>
        </p:txBody>
      </p:sp>
      <p:sp>
        <p:nvSpPr>
          <p:cNvPr id="3" name="Title 2"/>
          <p:cNvSpPr>
            <a:spLocks noGrp="1"/>
          </p:cNvSpPr>
          <p:nvPr>
            <p:ph type="title"/>
          </p:nvPr>
        </p:nvSpPr>
        <p:spPr/>
        <p:txBody>
          <a:bodyPr/>
          <a:lstStyle/>
          <a:p>
            <a:r>
              <a:rPr lang="en-US" dirty="0">
                <a:latin typeface="Arial Narrow" panose="020B0606020202030204" pitchFamily="34" charset="0"/>
              </a:rPr>
              <a:t>Single Audit</a:t>
            </a:r>
          </a:p>
        </p:txBody>
      </p:sp>
    </p:spTree>
    <p:extLst>
      <p:ext uri="{BB962C8B-B14F-4D97-AF65-F5344CB8AC3E}">
        <p14:creationId xmlns:p14="http://schemas.microsoft.com/office/powerpoint/2010/main" val="27641534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endParaRPr lang="en-US" dirty="0"/>
          </a:p>
          <a:p>
            <a:pPr marL="0" indent="0" algn="ctr">
              <a:buNone/>
            </a:pPr>
            <a:r>
              <a:rPr lang="en-US" dirty="0">
                <a:latin typeface="Arial Narrow" panose="020B0606020202030204" pitchFamily="34" charset="0"/>
              </a:rPr>
              <a:t>Post-Closing Adjustments</a:t>
            </a:r>
          </a:p>
        </p:txBody>
      </p:sp>
      <p:sp>
        <p:nvSpPr>
          <p:cNvPr id="3" name="Title 2"/>
          <p:cNvSpPr>
            <a:spLocks noGrp="1"/>
          </p:cNvSpPr>
          <p:nvPr>
            <p:ph type="title"/>
          </p:nvPr>
        </p:nvSpPr>
        <p:spPr/>
        <p:txBody>
          <a:bodyPr/>
          <a:lstStyle/>
          <a:p>
            <a:r>
              <a:rPr lang="en-US" dirty="0">
                <a:latin typeface="Arial Narrow" panose="020B0606020202030204" pitchFamily="34" charset="0"/>
              </a:rPr>
              <a:t>PCA Tips</a:t>
            </a:r>
            <a:br>
              <a:rPr lang="en-US" dirty="0">
                <a:latin typeface="Arial Narrow" panose="020B0606020202030204" pitchFamily="34" charset="0"/>
              </a:rPr>
            </a:br>
            <a:endParaRPr lang="en-US" dirty="0"/>
          </a:p>
        </p:txBody>
      </p:sp>
    </p:spTree>
    <p:extLst>
      <p:ext uri="{BB962C8B-B14F-4D97-AF65-F5344CB8AC3E}">
        <p14:creationId xmlns:p14="http://schemas.microsoft.com/office/powerpoint/2010/main" val="42095513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1F497D">
                  <a:lumMod val="50000"/>
                </a:srgbClr>
              </a:buClr>
            </a:pPr>
            <a:endParaRPr lang="en-US" sz="2400" dirty="0"/>
          </a:p>
          <a:p>
            <a:pPr lvl="0">
              <a:buClr>
                <a:srgbClr val="1F497D">
                  <a:lumMod val="50000"/>
                </a:srgbClr>
              </a:buClr>
            </a:pPr>
            <a:r>
              <a:rPr lang="en-US" sz="2400" dirty="0">
                <a:latin typeface="Arial Narrow" panose="020B0606020202030204" pitchFamily="34" charset="0"/>
              </a:rPr>
              <a:t>PCA entry form is filled out completely and correctly and entry is balanced. Make sure correct account, program, fund source and budget year data is provided.</a:t>
            </a:r>
          </a:p>
          <a:p>
            <a:pPr lvl="0">
              <a:buClr>
                <a:srgbClr val="1F497D">
                  <a:lumMod val="50000"/>
                </a:srgbClr>
              </a:buClr>
            </a:pPr>
            <a:r>
              <a:rPr lang="en-US" sz="2400" dirty="0">
                <a:latin typeface="Arial Narrow" panose="020B0606020202030204" pitchFamily="34" charset="0"/>
              </a:rPr>
              <a:t>Program and fund source data on PCA form is reported properly on Fund Balance Appropriations form (FBAF) (e.g. PCA adjusts state funds but federal funds are adjusted on FBAF).</a:t>
            </a:r>
          </a:p>
          <a:p>
            <a:pPr lvl="0">
              <a:buClr>
                <a:srgbClr val="1F497D">
                  <a:lumMod val="50000"/>
                </a:srgbClr>
              </a:buClr>
            </a:pPr>
            <a:r>
              <a:rPr lang="en-US" sz="2400" dirty="0">
                <a:latin typeface="Arial Narrow" panose="020B0606020202030204" pitchFamily="34" charset="0"/>
              </a:rPr>
              <a:t>Use one PCA form per entry, do not combine multiple PCAs onto one form.</a:t>
            </a:r>
          </a:p>
          <a:p>
            <a:pPr lvl="0">
              <a:buClr>
                <a:srgbClr val="1F497D">
                  <a:lumMod val="50000"/>
                </a:srgbClr>
              </a:buClr>
            </a:pPr>
            <a:r>
              <a:rPr lang="en-US" sz="2400" dirty="0">
                <a:latin typeface="Arial Narrow" panose="020B0606020202030204" pitchFamily="34" charset="0"/>
              </a:rPr>
              <a:t>Do not add lines to PCA short form. If additional lines are needed, use PCA long form, or request assistance from SAO to add additional lines</a:t>
            </a:r>
          </a:p>
          <a:p>
            <a:endParaRPr lang="en-US" dirty="0"/>
          </a:p>
          <a:p>
            <a:endParaRPr lang="en-US" dirty="0"/>
          </a:p>
          <a:p>
            <a:endParaRPr lang="en-US" dirty="0"/>
          </a:p>
          <a:p>
            <a:pPr marL="0" indent="0">
              <a:buNone/>
            </a:pPr>
            <a:r>
              <a:rPr lang="en-US" dirty="0"/>
              <a:t>			</a:t>
            </a:r>
          </a:p>
        </p:txBody>
      </p:sp>
      <p:sp>
        <p:nvSpPr>
          <p:cNvPr id="3" name="Title 2"/>
          <p:cNvSpPr>
            <a:spLocks noGrp="1"/>
          </p:cNvSpPr>
          <p:nvPr>
            <p:ph type="title"/>
          </p:nvPr>
        </p:nvSpPr>
        <p:spPr/>
        <p:txBody>
          <a:bodyPr/>
          <a:lstStyle/>
          <a:p>
            <a:r>
              <a:rPr lang="en-US" dirty="0">
                <a:latin typeface="Arial Narrow" panose="020B0606020202030204" pitchFamily="34" charset="0"/>
              </a:rPr>
              <a:t>PCA Tips</a:t>
            </a:r>
          </a:p>
        </p:txBody>
      </p:sp>
    </p:spTree>
    <p:extLst>
      <p:ext uri="{BB962C8B-B14F-4D97-AF65-F5344CB8AC3E}">
        <p14:creationId xmlns:p14="http://schemas.microsoft.com/office/powerpoint/2010/main" val="32431397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800100"/>
            <a:ext cx="8001000" cy="5257800"/>
          </a:xfrm>
        </p:spPr>
        <p:txBody>
          <a:bodyPr/>
          <a:lstStyle/>
          <a:p>
            <a:pPr lvl="0">
              <a:buClr>
                <a:srgbClr val="1F497D">
                  <a:lumMod val="50000"/>
                </a:srgbClr>
              </a:buClr>
            </a:pPr>
            <a:endParaRPr lang="en-US" sz="2400" dirty="0"/>
          </a:p>
          <a:p>
            <a:pPr lvl="0">
              <a:buClr>
                <a:srgbClr val="1F497D">
                  <a:lumMod val="50000"/>
                </a:srgbClr>
              </a:buClr>
            </a:pPr>
            <a:endParaRPr lang="en-US" sz="2400" dirty="0">
              <a:solidFill>
                <a:schemeClr val="tx2"/>
              </a:solidFill>
            </a:endParaRPr>
          </a:p>
          <a:p>
            <a:pPr lvl="0">
              <a:buClr>
                <a:srgbClr val="1F497D">
                  <a:lumMod val="50000"/>
                </a:srgbClr>
              </a:buClr>
            </a:pPr>
            <a:r>
              <a:rPr lang="en-US" sz="2400" dirty="0">
                <a:solidFill>
                  <a:schemeClr val="tx2"/>
                </a:solidFill>
                <a:latin typeface="Arial Narrow" panose="020B0606020202030204" pitchFamily="34" charset="0"/>
              </a:rPr>
              <a:t>PCAs are processed in TeamWorks timely in subsequent fiscal year (do not wait for SAO’s beginning fund balance recon exercise, PCAs should be posted prior).</a:t>
            </a:r>
          </a:p>
          <a:p>
            <a:pPr lvl="1">
              <a:buClr>
                <a:srgbClr val="1F497D">
                  <a:lumMod val="50000"/>
                </a:srgbClr>
              </a:buClr>
            </a:pPr>
            <a:r>
              <a:rPr lang="en-US" sz="2000" dirty="0">
                <a:solidFill>
                  <a:schemeClr val="tx2"/>
                </a:solidFill>
                <a:latin typeface="Arial Narrow" panose="020B0606020202030204" pitchFamily="34" charset="0"/>
              </a:rPr>
              <a:t>Use accounts indicated in the FY19 column of the form as prior year posting in subsequent fiscal year uses account 390001 instead of revenue/expense accounts.</a:t>
            </a:r>
          </a:p>
          <a:p>
            <a:pPr lvl="1">
              <a:buClr>
                <a:srgbClr val="1F497D">
                  <a:lumMod val="50000"/>
                </a:srgbClr>
              </a:buClr>
            </a:pPr>
            <a:endParaRPr lang="en-US" sz="2000" dirty="0">
              <a:latin typeface="Arial Narrow" panose="020B0606020202030204" pitchFamily="34" charset="0"/>
            </a:endParaRPr>
          </a:p>
          <a:p>
            <a:pPr>
              <a:buClr>
                <a:srgbClr val="1F497D">
                  <a:lumMod val="50000"/>
                </a:srgbClr>
              </a:buClr>
            </a:pPr>
            <a:r>
              <a:rPr lang="en-US" sz="2400" dirty="0">
                <a:solidFill>
                  <a:srgbClr val="7030A0"/>
                </a:solidFill>
                <a:latin typeface="Arial Narrow" panose="020B0606020202030204" pitchFamily="34" charset="0"/>
              </a:rPr>
              <a:t>Limit the number of PCAs submitted</a:t>
            </a:r>
          </a:p>
          <a:p>
            <a:pPr lvl="1">
              <a:buClr>
                <a:srgbClr val="1F497D">
                  <a:lumMod val="50000"/>
                </a:srgbClr>
              </a:buClr>
            </a:pPr>
            <a:r>
              <a:rPr lang="en-US" sz="2000" dirty="0">
                <a:solidFill>
                  <a:srgbClr val="7030A0"/>
                </a:solidFill>
                <a:latin typeface="Arial Narrow" panose="020B0606020202030204" pitchFamily="34" charset="0"/>
              </a:rPr>
              <a:t>Non-recurring each year as recurring ones should be adjusted in the next year before 998 closes (e.g. PCAs should be non-routine and non-recurring)</a:t>
            </a:r>
          </a:p>
          <a:p>
            <a:endParaRPr lang="en-US" dirty="0"/>
          </a:p>
          <a:p>
            <a:endParaRPr lang="en-US" dirty="0"/>
          </a:p>
          <a:p>
            <a:endParaRPr lang="en-US" dirty="0"/>
          </a:p>
          <a:p>
            <a:pPr marL="0" indent="0">
              <a:buNone/>
            </a:pPr>
            <a:r>
              <a:rPr lang="en-US" dirty="0"/>
              <a:t>			</a:t>
            </a:r>
          </a:p>
        </p:txBody>
      </p:sp>
      <p:sp>
        <p:nvSpPr>
          <p:cNvPr id="3" name="Title 2"/>
          <p:cNvSpPr>
            <a:spLocks noGrp="1"/>
          </p:cNvSpPr>
          <p:nvPr>
            <p:ph type="title"/>
          </p:nvPr>
        </p:nvSpPr>
        <p:spPr/>
        <p:txBody>
          <a:bodyPr/>
          <a:lstStyle/>
          <a:p>
            <a:r>
              <a:rPr lang="en-US" dirty="0">
                <a:latin typeface="Arial Narrow" panose="020B0606020202030204" pitchFamily="34" charset="0"/>
              </a:rPr>
              <a:t>PCA Tips</a:t>
            </a:r>
          </a:p>
        </p:txBody>
      </p:sp>
    </p:spTree>
    <p:extLst>
      <p:ext uri="{BB962C8B-B14F-4D97-AF65-F5344CB8AC3E}">
        <p14:creationId xmlns:p14="http://schemas.microsoft.com/office/powerpoint/2010/main" val="42273132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Arial Narrow" panose="020B0606020202030204" pitchFamily="34" charset="0"/>
              </a:rPr>
              <a:t>Other Items Noted from CAFR Process</a:t>
            </a:r>
          </a:p>
        </p:txBody>
      </p:sp>
      <p:sp>
        <p:nvSpPr>
          <p:cNvPr id="3" name="Title 2"/>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7939036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76400"/>
            <a:ext cx="8686800" cy="5791200"/>
          </a:xfrm>
        </p:spPr>
        <p:txBody>
          <a:bodyPr/>
          <a:lstStyle/>
          <a:p>
            <a:pPr marL="0" indent="0">
              <a:buNone/>
            </a:pPr>
            <a:r>
              <a:rPr lang="en-US" sz="2600" dirty="0">
                <a:solidFill>
                  <a:srgbClr val="7030A0"/>
                </a:solidFill>
                <a:latin typeface="Arial Narrow" panose="020B0606020202030204" pitchFamily="34" charset="0"/>
              </a:rPr>
              <a:t>Common Statewide Findings</a:t>
            </a:r>
          </a:p>
          <a:p>
            <a:r>
              <a:rPr lang="en-US" sz="2600" dirty="0">
                <a:solidFill>
                  <a:srgbClr val="7030A0"/>
                </a:solidFill>
                <a:latin typeface="Arial Narrow" panose="020B0606020202030204" pitchFamily="34" charset="0"/>
              </a:rPr>
              <a:t>These are repeat findings across multiple agencies:</a:t>
            </a:r>
          </a:p>
          <a:p>
            <a:pPr lvl="1"/>
            <a:endParaRPr lang="en-US" sz="2000" dirty="0">
              <a:solidFill>
                <a:srgbClr val="7030A0"/>
              </a:solidFill>
              <a:latin typeface="Arial Narrow" panose="020B0606020202030204" pitchFamily="34" charset="0"/>
            </a:endParaRPr>
          </a:p>
          <a:p>
            <a:pPr lvl="1"/>
            <a:r>
              <a:rPr lang="en-US" sz="2300" dirty="0">
                <a:solidFill>
                  <a:srgbClr val="7030A0"/>
                </a:solidFill>
                <a:latin typeface="Arial Narrow" panose="020B0606020202030204" pitchFamily="34" charset="0"/>
              </a:rPr>
              <a:t>Financial Reporting</a:t>
            </a:r>
          </a:p>
          <a:p>
            <a:pPr lvl="2"/>
            <a:r>
              <a:rPr lang="en-US" sz="2300" dirty="0">
                <a:solidFill>
                  <a:srgbClr val="7030A0"/>
                </a:solidFill>
                <a:latin typeface="Arial Narrow" panose="020B0606020202030204" pitchFamily="34" charset="0"/>
              </a:rPr>
              <a:t>Strengthen control over accuracy of information in financial statements and required disclosures</a:t>
            </a:r>
          </a:p>
          <a:p>
            <a:pPr lvl="2"/>
            <a:r>
              <a:rPr lang="en-US" sz="2300" dirty="0">
                <a:solidFill>
                  <a:srgbClr val="7030A0"/>
                </a:solidFill>
                <a:latin typeface="Arial Narrow" panose="020B0606020202030204" pitchFamily="34" charset="0"/>
              </a:rPr>
              <a:t>Errors in year-end forms</a:t>
            </a:r>
          </a:p>
          <a:p>
            <a:pPr lvl="1"/>
            <a:endParaRPr lang="en-US" sz="2300" dirty="0">
              <a:solidFill>
                <a:srgbClr val="7030A0"/>
              </a:solidFill>
              <a:latin typeface="Arial Narrow" panose="020B0606020202030204" pitchFamily="34" charset="0"/>
            </a:endParaRPr>
          </a:p>
          <a:p>
            <a:pPr lvl="1"/>
            <a:r>
              <a:rPr lang="en-US" sz="2300" dirty="0">
                <a:solidFill>
                  <a:srgbClr val="7030A0"/>
                </a:solidFill>
                <a:latin typeface="Arial Narrow" panose="020B0606020202030204" pitchFamily="34" charset="0"/>
              </a:rPr>
              <a:t>IT controls</a:t>
            </a:r>
          </a:p>
          <a:p>
            <a:pPr lvl="2"/>
            <a:r>
              <a:rPr lang="en-US" sz="2300" dirty="0">
                <a:solidFill>
                  <a:srgbClr val="7030A0"/>
                </a:solidFill>
                <a:latin typeface="Arial Narrow" panose="020B0606020202030204" pitchFamily="34" charset="0"/>
              </a:rPr>
              <a:t>Periodic review of user access </a:t>
            </a:r>
          </a:p>
          <a:p>
            <a:pPr lvl="2"/>
            <a:r>
              <a:rPr lang="en-US" sz="2300" dirty="0">
                <a:solidFill>
                  <a:srgbClr val="7030A0"/>
                </a:solidFill>
                <a:latin typeface="Arial Narrow" panose="020B0606020202030204" pitchFamily="34" charset="0"/>
              </a:rPr>
              <a:t>Segregation of duties (user access rights)</a:t>
            </a:r>
          </a:p>
        </p:txBody>
      </p:sp>
      <p:sp>
        <p:nvSpPr>
          <p:cNvPr id="7" name="Title 2">
            <a:extLst>
              <a:ext uri="{FF2B5EF4-FFF2-40B4-BE49-F238E27FC236}">
                <a16:creationId xmlns:a16="http://schemas.microsoft.com/office/drawing/2014/main" id="{68855BF6-FE89-4C1A-A18C-513908F3A6C1}"/>
              </a:ext>
            </a:extLst>
          </p:cNvPr>
          <p:cNvSpPr>
            <a:spLocks noGrp="1"/>
          </p:cNvSpPr>
          <p:nvPr>
            <p:ph type="title"/>
          </p:nvPr>
        </p:nvSpPr>
        <p:spPr>
          <a:xfrm>
            <a:off x="685800" y="76200"/>
            <a:ext cx="6400800" cy="838200"/>
          </a:xfrm>
        </p:spPr>
        <p:txBody>
          <a:bodyPr/>
          <a:lstStyle/>
          <a:p>
            <a:r>
              <a:rPr lang="en-US" dirty="0">
                <a:latin typeface="Arial Narrow" panose="020B0606020202030204" pitchFamily="34" charset="0"/>
              </a:rPr>
              <a:t>Other Items Noted</a:t>
            </a:r>
          </a:p>
        </p:txBody>
      </p:sp>
    </p:spTree>
    <p:extLst>
      <p:ext uri="{BB962C8B-B14F-4D97-AF65-F5344CB8AC3E}">
        <p14:creationId xmlns:p14="http://schemas.microsoft.com/office/powerpoint/2010/main" val="2814518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accent5"/>
                </a:solidFill>
                <a:latin typeface="Arial Narrow" panose="020B0606020202030204" pitchFamily="34" charset="0"/>
              </a:rPr>
              <a:t>Clearing Account</a:t>
            </a:r>
          </a:p>
          <a:p>
            <a:pPr lvl="1"/>
            <a:r>
              <a:rPr lang="en-US" sz="2000" u="none" dirty="0">
                <a:solidFill>
                  <a:schemeClr val="accent5"/>
                </a:solidFill>
                <a:latin typeface="Arial Narrow" panose="020B0606020202030204" pitchFamily="34" charset="0"/>
              </a:rPr>
              <a:t>Must be zero </a:t>
            </a:r>
            <a:r>
              <a:rPr lang="en-US" sz="2000" b="1" u="none" dirty="0">
                <a:solidFill>
                  <a:schemeClr val="accent5"/>
                </a:solidFill>
                <a:latin typeface="Arial Narrow" panose="020B0606020202030204" pitchFamily="34" charset="0"/>
              </a:rPr>
              <a:t>by fund type </a:t>
            </a:r>
            <a:r>
              <a:rPr lang="en-US" sz="2000" u="none" dirty="0">
                <a:solidFill>
                  <a:schemeClr val="accent5"/>
                </a:solidFill>
                <a:latin typeface="Arial Narrow" panose="020B0606020202030204" pitchFamily="34" charset="0"/>
              </a:rPr>
              <a:t>by end of year (ex: BCR,CPF, Agency, etc). Refer to accounting policy: </a:t>
            </a:r>
            <a:r>
              <a:rPr lang="en-US" sz="2000" i="1" u="none" dirty="0">
                <a:solidFill>
                  <a:schemeClr val="accent5"/>
                </a:solidFill>
                <a:latin typeface="Arial Narrow" panose="020B0606020202030204" pitchFamily="34" charset="0"/>
              </a:rPr>
              <a:t>Control/Clearing Accounts-Balancing Requirements</a:t>
            </a:r>
            <a:r>
              <a:rPr lang="en-US" sz="2000" u="none" dirty="0">
                <a:solidFill>
                  <a:schemeClr val="accent5"/>
                </a:solidFill>
                <a:latin typeface="Arial Narrow" panose="020B0606020202030204" pitchFamily="34" charset="0"/>
              </a:rPr>
              <a:t> for travel related account exceptions</a:t>
            </a:r>
          </a:p>
          <a:p>
            <a:r>
              <a:rPr lang="en-US" sz="2400" dirty="0">
                <a:solidFill>
                  <a:schemeClr val="accent5"/>
                </a:solidFill>
                <a:latin typeface="Arial Narrow" panose="020B0606020202030204" pitchFamily="34" charset="0"/>
              </a:rPr>
              <a:t>Balances in accounts 196xxx should offset to zero at year end</a:t>
            </a:r>
          </a:p>
          <a:p>
            <a:pPr lvl="1"/>
            <a:r>
              <a:rPr lang="en-US" sz="2000" u="none" dirty="0">
                <a:solidFill>
                  <a:schemeClr val="accent5"/>
                </a:solidFill>
                <a:latin typeface="Arial Narrow" panose="020B0606020202030204" pitchFamily="34" charset="0"/>
              </a:rPr>
              <a:t>Excludes Travel Clearing accounts:</a:t>
            </a:r>
          </a:p>
          <a:p>
            <a:pPr lvl="2"/>
            <a:r>
              <a:rPr lang="en-US" sz="2000" dirty="0">
                <a:solidFill>
                  <a:schemeClr val="accent5"/>
                </a:solidFill>
                <a:latin typeface="Arial Narrow" panose="020B0606020202030204" pitchFamily="34" charset="0"/>
              </a:rPr>
              <a:t>196040</a:t>
            </a:r>
          </a:p>
          <a:p>
            <a:pPr lvl="2"/>
            <a:r>
              <a:rPr lang="en-US" sz="2000" u="none" dirty="0">
                <a:solidFill>
                  <a:schemeClr val="accent5"/>
                </a:solidFill>
                <a:latin typeface="Arial Narrow" panose="020B0606020202030204" pitchFamily="34" charset="0"/>
              </a:rPr>
              <a:t>196041</a:t>
            </a:r>
          </a:p>
          <a:p>
            <a:pPr lvl="2"/>
            <a:r>
              <a:rPr lang="en-US" sz="2000" dirty="0">
                <a:solidFill>
                  <a:schemeClr val="accent5"/>
                </a:solidFill>
                <a:latin typeface="Arial Narrow" panose="020B0606020202030204" pitchFamily="34" charset="0"/>
              </a:rPr>
              <a:t>196060</a:t>
            </a:r>
          </a:p>
          <a:p>
            <a:pPr lvl="2"/>
            <a:r>
              <a:rPr lang="en-US" sz="2000" u="none" dirty="0">
                <a:solidFill>
                  <a:schemeClr val="accent5"/>
                </a:solidFill>
                <a:latin typeface="Arial Narrow" panose="020B0606020202030204" pitchFamily="34" charset="0"/>
              </a:rPr>
              <a:t>196061</a:t>
            </a:r>
          </a:p>
          <a:p>
            <a:r>
              <a:rPr lang="en-US" sz="2400" dirty="0">
                <a:solidFill>
                  <a:schemeClr val="accent5"/>
                </a:solidFill>
                <a:latin typeface="Arial Narrow" panose="020B0606020202030204" pitchFamily="34" charset="0"/>
              </a:rPr>
              <a:t>Balances in accounts 296xxx should also offset to zero at year end</a:t>
            </a:r>
          </a:p>
          <a:p>
            <a:endParaRPr lang="en-US" dirty="0"/>
          </a:p>
        </p:txBody>
      </p:sp>
      <p:sp>
        <p:nvSpPr>
          <p:cNvPr id="3" name="Title 2"/>
          <p:cNvSpPr>
            <a:spLocks noGrp="1"/>
          </p:cNvSpPr>
          <p:nvPr>
            <p:ph type="title"/>
          </p:nvPr>
        </p:nvSpPr>
        <p:spPr/>
        <p:txBody>
          <a:bodyPr/>
          <a:lstStyle/>
          <a:p>
            <a:r>
              <a:rPr lang="en-US" dirty="0">
                <a:latin typeface="Arial Narrow" panose="020B0606020202030204" pitchFamily="34" charset="0"/>
              </a:rPr>
              <a:t>Other Items Noted</a:t>
            </a:r>
          </a:p>
        </p:txBody>
      </p:sp>
    </p:spTree>
    <p:extLst>
      <p:ext uri="{BB962C8B-B14F-4D97-AF65-F5344CB8AC3E}">
        <p14:creationId xmlns:p14="http://schemas.microsoft.com/office/powerpoint/2010/main" val="7592982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500" dirty="0">
                <a:solidFill>
                  <a:schemeClr val="tx2"/>
                </a:solidFill>
                <a:latin typeface="Arial Narrow" panose="020B0606020202030204" pitchFamily="34" charset="0"/>
              </a:rPr>
              <a:t>Governance List</a:t>
            </a:r>
          </a:p>
          <a:p>
            <a:pPr lvl="1"/>
            <a:r>
              <a:rPr lang="en-US" sz="2100" u="none" dirty="0">
                <a:solidFill>
                  <a:schemeClr val="tx2"/>
                </a:solidFill>
                <a:latin typeface="Arial Narrow" panose="020B0606020202030204" pitchFamily="34" charset="0"/>
              </a:rPr>
              <a:t>Accounts Payable – Encumbrances Payable 200011 should be zero in General Ledger until year end when PO module closes to GL</a:t>
            </a:r>
          </a:p>
          <a:p>
            <a:pPr lvl="2"/>
            <a:r>
              <a:rPr lang="en-US" sz="2000" u="sng" dirty="0">
                <a:solidFill>
                  <a:schemeClr val="tx2"/>
                </a:solidFill>
                <a:latin typeface="Arial Narrow" panose="020B0606020202030204" pitchFamily="34" charset="0"/>
              </a:rPr>
              <a:t>Should only have balances from period 998 of CY</a:t>
            </a:r>
          </a:p>
          <a:p>
            <a:pPr lvl="2"/>
            <a:r>
              <a:rPr lang="en-US" sz="2000" u="sng" dirty="0">
                <a:solidFill>
                  <a:schemeClr val="tx2"/>
                </a:solidFill>
                <a:latin typeface="Arial Narrow" panose="020B0606020202030204" pitchFamily="34" charset="0"/>
              </a:rPr>
              <a:t>It is ok to post current year manual JVs for accrual of encumbrances to account 200011 in periods 12 and 998</a:t>
            </a:r>
          </a:p>
          <a:p>
            <a:pPr lvl="2"/>
            <a:r>
              <a:rPr lang="en-US" sz="2000" u="sng" dirty="0">
                <a:solidFill>
                  <a:schemeClr val="tx2"/>
                </a:solidFill>
                <a:latin typeface="Arial Narrow" panose="020B0606020202030204" pitchFamily="34" charset="0"/>
              </a:rPr>
              <a:t>In period 1 of the following year, manual JVs to account 200011 should be reversed and related adjustments should be made through the PO module</a:t>
            </a:r>
          </a:p>
          <a:p>
            <a:pPr lvl="2"/>
            <a:r>
              <a:rPr lang="en-US" sz="2000" u="sng" dirty="0">
                <a:solidFill>
                  <a:schemeClr val="tx2"/>
                </a:solidFill>
                <a:latin typeface="Arial Narrow" panose="020B0606020202030204" pitchFamily="34" charset="0"/>
              </a:rPr>
              <a:t>It is </a:t>
            </a:r>
            <a:r>
              <a:rPr lang="en-US" sz="2000" b="1" u="sng" dirty="0">
                <a:solidFill>
                  <a:schemeClr val="tx2"/>
                </a:solidFill>
                <a:latin typeface="Arial Narrow" panose="020B0606020202030204" pitchFamily="34" charset="0"/>
              </a:rPr>
              <a:t>not</a:t>
            </a:r>
            <a:r>
              <a:rPr lang="en-US" sz="2000" u="sng" dirty="0">
                <a:solidFill>
                  <a:schemeClr val="tx2"/>
                </a:solidFill>
                <a:latin typeface="Arial Narrow" panose="020B0606020202030204" pitchFamily="34" charset="0"/>
              </a:rPr>
              <a:t> ok to carry balances in account 200011 that resulted from prior year manual JVs</a:t>
            </a:r>
          </a:p>
          <a:p>
            <a:pPr marL="914400" lvl="2" indent="0">
              <a:buNone/>
            </a:pPr>
            <a:endParaRPr lang="en-US" sz="2000" u="sng" dirty="0">
              <a:highlight>
                <a:srgbClr val="FFFF00"/>
              </a:highlight>
            </a:endParaRPr>
          </a:p>
        </p:txBody>
      </p:sp>
      <p:sp>
        <p:nvSpPr>
          <p:cNvPr id="3" name="Title 2"/>
          <p:cNvSpPr>
            <a:spLocks noGrp="1"/>
          </p:cNvSpPr>
          <p:nvPr>
            <p:ph type="title"/>
          </p:nvPr>
        </p:nvSpPr>
        <p:spPr/>
        <p:txBody>
          <a:bodyPr/>
          <a:lstStyle/>
          <a:p>
            <a:r>
              <a:rPr lang="en-US" dirty="0">
                <a:latin typeface="Arial Narrow" panose="020B0606020202030204" pitchFamily="34" charset="0"/>
              </a:rPr>
              <a:t>Other Items Noted</a:t>
            </a:r>
          </a:p>
        </p:txBody>
      </p:sp>
    </p:spTree>
    <p:extLst>
      <p:ext uri="{BB962C8B-B14F-4D97-AF65-F5344CB8AC3E}">
        <p14:creationId xmlns:p14="http://schemas.microsoft.com/office/powerpoint/2010/main" val="4017295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FA3-5D16-4D4D-8EC4-35C11ABC1AEC}"/>
              </a:ext>
            </a:extLst>
          </p:cNvPr>
          <p:cNvSpPr>
            <a:spLocks noGrp="1"/>
          </p:cNvSpPr>
          <p:nvPr>
            <p:ph type="title"/>
          </p:nvPr>
        </p:nvSpPr>
        <p:spPr/>
        <p:txBody>
          <a:bodyPr/>
          <a:lstStyle/>
          <a:p>
            <a:br>
              <a:rPr lang="en-US" dirty="0"/>
            </a:br>
            <a:endParaRPr lang="en-US" dirty="0"/>
          </a:p>
        </p:txBody>
      </p:sp>
      <p:sp>
        <p:nvSpPr>
          <p:cNvPr id="3" name="Rectangle 2">
            <a:extLst>
              <a:ext uri="{FF2B5EF4-FFF2-40B4-BE49-F238E27FC236}">
                <a16:creationId xmlns:a16="http://schemas.microsoft.com/office/drawing/2014/main" id="{57773557-9C93-4D40-A3EE-64130D9E9474}"/>
              </a:ext>
            </a:extLst>
          </p:cNvPr>
          <p:cNvSpPr/>
          <p:nvPr/>
        </p:nvSpPr>
        <p:spPr>
          <a:xfrm>
            <a:off x="419100" y="1600200"/>
            <a:ext cx="8305800" cy="1040285"/>
          </a:xfrm>
          <a:prstGeom prst="rect">
            <a:avLst/>
          </a:prstGeom>
        </p:spPr>
        <p:txBody>
          <a:bodyPr wrap="square">
            <a:spAutoFit/>
          </a:bodyPr>
          <a:lstStyle/>
          <a:p>
            <a:pPr marL="400050" indent="-342900">
              <a:spcBef>
                <a:spcPct val="20000"/>
              </a:spcBef>
              <a:buClr>
                <a:srgbClr val="1F497D">
                  <a:lumMod val="50000"/>
                </a:srgbClr>
              </a:buClr>
              <a:buFont typeface="Wingdings" pitchFamily="2" charset="2"/>
              <a:buChar char="ü"/>
            </a:pPr>
            <a:endParaRPr lang="en-US" sz="2800" b="1" dirty="0">
              <a:solidFill>
                <a:srgbClr val="00B0F0"/>
              </a:solidFill>
              <a:latin typeface="Arial Narrow" panose="020B0606020202030204" pitchFamily="34" charset="0"/>
            </a:endParaRPr>
          </a:p>
          <a:p>
            <a:pPr marL="400050" indent="-342900">
              <a:spcBef>
                <a:spcPct val="20000"/>
              </a:spcBef>
              <a:buClr>
                <a:srgbClr val="1F497D">
                  <a:lumMod val="50000"/>
                </a:srgbClr>
              </a:buClr>
              <a:buFont typeface="Wingdings" pitchFamily="2" charset="2"/>
              <a:buChar char="ü"/>
            </a:pPr>
            <a:endParaRPr lang="en-US" sz="2800" b="1" dirty="0">
              <a:solidFill>
                <a:srgbClr val="00B0F0"/>
              </a:solidFill>
              <a:latin typeface="Arial Narrow" panose="020B0606020202030204" pitchFamily="34" charset="0"/>
            </a:endParaRPr>
          </a:p>
        </p:txBody>
      </p:sp>
      <p:sp>
        <p:nvSpPr>
          <p:cNvPr id="4" name="Title 2">
            <a:extLst>
              <a:ext uri="{FF2B5EF4-FFF2-40B4-BE49-F238E27FC236}">
                <a16:creationId xmlns:a16="http://schemas.microsoft.com/office/drawing/2014/main" id="{CC785CBB-9D03-4FB1-8E6E-A0718F97C98B}"/>
              </a:ext>
            </a:extLst>
          </p:cNvPr>
          <p:cNvSpPr txBox="1">
            <a:spLocks/>
          </p:cNvSpPr>
          <p:nvPr/>
        </p:nvSpPr>
        <p:spPr>
          <a:xfrm>
            <a:off x="838200" y="1524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dirty="0">
                <a:latin typeface="Arial Narrow" panose="020B0606020202030204" pitchFamily="34" charset="0"/>
              </a:rPr>
              <a:t>GASB No. 83 (ARO)</a:t>
            </a:r>
          </a:p>
          <a:p>
            <a:endParaRPr lang="en-US" dirty="0"/>
          </a:p>
        </p:txBody>
      </p:sp>
      <p:pic>
        <p:nvPicPr>
          <p:cNvPr id="8" name="Picture 7">
            <a:extLst>
              <a:ext uri="{FF2B5EF4-FFF2-40B4-BE49-F238E27FC236}">
                <a16:creationId xmlns:a16="http://schemas.microsoft.com/office/drawing/2014/main" id="{64697967-D772-4BA0-9F57-5F07AC93B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828321"/>
            <a:ext cx="2305372" cy="3429479"/>
          </a:xfrm>
          <a:prstGeom prst="rect">
            <a:avLst/>
          </a:prstGeom>
        </p:spPr>
      </p:pic>
      <p:sp>
        <p:nvSpPr>
          <p:cNvPr id="9" name="Rectangle 8">
            <a:extLst>
              <a:ext uri="{FF2B5EF4-FFF2-40B4-BE49-F238E27FC236}">
                <a16:creationId xmlns:a16="http://schemas.microsoft.com/office/drawing/2014/main" id="{34425ADA-D0A3-41B6-A9A1-656B07263EEA}"/>
              </a:ext>
            </a:extLst>
          </p:cNvPr>
          <p:cNvSpPr/>
          <p:nvPr/>
        </p:nvSpPr>
        <p:spPr>
          <a:xfrm>
            <a:off x="304800" y="1580686"/>
            <a:ext cx="4724400" cy="5090624"/>
          </a:xfrm>
          <a:prstGeom prst="rect">
            <a:avLst/>
          </a:prstGeom>
        </p:spPr>
        <p:txBody>
          <a:bodyPr wrap="square">
            <a:spAutoFit/>
          </a:bodyPr>
          <a:lstStyle/>
          <a:p>
            <a:pPr marL="400050" indent="-342900">
              <a:spcBef>
                <a:spcPct val="20000"/>
              </a:spcBef>
              <a:buClr>
                <a:srgbClr val="7030A0"/>
              </a:buClr>
              <a:buFont typeface="Wingdings" pitchFamily="2" charset="2"/>
              <a:buChar char="ü"/>
            </a:pPr>
            <a:r>
              <a:rPr lang="en-US" sz="2800" b="1" dirty="0">
                <a:solidFill>
                  <a:srgbClr val="7030A0"/>
                </a:solidFill>
                <a:latin typeface="Arial Narrow" panose="020B0606020202030204" pitchFamily="34" charset="0"/>
              </a:rPr>
              <a:t>First survey was sent out in May of 2018</a:t>
            </a:r>
          </a:p>
          <a:p>
            <a:pPr marL="400050" indent="-342900">
              <a:spcBef>
                <a:spcPct val="20000"/>
              </a:spcBef>
              <a:buClr>
                <a:srgbClr val="7030A0"/>
              </a:buClr>
              <a:buFont typeface="Wingdings" pitchFamily="2" charset="2"/>
              <a:buChar char="ü"/>
            </a:pPr>
            <a:r>
              <a:rPr lang="en-US" sz="2800" b="1" dirty="0">
                <a:solidFill>
                  <a:srgbClr val="7030A0"/>
                </a:solidFill>
                <a:latin typeface="Arial Narrow" panose="020B0606020202030204" pitchFamily="34" charset="0"/>
              </a:rPr>
              <a:t>Based on responses, we reached out and worked with agencies with potential ARO. See example of potential ARO from the survey.</a:t>
            </a:r>
          </a:p>
          <a:p>
            <a:pPr marL="400050" indent="-342900">
              <a:spcBef>
                <a:spcPct val="20000"/>
              </a:spcBef>
              <a:buClr>
                <a:srgbClr val="7030A0"/>
              </a:buClr>
              <a:buFont typeface="Wingdings" pitchFamily="2" charset="2"/>
              <a:buChar char="ü"/>
            </a:pPr>
            <a:r>
              <a:rPr lang="en-US" sz="2800" b="1" dirty="0">
                <a:solidFill>
                  <a:srgbClr val="7030A0"/>
                </a:solidFill>
                <a:latin typeface="Arial Narrow" panose="020B0606020202030204" pitchFamily="34" charset="0"/>
              </a:rPr>
              <a:t>Second survey sent 4/12/219 and responses are expected 5/31/2019</a:t>
            </a:r>
          </a:p>
          <a:p>
            <a:pPr marL="400050" indent="-342900">
              <a:spcBef>
                <a:spcPct val="20000"/>
              </a:spcBef>
              <a:buClr>
                <a:srgbClr val="1F497D">
                  <a:lumMod val="50000"/>
                </a:srgbClr>
              </a:buClr>
              <a:buFont typeface="Wingdings" pitchFamily="2" charset="2"/>
              <a:buChar char="ü"/>
            </a:pPr>
            <a:endParaRPr lang="en-US" sz="2800" b="1" dirty="0">
              <a:solidFill>
                <a:srgbClr val="00B0F0"/>
              </a:solidFill>
              <a:latin typeface="Arial Narrow" panose="020B0606020202030204" pitchFamily="34" charset="0"/>
            </a:endParaRPr>
          </a:p>
        </p:txBody>
      </p:sp>
    </p:spTree>
    <p:extLst>
      <p:ext uri="{BB962C8B-B14F-4D97-AF65-F5344CB8AC3E}">
        <p14:creationId xmlns:p14="http://schemas.microsoft.com/office/powerpoint/2010/main" val="24581032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500" dirty="0">
                <a:latin typeface="Arial Narrow" panose="020B0606020202030204" pitchFamily="34" charset="0"/>
              </a:rPr>
              <a:t>Single Audit Subsequent Events Form</a:t>
            </a:r>
          </a:p>
          <a:p>
            <a:pPr lvl="1"/>
            <a:r>
              <a:rPr lang="en-US" sz="2100" u="none" dirty="0">
                <a:solidFill>
                  <a:schemeClr val="tx2"/>
                </a:solidFill>
                <a:latin typeface="Arial Narrow" panose="020B0606020202030204" pitchFamily="34" charset="0"/>
              </a:rPr>
              <a:t>This form is </a:t>
            </a:r>
            <a:r>
              <a:rPr lang="en-US" sz="2100" dirty="0">
                <a:solidFill>
                  <a:schemeClr val="tx2"/>
                </a:solidFill>
                <a:latin typeface="Arial Narrow" panose="020B0606020202030204" pitchFamily="34" charset="0"/>
              </a:rPr>
              <a:t>in addition</a:t>
            </a:r>
            <a:r>
              <a:rPr lang="en-US" sz="2100" u="none" dirty="0">
                <a:solidFill>
                  <a:schemeClr val="tx2"/>
                </a:solidFill>
                <a:latin typeface="Arial Narrow" panose="020B0606020202030204" pitchFamily="34" charset="0"/>
              </a:rPr>
              <a:t> to the CAFR subsequent event year end form and is used to report significant activity 60 days after CAFR issuance</a:t>
            </a:r>
          </a:p>
          <a:p>
            <a:r>
              <a:rPr lang="en-US" sz="2500" dirty="0">
                <a:solidFill>
                  <a:schemeClr val="accent5"/>
                </a:solidFill>
                <a:latin typeface="Arial Narrow" panose="020B0606020202030204" pitchFamily="34" charset="0"/>
              </a:rPr>
              <a:t>Charitable Contributions 60180 (Agency Fund) – make sure End Balance is zero at year-end. </a:t>
            </a:r>
          </a:p>
          <a:p>
            <a:pPr lvl="1"/>
            <a:r>
              <a:rPr lang="en-US" sz="2100" dirty="0">
                <a:solidFill>
                  <a:schemeClr val="accent5"/>
                </a:solidFill>
                <a:latin typeface="Arial Narrow" panose="020B0606020202030204" pitchFamily="34" charset="0"/>
              </a:rPr>
              <a:t>Charitable Contributions Example for Fund 60180:  Jeans Donations</a:t>
            </a:r>
          </a:p>
          <a:p>
            <a:pPr lvl="2"/>
            <a:r>
              <a:rPr lang="en-US" sz="1700" dirty="0">
                <a:solidFill>
                  <a:schemeClr val="accent5"/>
                </a:solidFill>
                <a:latin typeface="Arial Narrow" panose="020B0606020202030204" pitchFamily="34" charset="0"/>
              </a:rPr>
              <a:t>Agencies collect money from employees to be able to wear jeans to work and turn around and give money to charity</a:t>
            </a:r>
          </a:p>
          <a:p>
            <a:pPr lvl="2"/>
            <a:r>
              <a:rPr lang="en-US" sz="1700" dirty="0">
                <a:solidFill>
                  <a:schemeClr val="accent5"/>
                </a:solidFill>
                <a:latin typeface="Arial Narrow" panose="020B0606020202030204" pitchFamily="34" charset="0"/>
              </a:rPr>
              <a:t>Money sent to third party (charity) should have been sent within 5 days, so there should be no dollars left at year end</a:t>
            </a:r>
          </a:p>
          <a:p>
            <a:pPr lvl="1"/>
            <a:r>
              <a:rPr lang="en-US" sz="2100" u="none" dirty="0">
                <a:solidFill>
                  <a:srgbClr val="7030A0"/>
                </a:solidFill>
                <a:latin typeface="Arial Narrow" panose="020B0606020202030204" pitchFamily="34" charset="0"/>
              </a:rPr>
              <a:t>SAO Business policy released October 2018 </a:t>
            </a:r>
          </a:p>
          <a:p>
            <a:pPr lvl="2"/>
            <a:r>
              <a:rPr lang="en-US" sz="1700" dirty="0">
                <a:solidFill>
                  <a:srgbClr val="7030A0"/>
                </a:solidFill>
                <a:latin typeface="Arial Narrow" panose="020B0606020202030204" pitchFamily="34" charset="0"/>
              </a:rPr>
              <a:t>Titled “Georgia State Charitable Contributions Program (GASCCP) Cash Management Functions”</a:t>
            </a:r>
            <a:endParaRPr lang="en-US" sz="1700" u="none" dirty="0">
              <a:solidFill>
                <a:srgbClr val="7030A0"/>
              </a:solidFill>
              <a:latin typeface="Arial Narrow" panose="020B0606020202030204" pitchFamily="34" charset="0"/>
            </a:endParaRPr>
          </a:p>
          <a:p>
            <a:endParaRPr lang="en-US" sz="2500" u="none" dirty="0">
              <a:highlight>
                <a:srgbClr val="FFFF00"/>
              </a:highlight>
            </a:endParaRPr>
          </a:p>
        </p:txBody>
      </p:sp>
      <p:sp>
        <p:nvSpPr>
          <p:cNvPr id="3" name="Title 2"/>
          <p:cNvSpPr>
            <a:spLocks noGrp="1"/>
          </p:cNvSpPr>
          <p:nvPr>
            <p:ph type="title"/>
          </p:nvPr>
        </p:nvSpPr>
        <p:spPr/>
        <p:txBody>
          <a:bodyPr/>
          <a:lstStyle/>
          <a:p>
            <a:r>
              <a:rPr lang="en-US" dirty="0">
                <a:latin typeface="Arial Narrow" panose="020B0606020202030204" pitchFamily="34" charset="0"/>
              </a:rPr>
              <a:t>Other Items Noted</a:t>
            </a:r>
          </a:p>
        </p:txBody>
      </p:sp>
    </p:spTree>
    <p:extLst>
      <p:ext uri="{BB962C8B-B14F-4D97-AF65-F5344CB8AC3E}">
        <p14:creationId xmlns:p14="http://schemas.microsoft.com/office/powerpoint/2010/main" val="8844416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800" dirty="0">
              <a:latin typeface="Arial Narrow" panose="020B0606020202030204" pitchFamily="34" charset="0"/>
            </a:endParaRPr>
          </a:p>
          <a:p>
            <a:r>
              <a:rPr lang="en-US" sz="2800" dirty="0">
                <a:solidFill>
                  <a:schemeClr val="tx2"/>
                </a:solidFill>
                <a:latin typeface="Arial Narrow" panose="020B0606020202030204" pitchFamily="34" charset="0"/>
              </a:rPr>
              <a:t>Transfers</a:t>
            </a:r>
          </a:p>
          <a:p>
            <a:pPr lvl="1"/>
            <a:r>
              <a:rPr lang="en-US" sz="2400" dirty="0">
                <a:solidFill>
                  <a:schemeClr val="tx2"/>
                </a:solidFill>
                <a:latin typeface="Arial Narrow" panose="020B0606020202030204" pitchFamily="34" charset="0"/>
              </a:rPr>
              <a:t>Interfund transfers (accounts 471001/750001) are flows of assets without equivalent flows of assets in return and without a requirement for repayment (subsidies).  </a:t>
            </a:r>
          </a:p>
          <a:p>
            <a:pPr lvl="2"/>
            <a:r>
              <a:rPr lang="en-US" sz="1800" dirty="0">
                <a:solidFill>
                  <a:schemeClr val="tx2"/>
                </a:solidFill>
                <a:latin typeface="Arial Narrow" panose="020B0606020202030204" pitchFamily="34" charset="0"/>
              </a:rPr>
              <a:t>An example of a transfer would be where the Governor’s office transfers emergency funds to an agency, however the agency does not need to provide goods and/or services back to the Governor’s office.  In this case, the Governor’s office is spending funds without receiving a benefit in return; the benefit is received by the public who is being served by the agency who received the transfer in of funds.</a:t>
            </a:r>
          </a:p>
        </p:txBody>
      </p:sp>
      <p:sp>
        <p:nvSpPr>
          <p:cNvPr id="3" name="Title 2"/>
          <p:cNvSpPr>
            <a:spLocks noGrp="1"/>
          </p:cNvSpPr>
          <p:nvPr>
            <p:ph type="title"/>
          </p:nvPr>
        </p:nvSpPr>
        <p:spPr/>
        <p:txBody>
          <a:bodyPr/>
          <a:lstStyle/>
          <a:p>
            <a:r>
              <a:rPr lang="en-US" dirty="0">
                <a:latin typeface="Arial Narrow" panose="020B0606020202030204" pitchFamily="34" charset="0"/>
              </a:rPr>
              <a:t>Other Items Noted</a:t>
            </a:r>
          </a:p>
        </p:txBody>
      </p:sp>
    </p:spTree>
    <p:extLst>
      <p:ext uri="{BB962C8B-B14F-4D97-AF65-F5344CB8AC3E}">
        <p14:creationId xmlns:p14="http://schemas.microsoft.com/office/powerpoint/2010/main" val="21838093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solidFill>
                  <a:schemeClr val="accent5"/>
                </a:solidFill>
                <a:latin typeface="Arial Narrow" panose="020B0606020202030204" pitchFamily="34" charset="0"/>
              </a:rPr>
              <a:t>In 2017 specific account numbers were established to record Accounts Receivable balances resulting from Revenue Based on Encumbrances accruals.  </a:t>
            </a:r>
          </a:p>
          <a:p>
            <a:pPr lvl="1"/>
            <a:r>
              <a:rPr lang="en-US" sz="2000" dirty="0">
                <a:solidFill>
                  <a:schemeClr val="accent5"/>
                </a:solidFill>
                <a:latin typeface="Arial Narrow" panose="020B0606020202030204" pitchFamily="34" charset="0"/>
              </a:rPr>
              <a:t>122003 – Fed Receivables-Direct-3-RBE</a:t>
            </a:r>
          </a:p>
          <a:p>
            <a:pPr lvl="1"/>
            <a:r>
              <a:rPr lang="en-US" sz="2000" dirty="0">
                <a:solidFill>
                  <a:schemeClr val="accent5"/>
                </a:solidFill>
                <a:latin typeface="Arial Narrow" panose="020B0606020202030204" pitchFamily="34" charset="0"/>
              </a:rPr>
              <a:t>122004 – Fed Receivables-Direct-4-RBE</a:t>
            </a:r>
          </a:p>
          <a:p>
            <a:pPr lvl="1"/>
            <a:r>
              <a:rPr lang="en-US" sz="2000" dirty="0">
                <a:solidFill>
                  <a:schemeClr val="accent5"/>
                </a:solidFill>
                <a:latin typeface="Arial Narrow" panose="020B0606020202030204" pitchFamily="34" charset="0"/>
              </a:rPr>
              <a:t>122502 – Fed Receivables-Indirect-2-RBE</a:t>
            </a:r>
          </a:p>
          <a:p>
            <a:pPr lvl="1"/>
            <a:r>
              <a:rPr lang="en-US" sz="2000" dirty="0">
                <a:solidFill>
                  <a:schemeClr val="accent5"/>
                </a:solidFill>
                <a:latin typeface="Arial Narrow" panose="020B0606020202030204" pitchFamily="34" charset="0"/>
              </a:rPr>
              <a:t>133010 – Other Receivables – RBE</a:t>
            </a:r>
          </a:p>
          <a:p>
            <a:pPr lvl="1"/>
            <a:r>
              <a:rPr lang="en-US" sz="2000" dirty="0">
                <a:solidFill>
                  <a:schemeClr val="accent5"/>
                </a:solidFill>
                <a:latin typeface="Arial Narrow" panose="020B0606020202030204" pitchFamily="34" charset="0"/>
              </a:rPr>
              <a:t>143073 – Inter Rec-RBE</a:t>
            </a:r>
          </a:p>
          <a:p>
            <a:pPr lvl="1"/>
            <a:r>
              <a:rPr lang="en-US" sz="2000" dirty="0">
                <a:solidFill>
                  <a:schemeClr val="accent5"/>
                </a:solidFill>
                <a:latin typeface="Arial Narrow" panose="020B0606020202030204" pitchFamily="34" charset="0"/>
              </a:rPr>
              <a:t>143075 – Inter Rec-DOT-GPDuefrGSFIC-RBE</a:t>
            </a:r>
          </a:p>
          <a:p>
            <a:pPr lvl="1"/>
            <a:r>
              <a:rPr lang="en-US" sz="2000" dirty="0">
                <a:solidFill>
                  <a:schemeClr val="accent5"/>
                </a:solidFill>
                <a:latin typeface="Arial Narrow" panose="020B0606020202030204" pitchFamily="34" charset="0"/>
              </a:rPr>
              <a:t>143078 – Interfund Rec – SRTA – RBE</a:t>
            </a:r>
          </a:p>
          <a:p>
            <a:pPr lvl="1"/>
            <a:r>
              <a:rPr lang="en-US" sz="2000" dirty="0">
                <a:solidFill>
                  <a:schemeClr val="accent5"/>
                </a:solidFill>
                <a:latin typeface="Arial Narrow" panose="020B0606020202030204" pitchFamily="34" charset="0"/>
              </a:rPr>
              <a:t>143080 – Interfund Rec –DOT-TIA Enc-RBE</a:t>
            </a:r>
          </a:p>
          <a:p>
            <a:r>
              <a:rPr lang="en-US" sz="2000" dirty="0">
                <a:solidFill>
                  <a:schemeClr val="accent5"/>
                </a:solidFill>
                <a:latin typeface="Arial Narrow" panose="020B0606020202030204" pitchFamily="34" charset="0"/>
              </a:rPr>
              <a:t>SAO encourages all Agencies to use these accounts for FY19 to record their Revenues Based on Encumbrances.  Using these accounts should assist in completing the Revenues Based on Encumbrances and SEFA forms. </a:t>
            </a:r>
          </a:p>
          <a:p>
            <a:endParaRPr lang="en-US" sz="2400" dirty="0">
              <a:solidFill>
                <a:srgbClr val="00B0F0"/>
              </a:solidFill>
            </a:endParaRPr>
          </a:p>
          <a:p>
            <a:pPr marL="457200" lvl="1" indent="0">
              <a:buNone/>
            </a:pPr>
            <a:endParaRPr lang="en-US" sz="2000" dirty="0"/>
          </a:p>
        </p:txBody>
      </p:sp>
      <p:sp>
        <p:nvSpPr>
          <p:cNvPr id="3" name="Title 2"/>
          <p:cNvSpPr>
            <a:spLocks noGrp="1"/>
          </p:cNvSpPr>
          <p:nvPr>
            <p:ph type="title"/>
          </p:nvPr>
        </p:nvSpPr>
        <p:spPr/>
        <p:txBody>
          <a:bodyPr/>
          <a:lstStyle/>
          <a:p>
            <a:r>
              <a:rPr lang="en-US" sz="2400" dirty="0">
                <a:latin typeface="Arial Narrow" panose="020B0606020202030204" pitchFamily="34" charset="0"/>
              </a:rPr>
              <a:t>A/R Accounts for Revenue Based on Encumbrances (FY19)</a:t>
            </a:r>
          </a:p>
        </p:txBody>
      </p:sp>
    </p:spTree>
    <p:extLst>
      <p:ext uri="{BB962C8B-B14F-4D97-AF65-F5344CB8AC3E}">
        <p14:creationId xmlns:p14="http://schemas.microsoft.com/office/powerpoint/2010/main" val="29884911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solidFill>
                  <a:schemeClr val="accent5"/>
                </a:solidFill>
                <a:latin typeface="Arial Narrow" panose="020B0606020202030204" pitchFamily="34" charset="0"/>
              </a:rPr>
              <a:t>As noted above in the CAFR forms section, new specific account numbers have been established to record Capital Grants and Contributions – Federal and Other.</a:t>
            </a:r>
          </a:p>
          <a:p>
            <a:pPr lvl="1"/>
            <a:r>
              <a:rPr lang="en-US" sz="2400" dirty="0">
                <a:solidFill>
                  <a:schemeClr val="accent5"/>
                </a:solidFill>
                <a:latin typeface="Arial Narrow" panose="020B0606020202030204" pitchFamily="34" charset="0"/>
              </a:rPr>
              <a:t>496010 - Cap Grants &amp; Contrib - Capital Contributions - Federal </a:t>
            </a:r>
          </a:p>
          <a:p>
            <a:pPr lvl="1"/>
            <a:r>
              <a:rPr lang="en-US" sz="2400" dirty="0">
                <a:solidFill>
                  <a:schemeClr val="accent5"/>
                </a:solidFill>
                <a:latin typeface="Arial Narrow" panose="020B0606020202030204" pitchFamily="34" charset="0"/>
              </a:rPr>
              <a:t>496020 - Cap Grants &amp; Contrib - Capital Contributions - Other</a:t>
            </a:r>
          </a:p>
        </p:txBody>
      </p:sp>
      <p:sp>
        <p:nvSpPr>
          <p:cNvPr id="3" name="Title 2"/>
          <p:cNvSpPr>
            <a:spLocks noGrp="1"/>
          </p:cNvSpPr>
          <p:nvPr>
            <p:ph type="title"/>
          </p:nvPr>
        </p:nvSpPr>
        <p:spPr/>
        <p:txBody>
          <a:bodyPr/>
          <a:lstStyle/>
          <a:p>
            <a:r>
              <a:rPr lang="en-US" sz="2600" dirty="0">
                <a:latin typeface="Arial Narrow" panose="020B0606020202030204" pitchFamily="34" charset="0"/>
              </a:rPr>
              <a:t>Reminder of Federal Revenue Accounts (FY19)</a:t>
            </a:r>
          </a:p>
        </p:txBody>
      </p:sp>
    </p:spTree>
    <p:extLst>
      <p:ext uri="{BB962C8B-B14F-4D97-AF65-F5344CB8AC3E}">
        <p14:creationId xmlns:p14="http://schemas.microsoft.com/office/powerpoint/2010/main" val="32958019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2400" u="none" dirty="0"/>
          </a:p>
          <a:p>
            <a:pPr marL="0" indent="0">
              <a:buNone/>
            </a:pPr>
            <a:endParaRPr lang="en-US" sz="2400" dirty="0"/>
          </a:p>
          <a:p>
            <a:pPr marL="0" indent="0">
              <a:buNone/>
            </a:pPr>
            <a:endParaRPr lang="en-US" sz="2400" u="none" dirty="0"/>
          </a:p>
          <a:p>
            <a:pPr marL="0" indent="0">
              <a:buNone/>
            </a:pPr>
            <a:endParaRPr lang="en-US" sz="2400" dirty="0"/>
          </a:p>
          <a:p>
            <a:pPr marL="0" indent="0">
              <a:buNone/>
            </a:pPr>
            <a:endParaRPr lang="en-US" sz="2400" u="none" dirty="0"/>
          </a:p>
          <a:p>
            <a:pPr marL="0" indent="0">
              <a:buNone/>
            </a:pPr>
            <a:r>
              <a:rPr lang="en-US" sz="2400" dirty="0">
                <a:latin typeface="Arial Narrow" panose="020B0606020202030204" pitchFamily="34" charset="0"/>
              </a:rPr>
              <a:t>		</a:t>
            </a:r>
            <a:r>
              <a:rPr lang="en-US" dirty="0">
                <a:latin typeface="Arial Narrow" panose="020B0606020202030204" pitchFamily="34" charset="0"/>
              </a:rPr>
              <a:t>Miscellaneous Items</a:t>
            </a:r>
            <a:endParaRPr lang="en-US" sz="2400" u="none" dirty="0">
              <a:latin typeface="Arial Narrow" panose="020B0606020202030204" pitchFamily="34" charset="0"/>
            </a:endParaRPr>
          </a:p>
        </p:txBody>
      </p:sp>
      <p:sp>
        <p:nvSpPr>
          <p:cNvPr id="3" name="Title 2"/>
          <p:cNvSpPr>
            <a:spLocks noGrp="1"/>
          </p:cNvSpPr>
          <p:nvPr>
            <p:ph type="title"/>
          </p:nvPr>
        </p:nvSpPr>
        <p:spPr/>
        <p:txBody>
          <a:bodyPr/>
          <a:lstStyle/>
          <a:p>
            <a:r>
              <a:rPr lang="en-US" dirty="0">
                <a:latin typeface="Arial Narrow" panose="020B0606020202030204" pitchFamily="34" charset="0"/>
              </a:rPr>
              <a:t>Miscellaneous</a:t>
            </a:r>
          </a:p>
        </p:txBody>
      </p:sp>
    </p:spTree>
    <p:extLst>
      <p:ext uri="{BB962C8B-B14F-4D97-AF65-F5344CB8AC3E}">
        <p14:creationId xmlns:p14="http://schemas.microsoft.com/office/powerpoint/2010/main" val="30090013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Narrow" panose="020B0606020202030204" pitchFamily="34" charset="0"/>
              </a:rPr>
              <a:t>Entity Listings</a:t>
            </a:r>
          </a:p>
        </p:txBody>
      </p:sp>
      <p:sp>
        <p:nvSpPr>
          <p:cNvPr id="2" name="Content Placeholder 1"/>
          <p:cNvSpPr>
            <a:spLocks noGrp="1"/>
          </p:cNvSpPr>
          <p:nvPr>
            <p:ph idx="1"/>
          </p:nvPr>
        </p:nvSpPr>
        <p:spPr/>
        <p:txBody>
          <a:bodyPr/>
          <a:lstStyle/>
          <a:p>
            <a:r>
              <a:rPr lang="en-US" dirty="0">
                <a:latin typeface="Arial Narrow" panose="020B0606020202030204" pitchFamily="34" charset="0"/>
              </a:rPr>
              <a:t>Listings of other state agencies can be found on SAO’s website here:</a:t>
            </a:r>
          </a:p>
          <a:p>
            <a:pPr marL="0" indent="0">
              <a:buNone/>
            </a:pPr>
            <a:endParaRPr lang="en-US" dirty="0"/>
          </a:p>
        </p:txBody>
      </p:sp>
      <p:pic>
        <p:nvPicPr>
          <p:cNvPr id="5" name="Picture 4"/>
          <p:cNvPicPr>
            <a:picLocks noChangeAspect="1"/>
          </p:cNvPicPr>
          <p:nvPr/>
        </p:nvPicPr>
        <p:blipFill>
          <a:blip r:embed="rId3"/>
          <a:stretch>
            <a:fillRect/>
          </a:stretch>
        </p:blipFill>
        <p:spPr>
          <a:xfrm>
            <a:off x="533400" y="2438400"/>
            <a:ext cx="8153400" cy="3886200"/>
          </a:xfrm>
          <a:prstGeom prst="rect">
            <a:avLst/>
          </a:prstGeom>
        </p:spPr>
      </p:pic>
      <p:sp>
        <p:nvSpPr>
          <p:cNvPr id="6" name="Arrow: Left 5"/>
          <p:cNvSpPr/>
          <p:nvPr/>
        </p:nvSpPr>
        <p:spPr>
          <a:xfrm>
            <a:off x="6096000" y="5562600"/>
            <a:ext cx="1524000" cy="2743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25801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DFA902-03FD-4417-9F3E-5C8C4047BE67}"/>
              </a:ext>
            </a:extLst>
          </p:cNvPr>
          <p:cNvPicPr>
            <a:picLocks noChangeAspect="1"/>
          </p:cNvPicPr>
          <p:nvPr/>
        </p:nvPicPr>
        <p:blipFill>
          <a:blip r:embed="rId3"/>
          <a:stretch>
            <a:fillRect/>
          </a:stretch>
        </p:blipFill>
        <p:spPr>
          <a:xfrm>
            <a:off x="1447800" y="2514600"/>
            <a:ext cx="5854507" cy="3810000"/>
          </a:xfrm>
          <a:prstGeom prst="rect">
            <a:avLst/>
          </a:prstGeom>
        </p:spPr>
      </p:pic>
      <p:sp>
        <p:nvSpPr>
          <p:cNvPr id="3" name="Title 2"/>
          <p:cNvSpPr>
            <a:spLocks noGrp="1"/>
          </p:cNvSpPr>
          <p:nvPr>
            <p:ph type="title"/>
          </p:nvPr>
        </p:nvSpPr>
        <p:spPr/>
        <p:txBody>
          <a:bodyPr/>
          <a:lstStyle/>
          <a:p>
            <a:r>
              <a:rPr lang="en-US" dirty="0">
                <a:latin typeface="Arial Narrow" panose="020B0606020202030204" pitchFamily="34" charset="0"/>
              </a:rPr>
              <a:t>Year-End Forms</a:t>
            </a:r>
          </a:p>
        </p:txBody>
      </p:sp>
      <p:sp>
        <p:nvSpPr>
          <p:cNvPr id="2" name="Content Placeholder 1"/>
          <p:cNvSpPr>
            <a:spLocks noGrp="1"/>
          </p:cNvSpPr>
          <p:nvPr>
            <p:ph idx="1"/>
          </p:nvPr>
        </p:nvSpPr>
        <p:spPr/>
        <p:txBody>
          <a:bodyPr/>
          <a:lstStyle/>
          <a:p>
            <a:pPr>
              <a:buClr>
                <a:srgbClr val="7030A0"/>
              </a:buClr>
            </a:pPr>
            <a:r>
              <a:rPr lang="en-US" sz="2500" dirty="0">
                <a:solidFill>
                  <a:srgbClr val="7030A0"/>
                </a:solidFill>
                <a:latin typeface="Arial Narrow" panose="020B0606020202030204" pitchFamily="34" charset="0"/>
              </a:rPr>
              <a:t>Be sure to find the current forms for the applicable fiscal year on SAO’s website. Do not copy and paste or use forms from prior years.  </a:t>
            </a:r>
          </a:p>
          <a:p>
            <a:pPr marL="0" indent="0">
              <a:buNone/>
            </a:pPr>
            <a:endParaRPr lang="en-US" dirty="0"/>
          </a:p>
        </p:txBody>
      </p:sp>
      <p:sp>
        <p:nvSpPr>
          <p:cNvPr id="6" name="Arrow: Left 5"/>
          <p:cNvSpPr/>
          <p:nvPr/>
        </p:nvSpPr>
        <p:spPr>
          <a:xfrm>
            <a:off x="6324600" y="4419600"/>
            <a:ext cx="1524000" cy="2743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00520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677834-89D6-4CA1-8EF9-8EF60D717C9B}"/>
              </a:ext>
            </a:extLst>
          </p:cNvPr>
          <p:cNvSpPr>
            <a:spLocks noGrp="1"/>
          </p:cNvSpPr>
          <p:nvPr>
            <p:ph idx="1"/>
          </p:nvPr>
        </p:nvSpPr>
        <p:spPr>
          <a:xfrm>
            <a:off x="381000" y="1219200"/>
            <a:ext cx="8001000" cy="4800600"/>
          </a:xfrm>
        </p:spPr>
        <p:txBody>
          <a:bodyPr/>
          <a:lstStyle/>
          <a:p>
            <a:r>
              <a:rPr lang="en-US" sz="1700" dirty="0">
                <a:solidFill>
                  <a:srgbClr val="7030A0"/>
                </a:solidFill>
                <a:latin typeface="Arial Narrow" panose="020B0606020202030204" pitchFamily="34" charset="0"/>
              </a:rPr>
              <a:t>There have been many changes made to the Fund Source Tree Request form. The form has formulas and conditional formatting which required it to be downloaded from the SAO website with every new Fund Source request to ensure the integrity of the form. Please read instructions in its entirety before proceeding. This form's enhancements include: </a:t>
            </a:r>
          </a:p>
          <a:p>
            <a:pPr marL="0" indent="0">
              <a:buNone/>
            </a:pPr>
            <a:r>
              <a:rPr lang="en-US" sz="1700" dirty="0">
                <a:solidFill>
                  <a:srgbClr val="7030A0"/>
                </a:solidFill>
                <a:latin typeface="Arial Narrow" panose="020B0606020202030204" pitchFamily="34" charset="0"/>
              </a:rPr>
              <a:t>	•   Dropdown boxes for selection convenience. </a:t>
            </a:r>
          </a:p>
          <a:p>
            <a:r>
              <a:rPr lang="en-US" sz="1700" dirty="0">
                <a:solidFill>
                  <a:srgbClr val="7030A0"/>
                </a:solidFill>
                <a:latin typeface="Arial Narrow" panose="020B0606020202030204" pitchFamily="34" charset="0"/>
              </a:rPr>
              <a:t>	•   Conditional formatting to prompt data entry for required fields. </a:t>
            </a:r>
          </a:p>
          <a:p>
            <a:r>
              <a:rPr lang="en-US" sz="1700" dirty="0">
                <a:solidFill>
                  <a:srgbClr val="7030A0"/>
                </a:solidFill>
                <a:latin typeface="Arial Narrow" panose="020B0606020202030204" pitchFamily="34" charset="0"/>
              </a:rPr>
              <a:t>	•   Fund Balance Instructions tab has been updated to provide clarity. </a:t>
            </a:r>
          </a:p>
          <a:p>
            <a:pPr marL="0" indent="0">
              <a:buNone/>
            </a:pPr>
            <a:endParaRPr lang="en-US" sz="1700" dirty="0">
              <a:solidFill>
                <a:srgbClr val="7030A0"/>
              </a:solidFill>
              <a:latin typeface="Arial Narrow" panose="020B0606020202030204" pitchFamily="34" charset="0"/>
            </a:endParaRPr>
          </a:p>
          <a:p>
            <a:r>
              <a:rPr lang="en-US" sz="1700" dirty="0">
                <a:solidFill>
                  <a:srgbClr val="7030A0"/>
                </a:solidFill>
                <a:latin typeface="Arial Narrow" panose="020B0606020202030204" pitchFamily="34" charset="0"/>
              </a:rPr>
              <a:t>If you make a mistake while inputting the data, please delete erroneous row(s). Begin again on the next row to allow all dropdown boxes, conditional formatting, and formulas to work properly.</a:t>
            </a:r>
          </a:p>
          <a:p>
            <a:endParaRPr lang="en-US" sz="1700" dirty="0">
              <a:solidFill>
                <a:srgbClr val="7030A0"/>
              </a:solidFill>
              <a:latin typeface="Arial Narrow" panose="020B0606020202030204" pitchFamily="34" charset="0"/>
            </a:endParaRPr>
          </a:p>
          <a:p>
            <a:r>
              <a:rPr lang="en-US" sz="1700" dirty="0">
                <a:solidFill>
                  <a:srgbClr val="7030A0"/>
                </a:solidFill>
                <a:latin typeface="Arial Narrow" panose="020B0606020202030204" pitchFamily="34" charset="0"/>
              </a:rPr>
              <a:t>"To expedite the approval process, please COMPLETE ALL COLUMNS of the form and verify that values to be added are entered into TeamWorks - Design Chart fields. For fund source requests, please include supporting documentation for restricted, committed, nonspendable and assigned fund balance categories. The form should not be submitted with any red cells. </a:t>
            </a:r>
            <a:r>
              <a:rPr lang="en-US" sz="1700" dirty="0">
                <a:solidFill>
                  <a:srgbClr val="7030A0"/>
                </a:solidFill>
                <a:latin typeface="Arial Narrow" panose="020B0606020202030204" pitchFamily="34" charset="0"/>
                <a:ea typeface="Calibri" panose="020F0502020204030204" pitchFamily="34" charset="0"/>
              </a:rPr>
              <a:t>Old versions of this form are not being accepted and </a:t>
            </a:r>
            <a:r>
              <a:rPr lang="en-US" sz="1700" dirty="0">
                <a:solidFill>
                  <a:srgbClr val="7030A0"/>
                </a:solidFill>
                <a:latin typeface="Arial Narrow" panose="020B0606020202030204" pitchFamily="34" charset="0"/>
              </a:rPr>
              <a:t>WILL be sent back for incompleteness or inaccuracies."</a:t>
            </a:r>
          </a:p>
        </p:txBody>
      </p:sp>
      <p:sp>
        <p:nvSpPr>
          <p:cNvPr id="3" name="Title 2">
            <a:extLst>
              <a:ext uri="{FF2B5EF4-FFF2-40B4-BE49-F238E27FC236}">
                <a16:creationId xmlns:a16="http://schemas.microsoft.com/office/drawing/2014/main" id="{FFBF5511-6188-4B68-BBD0-91EED9EA8675}"/>
              </a:ext>
            </a:extLst>
          </p:cNvPr>
          <p:cNvSpPr>
            <a:spLocks noGrp="1"/>
          </p:cNvSpPr>
          <p:nvPr>
            <p:ph type="title"/>
          </p:nvPr>
        </p:nvSpPr>
        <p:spPr/>
        <p:txBody>
          <a:bodyPr/>
          <a:lstStyle/>
          <a:p>
            <a:r>
              <a:rPr lang="en-US" sz="2800" dirty="0">
                <a:latin typeface="Arial Narrow" panose="020B0606020202030204" pitchFamily="34" charset="0"/>
              </a:rPr>
              <a:t>Fund Source </a:t>
            </a:r>
            <a:r>
              <a:rPr lang="en-US" sz="2800">
                <a:latin typeface="Arial Narrow" panose="020B0606020202030204" pitchFamily="34" charset="0"/>
              </a:rPr>
              <a:t>Tree Request </a:t>
            </a:r>
            <a:r>
              <a:rPr lang="en-US" sz="2800"/>
              <a:t>Form</a:t>
            </a:r>
            <a:br>
              <a:rPr lang="en-US" dirty="0"/>
            </a:br>
            <a:endParaRPr lang="en-US" dirty="0"/>
          </a:p>
        </p:txBody>
      </p:sp>
    </p:spTree>
    <p:extLst>
      <p:ext uri="{BB962C8B-B14F-4D97-AF65-F5344CB8AC3E}">
        <p14:creationId xmlns:p14="http://schemas.microsoft.com/office/powerpoint/2010/main" val="6688590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B97B-4DCF-4BD9-A43C-DCA58EA04B88}"/>
              </a:ext>
            </a:extLst>
          </p:cNvPr>
          <p:cNvSpPr>
            <a:spLocks noGrp="1"/>
          </p:cNvSpPr>
          <p:nvPr>
            <p:ph type="title"/>
          </p:nvPr>
        </p:nvSpPr>
        <p:spPr/>
        <p:txBody>
          <a:bodyPr/>
          <a:lstStyle/>
          <a:p>
            <a:r>
              <a:rPr lang="en-US" dirty="0">
                <a:latin typeface="Arial Narrow" panose="020B0606020202030204" pitchFamily="34" charset="0"/>
              </a:rPr>
              <a:t>AR Write-Off Form</a:t>
            </a:r>
          </a:p>
        </p:txBody>
      </p:sp>
      <p:sp>
        <p:nvSpPr>
          <p:cNvPr id="4" name="Rectangle 3">
            <a:extLst>
              <a:ext uri="{FF2B5EF4-FFF2-40B4-BE49-F238E27FC236}">
                <a16:creationId xmlns:a16="http://schemas.microsoft.com/office/drawing/2014/main" id="{91810F08-71B6-4CA2-B35A-8313ED82EC42}"/>
              </a:ext>
            </a:extLst>
          </p:cNvPr>
          <p:cNvSpPr/>
          <p:nvPr/>
        </p:nvSpPr>
        <p:spPr>
          <a:xfrm>
            <a:off x="674370" y="1600200"/>
            <a:ext cx="7696200" cy="6124754"/>
          </a:xfrm>
          <a:prstGeom prst="rect">
            <a:avLst/>
          </a:prstGeom>
        </p:spPr>
        <p:txBody>
          <a:bodyPr wrap="square">
            <a:spAutoFit/>
          </a:bodyPr>
          <a:lstStyle/>
          <a:p>
            <a:pPr marL="800100" lvl="1" indent="-342900">
              <a:buFont typeface="Wingdings" panose="05000000000000000000" pitchFamily="2" charset="2"/>
              <a:buChar char="ü"/>
            </a:pPr>
            <a:r>
              <a:rPr lang="en-US" sz="2800" b="1" dirty="0">
                <a:solidFill>
                  <a:srgbClr val="7030A0"/>
                </a:solidFill>
                <a:latin typeface="Arial Narrow" panose="020B0606020202030204" pitchFamily="34" charset="0"/>
              </a:rPr>
              <a:t>Improvements were made to the AR Write-Off template to prevent errors and expedite the approval process.</a:t>
            </a:r>
          </a:p>
          <a:p>
            <a:pPr marL="800100" lvl="1" indent="-342900">
              <a:buFont typeface="Wingdings" panose="05000000000000000000" pitchFamily="2" charset="2"/>
              <a:buChar char="ü"/>
            </a:pPr>
            <a:r>
              <a:rPr lang="en-US" sz="2800" b="1" dirty="0">
                <a:solidFill>
                  <a:srgbClr val="7030A0"/>
                </a:solidFill>
                <a:latin typeface="Arial Narrow" panose="020B0606020202030204" pitchFamily="34" charset="0"/>
              </a:rPr>
              <a:t>Information such as obligator’s ID is now a required field on all submissions.</a:t>
            </a:r>
          </a:p>
          <a:p>
            <a:pPr marL="800100" lvl="1" indent="-342900">
              <a:buFont typeface="Wingdings" panose="05000000000000000000" pitchFamily="2" charset="2"/>
              <a:buChar char="ü"/>
            </a:pPr>
            <a:r>
              <a:rPr lang="en-US" sz="2800" b="1" dirty="0">
                <a:solidFill>
                  <a:srgbClr val="7030A0"/>
                </a:solidFill>
                <a:latin typeface="Arial Narrow" panose="020B0606020202030204" pitchFamily="34" charset="0"/>
              </a:rPr>
              <a:t>Conditional formatting added to insure compliance with write-off limits.</a:t>
            </a:r>
          </a:p>
          <a:p>
            <a:pPr marL="800100" lvl="1" indent="-342900">
              <a:buFont typeface="Wingdings" panose="05000000000000000000" pitchFamily="2" charset="2"/>
              <a:buChar char="ü"/>
            </a:pPr>
            <a:r>
              <a:rPr lang="en-US" sz="2800" b="1" dirty="0">
                <a:solidFill>
                  <a:srgbClr val="7030A0"/>
                </a:solidFill>
                <a:latin typeface="Arial Narrow" panose="020B0606020202030204" pitchFamily="34" charset="0"/>
              </a:rPr>
              <a:t>The form is effective 5/31/2019 and located on SAO website:</a:t>
            </a:r>
          </a:p>
          <a:p>
            <a:pPr lvl="1"/>
            <a:r>
              <a:rPr lang="en-US" sz="2800" b="1" dirty="0">
                <a:solidFill>
                  <a:srgbClr val="7030A0"/>
                </a:solidFill>
                <a:latin typeface="Arial Narrow" panose="020B0606020202030204" pitchFamily="34" charset="0"/>
              </a:rPr>
              <a:t>	</a:t>
            </a:r>
            <a:r>
              <a:rPr lang="en-US" b="1" dirty="0">
                <a:solidFill>
                  <a:srgbClr val="7030A0"/>
                </a:solidFill>
                <a:latin typeface="Arial Narrow" panose="020B0606020202030204" pitchFamily="34" charset="0"/>
              </a:rPr>
              <a:t>Home &gt;&gt; Policies and Procedures &gt;&gt; Business Process Policies</a:t>
            </a:r>
          </a:p>
          <a:p>
            <a:pPr marL="800100" lvl="1" indent="-342900">
              <a:buFont typeface="Wingdings" panose="05000000000000000000" pitchFamily="2" charset="2"/>
              <a:buChar char="ü"/>
            </a:pPr>
            <a:endParaRPr lang="en-US" sz="2800" b="1" dirty="0">
              <a:solidFill>
                <a:srgbClr val="7030A0"/>
              </a:solidFill>
              <a:latin typeface="Arial Narrow" panose="020B0606020202030204" pitchFamily="34" charset="0"/>
            </a:endParaRPr>
          </a:p>
          <a:p>
            <a:pPr marL="800100" lvl="1" indent="-342900">
              <a:buFont typeface="Wingdings" panose="05000000000000000000" pitchFamily="2" charset="2"/>
              <a:buChar char="ü"/>
            </a:pPr>
            <a:endParaRPr lang="en-US" sz="2800" b="1" dirty="0">
              <a:solidFill>
                <a:srgbClr val="7030A0"/>
              </a:solidFill>
              <a:latin typeface="Arial Narrow" panose="020B0606020202030204" pitchFamily="34" charset="0"/>
            </a:endParaRPr>
          </a:p>
          <a:p>
            <a:pPr marL="800100" lvl="1" indent="-342900">
              <a:buFont typeface="Wingdings" panose="05000000000000000000" pitchFamily="2" charset="2"/>
              <a:buChar char="ü"/>
            </a:pPr>
            <a:endParaRPr lang="en-US" sz="2800" b="1" dirty="0">
              <a:solidFill>
                <a:srgbClr val="7030A0"/>
              </a:solidFill>
              <a:latin typeface="Arial Narrow" panose="020B0606020202030204" pitchFamily="34" charset="0"/>
            </a:endParaRPr>
          </a:p>
          <a:p>
            <a:pPr marL="800100" lvl="1" indent="-342900">
              <a:buFont typeface="Wingdings" panose="05000000000000000000" pitchFamily="2" charset="2"/>
              <a:buChar char="ü"/>
            </a:pPr>
            <a:endParaRPr lang="en-US" sz="2800" b="1" dirty="0">
              <a:solidFill>
                <a:srgbClr val="00B0F0"/>
              </a:solidFill>
            </a:endParaRPr>
          </a:p>
        </p:txBody>
      </p:sp>
    </p:spTree>
    <p:extLst>
      <p:ext uri="{BB962C8B-B14F-4D97-AF65-F5344CB8AC3E}">
        <p14:creationId xmlns:p14="http://schemas.microsoft.com/office/powerpoint/2010/main" val="2887032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usiness Process Policies | State Accounting Office - Internet Explorer">
            <a:hlinkClick r:id="rId3"/>
            <a:extLst>
              <a:ext uri="{FF2B5EF4-FFF2-40B4-BE49-F238E27FC236}">
                <a16:creationId xmlns:a16="http://schemas.microsoft.com/office/drawing/2014/main" id="{5DB5E356-C496-48DB-94FF-61F02774E97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9235" y="1676400"/>
            <a:ext cx="8189965" cy="4394409"/>
          </a:xfrm>
        </p:spPr>
      </p:pic>
      <p:sp>
        <p:nvSpPr>
          <p:cNvPr id="3" name="Title 2">
            <a:extLst>
              <a:ext uri="{FF2B5EF4-FFF2-40B4-BE49-F238E27FC236}">
                <a16:creationId xmlns:a16="http://schemas.microsoft.com/office/drawing/2014/main" id="{009BD690-C3F9-4AF8-A97A-A1AF5E0E5F66}"/>
              </a:ext>
            </a:extLst>
          </p:cNvPr>
          <p:cNvSpPr>
            <a:spLocks noGrp="1"/>
          </p:cNvSpPr>
          <p:nvPr>
            <p:ph type="title"/>
          </p:nvPr>
        </p:nvSpPr>
        <p:spPr/>
        <p:txBody>
          <a:bodyPr/>
          <a:lstStyle/>
          <a:p>
            <a:r>
              <a:rPr lang="en-US" dirty="0">
                <a:latin typeface="Arial Narrow" panose="020B0606020202030204" pitchFamily="34" charset="0"/>
              </a:rPr>
              <a:t>AR Write-Off template</a:t>
            </a:r>
            <a:endParaRPr lang="en-US" dirty="0"/>
          </a:p>
        </p:txBody>
      </p:sp>
      <p:sp>
        <p:nvSpPr>
          <p:cNvPr id="6" name="Arrow: Right 5">
            <a:extLst>
              <a:ext uri="{FF2B5EF4-FFF2-40B4-BE49-F238E27FC236}">
                <a16:creationId xmlns:a16="http://schemas.microsoft.com/office/drawing/2014/main" id="{D3DE7583-2FF7-4858-8A1B-1FAFEA588914}"/>
              </a:ext>
            </a:extLst>
          </p:cNvPr>
          <p:cNvSpPr/>
          <p:nvPr/>
        </p:nvSpPr>
        <p:spPr>
          <a:xfrm>
            <a:off x="2057400" y="5791200"/>
            <a:ext cx="12954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0251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7FC90D9-6551-45BD-BE06-157DFDB4E92C}"/>
              </a:ext>
            </a:extLst>
          </p:cNvPr>
          <p:cNvSpPr>
            <a:spLocks noGrp="1"/>
          </p:cNvSpPr>
          <p:nvPr>
            <p:ph idx="1"/>
          </p:nvPr>
        </p:nvSpPr>
        <p:spPr/>
        <p:txBody>
          <a:bodyPr/>
          <a:lstStyle/>
          <a:p>
            <a:pPr>
              <a:buClr>
                <a:srgbClr val="7030A0"/>
              </a:buClr>
            </a:pPr>
            <a:r>
              <a:rPr lang="en-US" sz="2800" dirty="0">
                <a:solidFill>
                  <a:srgbClr val="7030A0"/>
                </a:solidFill>
                <a:latin typeface="Arial Narrow" panose="020B0606020202030204" pitchFamily="34" charset="0"/>
              </a:rPr>
              <a:t>Agencies using a vendor to dispose of assets must have a </a:t>
            </a:r>
            <a:r>
              <a:rPr lang="en-US" sz="2800" u="sng" dirty="0">
                <a:solidFill>
                  <a:srgbClr val="7030A0"/>
                </a:solidFill>
                <a:latin typeface="Arial Narrow" panose="020B0606020202030204" pitchFamily="34" charset="0"/>
              </a:rPr>
              <a:t>contract</a:t>
            </a:r>
            <a:r>
              <a:rPr lang="en-US" sz="2800" dirty="0">
                <a:solidFill>
                  <a:srgbClr val="7030A0"/>
                </a:solidFill>
                <a:latin typeface="Arial Narrow" panose="020B0606020202030204" pitchFamily="34" charset="0"/>
              </a:rPr>
              <a:t> stating that the agency is not responsible for remediating the asset to be exempt from ARO.</a:t>
            </a:r>
          </a:p>
          <a:p>
            <a:pPr>
              <a:buClr>
                <a:srgbClr val="7030A0"/>
              </a:buClr>
            </a:pPr>
            <a:r>
              <a:rPr lang="en-US" sz="2800" dirty="0">
                <a:solidFill>
                  <a:srgbClr val="7030A0"/>
                </a:solidFill>
                <a:latin typeface="Arial Narrow" panose="020B0606020202030204" pitchFamily="34" charset="0"/>
              </a:rPr>
              <a:t>Agencies using DOAS state surplus or GEFA to dispose of assets need to reach out to those agencies for information regarding cost of disposal.</a:t>
            </a:r>
          </a:p>
        </p:txBody>
      </p:sp>
      <p:sp>
        <p:nvSpPr>
          <p:cNvPr id="2" name="Title 1">
            <a:extLst>
              <a:ext uri="{FF2B5EF4-FFF2-40B4-BE49-F238E27FC236}">
                <a16:creationId xmlns:a16="http://schemas.microsoft.com/office/drawing/2014/main" id="{DC5AAFA3-5D16-4D4D-8EC4-35C11ABC1AEC}"/>
              </a:ext>
            </a:extLst>
          </p:cNvPr>
          <p:cNvSpPr>
            <a:spLocks noGrp="1"/>
          </p:cNvSpPr>
          <p:nvPr>
            <p:ph type="title"/>
          </p:nvPr>
        </p:nvSpPr>
        <p:spPr/>
        <p:txBody>
          <a:bodyPr/>
          <a:lstStyle/>
          <a:p>
            <a:br>
              <a:rPr lang="en-US" dirty="0"/>
            </a:br>
            <a:endParaRPr lang="en-US" dirty="0"/>
          </a:p>
        </p:txBody>
      </p:sp>
      <p:sp>
        <p:nvSpPr>
          <p:cNvPr id="4" name="Title 2">
            <a:extLst>
              <a:ext uri="{FF2B5EF4-FFF2-40B4-BE49-F238E27FC236}">
                <a16:creationId xmlns:a16="http://schemas.microsoft.com/office/drawing/2014/main" id="{CC785CBB-9D03-4FB1-8E6E-A0718F97C98B}"/>
              </a:ext>
            </a:extLst>
          </p:cNvPr>
          <p:cNvSpPr txBox="1">
            <a:spLocks/>
          </p:cNvSpPr>
          <p:nvPr/>
        </p:nvSpPr>
        <p:spPr>
          <a:xfrm>
            <a:off x="838200" y="1524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dirty="0">
                <a:latin typeface="Arial Narrow" panose="020B0606020202030204" pitchFamily="34" charset="0"/>
              </a:rPr>
              <a:t>GASB No. 83 (ARO)</a:t>
            </a:r>
          </a:p>
          <a:p>
            <a:endParaRPr lang="en-US" dirty="0"/>
          </a:p>
        </p:txBody>
      </p:sp>
    </p:spTree>
    <p:extLst>
      <p:ext uri="{BB962C8B-B14F-4D97-AF65-F5344CB8AC3E}">
        <p14:creationId xmlns:p14="http://schemas.microsoft.com/office/powerpoint/2010/main" val="42900223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8001000" cy="5257800"/>
          </a:xfrm>
        </p:spPr>
        <p:txBody>
          <a:bodyPr/>
          <a:lstStyle/>
          <a:p>
            <a:pPr lvl="0">
              <a:buClr>
                <a:srgbClr val="1F497D">
                  <a:lumMod val="50000"/>
                </a:srgbClr>
              </a:buClr>
            </a:pPr>
            <a:endParaRPr lang="en-US" sz="2400" dirty="0"/>
          </a:p>
          <a:p>
            <a:pPr lvl="0">
              <a:buClr>
                <a:srgbClr val="1F497D">
                  <a:lumMod val="50000"/>
                </a:srgbClr>
              </a:buClr>
            </a:pPr>
            <a:r>
              <a:rPr lang="en-US" sz="2400" dirty="0">
                <a:solidFill>
                  <a:schemeClr val="tx2"/>
                </a:solidFill>
                <a:latin typeface="Arial Narrow" panose="020B0606020202030204" pitchFamily="34" charset="0"/>
              </a:rPr>
              <a:t>Reminder: May 2018 FMC training presentation is out on SAO’s website</a:t>
            </a:r>
          </a:p>
          <a:p>
            <a:pPr lvl="0">
              <a:buClr>
                <a:srgbClr val="1F497D">
                  <a:lumMod val="50000"/>
                </a:srgbClr>
              </a:buClr>
            </a:pPr>
            <a:r>
              <a:rPr lang="en-US" sz="2400" dirty="0">
                <a:solidFill>
                  <a:schemeClr val="tx2"/>
                </a:solidFill>
                <a:latin typeface="Arial Narrow" panose="020B0606020202030204" pitchFamily="34" charset="0"/>
              </a:rPr>
              <a:t>FY19 year-end timeline is available and is similar to FY18 timeline</a:t>
            </a:r>
          </a:p>
          <a:p>
            <a:pPr lvl="0">
              <a:buClr>
                <a:srgbClr val="1F497D">
                  <a:lumMod val="50000"/>
                </a:srgbClr>
              </a:buClr>
            </a:pPr>
            <a:r>
              <a:rPr lang="en-US" sz="2400" dirty="0">
                <a:solidFill>
                  <a:schemeClr val="tx2"/>
                </a:solidFill>
                <a:latin typeface="Arial Narrow" panose="020B0606020202030204" pitchFamily="34" charset="0"/>
              </a:rPr>
              <a:t>FY19 forms are available </a:t>
            </a:r>
          </a:p>
          <a:p>
            <a:pPr marL="0" lvl="0" indent="0">
              <a:buClr>
                <a:srgbClr val="1F497D">
                  <a:lumMod val="50000"/>
                </a:srgbClr>
              </a:buClr>
              <a:buNone/>
            </a:pPr>
            <a:endParaRPr lang="en-US" sz="2400" dirty="0"/>
          </a:p>
          <a:p>
            <a:pPr marL="0" indent="0">
              <a:buNone/>
            </a:pPr>
            <a:endParaRPr lang="en-US" sz="2400" u="none" dirty="0"/>
          </a:p>
          <a:p>
            <a:pPr marL="0" indent="0">
              <a:buNone/>
            </a:pPr>
            <a:endParaRPr lang="en-US" sz="2400" dirty="0"/>
          </a:p>
          <a:p>
            <a:pPr marL="0" indent="0">
              <a:buNone/>
            </a:pPr>
            <a:endParaRPr lang="en-US" sz="2400" u="none" dirty="0"/>
          </a:p>
          <a:p>
            <a:pPr marL="0" indent="0">
              <a:buNone/>
            </a:pPr>
            <a:endParaRPr lang="en-US" sz="2400" dirty="0"/>
          </a:p>
          <a:p>
            <a:pPr marL="0" indent="0">
              <a:buNone/>
            </a:pPr>
            <a:endParaRPr lang="en-US" sz="2400" u="none" dirty="0"/>
          </a:p>
          <a:p>
            <a:pPr marL="0" indent="0">
              <a:buNone/>
            </a:pPr>
            <a:r>
              <a:rPr lang="en-US" sz="2400" dirty="0"/>
              <a:t>		</a:t>
            </a:r>
            <a:endParaRPr lang="en-US" sz="2400" u="none" dirty="0"/>
          </a:p>
        </p:txBody>
      </p:sp>
      <p:sp>
        <p:nvSpPr>
          <p:cNvPr id="3" name="Title 2"/>
          <p:cNvSpPr>
            <a:spLocks noGrp="1"/>
          </p:cNvSpPr>
          <p:nvPr>
            <p:ph type="title"/>
          </p:nvPr>
        </p:nvSpPr>
        <p:spPr/>
        <p:txBody>
          <a:bodyPr/>
          <a:lstStyle/>
          <a:p>
            <a:r>
              <a:rPr lang="en-US" dirty="0">
                <a:solidFill>
                  <a:prstClr val="white"/>
                </a:solidFill>
                <a:latin typeface="Arial Narrow" panose="020B0606020202030204" pitchFamily="34" charset="0"/>
              </a:rPr>
              <a:t>Other</a:t>
            </a:r>
            <a:endParaRPr lang="en-US" dirty="0">
              <a:latin typeface="Arial Narrow" panose="020B0606020202030204" pitchFamily="34" charset="0"/>
            </a:endParaRPr>
          </a:p>
        </p:txBody>
      </p:sp>
    </p:spTree>
    <p:extLst>
      <p:ext uri="{BB962C8B-B14F-4D97-AF65-F5344CB8AC3E}">
        <p14:creationId xmlns:p14="http://schemas.microsoft.com/office/powerpoint/2010/main" val="29207638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Arial Narrow" panose="020B0606020202030204" pitchFamily="34" charset="0"/>
              </a:rPr>
              <a:t> SAO accounting policies can be found here:</a:t>
            </a:r>
          </a:p>
          <a:p>
            <a:pPr marL="0" indent="0">
              <a:buNone/>
            </a:pPr>
            <a:r>
              <a:rPr lang="en-US" dirty="0">
                <a:latin typeface="Arial Narrow" panose="020B0606020202030204" pitchFamily="34" charset="0"/>
              </a:rPr>
              <a:t>	</a:t>
            </a:r>
            <a:r>
              <a:rPr lang="en-US" sz="2400" u="sng" dirty="0">
                <a:latin typeface="Arial Narrow" panose="020B0606020202030204" pitchFamily="34" charset="0"/>
                <a:hlinkClick r:id="rId3"/>
              </a:rPr>
              <a:t>https://sao.georgia.gov/accounting-policy-manual</a:t>
            </a:r>
            <a:endParaRPr lang="en-US" sz="2400" u="sng" dirty="0">
              <a:latin typeface="Arial Narrow" panose="020B0606020202030204" pitchFamily="34" charset="0"/>
            </a:endParaRPr>
          </a:p>
          <a:p>
            <a:pPr marL="0" indent="0">
              <a:buNone/>
            </a:pPr>
            <a:endParaRPr lang="en-US" sz="2400" dirty="0"/>
          </a:p>
        </p:txBody>
      </p:sp>
      <p:sp>
        <p:nvSpPr>
          <p:cNvPr id="3" name="Title 2"/>
          <p:cNvSpPr>
            <a:spLocks noGrp="1"/>
          </p:cNvSpPr>
          <p:nvPr>
            <p:ph type="title"/>
          </p:nvPr>
        </p:nvSpPr>
        <p:spPr/>
        <p:txBody>
          <a:bodyPr/>
          <a:lstStyle/>
          <a:p>
            <a:r>
              <a:rPr lang="en-US" dirty="0">
                <a:latin typeface="Arial Narrow" panose="020B0606020202030204" pitchFamily="34" charset="0"/>
              </a:rPr>
              <a:t>SAO Policies on Web</a:t>
            </a:r>
          </a:p>
        </p:txBody>
      </p:sp>
      <p:pic>
        <p:nvPicPr>
          <p:cNvPr id="4" name="Picture 3"/>
          <p:cNvPicPr>
            <a:picLocks noChangeAspect="1"/>
          </p:cNvPicPr>
          <p:nvPr/>
        </p:nvPicPr>
        <p:blipFill>
          <a:blip r:embed="rId4"/>
          <a:stretch>
            <a:fillRect/>
          </a:stretch>
        </p:blipFill>
        <p:spPr>
          <a:xfrm>
            <a:off x="1219200" y="2590800"/>
            <a:ext cx="6781800" cy="4114800"/>
          </a:xfrm>
          <a:prstGeom prst="rect">
            <a:avLst/>
          </a:prstGeom>
        </p:spPr>
      </p:pic>
    </p:spTree>
    <p:extLst>
      <p:ext uri="{BB962C8B-B14F-4D97-AF65-F5344CB8AC3E}">
        <p14:creationId xmlns:p14="http://schemas.microsoft.com/office/powerpoint/2010/main" val="4952023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Arial Narrow" panose="020B0606020202030204" pitchFamily="34" charset="0"/>
              </a:rPr>
              <a:t> </a:t>
            </a:r>
            <a:r>
              <a:rPr lang="en-US" sz="2400" dirty="0">
                <a:latin typeface="Arial Narrow" panose="020B0606020202030204" pitchFamily="34" charset="0"/>
              </a:rPr>
              <a:t>The Accounting Policy Manual includes high-level policies and procedures to ensure that financial activity is recorded accurately and consistently across organizations within the state reporting entity (e.g. reported in the CAFR), so that government-wide financial statements will comply with authoritative GASB and legislative standards.</a:t>
            </a:r>
          </a:p>
          <a:p>
            <a:r>
              <a:rPr lang="en-US" sz="2400" dirty="0">
                <a:latin typeface="Arial Narrow" panose="020B0606020202030204" pitchFamily="34" charset="0"/>
              </a:rPr>
              <a:t>The following slide is a snapshot of the revenue recognition matrix where guidance is given regarding when to recognize revenue and is included in the “Revenues &amp; Receivables Unearned Revenues and Unavailable Revenues – General” policy.</a:t>
            </a:r>
          </a:p>
        </p:txBody>
      </p:sp>
      <p:sp>
        <p:nvSpPr>
          <p:cNvPr id="3" name="Title 2"/>
          <p:cNvSpPr>
            <a:spLocks noGrp="1"/>
          </p:cNvSpPr>
          <p:nvPr>
            <p:ph type="title"/>
          </p:nvPr>
        </p:nvSpPr>
        <p:spPr/>
        <p:txBody>
          <a:bodyPr/>
          <a:lstStyle/>
          <a:p>
            <a:r>
              <a:rPr lang="en-US" dirty="0">
                <a:latin typeface="Arial Narrow" panose="020B0606020202030204" pitchFamily="34" charset="0"/>
              </a:rPr>
              <a:t>SAO Policies on Web</a:t>
            </a:r>
          </a:p>
        </p:txBody>
      </p:sp>
    </p:spTree>
    <p:extLst>
      <p:ext uri="{BB962C8B-B14F-4D97-AF65-F5344CB8AC3E}">
        <p14:creationId xmlns:p14="http://schemas.microsoft.com/office/powerpoint/2010/main" val="26130259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90600" y="1295400"/>
            <a:ext cx="7239000" cy="5257800"/>
          </a:xfrm>
          <a:prstGeom prst="rect">
            <a:avLst/>
          </a:prstGeom>
        </p:spPr>
      </p:pic>
      <p:sp>
        <p:nvSpPr>
          <p:cNvPr id="3" name="Title 2"/>
          <p:cNvSpPr>
            <a:spLocks noGrp="1"/>
          </p:cNvSpPr>
          <p:nvPr>
            <p:ph type="title"/>
          </p:nvPr>
        </p:nvSpPr>
        <p:spPr/>
        <p:txBody>
          <a:bodyPr/>
          <a:lstStyle/>
          <a:p>
            <a:r>
              <a:rPr lang="en-US" dirty="0">
                <a:latin typeface="Arial Narrow" panose="020B0606020202030204" pitchFamily="34" charset="0"/>
              </a:rPr>
              <a:t>SAO Policies on Web</a:t>
            </a:r>
          </a:p>
        </p:txBody>
      </p:sp>
    </p:spTree>
    <p:extLst>
      <p:ext uri="{BB962C8B-B14F-4D97-AF65-F5344CB8AC3E}">
        <p14:creationId xmlns:p14="http://schemas.microsoft.com/office/powerpoint/2010/main" val="28299352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B37FC-EB0E-4AF0-A7D1-29518FF38772}"/>
              </a:ext>
            </a:extLst>
          </p:cNvPr>
          <p:cNvSpPr>
            <a:spLocks noGrp="1"/>
          </p:cNvSpPr>
          <p:nvPr>
            <p:ph type="title"/>
          </p:nvPr>
        </p:nvSpPr>
        <p:spPr/>
        <p:txBody>
          <a:bodyPr/>
          <a:lstStyle/>
          <a:p>
            <a:r>
              <a:rPr lang="en-US" dirty="0"/>
              <a:t>Communications list</a:t>
            </a:r>
          </a:p>
        </p:txBody>
      </p:sp>
      <p:sp>
        <p:nvSpPr>
          <p:cNvPr id="3" name="Rectangle 2">
            <a:extLst>
              <a:ext uri="{FF2B5EF4-FFF2-40B4-BE49-F238E27FC236}">
                <a16:creationId xmlns:a16="http://schemas.microsoft.com/office/drawing/2014/main" id="{A2695945-D31D-4646-8838-6879ED4D1D3D}"/>
              </a:ext>
            </a:extLst>
          </p:cNvPr>
          <p:cNvSpPr/>
          <p:nvPr/>
        </p:nvSpPr>
        <p:spPr>
          <a:xfrm>
            <a:off x="914400" y="1828800"/>
            <a:ext cx="6934200" cy="3108543"/>
          </a:xfrm>
          <a:prstGeom prst="rect">
            <a:avLst/>
          </a:prstGeom>
        </p:spPr>
        <p:txBody>
          <a:bodyPr wrap="square">
            <a:spAutoFit/>
          </a:bodyPr>
          <a:lstStyle/>
          <a:p>
            <a:pPr marL="800100" lvl="1" indent="-342900">
              <a:buFont typeface="Wingdings" panose="05000000000000000000" pitchFamily="2" charset="2"/>
              <a:buChar char="ü"/>
            </a:pPr>
            <a:r>
              <a:rPr lang="en-US" sz="2800" b="1" dirty="0">
                <a:solidFill>
                  <a:srgbClr val="7030A0"/>
                </a:solidFill>
                <a:latin typeface="Arial Narrow" panose="020B0606020202030204" pitchFamily="34" charset="0"/>
              </a:rPr>
              <a:t>SAO is working on a form for agencies to complete for updated agency contacts.</a:t>
            </a:r>
          </a:p>
          <a:p>
            <a:pPr marL="800100" lvl="1" indent="-342900">
              <a:buFont typeface="Wingdings" panose="05000000000000000000" pitchFamily="2" charset="2"/>
              <a:buChar char="ü"/>
            </a:pPr>
            <a:r>
              <a:rPr lang="en-US" sz="2800" b="1" dirty="0">
                <a:solidFill>
                  <a:srgbClr val="7030A0"/>
                </a:solidFill>
                <a:latin typeface="Arial Narrow" panose="020B0606020202030204" pitchFamily="34" charset="0"/>
              </a:rPr>
              <a:t>SAO will also be contacting agencies to validate contact information.</a:t>
            </a:r>
          </a:p>
          <a:p>
            <a:pPr marL="1257300" lvl="2" indent="-342900">
              <a:buFont typeface="Wingdings" panose="05000000000000000000" pitchFamily="2" charset="2"/>
              <a:buChar char="ü"/>
            </a:pPr>
            <a:r>
              <a:rPr lang="en-US" sz="2800" b="1" dirty="0">
                <a:solidFill>
                  <a:srgbClr val="7030A0"/>
                </a:solidFill>
                <a:latin typeface="Arial Narrow" panose="020B0606020202030204" pitchFamily="34" charset="0"/>
              </a:rPr>
              <a:t>Note – this communication list is different that the Financial News sign up available in TeamWorks.</a:t>
            </a:r>
          </a:p>
        </p:txBody>
      </p:sp>
    </p:spTree>
    <p:extLst>
      <p:ext uri="{BB962C8B-B14F-4D97-AF65-F5344CB8AC3E}">
        <p14:creationId xmlns:p14="http://schemas.microsoft.com/office/powerpoint/2010/main" val="42606652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6600" dirty="0">
                <a:solidFill>
                  <a:schemeClr val="accent5"/>
                </a:solidFill>
                <a:latin typeface="Arial Narrow" panose="020B0606020202030204" pitchFamily="34" charset="0"/>
              </a:rPr>
              <a:t>Questions?</a:t>
            </a:r>
          </a:p>
          <a:p>
            <a:pPr marL="0" indent="0" algn="ctr">
              <a:buNone/>
            </a:pPr>
            <a:endParaRPr lang="en-US" dirty="0"/>
          </a:p>
        </p:txBody>
      </p:sp>
      <p:sp>
        <p:nvSpPr>
          <p:cNvPr id="3" name="Title 2"/>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2096784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FA3-5D16-4D4D-8EC4-35C11ABC1AEC}"/>
              </a:ext>
            </a:extLst>
          </p:cNvPr>
          <p:cNvSpPr>
            <a:spLocks noGrp="1"/>
          </p:cNvSpPr>
          <p:nvPr>
            <p:ph type="title"/>
          </p:nvPr>
        </p:nvSpPr>
        <p:spPr/>
        <p:txBody>
          <a:bodyPr/>
          <a:lstStyle/>
          <a:p>
            <a:br>
              <a:rPr lang="en-US" dirty="0"/>
            </a:br>
            <a:endParaRPr lang="en-US" dirty="0"/>
          </a:p>
        </p:txBody>
      </p:sp>
      <p:sp>
        <p:nvSpPr>
          <p:cNvPr id="5" name="Content Placeholder 1">
            <a:extLst>
              <a:ext uri="{FF2B5EF4-FFF2-40B4-BE49-F238E27FC236}">
                <a16:creationId xmlns:a16="http://schemas.microsoft.com/office/drawing/2014/main" id="{A5855415-AC88-45A0-BEF8-402810727D48}"/>
              </a:ext>
            </a:extLst>
          </p:cNvPr>
          <p:cNvSpPr txBox="1">
            <a:spLocks/>
          </p:cNvSpPr>
          <p:nvPr/>
        </p:nvSpPr>
        <p:spPr>
          <a:xfrm>
            <a:off x="161572" y="1523999"/>
            <a:ext cx="8525228" cy="4788519"/>
          </a:xfrm>
          <a:prstGeom prst="rect">
            <a:avLst/>
          </a:prstGeom>
        </p:spPr>
        <p:txBody>
          <a:bodyPr/>
          <a:lstStyle>
            <a:lvl1pPr marL="342900" indent="-342900" algn="l" defTabSz="914400" rtl="0" eaLnBrk="1" latinLnBrk="0" hangingPunct="1">
              <a:spcBef>
                <a:spcPct val="20000"/>
              </a:spcBef>
              <a:buClr>
                <a:schemeClr val="tx2">
                  <a:lumMod val="50000"/>
                </a:schemeClr>
              </a:buClr>
              <a:buFont typeface="Arial" pitchFamily="34" charset="0"/>
              <a:buChar char="•"/>
              <a:defRPr sz="3200" kern="1200">
                <a:solidFill>
                  <a:srgbClr val="870E00"/>
                </a:solidFill>
                <a:latin typeface="+mn-lt"/>
                <a:ea typeface="+mn-ea"/>
                <a:cs typeface="+mn-cs"/>
              </a:defRPr>
            </a:lvl1pPr>
            <a:lvl2pPr marL="742950" indent="-285750" algn="l" defTabSz="914400" rtl="0" eaLnBrk="1" latinLnBrk="0" hangingPunct="1">
              <a:spcBef>
                <a:spcPct val="20000"/>
              </a:spcBef>
              <a:buClr>
                <a:srgbClr val="870E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schemeClr>
              </a:buClr>
              <a:buFont typeface="Arial" pitchFamily="34" charset="0"/>
              <a:buChar char="•"/>
              <a:defRPr sz="2400" kern="1200">
                <a:solidFill>
                  <a:srgbClr val="870E00"/>
                </a:solidFill>
                <a:latin typeface="+mn-lt"/>
                <a:ea typeface="+mn-ea"/>
                <a:cs typeface="+mn-cs"/>
              </a:defRPr>
            </a:lvl3pPr>
            <a:lvl4pPr marL="1600200" indent="-228600" algn="l" defTabSz="914400" rtl="0" eaLnBrk="1" latinLnBrk="0" hangingPunct="1">
              <a:spcBef>
                <a:spcPct val="20000"/>
              </a:spcBef>
              <a:buClr>
                <a:srgbClr val="870E00"/>
              </a:buClr>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chemeClr val="tx2">
                  <a:lumMod val="50000"/>
                </a:schemeClr>
              </a:buClr>
              <a:buFont typeface="Arial" pitchFamily="34" charset="0"/>
              <a:buChar char="»"/>
              <a:defRPr sz="2000" kern="1200">
                <a:solidFill>
                  <a:srgbClr val="870E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7030A0"/>
              </a:buClr>
              <a:buFont typeface="Wingdings" panose="05000000000000000000" pitchFamily="2" charset="2"/>
              <a:buChar char="ü"/>
            </a:pPr>
            <a:r>
              <a:rPr lang="en-US" sz="2800" b="1" dirty="0">
                <a:solidFill>
                  <a:srgbClr val="7030A0"/>
                </a:solidFill>
                <a:latin typeface="Arial Narrow" panose="020B0606020202030204" pitchFamily="34" charset="0"/>
              </a:rPr>
              <a:t>Survey was sent to CFOs on May 1; due by May 15</a:t>
            </a:r>
          </a:p>
          <a:p>
            <a:pPr lvl="1">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Already late if not submitted yet</a:t>
            </a:r>
          </a:p>
          <a:p>
            <a:pPr lvl="1">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Some items currently being reported as fiduciary activity may change due to survey assessment</a:t>
            </a:r>
          </a:p>
          <a:p>
            <a:pPr lvl="1">
              <a:buClr>
                <a:srgbClr val="7030A0"/>
              </a:buClr>
              <a:buFont typeface="Wingdings" panose="05000000000000000000" pitchFamily="2" charset="2"/>
              <a:buChar char="ü"/>
            </a:pPr>
            <a:endParaRPr lang="en-US" b="1" dirty="0">
              <a:solidFill>
                <a:srgbClr val="7030A0"/>
              </a:solidFill>
              <a:latin typeface="Arial Narrow" panose="020B0606020202030204" pitchFamily="34" charset="0"/>
            </a:endParaRPr>
          </a:p>
          <a:p>
            <a:pPr>
              <a:buClr>
                <a:srgbClr val="7030A0"/>
              </a:buClr>
              <a:buFont typeface="Wingdings" panose="05000000000000000000" pitchFamily="2" charset="2"/>
              <a:buChar char="ü"/>
            </a:pPr>
            <a:r>
              <a:rPr lang="en-US" sz="2800" b="1" dirty="0">
                <a:solidFill>
                  <a:srgbClr val="7030A0"/>
                </a:solidFill>
                <a:latin typeface="Arial Narrow" panose="020B0606020202030204" pitchFamily="34" charset="0"/>
              </a:rPr>
              <a:t>GASB 84 training invitations for June </a:t>
            </a:r>
          </a:p>
          <a:p>
            <a:pPr lvl="1">
              <a:buClr>
                <a:srgbClr val="7030A0"/>
              </a:buClr>
              <a:buFont typeface="Wingdings" panose="05000000000000000000" pitchFamily="2" charset="2"/>
              <a:buChar char="ü"/>
            </a:pPr>
            <a:r>
              <a:rPr lang="en-US" sz="2400" b="1" dirty="0">
                <a:solidFill>
                  <a:srgbClr val="7030A0"/>
                </a:solidFill>
                <a:latin typeface="Arial Narrow" panose="020B0606020202030204" pitchFamily="34" charset="0"/>
              </a:rPr>
              <a:t>Dates reserved June 11th and June 19</a:t>
            </a:r>
            <a:r>
              <a:rPr lang="en-US" sz="2400" b="1" baseline="30000" dirty="0">
                <a:solidFill>
                  <a:srgbClr val="7030A0"/>
                </a:solidFill>
                <a:latin typeface="Arial Narrow" panose="020B0606020202030204" pitchFamily="34" charset="0"/>
              </a:rPr>
              <a:t>th</a:t>
            </a:r>
            <a:r>
              <a:rPr lang="en-US" sz="2400" b="1" dirty="0">
                <a:solidFill>
                  <a:srgbClr val="7030A0"/>
                </a:solidFill>
                <a:latin typeface="Arial Narrow" panose="020B0606020202030204" pitchFamily="34" charset="0"/>
              </a:rPr>
              <a:t> 1pm – 3pm</a:t>
            </a:r>
          </a:p>
          <a:p>
            <a:pPr marL="800100" lvl="1">
              <a:buClr>
                <a:srgbClr val="1F497D">
                  <a:lumMod val="50000"/>
                </a:srgbClr>
              </a:buClr>
            </a:pPr>
            <a:endParaRPr lang="en-US" sz="1600" dirty="0">
              <a:solidFill>
                <a:schemeClr val="tx1"/>
              </a:solidFill>
            </a:endParaRPr>
          </a:p>
          <a:p>
            <a:pPr marL="800100" lvl="1">
              <a:buClr>
                <a:srgbClr val="1F497D">
                  <a:lumMod val="50000"/>
                </a:srgbClr>
              </a:buClr>
            </a:pPr>
            <a:endParaRPr lang="en-US" sz="1600" dirty="0"/>
          </a:p>
          <a:p>
            <a:pPr marL="800100" lvl="1">
              <a:buClr>
                <a:srgbClr val="1F497D">
                  <a:lumMod val="50000"/>
                </a:srgbClr>
              </a:buClr>
            </a:pPr>
            <a:endParaRPr lang="en-US" sz="1600" dirty="0">
              <a:solidFill>
                <a:schemeClr val="tx1"/>
              </a:solidFill>
            </a:endParaRPr>
          </a:p>
          <a:p>
            <a:pPr marL="800100" lvl="1">
              <a:buClr>
                <a:srgbClr val="1F497D">
                  <a:lumMod val="50000"/>
                </a:srgbClr>
              </a:buClr>
            </a:pPr>
            <a:endParaRPr lang="en-US" sz="1600" dirty="0"/>
          </a:p>
          <a:p>
            <a:pPr marL="800100" lvl="1">
              <a:buClr>
                <a:srgbClr val="1F497D">
                  <a:lumMod val="50000"/>
                </a:srgbClr>
              </a:buClr>
            </a:pPr>
            <a:endParaRPr lang="en-US" sz="1600" dirty="0">
              <a:solidFill>
                <a:schemeClr val="tx1"/>
              </a:solidFill>
            </a:endParaRPr>
          </a:p>
          <a:p>
            <a:pPr marL="800100" lvl="1">
              <a:buClr>
                <a:srgbClr val="1F497D">
                  <a:lumMod val="50000"/>
                </a:srgbClr>
              </a:buClr>
            </a:pPr>
            <a:endParaRPr lang="en-US" sz="1600" dirty="0"/>
          </a:p>
          <a:p>
            <a:pPr marL="514350" lvl="1" indent="0">
              <a:buClr>
                <a:srgbClr val="1F497D">
                  <a:lumMod val="50000"/>
                </a:srgbClr>
              </a:buClr>
              <a:buNone/>
            </a:pPr>
            <a:endParaRPr lang="en-US" sz="1600" dirty="0">
              <a:solidFill>
                <a:schemeClr val="tx1"/>
              </a:solidFill>
            </a:endParaRPr>
          </a:p>
          <a:p>
            <a:pPr marL="400050">
              <a:buClr>
                <a:srgbClr val="1F497D">
                  <a:lumMod val="50000"/>
                </a:srgbClr>
              </a:buClr>
            </a:pPr>
            <a:endParaRPr lang="en-US" sz="2400" b="1" dirty="0">
              <a:solidFill>
                <a:srgbClr val="00B0F0"/>
              </a:solidFill>
            </a:endParaRPr>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r>
              <a:rPr lang="en-US" sz="2400" dirty="0"/>
              <a:t>		</a:t>
            </a:r>
          </a:p>
        </p:txBody>
      </p:sp>
      <p:sp>
        <p:nvSpPr>
          <p:cNvPr id="11" name="Title 2">
            <a:extLst>
              <a:ext uri="{FF2B5EF4-FFF2-40B4-BE49-F238E27FC236}">
                <a16:creationId xmlns:a16="http://schemas.microsoft.com/office/drawing/2014/main" id="{B8A55522-03E1-43A2-A9FE-CD4EAEA271E0}"/>
              </a:ext>
            </a:extLst>
          </p:cNvPr>
          <p:cNvSpPr txBox="1">
            <a:spLocks/>
          </p:cNvSpPr>
          <p:nvPr/>
        </p:nvSpPr>
        <p:spPr>
          <a:xfrm>
            <a:off x="838200" y="1524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GASB No. 84 – Fiduciary Activities</a:t>
            </a:r>
          </a:p>
          <a:p>
            <a:endParaRPr lang="en-US" dirty="0"/>
          </a:p>
        </p:txBody>
      </p:sp>
    </p:spTree>
    <p:extLst>
      <p:ext uri="{BB962C8B-B14F-4D97-AF65-F5344CB8AC3E}">
        <p14:creationId xmlns:p14="http://schemas.microsoft.com/office/powerpoint/2010/main" val="4044065111"/>
      </p:ext>
    </p:extLst>
  </p:cSld>
  <p:clrMapOvr>
    <a:masterClrMapping/>
  </p:clrMapOvr>
</p:sld>
</file>

<file path=ppt/theme/theme1.xml><?xml version="1.0" encoding="utf-8"?>
<a:theme xmlns:a="http://schemas.openxmlformats.org/drawingml/2006/main" name="ARC-Theme1">
  <a:themeElements>
    <a:clrScheme name="Arc">
      <a:dk1>
        <a:sysClr val="windowText" lastClr="000000"/>
      </a:dk1>
      <a:lt1>
        <a:sysClr val="window" lastClr="FFFFFF"/>
      </a:lt1>
      <a:dk2>
        <a:srgbClr val="1F497D"/>
      </a:dk2>
      <a:lt2>
        <a:srgbClr val="EEECE1"/>
      </a:lt2>
      <a:accent1>
        <a:srgbClr val="D9B200"/>
      </a:accent1>
      <a:accent2>
        <a:srgbClr val="870E00"/>
      </a:accent2>
      <a:accent3>
        <a:srgbClr val="EAE5DF"/>
      </a:accent3>
      <a:accent4>
        <a:srgbClr val="E8C768"/>
      </a:accent4>
      <a:accent5>
        <a:srgbClr val="003466"/>
      </a:accent5>
      <a:accent6>
        <a:srgbClr val="89623B"/>
      </a:accent6>
      <a:hlink>
        <a:srgbClr val="0F243E"/>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ARC-Theme1</Template>
  <TotalTime>83244</TotalTime>
  <Words>5389</Words>
  <Application>Microsoft Office PowerPoint</Application>
  <PresentationFormat>On-screen Show (4:3)</PresentationFormat>
  <Paragraphs>735</Paragraphs>
  <Slides>85</Slides>
  <Notes>85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85</vt:i4>
      </vt:variant>
    </vt:vector>
  </HeadingPairs>
  <TitlesOfParts>
    <vt:vector size="92" baseType="lpstr">
      <vt:lpstr>Arial</vt:lpstr>
      <vt:lpstr>Arial Narrow</vt:lpstr>
      <vt:lpstr>Calibri</vt:lpstr>
      <vt:lpstr>Wingdings</vt:lpstr>
      <vt:lpstr>ARC-Theme1</vt:lpstr>
      <vt:lpstr>Custom Design</vt:lpstr>
      <vt:lpstr>1_Custom Design</vt:lpstr>
      <vt:lpstr>FMC Presentation May 21, 2019</vt:lpstr>
      <vt:lpstr>Agenda</vt:lpstr>
      <vt:lpstr>Upcoming GASBs</vt:lpstr>
      <vt:lpstr>Upcoming GASBs</vt:lpstr>
      <vt:lpstr> </vt:lpstr>
      <vt:lpstr> </vt:lpstr>
      <vt:lpstr> </vt:lpstr>
      <vt:lpstr> </vt:lpstr>
      <vt:lpstr> </vt:lpstr>
      <vt:lpstr> </vt:lpstr>
      <vt:lpstr>PowerPoint Presentation</vt:lpstr>
      <vt:lpstr> </vt:lpstr>
      <vt:lpstr>PowerPoint Presentation</vt:lpstr>
      <vt:lpstr>PowerPoint Presentation</vt:lpstr>
      <vt:lpstr>PowerPoint Presentation</vt:lpstr>
      <vt:lpstr>PowerPoint Presentation</vt:lpstr>
      <vt:lpstr> </vt:lpstr>
      <vt:lpstr>Common BCR Issues</vt:lpstr>
      <vt:lpstr>Tie in Beginning Fund Balance</vt:lpstr>
      <vt:lpstr>Entries Posted to Fund Balance Accounts After Being Tied In to the PY BCR</vt:lpstr>
      <vt:lpstr>Non-Compliance with Budget</vt:lpstr>
      <vt:lpstr>Non-Compliance with Budget</vt:lpstr>
      <vt:lpstr>Purchase Order Reminders</vt:lpstr>
      <vt:lpstr> </vt:lpstr>
      <vt:lpstr>Capital Projects Funds</vt:lpstr>
      <vt:lpstr> </vt:lpstr>
      <vt:lpstr>CAFR Forms</vt:lpstr>
      <vt:lpstr>Leases</vt:lpstr>
      <vt:lpstr>Leases</vt:lpstr>
      <vt:lpstr>Capital Assets</vt:lpstr>
      <vt:lpstr>Capital Assets</vt:lpstr>
      <vt:lpstr>Inter-Organization Form </vt:lpstr>
      <vt:lpstr>Pollution Remediation Obligating Events </vt:lpstr>
      <vt:lpstr>Pollution Remediation Obligating Events</vt:lpstr>
      <vt:lpstr>Pollution Remediation Obligations</vt:lpstr>
      <vt:lpstr>Pollution Remediation Obligations</vt:lpstr>
      <vt:lpstr>Unrecorded Payables</vt:lpstr>
      <vt:lpstr>Unrecorded Payables</vt:lpstr>
      <vt:lpstr>Unrecorded Payables</vt:lpstr>
      <vt:lpstr>Unrecorded Payables</vt:lpstr>
      <vt:lpstr>Unrecorded Payables</vt:lpstr>
      <vt:lpstr>Unrecorded Receivables</vt:lpstr>
      <vt:lpstr>Unrecorded Receivables</vt:lpstr>
      <vt:lpstr>Unrecorded Receivables</vt:lpstr>
      <vt:lpstr>Unrecorded Receivables</vt:lpstr>
      <vt:lpstr>Cash Form Reminders</vt:lpstr>
      <vt:lpstr>Classification of Revenue Form</vt:lpstr>
      <vt:lpstr>Wdesk for year-end form collection</vt:lpstr>
      <vt:lpstr>Year-end Questionnaire</vt:lpstr>
      <vt:lpstr>SEFA Reconciliation Form</vt:lpstr>
      <vt:lpstr>SEFA Reconciliation Form</vt:lpstr>
      <vt:lpstr>SEFA Reconciliation Form</vt:lpstr>
      <vt:lpstr>SEFA Reconciliation Form</vt:lpstr>
      <vt:lpstr>SEFA Reconciliation Form</vt:lpstr>
      <vt:lpstr>SEFA Reconciliation Form</vt:lpstr>
      <vt:lpstr>SEFA Reconciliation Form</vt:lpstr>
      <vt:lpstr>Training Videos</vt:lpstr>
      <vt:lpstr>SAO Forms Open House</vt:lpstr>
      <vt:lpstr> </vt:lpstr>
      <vt:lpstr>Single Audit</vt:lpstr>
      <vt:lpstr>Single Audit</vt:lpstr>
      <vt:lpstr>Single Audit</vt:lpstr>
      <vt:lpstr>PCA Tips </vt:lpstr>
      <vt:lpstr>PCA Tips</vt:lpstr>
      <vt:lpstr>PCA Tips</vt:lpstr>
      <vt:lpstr> </vt:lpstr>
      <vt:lpstr>Other Items Noted</vt:lpstr>
      <vt:lpstr>Other Items Noted</vt:lpstr>
      <vt:lpstr>Other Items Noted</vt:lpstr>
      <vt:lpstr>Other Items Noted</vt:lpstr>
      <vt:lpstr>Other Items Noted</vt:lpstr>
      <vt:lpstr>A/R Accounts for Revenue Based on Encumbrances (FY19)</vt:lpstr>
      <vt:lpstr>Reminder of Federal Revenue Accounts (FY19)</vt:lpstr>
      <vt:lpstr>Miscellaneous</vt:lpstr>
      <vt:lpstr>Entity Listings</vt:lpstr>
      <vt:lpstr>Year-End Forms</vt:lpstr>
      <vt:lpstr>Fund Source Tree Request Form </vt:lpstr>
      <vt:lpstr>AR Write-Off Form</vt:lpstr>
      <vt:lpstr>AR Write-Off template</vt:lpstr>
      <vt:lpstr>Other</vt:lpstr>
      <vt:lpstr>SAO Policies on Web</vt:lpstr>
      <vt:lpstr>SAO Policies on Web</vt:lpstr>
      <vt:lpstr>SAO Policies on Web</vt:lpstr>
      <vt:lpstr>Communications list</vt:lpstr>
      <vt:lpstr> </vt:lpstr>
    </vt:vector>
  </TitlesOfParts>
  <Company>SAO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Turra Atkinson</dc:creator>
  <cp:lastModifiedBy>Ellis, Shakierra</cp:lastModifiedBy>
  <cp:revision>855</cp:revision>
  <cp:lastPrinted>2019-05-20T16:50:32Z</cp:lastPrinted>
  <dcterms:created xsi:type="dcterms:W3CDTF">2013-02-18T20:57:18Z</dcterms:created>
  <dcterms:modified xsi:type="dcterms:W3CDTF">2019-05-21T15:19:22Z</dcterms:modified>
</cp:coreProperties>
</file>