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59" r:id="rId5"/>
    <p:sldId id="260" r:id="rId6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F124F35-76EA-3885-ED15-0889F5D25781}" name="Forbes, Jami" initials="JF" userId="S::jami.forbes2@sao.ga.gov::df8bb059-ec3f-4d25-b047-1c95f8f335e9" providerId="AD"/>
  <p188:author id="{009D803D-F5EC-37AD-8E5C-2EF0EA8A12A3}" name="Williams-miller, Kimberly" initials="KW" userId="S::kimberly.williams-miller@sao.ga.gov::cb7207ec-d5e9-4dd6-9898-718506d4bc98" providerId="AD"/>
  <p188:author id="{EF4A3D43-2045-5B91-9F66-5AA0DF5A87F9}" name="Tiernan, Diana" initials="TD" userId="S::ditiernan@deloitte.com::5b4e8595-1de4-462f-bfed-88e56573ae28" providerId="AD"/>
  <p188:author id="{00CA4B48-BF22-AA2C-93F9-DD61F18C0FDD}" name="Orban, Linda" initials="LO" userId="S::linda.orban@sao.ga.gov::67aa9d3c-bf96-45fe-95ed-b5c8fa0ea22c" providerId="AD"/>
  <p188:author id="{F94FB268-4EB0-26A1-9FED-9A9B05C4B15C}" name="McClester, Ryan" initials="" userId="S::ryan.mcclester@sao.ga.gov::5f0298cf-8456-4577-8b9b-8f3379c01079" providerId="AD"/>
  <p188:author id="{EA51AE8D-B91D-CC65-E3B4-D93E1948E48C}" name="Segars, Tahni" initials="TS" userId="S::tahni.segars@sao.ga.gov::64e0f1c5-cbd2-4ec4-b5fa-ccd2a6333b5c" providerId="AD"/>
  <p188:author id="{A8A5559E-3778-3429-E05F-79E169502511}" name="Ashby, Jake" initials="JA" userId="S::jake.ashby@sao.ga.gov::5495cb48-8788-4db9-b7ba-455d1eae24b7" providerId="AD"/>
  <p188:author id="{0CEE8AF1-C248-A972-666E-9A72101DA29C}" name="Chapman, Mary" initials="CM" userId="S::mary.chapman@doas.ga.gov::c232ab18-707a-4ee1-8cf2-b056bec2e1ec" providerId="AD"/>
  <p188:author id="{3033C2F6-E6C9-0691-B99F-BAFE8E228662}" name="Swartout, Darcy" initials="SD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C3C8"/>
    <a:srgbClr val="F792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EB7267-84AF-4841-BBF6-505CEF0C6244}" v="97" dt="2026-04-16T15:34:51.2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96259" autoAdjust="0"/>
  </p:normalViewPr>
  <p:slideViewPr>
    <p:cSldViewPr snapToGrid="0">
      <p:cViewPr varScale="1">
        <p:scale>
          <a:sx n="81" d="100"/>
          <a:sy n="81" d="100"/>
        </p:scale>
        <p:origin x="1960" y="184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7C02BC-F831-4DA2-872C-FAEA8BA7F8F8}" type="datetimeFigureOut">
              <a:rPr lang="en-US" smtClean="0"/>
              <a:t>4/16/26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61EEE8-079B-4EBF-9A32-CE1B59BB9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500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61EEE8-079B-4EBF-9A32-CE1B59BB986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673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606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710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813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030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172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36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075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239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249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470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246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100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ao.georgia.gov/gawork-resource-librar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ao.georgia.gov/gawork-resource-library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6A9936-E069-52D6-A5FE-A80597095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35AF13CC-CE3A-E8C5-8D69-0DA2724B2A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2930" y="-3501813"/>
            <a:ext cx="6606540" cy="350181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00" dirty="0"/>
              <a:t>HCM and Payroll Learning Programs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54D6458-313C-228F-F0B9-7A91532E3A06}"/>
              </a:ext>
            </a:extLst>
          </p:cNvPr>
          <p:cNvSpPr/>
          <p:nvPr/>
        </p:nvSpPr>
        <p:spPr>
          <a:xfrm>
            <a:off x="95183" y="696150"/>
            <a:ext cx="7612530" cy="3322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HCM/Payroll Foundational and Role Based Learning Programs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rial"/>
                <a:cs typeface="Arial"/>
              </a:rPr>
              <a:t>Below is a summary of the GA@WORK HCM + Payroll Learning Programs and the estimated time to complete each. For more details on courses and Learning Programs, visit the </a:t>
            </a:r>
            <a:r>
              <a:rPr lang="en-US" sz="1100" b="1" dirty="0">
                <a:solidFill>
                  <a:schemeClr val="tx1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GA@WORK Resource Library</a:t>
            </a:r>
            <a:r>
              <a:rPr lang="en-US" sz="1100" dirty="0">
                <a:solidFill>
                  <a:schemeClr val="tx1"/>
                </a:solidFill>
                <a:latin typeface="Arial"/>
                <a:cs typeface="Arial"/>
              </a:rPr>
              <a:t>.</a:t>
            </a:r>
            <a:endParaRPr lang="en-US" sz="105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5FB561B8-E4CB-C64D-CB3D-FD7FC68515AB}"/>
              </a:ext>
            </a:extLst>
          </p:cNvPr>
          <p:cNvSpPr/>
          <p:nvPr/>
        </p:nvSpPr>
        <p:spPr>
          <a:xfrm>
            <a:off x="95183" y="1771572"/>
            <a:ext cx="7589520" cy="228600"/>
          </a:xfrm>
          <a:prstGeom prst="round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Foundational Learning Programs</a:t>
            </a:r>
            <a:endParaRPr lang="en-US" sz="1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5" name="Group 64" descr="Employee - Basic Navigation, ESS, Manage My Learning - estimated duration 2.5 hours">
            <a:extLst>
              <a:ext uri="{FF2B5EF4-FFF2-40B4-BE49-F238E27FC236}">
                <a16:creationId xmlns:a16="http://schemas.microsoft.com/office/drawing/2014/main" id="{9FC0725A-B21C-61FC-9972-F04AD6BF96BF}"/>
              </a:ext>
            </a:extLst>
          </p:cNvPr>
          <p:cNvGrpSpPr/>
          <p:nvPr/>
        </p:nvGrpSpPr>
        <p:grpSpPr>
          <a:xfrm>
            <a:off x="95183" y="2082167"/>
            <a:ext cx="7589520" cy="274320"/>
            <a:chOff x="81386" y="4688363"/>
            <a:chExt cx="7628414" cy="365760"/>
          </a:xfrm>
          <a:solidFill>
            <a:schemeClr val="bg1">
              <a:lumMod val="95000"/>
            </a:schemeClr>
          </a:solidFill>
        </p:grpSpPr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131435D5-5566-831B-21D0-E1E134882D4F}"/>
                </a:ext>
              </a:extLst>
            </p:cNvPr>
            <p:cNvSpPr/>
            <p:nvPr/>
          </p:nvSpPr>
          <p:spPr>
            <a:xfrm>
              <a:off x="81386" y="4688363"/>
              <a:ext cx="128632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Employee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3CFA2A23-D166-5878-C360-84494B2C05BD}"/>
                </a:ext>
              </a:extLst>
            </p:cNvPr>
            <p:cNvSpPr/>
            <p:nvPr/>
          </p:nvSpPr>
          <p:spPr>
            <a:xfrm>
              <a:off x="1488331" y="4688363"/>
              <a:ext cx="557784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Basic Navigation + ESS </a:t>
              </a:r>
              <a:r>
                <a:rPr lang="en-US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  <a:r>
                <a:rPr lang="en-US" sz="1000" b="1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Learning</a:t>
              </a:r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F0AED36B-8893-0B34-14C7-6E14937ADBD7}"/>
                </a:ext>
              </a:extLst>
            </p:cNvPr>
            <p:cNvSpPr/>
            <p:nvPr/>
          </p:nvSpPr>
          <p:spPr>
            <a:xfrm>
              <a:off x="7161160" y="4688363"/>
              <a:ext cx="54864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2.5</a:t>
              </a:r>
            </a:p>
          </p:txBody>
        </p:sp>
      </p:grpSp>
      <p:grpSp>
        <p:nvGrpSpPr>
          <p:cNvPr id="28" name="Group 27" descr="Manager - Basic Navigation + HCM Overview + Introduction to Reporting + ESS + MSS + &#10;Talent Management + Performance Management + Learning + &#10;Recruiting for Managers + Onboarding Setup - estimated duration 8 hours">
            <a:extLst>
              <a:ext uri="{FF2B5EF4-FFF2-40B4-BE49-F238E27FC236}">
                <a16:creationId xmlns:a16="http://schemas.microsoft.com/office/drawing/2014/main" id="{99441812-DB4D-D879-6607-95B7F2C0E446}"/>
              </a:ext>
            </a:extLst>
          </p:cNvPr>
          <p:cNvGrpSpPr/>
          <p:nvPr/>
        </p:nvGrpSpPr>
        <p:grpSpPr>
          <a:xfrm>
            <a:off x="95181" y="2438482"/>
            <a:ext cx="7589523" cy="548640"/>
            <a:chOff x="-6709379" y="1816323"/>
            <a:chExt cx="7612530" cy="548640"/>
          </a:xfrm>
          <a:solidFill>
            <a:schemeClr val="bg1">
              <a:lumMod val="95000"/>
            </a:schemeClr>
          </a:solidFill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9B0D6CCA-6090-C8F5-0A68-0D243B6146CE}"/>
                </a:ext>
              </a:extLst>
            </p:cNvPr>
            <p:cNvSpPr/>
            <p:nvPr/>
          </p:nvSpPr>
          <p:spPr>
            <a:xfrm>
              <a:off x="-6709379" y="1816323"/>
              <a:ext cx="128016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Manager</a:t>
              </a: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F0505C00-44AA-8D49-F687-DFAD120E3091}"/>
                </a:ext>
              </a:extLst>
            </p:cNvPr>
            <p:cNvSpPr/>
            <p:nvPr/>
          </p:nvSpPr>
          <p:spPr>
            <a:xfrm>
              <a:off x="-5318322" y="1816323"/>
              <a:ext cx="557784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Basic Navigation + HCM Overview + Introduction to Reporting + ESS + MSS + </a:t>
              </a:r>
              <a:endParaRPr lang="en-US" dirty="0">
                <a:solidFill>
                  <a:schemeClr val="tx1"/>
                </a:solidFill>
              </a:endParaRPr>
            </a:p>
            <a:p>
              <a:pPr algn="ctr"/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Talent Management + Performance Management + Learning + </a:t>
              </a:r>
            </a:p>
            <a:p>
              <a:pPr algn="ctr"/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Recruiting for Managers + Onboarding Setup</a:t>
              </a: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F0DE7D38-017B-17A2-EA87-657F91C26ABD}"/>
                </a:ext>
              </a:extLst>
            </p:cNvPr>
            <p:cNvSpPr/>
            <p:nvPr/>
          </p:nvSpPr>
          <p:spPr>
            <a:xfrm>
              <a:off x="354511" y="1816323"/>
              <a:ext cx="54864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</a:t>
              </a:r>
            </a:p>
          </p:txBody>
        </p:sp>
      </p:grp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A07F1720-4039-6D0C-A5B0-41239C3B4A7D}"/>
              </a:ext>
            </a:extLst>
          </p:cNvPr>
          <p:cNvSpPr/>
          <p:nvPr/>
        </p:nvSpPr>
        <p:spPr>
          <a:xfrm>
            <a:off x="95183" y="3069117"/>
            <a:ext cx="7589520" cy="228600"/>
          </a:xfrm>
          <a:prstGeom prst="round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Role Based Learning Programs</a:t>
            </a:r>
          </a:p>
        </p:txBody>
      </p:sp>
      <p:grpSp>
        <p:nvGrpSpPr>
          <p:cNvPr id="60" name="Group 59" descr="Auditor &amp; Assessor (Learning) - Introduction to Reporting, estimated duration 1 hour">
            <a:extLst>
              <a:ext uri="{FF2B5EF4-FFF2-40B4-BE49-F238E27FC236}">
                <a16:creationId xmlns:a16="http://schemas.microsoft.com/office/drawing/2014/main" id="{8BAD7664-D9BA-7CD6-D50E-11C4B7DBE270}"/>
              </a:ext>
            </a:extLst>
          </p:cNvPr>
          <p:cNvGrpSpPr/>
          <p:nvPr/>
        </p:nvGrpSpPr>
        <p:grpSpPr>
          <a:xfrm>
            <a:off x="95183" y="3379712"/>
            <a:ext cx="7589520" cy="627902"/>
            <a:chOff x="87546" y="1437858"/>
            <a:chExt cx="7622254" cy="365760"/>
          </a:xfrm>
          <a:solidFill>
            <a:schemeClr val="bg1">
              <a:lumMod val="95000"/>
            </a:schemeClr>
          </a:solidFill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CB9A564-7734-0DD0-6A17-4300AC0C579E}"/>
                </a:ext>
              </a:extLst>
            </p:cNvPr>
            <p:cNvSpPr/>
            <p:nvPr/>
          </p:nvSpPr>
          <p:spPr>
            <a:xfrm>
              <a:off x="87546" y="1437858"/>
              <a:ext cx="128016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Auditor &amp; Assessor (Learning)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4277B96E-37BC-7542-B716-89624FAEBEA2}"/>
                </a:ext>
              </a:extLst>
            </p:cNvPr>
            <p:cNvSpPr/>
            <p:nvPr/>
          </p:nvSpPr>
          <p:spPr>
            <a:xfrm>
              <a:off x="1488331" y="1437858"/>
              <a:ext cx="557784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i="1">
                  <a:solidFill>
                    <a:schemeClr val="tx1"/>
                  </a:solidFill>
                  <a:latin typeface="Arial"/>
                  <a:cs typeface="Arial"/>
                </a:rPr>
                <a:t>Introduction to Reporting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8B21C5FC-37F2-11DB-7990-B73CF2C4A390}"/>
                </a:ext>
              </a:extLst>
            </p:cNvPr>
            <p:cNvSpPr/>
            <p:nvPr/>
          </p:nvSpPr>
          <p:spPr>
            <a:xfrm>
              <a:off x="7161160" y="1437858"/>
              <a:ext cx="54864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7" name="Group 6" descr="Benefits Partner - HCM Overview + Introduction to Reporting - estimated duration 2 hours">
            <a:extLst>
              <a:ext uri="{FF2B5EF4-FFF2-40B4-BE49-F238E27FC236}">
                <a16:creationId xmlns:a16="http://schemas.microsoft.com/office/drawing/2014/main" id="{F2DF86D9-5B27-C6E8-ED77-ABBE8E2610C4}"/>
              </a:ext>
            </a:extLst>
          </p:cNvPr>
          <p:cNvGrpSpPr/>
          <p:nvPr/>
        </p:nvGrpSpPr>
        <p:grpSpPr>
          <a:xfrm>
            <a:off x="91440" y="4105498"/>
            <a:ext cx="7589520" cy="621438"/>
            <a:chOff x="87546" y="2738060"/>
            <a:chExt cx="7622254" cy="365760"/>
          </a:xfrm>
          <a:solidFill>
            <a:schemeClr val="bg1">
              <a:lumMod val="95000"/>
            </a:schemeClr>
          </a:solidFill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5D2171E0-B7A6-59E9-6CAF-2230A3AF0260}"/>
                </a:ext>
              </a:extLst>
            </p:cNvPr>
            <p:cNvSpPr/>
            <p:nvPr/>
          </p:nvSpPr>
          <p:spPr>
            <a:xfrm>
              <a:off x="87546" y="2738060"/>
              <a:ext cx="1280160" cy="36576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rIns="91440" rtlCol="0" anchor="ctr"/>
            <a:lstStyle/>
            <a:p>
              <a:pPr algn="ctr"/>
              <a:r>
                <a:rPr lang="en-US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Benefits Partner</a:t>
              </a: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E5C37D6C-0D78-523D-996F-8E78848AEDA9}"/>
                </a:ext>
              </a:extLst>
            </p:cNvPr>
            <p:cNvSpPr/>
            <p:nvPr/>
          </p:nvSpPr>
          <p:spPr>
            <a:xfrm>
              <a:off x="1488331" y="2738060"/>
              <a:ext cx="5577840" cy="36576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HCM Overview + Introduction to Reporting</a:t>
              </a:r>
              <a:endParaRPr lang="en-US" sz="1000" b="1" dirty="0">
                <a:solidFill>
                  <a:schemeClr val="tx1"/>
                </a:solidFill>
                <a:latin typeface="Arial"/>
                <a:cs typeface="Arial"/>
              </a:endParaRP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66665446-CA2E-7943-5BFC-C9E422A064A1}"/>
                </a:ext>
              </a:extLst>
            </p:cNvPr>
            <p:cNvSpPr/>
            <p:nvPr/>
          </p:nvSpPr>
          <p:spPr>
            <a:xfrm>
              <a:off x="7161160" y="2738060"/>
              <a:ext cx="548640" cy="36576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2" name="Group 61" descr="Compensation Partner and Planner - Introduction to Reporting, Manage Compensation (instructor-led)- estimated duration 3 hours.">
            <a:extLst>
              <a:ext uri="{FF2B5EF4-FFF2-40B4-BE49-F238E27FC236}">
                <a16:creationId xmlns:a16="http://schemas.microsoft.com/office/drawing/2014/main" id="{D82E7D03-93EE-64F1-CEDD-30766957B575}"/>
              </a:ext>
            </a:extLst>
          </p:cNvPr>
          <p:cNvGrpSpPr/>
          <p:nvPr/>
        </p:nvGrpSpPr>
        <p:grpSpPr>
          <a:xfrm>
            <a:off x="95183" y="4824820"/>
            <a:ext cx="7589520" cy="621438"/>
            <a:chOff x="87546" y="2738060"/>
            <a:chExt cx="7622254" cy="365760"/>
          </a:xfrm>
          <a:solidFill>
            <a:schemeClr val="bg1">
              <a:lumMod val="95000"/>
            </a:schemeClr>
          </a:solidFill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AAF1BF68-8F14-6518-52B9-574B94357997}"/>
                </a:ext>
              </a:extLst>
            </p:cNvPr>
            <p:cNvSpPr/>
            <p:nvPr/>
          </p:nvSpPr>
          <p:spPr>
            <a:xfrm>
              <a:off x="87546" y="2738060"/>
              <a:ext cx="1280160" cy="36576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rIns="91440"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Compensation Partner &amp; Planner</a:t>
              </a:r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FBAC9D00-2ADD-33A4-78B6-E20B36BCFE7D}"/>
                </a:ext>
              </a:extLst>
            </p:cNvPr>
            <p:cNvSpPr/>
            <p:nvPr/>
          </p:nvSpPr>
          <p:spPr>
            <a:xfrm>
              <a:off x="1488331" y="2738060"/>
              <a:ext cx="5577840" cy="36576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i="1">
                  <a:solidFill>
                    <a:schemeClr val="tx1"/>
                  </a:solidFill>
                  <a:latin typeface="Arial"/>
                  <a:cs typeface="Arial"/>
                </a:rPr>
                <a:t>Introduction to Reporting </a:t>
              </a:r>
              <a:r>
                <a:rPr lang="en-US" sz="1000" b="1">
                  <a:solidFill>
                    <a:schemeClr val="tx1"/>
                  </a:solidFill>
                  <a:latin typeface="Arial"/>
                  <a:cs typeface="Arial"/>
                </a:rPr>
                <a:t>+ </a:t>
              </a:r>
              <a:r>
                <a:rPr lang="en-US" sz="1000" b="1" u="sng">
                  <a:solidFill>
                    <a:schemeClr val="tx1"/>
                  </a:solidFill>
                  <a:latin typeface="Arial"/>
                  <a:cs typeface="Arial"/>
                </a:rPr>
                <a:t>Manage Compensation </a:t>
              </a:r>
              <a:endParaRPr lang="en-US" sz="1000" b="1">
                <a:solidFill>
                  <a:schemeClr val="tx1"/>
                </a:solidFill>
                <a:latin typeface="Arial"/>
                <a:cs typeface="Arial"/>
              </a:endParaRP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E4CBF418-43D7-941F-A7E9-E8B3BAC76DC4}"/>
                </a:ext>
              </a:extLst>
            </p:cNvPr>
            <p:cNvSpPr/>
            <p:nvPr/>
          </p:nvSpPr>
          <p:spPr>
            <a:xfrm>
              <a:off x="7161160" y="2738060"/>
              <a:ext cx="548640" cy="36576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/>
                  <a:cs typeface="Arial"/>
                </a:rPr>
                <a:t>3</a:t>
              </a:r>
              <a:endParaRPr lang="en-US" sz="1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4" name="Group 63" descr="Drug Test Partner - HCM Overview, estimated duration 30 min.&#10;">
            <a:extLst>
              <a:ext uri="{FF2B5EF4-FFF2-40B4-BE49-F238E27FC236}">
                <a16:creationId xmlns:a16="http://schemas.microsoft.com/office/drawing/2014/main" id="{D19EDAB7-3C7E-2BBE-0909-1A1A8AC78026}"/>
              </a:ext>
            </a:extLst>
          </p:cNvPr>
          <p:cNvGrpSpPr/>
          <p:nvPr/>
        </p:nvGrpSpPr>
        <p:grpSpPr>
          <a:xfrm>
            <a:off x="91440" y="5543020"/>
            <a:ext cx="7589520" cy="365760"/>
            <a:chOff x="87546" y="4038262"/>
            <a:chExt cx="7622254" cy="365760"/>
          </a:xfrm>
          <a:solidFill>
            <a:schemeClr val="bg1">
              <a:lumMod val="95000"/>
            </a:schemeClr>
          </a:solidFill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B4CE5463-9BE9-A7D1-1EC5-02EB5A501D35}"/>
                </a:ext>
              </a:extLst>
            </p:cNvPr>
            <p:cNvSpPr/>
            <p:nvPr/>
          </p:nvSpPr>
          <p:spPr>
            <a:xfrm>
              <a:off x="87546" y="4038262"/>
              <a:ext cx="128016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Drug Test Partner</a:t>
              </a: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471A42A2-4353-7A62-2F1F-1C1D033D9EC6}"/>
                </a:ext>
              </a:extLst>
            </p:cNvPr>
            <p:cNvSpPr/>
            <p:nvPr/>
          </p:nvSpPr>
          <p:spPr>
            <a:xfrm>
              <a:off x="1488331" y="4038262"/>
              <a:ext cx="557784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i="1">
                  <a:solidFill>
                    <a:schemeClr val="tx1"/>
                  </a:solidFill>
                  <a:latin typeface="Arial"/>
                  <a:cs typeface="Arial"/>
                </a:rPr>
                <a:t> HCM Overview</a:t>
              </a: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3166E5B9-4785-FC19-9C34-FF85ECC50E51}"/>
                </a:ext>
              </a:extLst>
            </p:cNvPr>
            <p:cNvSpPr/>
            <p:nvPr/>
          </p:nvSpPr>
          <p:spPr>
            <a:xfrm>
              <a:off x="7161160" y="4038262"/>
              <a:ext cx="54864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/>
                  <a:cs typeface="Arial"/>
                </a:rPr>
                <a:t>.5</a:t>
              </a:r>
              <a:endParaRPr lang="en-US" sz="1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6" name="Group 65" descr="Employee Relations - Introduction to Reporting, Talent Mangeemnt, Performance Management - estimated duration 3 hours">
            <a:extLst>
              <a:ext uri="{FF2B5EF4-FFF2-40B4-BE49-F238E27FC236}">
                <a16:creationId xmlns:a16="http://schemas.microsoft.com/office/drawing/2014/main" id="{C01C846D-C663-1274-8FFC-C96B85620C02}"/>
              </a:ext>
            </a:extLst>
          </p:cNvPr>
          <p:cNvGrpSpPr/>
          <p:nvPr/>
        </p:nvGrpSpPr>
        <p:grpSpPr>
          <a:xfrm>
            <a:off x="95183" y="6005542"/>
            <a:ext cx="7589520" cy="365760"/>
            <a:chOff x="87546" y="5338464"/>
            <a:chExt cx="7622254" cy="365760"/>
          </a:xfrm>
          <a:solidFill>
            <a:schemeClr val="bg1">
              <a:lumMod val="95000"/>
            </a:schemeClr>
          </a:solidFill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13196FB2-D5E5-21C1-CC89-45C85CAA6A16}"/>
                </a:ext>
              </a:extLst>
            </p:cNvPr>
            <p:cNvSpPr/>
            <p:nvPr/>
          </p:nvSpPr>
          <p:spPr>
            <a:xfrm>
              <a:off x="87546" y="5338464"/>
              <a:ext cx="1280160" cy="36576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Employee Relations</a:t>
              </a:r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557999D1-EB54-872A-E494-897CF7D55951}"/>
                </a:ext>
              </a:extLst>
            </p:cNvPr>
            <p:cNvSpPr/>
            <p:nvPr/>
          </p:nvSpPr>
          <p:spPr>
            <a:xfrm>
              <a:off x="1488331" y="5338464"/>
              <a:ext cx="5577840" cy="36576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i="1">
                  <a:solidFill>
                    <a:schemeClr val="tx1"/>
                  </a:solidFill>
                  <a:latin typeface="Arial"/>
                  <a:cs typeface="Arial"/>
                </a:rPr>
                <a:t> Introduction to Reporting + Talent Management +  Performance Management</a:t>
              </a:r>
              <a:endParaRPr lang="en-US" sz="1000"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94EDEDEF-9EB0-7ABE-302E-29BA410442A8}"/>
                </a:ext>
              </a:extLst>
            </p:cNvPr>
            <p:cNvSpPr/>
            <p:nvPr/>
          </p:nvSpPr>
          <p:spPr>
            <a:xfrm>
              <a:off x="7161160" y="5338464"/>
              <a:ext cx="548640" cy="36576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7" name="Group 56" descr="Help Desk Contact Center (DOAS) - HCM Overview + Introduction to Reporting + Talent Management + Performance Management - estimated duration 3.5 hours&#10;">
            <a:extLst>
              <a:ext uri="{FF2B5EF4-FFF2-40B4-BE49-F238E27FC236}">
                <a16:creationId xmlns:a16="http://schemas.microsoft.com/office/drawing/2014/main" id="{3F0E66DD-C0FE-A1D5-5F72-1857051C1678}"/>
              </a:ext>
            </a:extLst>
          </p:cNvPr>
          <p:cNvGrpSpPr/>
          <p:nvPr/>
        </p:nvGrpSpPr>
        <p:grpSpPr>
          <a:xfrm>
            <a:off x="95183" y="6468064"/>
            <a:ext cx="7589520" cy="365760"/>
            <a:chOff x="-6559995" y="3113838"/>
            <a:chExt cx="7622254" cy="548640"/>
          </a:xfrm>
          <a:solidFill>
            <a:schemeClr val="bg1">
              <a:lumMod val="95000"/>
            </a:schemeClr>
          </a:solidFill>
        </p:grpSpPr>
        <p:sp>
          <p:nvSpPr>
            <p:cNvPr id="54" name="Rectangle: Rounded Corners 53">
              <a:extLst>
                <a:ext uri="{FF2B5EF4-FFF2-40B4-BE49-F238E27FC236}">
                  <a16:creationId xmlns:a16="http://schemas.microsoft.com/office/drawing/2014/main" id="{08D0844F-3D9B-E21C-05E2-D52CDAF91D5D}"/>
                </a:ext>
              </a:extLst>
            </p:cNvPr>
            <p:cNvSpPr/>
            <p:nvPr/>
          </p:nvSpPr>
          <p:spPr>
            <a:xfrm>
              <a:off x="-6559995" y="3113838"/>
              <a:ext cx="128016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Help Desk Contact Center (DOAS) </a:t>
              </a:r>
            </a:p>
          </p:txBody>
        </p:sp>
        <p:sp>
          <p:nvSpPr>
            <p:cNvPr id="55" name="Rectangle: Rounded Corners 54">
              <a:extLst>
                <a:ext uri="{FF2B5EF4-FFF2-40B4-BE49-F238E27FC236}">
                  <a16:creationId xmlns:a16="http://schemas.microsoft.com/office/drawing/2014/main" id="{14CACBDA-7383-7993-CAD7-1363E9C9D14A}"/>
                </a:ext>
              </a:extLst>
            </p:cNvPr>
            <p:cNvSpPr/>
            <p:nvPr/>
          </p:nvSpPr>
          <p:spPr>
            <a:xfrm>
              <a:off x="-5159210" y="3113838"/>
              <a:ext cx="557784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HCM Overview + Introduction to Reporting + </a:t>
              </a:r>
            </a:p>
            <a:p>
              <a:pPr algn="ctr"/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Talent Management + Performance Management</a:t>
              </a:r>
            </a:p>
          </p:txBody>
        </p:sp>
        <p:sp>
          <p:nvSpPr>
            <p:cNvPr id="56" name="Rectangle: Rounded Corners 55">
              <a:extLst>
                <a:ext uri="{FF2B5EF4-FFF2-40B4-BE49-F238E27FC236}">
                  <a16:creationId xmlns:a16="http://schemas.microsoft.com/office/drawing/2014/main" id="{6ED3CE7C-B9B5-7BF8-972D-D2D5D3F93127}"/>
                </a:ext>
              </a:extLst>
            </p:cNvPr>
            <p:cNvSpPr/>
            <p:nvPr/>
          </p:nvSpPr>
          <p:spPr>
            <a:xfrm>
              <a:off x="513619" y="3113838"/>
              <a:ext cx="54864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/>
                  <a:cs typeface="Arial"/>
                </a:rPr>
                <a:t>3.5</a:t>
              </a:r>
              <a:endParaRPr lang="en-US" sz="1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 58" descr="Help Desk Manager (DOAS) - HCM Overview + Introduction to Reporting, Talent Management, Performance Management, MSS, Recruiting and Onboarding (instructor-led), Manage HR Transactions (instructor-led),  Manage Compensation (instructor-led),  Manage Payroll (instructor-led),  Manage Time and Absence (instructor-led),  Learning for Instructors (instructor-led),  &#10;Recruiting for Managers + Onboarding Setup + Security Partner Fundamentals - estimated duration 21 hours&#10;">
            <a:extLst>
              <a:ext uri="{FF2B5EF4-FFF2-40B4-BE49-F238E27FC236}">
                <a16:creationId xmlns:a16="http://schemas.microsoft.com/office/drawing/2014/main" id="{D09FFA07-6F74-699A-8A80-C9F202D113B2}"/>
              </a:ext>
            </a:extLst>
          </p:cNvPr>
          <p:cNvGrpSpPr/>
          <p:nvPr/>
        </p:nvGrpSpPr>
        <p:grpSpPr>
          <a:xfrm>
            <a:off x="95183" y="6930586"/>
            <a:ext cx="7589520" cy="822960"/>
            <a:chOff x="87546" y="5988565"/>
            <a:chExt cx="7622254" cy="822960"/>
          </a:xfrm>
          <a:solidFill>
            <a:schemeClr val="bg1">
              <a:lumMod val="95000"/>
            </a:schemeClr>
          </a:solidFill>
        </p:grpSpPr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69A41DB6-A491-0073-9D0E-EED8D5551861}"/>
                </a:ext>
              </a:extLst>
            </p:cNvPr>
            <p:cNvSpPr/>
            <p:nvPr/>
          </p:nvSpPr>
          <p:spPr>
            <a:xfrm>
              <a:off x="87546" y="5988565"/>
              <a:ext cx="1280160" cy="82296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Help Desk Manager (DOAS)</a:t>
              </a:r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08E48187-D518-E5EF-87C9-B3FC50EEC71F}"/>
                </a:ext>
              </a:extLst>
            </p:cNvPr>
            <p:cNvSpPr/>
            <p:nvPr/>
          </p:nvSpPr>
          <p:spPr>
            <a:xfrm>
              <a:off x="1488331" y="5988565"/>
              <a:ext cx="5577840" cy="82296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HCM Overview + Introduction to Reporting + </a:t>
              </a:r>
            </a:p>
            <a:p>
              <a:pPr algn="ctr"/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Talent Management + Performance Management + MSS + </a:t>
              </a:r>
            </a:p>
            <a:p>
              <a:pPr algn="ctr"/>
              <a:r>
                <a:rPr lang="en-US" sz="1000" b="1" u="sng" dirty="0">
                  <a:solidFill>
                    <a:schemeClr val="tx1"/>
                  </a:solidFill>
                  <a:latin typeface="Arial"/>
                  <a:cs typeface="Arial"/>
                </a:rPr>
                <a:t>Recruiting and Onboarding </a:t>
              </a:r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+ </a:t>
              </a:r>
              <a:r>
                <a:rPr lang="en-US" sz="1000" b="1" i="1" u="sng" dirty="0">
                  <a:solidFill>
                    <a:schemeClr val="tx1"/>
                  </a:solidFill>
                  <a:latin typeface="Arial"/>
                  <a:cs typeface="Arial"/>
                </a:rPr>
                <a:t>Manage HR Transactions </a:t>
              </a:r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+ </a:t>
              </a:r>
              <a:r>
                <a:rPr lang="en-US" sz="1000" b="1" i="1" u="sng" dirty="0">
                  <a:solidFill>
                    <a:schemeClr val="tx1"/>
                  </a:solidFill>
                  <a:latin typeface="Arial"/>
                  <a:cs typeface="Arial"/>
                </a:rPr>
                <a:t>Manage Compensation </a:t>
              </a:r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+ </a:t>
              </a:r>
              <a:r>
                <a:rPr lang="en-US" sz="1000" b="1" u="sng" dirty="0">
                  <a:solidFill>
                    <a:schemeClr val="tx1"/>
                  </a:solidFill>
                  <a:latin typeface="Arial"/>
                  <a:cs typeface="Arial"/>
                </a:rPr>
                <a:t>Manage Payroll</a:t>
              </a:r>
              <a:r>
                <a:rPr lang="en-US" sz="1000" b="1" i="1" u="sng" dirty="0">
                  <a:solidFill>
                    <a:schemeClr val="tx1"/>
                  </a:solidFill>
                  <a:latin typeface="Arial"/>
                  <a:cs typeface="Arial"/>
                </a:rPr>
                <a:t> </a:t>
              </a:r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+ </a:t>
              </a:r>
              <a:r>
                <a:rPr lang="en-US" sz="1000" b="1" i="1" u="sng" dirty="0">
                  <a:solidFill>
                    <a:schemeClr val="tx1"/>
                  </a:solidFill>
                  <a:latin typeface="Arial"/>
                  <a:cs typeface="Arial"/>
                </a:rPr>
                <a:t>Manage Time and Absence </a:t>
              </a:r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+ </a:t>
              </a:r>
              <a:r>
                <a:rPr lang="en-US" sz="1000" b="1" i="1" u="sng" dirty="0">
                  <a:solidFill>
                    <a:schemeClr val="tx1"/>
                  </a:solidFill>
                  <a:latin typeface="Arial"/>
                  <a:cs typeface="Arial"/>
                </a:rPr>
                <a:t>Learning for Instructors </a:t>
              </a:r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+ </a:t>
              </a:r>
            </a:p>
            <a:p>
              <a:pPr algn="ctr"/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Recruiting for Managers + Onboarding Setup + Security Partner Fundamentals</a:t>
              </a:r>
              <a:endParaRPr lang="en-US" sz="1000" b="1" dirty="0">
                <a:solidFill>
                  <a:schemeClr val="tx1"/>
                </a:solidFill>
                <a:latin typeface="Arial"/>
                <a:cs typeface="Arial"/>
              </a:endParaRPr>
            </a:p>
          </p:txBody>
        </p:sp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E5DEC5AA-4210-C797-B913-E98D947408D7}"/>
                </a:ext>
              </a:extLst>
            </p:cNvPr>
            <p:cNvSpPr/>
            <p:nvPr/>
          </p:nvSpPr>
          <p:spPr>
            <a:xfrm>
              <a:off x="7161160" y="5988565"/>
              <a:ext cx="548640" cy="82296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/>
                  <a:cs typeface="Arial"/>
                </a:rPr>
                <a:t>21</a:t>
              </a:r>
              <a:endParaRPr lang="en-US" sz="1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8" name="Group 57" descr="Help Desk Team Lead (DOAS) - HCM Overview + Introduction to Reporting + Talent Management + Performance Management + MSS + Recruiting and Onboarding + Manage HR Transactions (instructor-led) + Manage Compensation (instructor-led) + Manage Time and Absence (instructor-led) + Learning for Instructors (instructor-led) + Recruiting for Managers + Onboarding Setup + Security Partner Fundamentals - estimated duration 19 hours&#10;">
            <a:extLst>
              <a:ext uri="{FF2B5EF4-FFF2-40B4-BE49-F238E27FC236}">
                <a16:creationId xmlns:a16="http://schemas.microsoft.com/office/drawing/2014/main" id="{DABBCDB1-858C-4E9D-7478-B8F4E0BB6501}"/>
              </a:ext>
            </a:extLst>
          </p:cNvPr>
          <p:cNvGrpSpPr/>
          <p:nvPr/>
        </p:nvGrpSpPr>
        <p:grpSpPr>
          <a:xfrm>
            <a:off x="95183" y="7850308"/>
            <a:ext cx="7589520" cy="822960"/>
            <a:chOff x="-6559995" y="4120821"/>
            <a:chExt cx="7622254" cy="822960"/>
          </a:xfrm>
          <a:solidFill>
            <a:schemeClr val="bg1">
              <a:lumMod val="95000"/>
            </a:schemeClr>
          </a:solidFill>
        </p:grpSpPr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9D75171-2547-580A-C8CC-8A32E646AA9A}"/>
                </a:ext>
              </a:extLst>
            </p:cNvPr>
            <p:cNvSpPr/>
            <p:nvPr/>
          </p:nvSpPr>
          <p:spPr>
            <a:xfrm>
              <a:off x="-6559995" y="4120821"/>
              <a:ext cx="1280160" cy="8229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Help Desk </a:t>
              </a:r>
            </a:p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Team Lead (DOAS)</a:t>
              </a:r>
            </a:p>
          </p:txBody>
        </p:sp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0E59335D-EB85-6BCF-3C48-2FA8B60380E6}"/>
                </a:ext>
              </a:extLst>
            </p:cNvPr>
            <p:cNvSpPr/>
            <p:nvPr/>
          </p:nvSpPr>
          <p:spPr>
            <a:xfrm>
              <a:off x="-5159210" y="4120821"/>
              <a:ext cx="5577840" cy="8229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HCM Overview + Introduction to Reporting + </a:t>
              </a:r>
            </a:p>
            <a:p>
              <a:pPr algn="ctr"/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Talent Management + Performance Management + MSS + </a:t>
              </a:r>
              <a:r>
                <a:rPr lang="en-US" sz="1000" b="1" u="sng" dirty="0">
                  <a:solidFill>
                    <a:schemeClr val="tx1"/>
                  </a:solidFill>
                  <a:latin typeface="Arial"/>
                  <a:cs typeface="Arial"/>
                </a:rPr>
                <a:t>Recruiting and Onboarding </a:t>
              </a:r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+ </a:t>
              </a:r>
              <a:r>
                <a:rPr lang="en-US" sz="1000" b="1" i="1" u="sng" dirty="0">
                  <a:solidFill>
                    <a:schemeClr val="tx1"/>
                  </a:solidFill>
                  <a:latin typeface="Arial"/>
                  <a:cs typeface="Arial"/>
                </a:rPr>
                <a:t>Manage HR Transactions + Manage Compensation + Manage Time and Absence </a:t>
              </a:r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+ </a:t>
              </a:r>
              <a:r>
                <a:rPr lang="en-US" sz="1000" b="1" i="1" u="sng" dirty="0">
                  <a:solidFill>
                    <a:schemeClr val="tx1"/>
                  </a:solidFill>
                  <a:latin typeface="Arial"/>
                  <a:cs typeface="Arial"/>
                </a:rPr>
                <a:t>Learning for Instructors </a:t>
              </a:r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+ Recruiting for Managers + Onboarding Setup + Security Partner Fundamentals</a:t>
              </a:r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4DC3A4C2-5976-F418-D9DF-AAE4A1DB86A4}"/>
                </a:ext>
              </a:extLst>
            </p:cNvPr>
            <p:cNvSpPr/>
            <p:nvPr/>
          </p:nvSpPr>
          <p:spPr>
            <a:xfrm>
              <a:off x="513619" y="4120821"/>
              <a:ext cx="548640" cy="8229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/>
                  <a:cs typeface="Arial"/>
                </a:rPr>
                <a:t>19</a:t>
              </a:r>
              <a:endParaRPr lang="en-US" sz="1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7" name="Group 66" descr="Help Desk (SAO) - HCM Overview + Introduction to Reporting + MSS + &#10;Recruiting and Onboarding + Manage HR Transactions (instructor led) + Talent Management + Performance Management + Manage Payroll (instructor led) + Manage Time &amp; Absence (instructor led) + &#10; Security Partner Fundamentals - estimated duration 15.5 hours&#10;">
            <a:extLst>
              <a:ext uri="{FF2B5EF4-FFF2-40B4-BE49-F238E27FC236}">
                <a16:creationId xmlns:a16="http://schemas.microsoft.com/office/drawing/2014/main" id="{CBF070D6-F44B-AB71-5495-EE71B8C4FC19}"/>
              </a:ext>
            </a:extLst>
          </p:cNvPr>
          <p:cNvGrpSpPr/>
          <p:nvPr/>
        </p:nvGrpSpPr>
        <p:grpSpPr>
          <a:xfrm>
            <a:off x="95183" y="8770031"/>
            <a:ext cx="7589520" cy="640080"/>
            <a:chOff x="87546" y="6638666"/>
            <a:chExt cx="7622254" cy="548640"/>
          </a:xfrm>
          <a:solidFill>
            <a:schemeClr val="bg1">
              <a:lumMod val="95000"/>
            </a:schemeClr>
          </a:solidFill>
        </p:grpSpPr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3A1ADD83-4435-6489-034E-7C5585B9D9DD}"/>
                </a:ext>
              </a:extLst>
            </p:cNvPr>
            <p:cNvSpPr/>
            <p:nvPr/>
          </p:nvSpPr>
          <p:spPr>
            <a:xfrm>
              <a:off x="87546" y="6638666"/>
              <a:ext cx="128016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Help Desk (SAO)</a:t>
              </a:r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A3CEA848-9380-9C67-CB0B-B620A9810F39}"/>
                </a:ext>
              </a:extLst>
            </p:cNvPr>
            <p:cNvSpPr/>
            <p:nvPr/>
          </p:nvSpPr>
          <p:spPr>
            <a:xfrm>
              <a:off x="1488331" y="6638666"/>
              <a:ext cx="557784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HCM Overview + Introduction to Reporting + MSS + </a:t>
              </a:r>
            </a:p>
            <a:p>
              <a:pPr algn="ctr"/>
              <a:r>
                <a:rPr lang="en-US" sz="1000" b="1" u="sng" dirty="0">
                  <a:solidFill>
                    <a:schemeClr val="tx1"/>
                  </a:solidFill>
                  <a:latin typeface="Arial"/>
                  <a:cs typeface="Arial"/>
                </a:rPr>
                <a:t>Recruiting and Onboarding</a:t>
              </a:r>
              <a:r>
                <a:rPr lang="en-US" sz="1000" b="1" dirty="0">
                  <a:solidFill>
                    <a:schemeClr val="tx1"/>
                  </a:solidFill>
                  <a:latin typeface="Arial"/>
                  <a:cs typeface="Arial"/>
                </a:rPr>
                <a:t> + </a:t>
              </a:r>
              <a:r>
                <a:rPr lang="en-US" sz="1000" b="1" u="sng" dirty="0">
                  <a:solidFill>
                    <a:schemeClr val="tx1"/>
                  </a:solidFill>
                  <a:latin typeface="Arial"/>
                  <a:cs typeface="Arial"/>
                </a:rPr>
                <a:t>Manage HR Transactions </a:t>
              </a:r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+ Talent Management + Performance Management + </a:t>
              </a:r>
              <a:r>
                <a:rPr lang="en-US" sz="1000" b="1" u="sng" dirty="0">
                  <a:solidFill>
                    <a:schemeClr val="tx1"/>
                  </a:solidFill>
                  <a:latin typeface="Arial"/>
                  <a:cs typeface="Arial"/>
                </a:rPr>
                <a:t>Manage Payroll </a:t>
              </a:r>
              <a:r>
                <a:rPr lang="en-US" sz="1000" b="1" dirty="0">
                  <a:solidFill>
                    <a:schemeClr val="tx1"/>
                  </a:solidFill>
                  <a:latin typeface="Arial"/>
                  <a:cs typeface="Arial"/>
                </a:rPr>
                <a:t>+ </a:t>
              </a:r>
              <a:r>
                <a:rPr lang="en-US" sz="1000" b="1" u="sng" dirty="0">
                  <a:solidFill>
                    <a:schemeClr val="tx1"/>
                  </a:solidFill>
                  <a:latin typeface="Arial"/>
                  <a:cs typeface="Arial"/>
                </a:rPr>
                <a:t>Manage Time &amp; Absence</a:t>
              </a:r>
              <a:r>
                <a:rPr lang="en-US" sz="1000" b="1" i="1" u="sng" dirty="0">
                  <a:solidFill>
                    <a:schemeClr val="tx1"/>
                  </a:solidFill>
                  <a:latin typeface="Arial"/>
                  <a:cs typeface="Arial"/>
                </a:rPr>
                <a:t> </a:t>
              </a:r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+ </a:t>
              </a:r>
            </a:p>
            <a:p>
              <a:pPr algn="ctr"/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 Security Partner Fundamentals</a:t>
              </a:r>
              <a:endParaRPr lang="en-US" sz="1000" b="1" i="1" u="sng" dirty="0">
                <a:solidFill>
                  <a:schemeClr val="tx1"/>
                </a:solidFill>
                <a:latin typeface="Arial"/>
                <a:cs typeface="Arial"/>
              </a:endParaRPr>
            </a:p>
          </p:txBody>
        </p:sp>
        <p:sp>
          <p:nvSpPr>
            <p:cNvPr id="38" name="Rectangle: Rounded Corners 37">
              <a:extLst>
                <a:ext uri="{FF2B5EF4-FFF2-40B4-BE49-F238E27FC236}">
                  <a16:creationId xmlns:a16="http://schemas.microsoft.com/office/drawing/2014/main" id="{3F4080B6-D7C6-C111-7A11-4563DAAADFD3}"/>
                </a:ext>
              </a:extLst>
            </p:cNvPr>
            <p:cNvSpPr/>
            <p:nvPr/>
          </p:nvSpPr>
          <p:spPr>
            <a:xfrm>
              <a:off x="7161160" y="6638666"/>
              <a:ext cx="54864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/>
                  <a:cs typeface="Arial"/>
                </a:rPr>
                <a:t>15.5</a:t>
              </a:r>
              <a:endParaRPr lang="en-US" sz="1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32C12956-9EAC-6BB9-098D-EEE3D2D52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9209" y="9834833"/>
            <a:ext cx="1060315" cy="170675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7C489D0-BF70-C324-30E6-5C7426DC3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58251" y="9880097"/>
            <a:ext cx="855899" cy="12541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1 of 2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9F775866-D63E-2309-6AF3-78FAFF323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5183" y="1278097"/>
            <a:ext cx="7589520" cy="411480"/>
            <a:chOff x="81386" y="439897"/>
            <a:chExt cx="7622254" cy="411480"/>
          </a:xfrm>
        </p:grpSpPr>
        <p:sp>
          <p:nvSpPr>
            <p:cNvPr id="76" name="Rectangle: Rounded Corners 75">
              <a:extLst>
                <a:ext uri="{FF2B5EF4-FFF2-40B4-BE49-F238E27FC236}">
                  <a16:creationId xmlns:a16="http://schemas.microsoft.com/office/drawing/2014/main" id="{2079B3C1-F10C-E47D-7962-B7094BB32296}"/>
                </a:ext>
              </a:extLst>
            </p:cNvPr>
            <p:cNvSpPr/>
            <p:nvPr/>
          </p:nvSpPr>
          <p:spPr>
            <a:xfrm>
              <a:off x="81386" y="439897"/>
              <a:ext cx="1280160" cy="411480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Role</a:t>
              </a:r>
              <a:endParaRPr lang="en-US" sz="1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Rectangle: Rounded Corners 76">
              <a:extLst>
                <a:ext uri="{FF2B5EF4-FFF2-40B4-BE49-F238E27FC236}">
                  <a16:creationId xmlns:a16="http://schemas.microsoft.com/office/drawing/2014/main" id="{433852C4-458B-3D2A-67AF-447371F567B6}"/>
                </a:ext>
              </a:extLst>
            </p:cNvPr>
            <p:cNvSpPr/>
            <p:nvPr/>
          </p:nvSpPr>
          <p:spPr>
            <a:xfrm>
              <a:off x="1482171" y="439897"/>
              <a:ext cx="5577840" cy="411480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Courses in Learning Program</a:t>
              </a:r>
              <a:br>
                <a:rPr lang="en-US" sz="1100" b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000" b="1" i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eLearning</a:t>
              </a:r>
              <a:r>
                <a:rPr lang="en-US" sz="1000" b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| </a:t>
              </a:r>
              <a:r>
                <a:rPr lang="en-US" sz="1000" b="1" u="sng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Instructor Led</a:t>
              </a:r>
            </a:p>
          </p:txBody>
        </p:sp>
        <p:sp>
          <p:nvSpPr>
            <p:cNvPr id="78" name="Rectangle: Rounded Corners 77">
              <a:extLst>
                <a:ext uri="{FF2B5EF4-FFF2-40B4-BE49-F238E27FC236}">
                  <a16:creationId xmlns:a16="http://schemas.microsoft.com/office/drawing/2014/main" id="{90B8887F-B6A9-1B67-E1E8-D05F86AE5D85}"/>
                </a:ext>
              </a:extLst>
            </p:cNvPr>
            <p:cNvSpPr/>
            <p:nvPr/>
          </p:nvSpPr>
          <p:spPr>
            <a:xfrm>
              <a:off x="7155000" y="439897"/>
              <a:ext cx="548640" cy="411480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b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Est. Hours</a:t>
              </a:r>
            </a:p>
          </p:txBody>
        </p:sp>
      </p:grpSp>
      <p:pic>
        <p:nvPicPr>
          <p:cNvPr id="80" name="Picture 79">
            <a:extLst>
              <a:ext uri="{FF2B5EF4-FFF2-40B4-BE49-F238E27FC236}">
                <a16:creationId xmlns:a16="http://schemas.microsoft.com/office/drawing/2014/main" id="{84D32CD2-BF3D-D70F-CBD2-5DB105DF5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4097" y="178326"/>
            <a:ext cx="1704207" cy="274320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160578F-7F4A-4A6B-6A17-3A3A03D5AE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91300" y="53348"/>
            <a:ext cx="1128224" cy="27432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90C3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As of </a:t>
            </a:r>
            <a:r>
              <a:rPr lang="en-US" sz="1200" b="1">
                <a:solidFill>
                  <a:schemeClr val="tx1"/>
                </a:solidFill>
              </a:rPr>
              <a:t>4/14/26</a:t>
            </a:r>
            <a:endParaRPr lang="en-US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409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C344D-1E71-9A71-0371-7E549BB0F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98DABDC-3360-BBEC-8DE2-78307C46908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458251" y="9809741"/>
            <a:ext cx="855899" cy="252918"/>
          </a:xfrm>
          <a:prstGeom prst="round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2 of 2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AC31342-D011-57EB-DED0-C0D3CBCAA35B}"/>
              </a:ext>
            </a:extLst>
          </p:cNvPr>
          <p:cNvSpPr/>
          <p:nvPr/>
        </p:nvSpPr>
        <p:spPr>
          <a:xfrm>
            <a:off x="95183" y="696150"/>
            <a:ext cx="7612530" cy="3322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HCM/Payroll Foundational and Role Based Learning Programs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Below is a summary of the GA@WORK HCM + Pay Learning Programs and the estimated time to complete each. </a:t>
            </a:r>
            <a:br>
              <a: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details on courses and Learning Programs, visit the </a:t>
            </a:r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GA@WORK Resource Library</a:t>
            </a:r>
            <a:r>
              <a: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2E4FE206-709C-7BAE-71B1-EF8C22048F3A}"/>
              </a:ext>
            </a:extLst>
          </p:cNvPr>
          <p:cNvSpPr/>
          <p:nvPr/>
        </p:nvSpPr>
        <p:spPr>
          <a:xfrm>
            <a:off x="95183" y="1771572"/>
            <a:ext cx="7589520" cy="228600"/>
          </a:xfrm>
          <a:prstGeom prst="round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Role Based Learning Programs</a:t>
            </a:r>
          </a:p>
        </p:txBody>
      </p:sp>
      <p:grpSp>
        <p:nvGrpSpPr>
          <p:cNvPr id="33" name="Group 32" descr="HR Director - Intro to Reporting, Manage HR Transations (instructor-led), Manage Compensation (instructor-led)- estimated duration 5 hours.">
            <a:extLst>
              <a:ext uri="{FF2B5EF4-FFF2-40B4-BE49-F238E27FC236}">
                <a16:creationId xmlns:a16="http://schemas.microsoft.com/office/drawing/2014/main" id="{BCF312C7-E121-9423-7BFF-85FAC2A2414B}"/>
              </a:ext>
            </a:extLst>
          </p:cNvPr>
          <p:cNvGrpSpPr/>
          <p:nvPr/>
        </p:nvGrpSpPr>
        <p:grpSpPr>
          <a:xfrm>
            <a:off x="91440" y="2091205"/>
            <a:ext cx="7589520" cy="365760"/>
            <a:chOff x="87546" y="7288767"/>
            <a:chExt cx="7622254" cy="548640"/>
          </a:xfrm>
          <a:solidFill>
            <a:schemeClr val="bg1">
              <a:lumMod val="95000"/>
            </a:schemeClr>
          </a:solidFill>
        </p:grpSpPr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EB537AD2-257D-BABC-5B83-CE291DA4B5E7}"/>
                </a:ext>
              </a:extLst>
            </p:cNvPr>
            <p:cNvSpPr/>
            <p:nvPr/>
          </p:nvSpPr>
          <p:spPr>
            <a:xfrm>
              <a:off x="87546" y="7288767"/>
              <a:ext cx="128016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HR Director</a:t>
              </a: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50EE671B-E7CF-B694-37A5-20403E43D143}"/>
                </a:ext>
              </a:extLst>
            </p:cNvPr>
            <p:cNvSpPr/>
            <p:nvPr/>
          </p:nvSpPr>
          <p:spPr>
            <a:xfrm>
              <a:off x="1488331" y="7288767"/>
              <a:ext cx="557784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i="1">
                  <a:solidFill>
                    <a:schemeClr val="tx1"/>
                  </a:solidFill>
                  <a:latin typeface="Arial"/>
                  <a:cs typeface="Arial"/>
                </a:rPr>
                <a:t> Introduction to Reporting + </a:t>
              </a:r>
              <a:r>
                <a:rPr lang="en-US" sz="1000" b="1" i="1" u="sng">
                  <a:solidFill>
                    <a:schemeClr val="tx1"/>
                  </a:solidFill>
                  <a:latin typeface="Arial"/>
                  <a:cs typeface="Arial"/>
                </a:rPr>
                <a:t>Manage HR Transactions </a:t>
              </a:r>
              <a:r>
                <a:rPr lang="en-US" sz="1000" b="1" i="1">
                  <a:solidFill>
                    <a:schemeClr val="tx1"/>
                  </a:solidFill>
                  <a:latin typeface="Arial"/>
                  <a:cs typeface="Arial"/>
                </a:rPr>
                <a:t>+  </a:t>
              </a:r>
              <a:r>
                <a:rPr lang="en-US" sz="1000" b="1" i="1" u="sng">
                  <a:solidFill>
                    <a:schemeClr val="tx1"/>
                  </a:solidFill>
                  <a:latin typeface="Arial"/>
                  <a:cs typeface="Arial"/>
                </a:rPr>
                <a:t>Manage Compensation</a:t>
              </a:r>
              <a:endParaRPr lang="en-US" sz="1000"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2F552F08-18F0-9277-2550-5DB6AE1993CA}"/>
                </a:ext>
              </a:extLst>
            </p:cNvPr>
            <p:cNvSpPr/>
            <p:nvPr/>
          </p:nvSpPr>
          <p:spPr>
            <a:xfrm>
              <a:off x="7161160" y="7288767"/>
              <a:ext cx="54864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34" name="Group 33" descr="HR Partner - HCM Overview + Introduction to Reporting + &#10;Manage HR Transactions (instructor-led) + Talent Management + Performance Management + &#10;Manage Compensation  (instructor-led) + Onboarding Setup - estimated duration 7.5 hours&#10;">
            <a:extLst>
              <a:ext uri="{FF2B5EF4-FFF2-40B4-BE49-F238E27FC236}">
                <a16:creationId xmlns:a16="http://schemas.microsoft.com/office/drawing/2014/main" id="{57475D71-5C0E-E894-AC6F-6FD6F9DC62FF}"/>
              </a:ext>
            </a:extLst>
          </p:cNvPr>
          <p:cNvGrpSpPr/>
          <p:nvPr/>
        </p:nvGrpSpPr>
        <p:grpSpPr>
          <a:xfrm>
            <a:off x="91440" y="2555473"/>
            <a:ext cx="7589520" cy="548640"/>
            <a:chOff x="87546" y="7938868"/>
            <a:chExt cx="7622254" cy="548640"/>
          </a:xfrm>
          <a:solidFill>
            <a:schemeClr val="bg1">
              <a:lumMod val="95000"/>
            </a:schemeClr>
          </a:solidFill>
        </p:grpSpPr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97472014-4C76-F760-99D1-30C62AFF63E2}"/>
                </a:ext>
              </a:extLst>
            </p:cNvPr>
            <p:cNvSpPr/>
            <p:nvPr/>
          </p:nvSpPr>
          <p:spPr>
            <a:xfrm>
              <a:off x="87546" y="7938868"/>
              <a:ext cx="128016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HR Partner</a:t>
              </a:r>
            </a:p>
          </p:txBody>
        </p:sp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7122D379-07F1-96EB-E135-38CD0D0CD2EA}"/>
                </a:ext>
              </a:extLst>
            </p:cNvPr>
            <p:cNvSpPr/>
            <p:nvPr/>
          </p:nvSpPr>
          <p:spPr>
            <a:xfrm>
              <a:off x="1488331" y="7938868"/>
              <a:ext cx="557784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HCM Overview + Introduction to Reporting + </a:t>
              </a:r>
            </a:p>
            <a:p>
              <a:pPr algn="ctr"/>
              <a:r>
                <a:rPr lang="en-US" sz="1000" b="1" i="1" u="sng" dirty="0">
                  <a:solidFill>
                    <a:schemeClr val="tx1"/>
                  </a:solidFill>
                  <a:latin typeface="Arial"/>
                  <a:cs typeface="Arial"/>
                </a:rPr>
                <a:t>Manage HR Transactions </a:t>
              </a:r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+ Talent Management + Performance Management + </a:t>
              </a:r>
            </a:p>
            <a:p>
              <a:pPr algn="ctr"/>
              <a:r>
                <a:rPr lang="en-US" sz="1000" b="1" i="1" u="sng" dirty="0">
                  <a:solidFill>
                    <a:schemeClr val="tx1"/>
                  </a:solidFill>
                  <a:latin typeface="Arial"/>
                  <a:cs typeface="Arial"/>
                </a:rPr>
                <a:t>Manage Compensation </a:t>
              </a:r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+ Onboarding Setup</a:t>
              </a:r>
              <a:endParaRPr lang="en-US" sz="1000" b="1" dirty="0">
                <a:solidFill>
                  <a:schemeClr val="tx1"/>
                </a:solidFill>
                <a:latin typeface="Arial"/>
                <a:cs typeface="Arial"/>
              </a:endParaRPr>
            </a:p>
          </p:txBody>
        </p:sp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6DB95D70-F8B7-C0C0-D0A0-850966EC0AB3}"/>
                </a:ext>
              </a:extLst>
            </p:cNvPr>
            <p:cNvSpPr/>
            <p:nvPr/>
          </p:nvSpPr>
          <p:spPr>
            <a:xfrm>
              <a:off x="7161160" y="7938868"/>
              <a:ext cx="54864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/>
                  <a:cs typeface="Arial"/>
                </a:rPr>
                <a:t>7.5</a:t>
              </a:r>
              <a:endParaRPr lang="en-US" sz="1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0" name="Group 69" descr="HR Specialist - Introduction to Reporting, Manage HR Transactions (instructor-led), Manage Compensation (instructor - led )- estimated duration 5 horus.">
            <a:extLst>
              <a:ext uri="{FF2B5EF4-FFF2-40B4-BE49-F238E27FC236}">
                <a16:creationId xmlns:a16="http://schemas.microsoft.com/office/drawing/2014/main" id="{B613B3CD-5B6A-85EB-AA50-3F01EE314AF5}"/>
              </a:ext>
            </a:extLst>
          </p:cNvPr>
          <p:cNvGrpSpPr/>
          <p:nvPr/>
        </p:nvGrpSpPr>
        <p:grpSpPr>
          <a:xfrm>
            <a:off x="95183" y="3202621"/>
            <a:ext cx="7589520" cy="365760"/>
            <a:chOff x="87546" y="8588969"/>
            <a:chExt cx="7622254" cy="365760"/>
          </a:xfrm>
          <a:solidFill>
            <a:schemeClr val="bg1">
              <a:lumMod val="95000"/>
            </a:schemeClr>
          </a:solidFill>
        </p:grpSpPr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1BD6F2B5-F900-7CE0-D721-E226CC17ACF9}"/>
                </a:ext>
              </a:extLst>
            </p:cNvPr>
            <p:cNvSpPr/>
            <p:nvPr/>
          </p:nvSpPr>
          <p:spPr>
            <a:xfrm>
              <a:off x="87546" y="8588969"/>
              <a:ext cx="128016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HR Specialist</a:t>
              </a:r>
            </a:p>
          </p:txBody>
        </p:sp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id="{A47ACC74-3CE9-D2F6-7FFD-EB876246F760}"/>
                </a:ext>
              </a:extLst>
            </p:cNvPr>
            <p:cNvSpPr/>
            <p:nvPr/>
          </p:nvSpPr>
          <p:spPr>
            <a:xfrm>
              <a:off x="1488331" y="8588969"/>
              <a:ext cx="557784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i="1">
                  <a:solidFill>
                    <a:schemeClr val="tx1"/>
                  </a:solidFill>
                  <a:latin typeface="Arial"/>
                  <a:cs typeface="Arial"/>
                </a:rPr>
                <a:t> Introduction to Reporting +  </a:t>
              </a:r>
              <a:r>
                <a:rPr lang="en-US" sz="1000" b="1" i="1" u="sng">
                  <a:solidFill>
                    <a:schemeClr val="tx1"/>
                  </a:solidFill>
                  <a:latin typeface="Arial"/>
                  <a:cs typeface="Arial"/>
                </a:rPr>
                <a:t>Manage HR Transactions </a:t>
              </a:r>
              <a:r>
                <a:rPr lang="en-US" sz="1000" b="1" i="1">
                  <a:solidFill>
                    <a:schemeClr val="tx1"/>
                  </a:solidFill>
                  <a:latin typeface="Arial"/>
                  <a:cs typeface="Arial"/>
                </a:rPr>
                <a:t>+ </a:t>
              </a:r>
              <a:r>
                <a:rPr lang="en-US" sz="1000" b="1" i="1" u="sng">
                  <a:solidFill>
                    <a:schemeClr val="tx1"/>
                  </a:solidFill>
                  <a:latin typeface="Arial"/>
                  <a:cs typeface="Arial"/>
                </a:rPr>
                <a:t>Manage Compensation</a:t>
              </a:r>
              <a:endParaRPr lang="en-US" sz="1000"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id="{5126E6E4-B0C9-FE70-5D4C-AC7BB2BEEF8F}"/>
                </a:ext>
              </a:extLst>
            </p:cNvPr>
            <p:cNvSpPr/>
            <p:nvPr/>
          </p:nvSpPr>
          <p:spPr>
            <a:xfrm>
              <a:off x="7161160" y="8588969"/>
              <a:ext cx="54864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5" name="Group 4" descr="Instructor - Introduction to Reportiong, Learning for Instructors (instructor - led ) - estimated duration 3 hours.">
            <a:extLst>
              <a:ext uri="{FF2B5EF4-FFF2-40B4-BE49-F238E27FC236}">
                <a16:creationId xmlns:a16="http://schemas.microsoft.com/office/drawing/2014/main" id="{21932DEF-13EC-F0EB-766B-17D294E1EAC2}"/>
              </a:ext>
            </a:extLst>
          </p:cNvPr>
          <p:cNvGrpSpPr/>
          <p:nvPr/>
        </p:nvGrpSpPr>
        <p:grpSpPr>
          <a:xfrm>
            <a:off x="94355" y="3666889"/>
            <a:ext cx="7589520" cy="365760"/>
            <a:chOff x="87546" y="9239067"/>
            <a:chExt cx="7622254" cy="365760"/>
          </a:xfrm>
          <a:solidFill>
            <a:schemeClr val="bg1">
              <a:lumMod val="95000"/>
            </a:schemeClr>
          </a:solidFill>
        </p:grpSpPr>
        <p:sp>
          <p:nvSpPr>
            <p:cNvPr id="50" name="Rectangle: Rounded Corners 49">
              <a:extLst>
                <a:ext uri="{FF2B5EF4-FFF2-40B4-BE49-F238E27FC236}">
                  <a16:creationId xmlns:a16="http://schemas.microsoft.com/office/drawing/2014/main" id="{D22CD392-B22B-0326-9999-5B9F23A99D83}"/>
                </a:ext>
              </a:extLst>
            </p:cNvPr>
            <p:cNvSpPr/>
            <p:nvPr/>
          </p:nvSpPr>
          <p:spPr>
            <a:xfrm>
              <a:off x="87546" y="9239067"/>
              <a:ext cx="1280160" cy="36576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Instructor</a:t>
              </a:r>
            </a:p>
          </p:txBody>
        </p: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B67581AF-835F-38FD-4908-9F90795C73BB}"/>
                </a:ext>
              </a:extLst>
            </p:cNvPr>
            <p:cNvSpPr/>
            <p:nvPr/>
          </p:nvSpPr>
          <p:spPr>
            <a:xfrm>
              <a:off x="1488331" y="9239067"/>
              <a:ext cx="5577840" cy="36576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i="1">
                  <a:solidFill>
                    <a:schemeClr val="tx1"/>
                  </a:solidFill>
                  <a:latin typeface="Arial"/>
                  <a:cs typeface="Arial"/>
                </a:rPr>
                <a:t>Introduction to Reporting + </a:t>
              </a:r>
              <a:r>
                <a:rPr lang="en-US" sz="1000" b="1" u="sng">
                  <a:solidFill>
                    <a:schemeClr val="tx1"/>
                  </a:solidFill>
                  <a:latin typeface="Arial"/>
                  <a:cs typeface="Arial"/>
                </a:rPr>
                <a:t>Learning for Instructors</a:t>
              </a:r>
              <a:endParaRPr lang="en-US" sz="1000" b="1" i="1">
                <a:solidFill>
                  <a:schemeClr val="tx1"/>
                </a:solidFill>
                <a:latin typeface="Arial"/>
                <a:cs typeface="Arial"/>
              </a:endParaRPr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0A42E1D0-B830-5A76-008D-94687A37F177}"/>
                </a:ext>
              </a:extLst>
            </p:cNvPr>
            <p:cNvSpPr/>
            <p:nvPr/>
          </p:nvSpPr>
          <p:spPr>
            <a:xfrm>
              <a:off x="7161160" y="9239067"/>
              <a:ext cx="548640" cy="36576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13" name="Group 12" descr="Learning Admin and Learning Partner - Introduction to Reportiong - estimated duration 1 hour">
            <a:extLst>
              <a:ext uri="{FF2B5EF4-FFF2-40B4-BE49-F238E27FC236}">
                <a16:creationId xmlns:a16="http://schemas.microsoft.com/office/drawing/2014/main" id="{2E6002D5-0D41-E251-E11A-C11EDECB4D64}"/>
              </a:ext>
            </a:extLst>
          </p:cNvPr>
          <p:cNvGrpSpPr/>
          <p:nvPr/>
        </p:nvGrpSpPr>
        <p:grpSpPr>
          <a:xfrm>
            <a:off x="94355" y="4131157"/>
            <a:ext cx="7589520" cy="365760"/>
            <a:chOff x="101164" y="1937265"/>
            <a:chExt cx="7612530" cy="548640"/>
          </a:xfrm>
          <a:solidFill>
            <a:schemeClr val="bg1">
              <a:lumMod val="95000"/>
            </a:schemeClr>
          </a:solidFill>
        </p:grpSpPr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832BB2D0-2D71-6B11-9A35-DFDE498FE0F2}"/>
                </a:ext>
              </a:extLst>
            </p:cNvPr>
            <p:cNvSpPr/>
            <p:nvPr/>
          </p:nvSpPr>
          <p:spPr>
            <a:xfrm>
              <a:off x="101164" y="1937265"/>
              <a:ext cx="128016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Learning Admin &amp; Partner</a:t>
              </a:r>
            </a:p>
          </p:txBody>
        </p:sp>
        <p:sp>
          <p:nvSpPr>
            <p:cNvPr id="54" name="Rectangle: Rounded Corners 53">
              <a:extLst>
                <a:ext uri="{FF2B5EF4-FFF2-40B4-BE49-F238E27FC236}">
                  <a16:creationId xmlns:a16="http://schemas.microsoft.com/office/drawing/2014/main" id="{9C1C7841-1418-1F5D-8D7E-D3317B4A9BCE}"/>
                </a:ext>
              </a:extLst>
            </p:cNvPr>
            <p:cNvSpPr/>
            <p:nvPr/>
          </p:nvSpPr>
          <p:spPr>
            <a:xfrm>
              <a:off x="1492221" y="1937265"/>
              <a:ext cx="557784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i="1">
                  <a:solidFill>
                    <a:schemeClr val="tx1"/>
                  </a:solidFill>
                  <a:latin typeface="Arial"/>
                  <a:cs typeface="Arial"/>
                </a:rPr>
                <a:t> Introduction to Reporting</a:t>
              </a:r>
            </a:p>
          </p:txBody>
        </p:sp>
        <p:sp>
          <p:nvSpPr>
            <p:cNvPr id="55" name="Rectangle: Rounded Corners 54">
              <a:extLst>
                <a:ext uri="{FF2B5EF4-FFF2-40B4-BE49-F238E27FC236}">
                  <a16:creationId xmlns:a16="http://schemas.microsoft.com/office/drawing/2014/main" id="{A439A6AB-A31B-93DF-FA3C-378323688435}"/>
                </a:ext>
              </a:extLst>
            </p:cNvPr>
            <p:cNvSpPr/>
            <p:nvPr/>
          </p:nvSpPr>
          <p:spPr>
            <a:xfrm>
              <a:off x="7165054" y="1937265"/>
              <a:ext cx="54864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9" name="Group 8" descr="Payroll Partner - Intro to Reporting, Manage Payroll (instructor-led) - estimated duration 9 hours">
            <a:extLst>
              <a:ext uri="{FF2B5EF4-FFF2-40B4-BE49-F238E27FC236}">
                <a16:creationId xmlns:a16="http://schemas.microsoft.com/office/drawing/2014/main" id="{BDF09D6D-1856-8921-06D0-0364B9933776}"/>
              </a:ext>
            </a:extLst>
          </p:cNvPr>
          <p:cNvGrpSpPr/>
          <p:nvPr/>
        </p:nvGrpSpPr>
        <p:grpSpPr>
          <a:xfrm>
            <a:off x="91440" y="4607730"/>
            <a:ext cx="7589520" cy="365760"/>
            <a:chOff x="107324" y="3227258"/>
            <a:chExt cx="7612530" cy="548640"/>
          </a:xfrm>
          <a:solidFill>
            <a:schemeClr val="bg1">
              <a:lumMod val="95000"/>
            </a:schemeClr>
          </a:solidFill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8F38B7FD-20E6-04DE-DA4A-40AFF754317F}"/>
                </a:ext>
              </a:extLst>
            </p:cNvPr>
            <p:cNvSpPr/>
            <p:nvPr/>
          </p:nvSpPr>
          <p:spPr>
            <a:xfrm>
              <a:off x="107324" y="3227258"/>
              <a:ext cx="128016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Payroll Partner</a:t>
              </a: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477E50DA-6EB9-C2E4-CBCA-3290541E5210}"/>
                </a:ext>
              </a:extLst>
            </p:cNvPr>
            <p:cNvSpPr/>
            <p:nvPr/>
          </p:nvSpPr>
          <p:spPr>
            <a:xfrm>
              <a:off x="1498381" y="3227258"/>
              <a:ext cx="557784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Introduction to Reporting + </a:t>
              </a:r>
              <a:r>
                <a:rPr lang="en-US" sz="1000" b="1" u="sng" dirty="0">
                  <a:solidFill>
                    <a:schemeClr val="tx1"/>
                  </a:solidFill>
                  <a:latin typeface="Arial"/>
                  <a:cs typeface="Arial"/>
                </a:rPr>
                <a:t>Manage Payroll</a:t>
              </a:r>
              <a:endParaRPr lang="en-US" sz="1000" b="1" i="1" dirty="0">
                <a:solidFill>
                  <a:schemeClr val="tx1"/>
                </a:solidFill>
                <a:latin typeface="Arial"/>
                <a:cs typeface="Arial"/>
              </a:endParaRP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87954881-9321-3E30-E7B1-7F260523AFC0}"/>
                </a:ext>
              </a:extLst>
            </p:cNvPr>
            <p:cNvSpPr/>
            <p:nvPr/>
          </p:nvSpPr>
          <p:spPr>
            <a:xfrm>
              <a:off x="7171214" y="3227258"/>
              <a:ext cx="54864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</a:t>
              </a:r>
            </a:p>
          </p:txBody>
        </p:sp>
      </p:grpSp>
      <p:grpSp>
        <p:nvGrpSpPr>
          <p:cNvPr id="14" name="Group 13" descr="Payroll Liaison - Introduction to Reporting, GA@WORK for Payroll Liaisons - estimated duration 2 hours">
            <a:extLst>
              <a:ext uri="{FF2B5EF4-FFF2-40B4-BE49-F238E27FC236}">
                <a16:creationId xmlns:a16="http://schemas.microsoft.com/office/drawing/2014/main" id="{03BDBD7A-CD0F-F07F-5BE4-B728FEE81FC0}"/>
              </a:ext>
            </a:extLst>
          </p:cNvPr>
          <p:cNvGrpSpPr/>
          <p:nvPr/>
        </p:nvGrpSpPr>
        <p:grpSpPr>
          <a:xfrm>
            <a:off x="91440" y="5077564"/>
            <a:ext cx="7589520" cy="365760"/>
            <a:chOff x="107324" y="3227258"/>
            <a:chExt cx="7612530" cy="548640"/>
          </a:xfrm>
          <a:solidFill>
            <a:schemeClr val="bg1">
              <a:lumMod val="95000"/>
            </a:schemeClr>
          </a:solidFill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A29AEE4A-7455-C7E0-8187-77B5CB2D8CAA}"/>
                </a:ext>
              </a:extLst>
            </p:cNvPr>
            <p:cNvSpPr/>
            <p:nvPr/>
          </p:nvSpPr>
          <p:spPr>
            <a:xfrm>
              <a:off x="107324" y="3227258"/>
              <a:ext cx="128016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Payroll Liaison</a:t>
              </a:r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03D5C02B-A279-376E-B5E6-E5D5D4F963C6}"/>
                </a:ext>
              </a:extLst>
            </p:cNvPr>
            <p:cNvSpPr/>
            <p:nvPr/>
          </p:nvSpPr>
          <p:spPr>
            <a:xfrm>
              <a:off x="1498381" y="3227258"/>
              <a:ext cx="557784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i="1" dirty="0">
                  <a:solidFill>
                    <a:schemeClr val="tx1"/>
                  </a:solidFill>
                  <a:latin typeface="Arial"/>
                  <a:cs typeface="Arial"/>
                </a:rPr>
                <a:t>Introduction to Reporting + </a:t>
              </a:r>
              <a:r>
                <a:rPr lang="en-US" sz="1000" b="1" dirty="0">
                  <a:solidFill>
                    <a:schemeClr val="tx1"/>
                  </a:solidFill>
                  <a:latin typeface="Arial"/>
                  <a:cs typeface="Arial"/>
                </a:rPr>
                <a:t>GA@WORK for Payroll Liaisons</a:t>
              </a:r>
              <a:endParaRPr lang="en-US" sz="1000" b="1" i="1" dirty="0">
                <a:solidFill>
                  <a:schemeClr val="tx1"/>
                </a:solidFill>
                <a:latin typeface="Arial"/>
                <a:cs typeface="Arial"/>
              </a:endParaRP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3999AD7A-3A7C-0584-B328-BCB8A1E3DADB}"/>
                </a:ext>
              </a:extLst>
            </p:cNvPr>
            <p:cNvSpPr/>
            <p:nvPr/>
          </p:nvSpPr>
          <p:spPr>
            <a:xfrm>
              <a:off x="7171214" y="3227258"/>
              <a:ext cx="54864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7" name="Group 16" descr="Recruiter, Recruiting Coordinator and Recruiting Manager - Introduction to Reportiong, Recruiting &amp; Onboarding (instructor-led) -estimated duration 3.5 hours&#10;">
            <a:extLst>
              <a:ext uri="{FF2B5EF4-FFF2-40B4-BE49-F238E27FC236}">
                <a16:creationId xmlns:a16="http://schemas.microsoft.com/office/drawing/2014/main" id="{8746BE30-B0C7-4D38-DBE6-9C71113EB29E}"/>
              </a:ext>
            </a:extLst>
          </p:cNvPr>
          <p:cNvGrpSpPr/>
          <p:nvPr/>
        </p:nvGrpSpPr>
        <p:grpSpPr>
          <a:xfrm>
            <a:off x="94355" y="5530745"/>
            <a:ext cx="7589520" cy="830687"/>
            <a:chOff x="107324" y="4530702"/>
            <a:chExt cx="7612530" cy="548640"/>
          </a:xfrm>
          <a:solidFill>
            <a:schemeClr val="bg1">
              <a:lumMod val="95000"/>
            </a:schemeClr>
          </a:solidFill>
        </p:grpSpPr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4A213205-A64F-DF95-DC00-1338F5E5FEA8}"/>
                </a:ext>
              </a:extLst>
            </p:cNvPr>
            <p:cNvSpPr/>
            <p:nvPr/>
          </p:nvSpPr>
          <p:spPr>
            <a:xfrm>
              <a:off x="107324" y="4530702"/>
              <a:ext cx="128016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Recruiter, Recruiting Coordinator and Recruiting Manager</a:t>
              </a:r>
            </a:p>
          </p:txBody>
        </p:sp>
        <p:sp>
          <p:nvSpPr>
            <p:cNvPr id="72" name="Rectangle: Rounded Corners 71">
              <a:extLst>
                <a:ext uri="{FF2B5EF4-FFF2-40B4-BE49-F238E27FC236}">
                  <a16:creationId xmlns:a16="http://schemas.microsoft.com/office/drawing/2014/main" id="{4F3F318B-AA86-6007-D602-E251346AD570}"/>
                </a:ext>
              </a:extLst>
            </p:cNvPr>
            <p:cNvSpPr/>
            <p:nvPr/>
          </p:nvSpPr>
          <p:spPr>
            <a:xfrm>
              <a:off x="1498381" y="4530702"/>
              <a:ext cx="557784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i="1">
                  <a:solidFill>
                    <a:schemeClr val="tx1"/>
                  </a:solidFill>
                  <a:latin typeface="Arial"/>
                  <a:cs typeface="Arial"/>
                </a:rPr>
                <a:t>Introduction to Reporting +  </a:t>
              </a:r>
              <a:r>
                <a:rPr lang="en-US" sz="1000" b="1" u="sng">
                  <a:solidFill>
                    <a:schemeClr val="tx1"/>
                  </a:solidFill>
                  <a:latin typeface="Arial"/>
                  <a:cs typeface="Arial"/>
                </a:rPr>
                <a:t>Recruiting &amp; Onboarding</a:t>
              </a:r>
              <a:endParaRPr lang="en-US" sz="1000" b="1" i="1">
                <a:solidFill>
                  <a:schemeClr val="tx1"/>
                </a:solidFill>
                <a:latin typeface="Arial"/>
                <a:cs typeface="Arial"/>
              </a:endParaRPr>
            </a:p>
          </p:txBody>
        </p:sp>
        <p:sp>
          <p:nvSpPr>
            <p:cNvPr id="73" name="Rectangle: Rounded Corners 72">
              <a:extLst>
                <a:ext uri="{FF2B5EF4-FFF2-40B4-BE49-F238E27FC236}">
                  <a16:creationId xmlns:a16="http://schemas.microsoft.com/office/drawing/2014/main" id="{6ABDCB63-FB33-F9D6-C47C-099DFCA93E00}"/>
                </a:ext>
              </a:extLst>
            </p:cNvPr>
            <p:cNvSpPr/>
            <p:nvPr/>
          </p:nvSpPr>
          <p:spPr>
            <a:xfrm>
              <a:off x="7171214" y="4530702"/>
              <a:ext cx="54864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/>
                  <a:cs typeface="Arial"/>
                </a:rPr>
                <a:t>3.5</a:t>
              </a:r>
              <a:endParaRPr lang="en-US" sz="1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Group 19" descr="Security Partner - Introduction to Reporting, Security Partner Fundatmentals - estimated duration 2 hours">
            <a:extLst>
              <a:ext uri="{FF2B5EF4-FFF2-40B4-BE49-F238E27FC236}">
                <a16:creationId xmlns:a16="http://schemas.microsoft.com/office/drawing/2014/main" id="{2FEE8ADB-01ED-F34F-9FBC-7D1CEFCFACC8}"/>
              </a:ext>
            </a:extLst>
          </p:cNvPr>
          <p:cNvGrpSpPr/>
          <p:nvPr/>
        </p:nvGrpSpPr>
        <p:grpSpPr>
          <a:xfrm>
            <a:off x="94355" y="6459940"/>
            <a:ext cx="7589520" cy="365760"/>
            <a:chOff x="107324" y="6485868"/>
            <a:chExt cx="7612530" cy="548640"/>
          </a:xfrm>
          <a:solidFill>
            <a:schemeClr val="bg1">
              <a:lumMod val="95000"/>
            </a:schemeClr>
          </a:solidFill>
        </p:grpSpPr>
        <p:sp>
          <p:nvSpPr>
            <p:cNvPr id="81" name="Rectangle: Rounded Corners 80">
              <a:extLst>
                <a:ext uri="{FF2B5EF4-FFF2-40B4-BE49-F238E27FC236}">
                  <a16:creationId xmlns:a16="http://schemas.microsoft.com/office/drawing/2014/main" id="{EA5EC802-E933-8B0A-C90C-13E9444C4F1F}"/>
                </a:ext>
              </a:extLst>
            </p:cNvPr>
            <p:cNvSpPr/>
            <p:nvPr/>
          </p:nvSpPr>
          <p:spPr>
            <a:xfrm>
              <a:off x="107324" y="6485868"/>
              <a:ext cx="128016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Security Partner</a:t>
              </a:r>
            </a:p>
          </p:txBody>
        </p:sp>
        <p:sp>
          <p:nvSpPr>
            <p:cNvPr id="82" name="Rectangle: Rounded Corners 81">
              <a:extLst>
                <a:ext uri="{FF2B5EF4-FFF2-40B4-BE49-F238E27FC236}">
                  <a16:creationId xmlns:a16="http://schemas.microsoft.com/office/drawing/2014/main" id="{340980BA-8C4C-05BC-BC3D-2F05F2A08543}"/>
                </a:ext>
              </a:extLst>
            </p:cNvPr>
            <p:cNvSpPr/>
            <p:nvPr/>
          </p:nvSpPr>
          <p:spPr>
            <a:xfrm>
              <a:off x="1498381" y="6485868"/>
              <a:ext cx="557784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i="1">
                  <a:solidFill>
                    <a:schemeClr val="tx1"/>
                  </a:solidFill>
                  <a:latin typeface="Arial"/>
                  <a:cs typeface="Arial"/>
                </a:rPr>
                <a:t>Introduction to Reporting + Security Partner Fundamentals</a:t>
              </a:r>
              <a:endParaRPr lang="en-US" sz="1000" b="1">
                <a:solidFill>
                  <a:schemeClr val="tx1"/>
                </a:solidFill>
                <a:latin typeface="Arial"/>
                <a:cs typeface="Arial"/>
              </a:endParaRPr>
            </a:p>
          </p:txBody>
        </p:sp>
        <p:sp>
          <p:nvSpPr>
            <p:cNvPr id="83" name="Rectangle: Rounded Corners 82">
              <a:extLst>
                <a:ext uri="{FF2B5EF4-FFF2-40B4-BE49-F238E27FC236}">
                  <a16:creationId xmlns:a16="http://schemas.microsoft.com/office/drawing/2014/main" id="{098FB2B3-958D-6D2E-8B12-EFE4E478EB8A}"/>
                </a:ext>
              </a:extLst>
            </p:cNvPr>
            <p:cNvSpPr/>
            <p:nvPr/>
          </p:nvSpPr>
          <p:spPr>
            <a:xfrm>
              <a:off x="7171214" y="6485868"/>
              <a:ext cx="54864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1" name="Group 20" descr="Talent Partner &amp; Talent Pool Manager - Talent Management, Performance Managemetn - estimated duration 2 horus">
            <a:extLst>
              <a:ext uri="{FF2B5EF4-FFF2-40B4-BE49-F238E27FC236}">
                <a16:creationId xmlns:a16="http://schemas.microsoft.com/office/drawing/2014/main" id="{EF46A8E9-8D0D-D0E5-2FB7-404B73C98A8D}"/>
              </a:ext>
            </a:extLst>
          </p:cNvPr>
          <p:cNvGrpSpPr/>
          <p:nvPr/>
        </p:nvGrpSpPr>
        <p:grpSpPr>
          <a:xfrm>
            <a:off x="94355" y="6924208"/>
            <a:ext cx="7589520" cy="627393"/>
            <a:chOff x="107324" y="7137590"/>
            <a:chExt cx="7612530" cy="548640"/>
          </a:xfrm>
          <a:solidFill>
            <a:schemeClr val="bg1">
              <a:lumMod val="95000"/>
            </a:schemeClr>
          </a:solidFill>
        </p:grpSpPr>
        <p:sp>
          <p:nvSpPr>
            <p:cNvPr id="85" name="Rectangle: Rounded Corners 84">
              <a:extLst>
                <a:ext uri="{FF2B5EF4-FFF2-40B4-BE49-F238E27FC236}">
                  <a16:creationId xmlns:a16="http://schemas.microsoft.com/office/drawing/2014/main" id="{41EC960F-807A-C96F-BFCF-65748437906E}"/>
                </a:ext>
              </a:extLst>
            </p:cNvPr>
            <p:cNvSpPr/>
            <p:nvPr/>
          </p:nvSpPr>
          <p:spPr>
            <a:xfrm>
              <a:off x="107324" y="7137590"/>
              <a:ext cx="128016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Talent Partner &amp; Talent Pool Manager</a:t>
              </a:r>
            </a:p>
          </p:txBody>
        </p:sp>
        <p:sp>
          <p:nvSpPr>
            <p:cNvPr id="86" name="Rectangle: Rounded Corners 85">
              <a:extLst>
                <a:ext uri="{FF2B5EF4-FFF2-40B4-BE49-F238E27FC236}">
                  <a16:creationId xmlns:a16="http://schemas.microsoft.com/office/drawing/2014/main" id="{7CA729CF-1513-B56E-3A55-4A56AC62809E}"/>
                </a:ext>
              </a:extLst>
            </p:cNvPr>
            <p:cNvSpPr/>
            <p:nvPr/>
          </p:nvSpPr>
          <p:spPr>
            <a:xfrm>
              <a:off x="1498381" y="7137590"/>
              <a:ext cx="557784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i="1">
                  <a:solidFill>
                    <a:schemeClr val="tx1"/>
                  </a:solidFill>
                  <a:latin typeface="Arial"/>
                  <a:cs typeface="Arial"/>
                </a:rPr>
                <a:t>Talent Management + Performance Management </a:t>
              </a:r>
            </a:p>
          </p:txBody>
        </p:sp>
        <p:sp>
          <p:nvSpPr>
            <p:cNvPr id="87" name="Rectangle: Rounded Corners 86">
              <a:extLst>
                <a:ext uri="{FF2B5EF4-FFF2-40B4-BE49-F238E27FC236}">
                  <a16:creationId xmlns:a16="http://schemas.microsoft.com/office/drawing/2014/main" id="{93B01419-8787-56ED-3294-D96BFD2841EA}"/>
                </a:ext>
              </a:extLst>
            </p:cNvPr>
            <p:cNvSpPr/>
            <p:nvPr/>
          </p:nvSpPr>
          <p:spPr>
            <a:xfrm>
              <a:off x="7171214" y="7137590"/>
              <a:ext cx="54864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" name="Group 3" descr="Time &amp; Absence Partner, Timekeeper - Intro to Reporting, Manage Time &amp; Absence (instructor-led) - estimated duration 3 hours">
            <a:extLst>
              <a:ext uri="{FF2B5EF4-FFF2-40B4-BE49-F238E27FC236}">
                <a16:creationId xmlns:a16="http://schemas.microsoft.com/office/drawing/2014/main" id="{3BB70D08-44FD-ED4C-CDF9-3BF99E5BC910}"/>
              </a:ext>
            </a:extLst>
          </p:cNvPr>
          <p:cNvGrpSpPr/>
          <p:nvPr/>
        </p:nvGrpSpPr>
        <p:grpSpPr>
          <a:xfrm>
            <a:off x="83177" y="7638678"/>
            <a:ext cx="7589520" cy="668221"/>
            <a:chOff x="107324" y="8441034"/>
            <a:chExt cx="7612530" cy="548640"/>
          </a:xfrm>
          <a:solidFill>
            <a:schemeClr val="bg1">
              <a:lumMod val="95000"/>
            </a:schemeClr>
          </a:solidFill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42D5673D-E8A5-F43B-B6D6-37D7FCB7F2C1}"/>
                </a:ext>
              </a:extLst>
            </p:cNvPr>
            <p:cNvSpPr/>
            <p:nvPr/>
          </p:nvSpPr>
          <p:spPr>
            <a:xfrm>
              <a:off x="107324" y="8441034"/>
              <a:ext cx="128016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Time &amp; Absence Partner &amp; Timekeeper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B994D36E-B3B7-9203-4D21-DB67517F2877}"/>
                </a:ext>
              </a:extLst>
            </p:cNvPr>
            <p:cNvSpPr/>
            <p:nvPr/>
          </p:nvSpPr>
          <p:spPr>
            <a:xfrm>
              <a:off x="1498381" y="8441034"/>
              <a:ext cx="557784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 i="1">
                  <a:solidFill>
                    <a:schemeClr val="tx1"/>
                  </a:solidFill>
                  <a:latin typeface="Arial"/>
                  <a:cs typeface="Arial"/>
                </a:rPr>
                <a:t>Introduction to Reporting +  </a:t>
              </a:r>
              <a:r>
                <a:rPr lang="en-US" sz="1000" b="1" u="sng">
                  <a:solidFill>
                    <a:schemeClr val="tx1"/>
                  </a:solidFill>
                  <a:latin typeface="Arial"/>
                  <a:cs typeface="Arial"/>
                </a:rPr>
                <a:t>Manage Time &amp; Absence</a:t>
              </a:r>
              <a:endParaRPr lang="en-US" sz="1000" b="1" i="1">
                <a:solidFill>
                  <a:schemeClr val="tx1"/>
                </a:solidFill>
                <a:latin typeface="Arial"/>
                <a:cs typeface="Arial"/>
              </a:endParaRP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342BD85D-415E-B35A-6FE1-4FB32D979BE4}"/>
                </a:ext>
              </a:extLst>
            </p:cNvPr>
            <p:cNvSpPr/>
            <p:nvPr/>
          </p:nvSpPr>
          <p:spPr>
            <a:xfrm>
              <a:off x="7171214" y="8441034"/>
              <a:ext cx="54864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52C4C5A-5169-7039-1DD2-AE8084AFC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5183" y="1278097"/>
            <a:ext cx="7589520" cy="411480"/>
            <a:chOff x="81386" y="439897"/>
            <a:chExt cx="7622254" cy="411480"/>
          </a:xfrm>
        </p:grpSpPr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F7599BBC-6DAC-2E00-1160-4EB96171EC4C}"/>
                </a:ext>
              </a:extLst>
            </p:cNvPr>
            <p:cNvSpPr/>
            <p:nvPr/>
          </p:nvSpPr>
          <p:spPr>
            <a:xfrm>
              <a:off x="81386" y="439897"/>
              <a:ext cx="1280160" cy="411480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Role</a:t>
              </a:r>
              <a:endParaRPr lang="en-US" sz="1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E0B02ECB-D61A-FD08-20F5-673AEB961A10}"/>
                </a:ext>
              </a:extLst>
            </p:cNvPr>
            <p:cNvSpPr/>
            <p:nvPr/>
          </p:nvSpPr>
          <p:spPr>
            <a:xfrm>
              <a:off x="1482171" y="439897"/>
              <a:ext cx="5577840" cy="411480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Courses in Learning Program</a:t>
              </a:r>
            </a:p>
            <a:p>
              <a:pPr algn="ctr"/>
              <a:r>
                <a:rPr lang="en-US" sz="1000" b="1" i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eLearning</a:t>
              </a:r>
              <a:r>
                <a:rPr lang="en-US" sz="1000" b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| </a:t>
              </a:r>
              <a:r>
                <a:rPr lang="en-US" sz="1000" b="1" u="sng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Instructor Led</a:t>
              </a:r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DE00EC2A-7D38-AC53-76C1-894DE9A56F02}"/>
                </a:ext>
              </a:extLst>
            </p:cNvPr>
            <p:cNvSpPr/>
            <p:nvPr/>
          </p:nvSpPr>
          <p:spPr>
            <a:xfrm>
              <a:off x="7155000" y="439897"/>
              <a:ext cx="548640" cy="411480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b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Est. Hours</a:t>
              </a:r>
            </a:p>
          </p:txBody>
        </p:sp>
      </p:grpSp>
      <p:pic>
        <p:nvPicPr>
          <p:cNvPr id="31" name="Picture 30">
            <a:extLst>
              <a:ext uri="{FF2B5EF4-FFF2-40B4-BE49-F238E27FC236}">
                <a16:creationId xmlns:a16="http://schemas.microsoft.com/office/drawing/2014/main" id="{C6036656-605E-BEBF-9835-F13089D607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4097" y="178326"/>
            <a:ext cx="1704207" cy="27432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BCC9E5FC-ECFE-AEB6-669C-CA8741468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9209" y="9834833"/>
            <a:ext cx="1060315" cy="170675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78CB5A8-8995-40EE-5878-EDE2984B42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91300" y="53348"/>
            <a:ext cx="1128224" cy="27432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90C3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>
                <a:solidFill>
                  <a:schemeClr val="tx1"/>
                </a:solidFill>
              </a:rPr>
              <a:t>As of 4/14/26</a:t>
            </a:r>
          </a:p>
        </p:txBody>
      </p:sp>
    </p:spTree>
    <p:extLst>
      <p:ext uri="{BB962C8B-B14F-4D97-AF65-F5344CB8AC3E}">
        <p14:creationId xmlns:p14="http://schemas.microsoft.com/office/powerpoint/2010/main" val="610448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99B7FC3D988F43BD6177899BF3F553" ma:contentTypeVersion="3" ma:contentTypeDescription="Create a new document." ma:contentTypeScope="" ma:versionID="94156333332f2351be9a4e14228d51da">
  <xsd:schema xmlns:xsd="http://www.w3.org/2001/XMLSchema" xmlns:xs="http://www.w3.org/2001/XMLSchema" xmlns:p="http://schemas.microsoft.com/office/2006/metadata/properties" xmlns:ns2="80d6bb72-ff96-4b72-bb56-9f01083e5c49" targetNamespace="http://schemas.microsoft.com/office/2006/metadata/properties" ma:root="true" ma:fieldsID="50d8317beca8c69232ff937be8fcc409" ns2:_="">
    <xsd:import namespace="80d6bb72-ff96-4b72-bb56-9f01083e5c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d6bb72-ff96-4b72-bb56-9f01083e5c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A20538E-C063-4076-8FCD-DB65FCE2164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E12A31-CA32-4273-9FE7-96D12D1B5146}">
  <ds:schemaRefs>
    <ds:schemaRef ds:uri="http://schemas.microsoft.com/office/2006/metadata/properties"/>
    <ds:schemaRef ds:uri="80d6bb72-ff96-4b72-bb56-9f01083e5c49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DE08D22-84C3-4774-9658-AD2F7D5AB8E9}">
  <ds:schemaRefs>
    <ds:schemaRef ds:uri="80d6bb72-ff96-4b72-bb56-9f01083e5c4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556</Words>
  <Application>Microsoft Macintosh PowerPoint</Application>
  <PresentationFormat>Custom</PresentationFormat>
  <Paragraphs>98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HCM and Payroll Learning Programs</vt:lpstr>
      <vt:lpstr>Page 2 of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Ashby, Jake</dc:creator>
  <cp:lastModifiedBy>Segars, Tahni</cp:lastModifiedBy>
  <cp:revision>7</cp:revision>
  <dcterms:created xsi:type="dcterms:W3CDTF">2025-03-20T16:49:12Z</dcterms:created>
  <dcterms:modified xsi:type="dcterms:W3CDTF">2026-04-17T02:45:25Z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0x0101001E99B7FC3D988F43BD6177899BF3F553</vt:lpwstr>
  </property>
  <property fmtid="{D5CDD505-2E9C-101B-9397-08002B2CF9AE}" pid="3" name="MediaServiceImageTags">
    <vt:lpwstr/>
  </property>
</Properties>
</file>