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7"/>
  </p:notesMasterIdLst>
  <p:sldIdLst>
    <p:sldId id="261" r:id="rId5"/>
    <p:sldId id="262" r:id="rId6"/>
  </p:sldIdLst>
  <p:sldSz cx="7772400" cy="1005840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F124F35-76EA-3885-ED15-0889F5D25781}" name="Forbes, Jami" initials="JF" userId="S::jami.forbes2@sao.ga.gov::df8bb059-ec3f-4d25-b047-1c95f8f335e9" providerId="AD"/>
  <p188:author id="{F91B0641-7AD4-5A68-D1F4-7C9063A67663}" name="Swartout, Darcy" initials="DS" userId="S::dswartout@deloitte.com::bc7a7b0f-5bcf-46d3-acb2-99bb7206cb2b" providerId="AD"/>
  <p188:author id="{00CA4B48-BF22-AA2C-93F9-DD61F18C0FDD}" name="Orban, Linda" initials="LO" userId="S::linda.orban@sao.ga.gov::67aa9d3c-bf96-45fe-95ed-b5c8fa0ea22c" providerId="AD"/>
  <p188:author id="{8CFD2265-FDCC-7931-09E1-3E8461D7520F}" name="Biador, Kim" initials="KB" userId="S::Kim.Biador@sao.ga.gov::fca14e35-9508-4b00-aeb1-b6a35bc0345e" providerId="AD"/>
  <p188:author id="{F94FB268-4EB0-26A1-9FED-9A9B05C4B15C}" name="McClester, Ryan" initials="RM" userId="S::ryan.mcclester@sao.ga.gov::5f0298cf-8456-4577-8b9b-8f3379c01079" providerId="AD"/>
  <p188:author id="{EA51AE8D-B91D-CC65-E3B4-D93E1948E48C}" name="Segars, Tahni" initials="TS" userId="S::tahni.segars@sao.ga.gov::64e0f1c5-cbd2-4ec4-b5fa-ccd2a6333b5c" providerId="AD"/>
  <p188:author id="{A8A5559E-3778-3429-E05F-79E169502511}" name="Ashby, Jake" initials="JA" userId="S::jake.ashby@sao.ga.gov::5495cb48-8788-4db9-b7ba-455d1eae24b7" providerId="AD"/>
  <p188:author id="{646999A6-110E-7882-60C5-D972EF352169}" name="Ashby, Jake" initials="JA" userId="S::jaashby@deloitte.com::a76e0d56-7707-4a2c-b9e6-a2602bd40ea3" providerId="AD"/>
  <p188:author id="{7FD813AB-63FB-AD23-24AA-0B6D0F8125E9}" name="Biador, Kim" initials="BK" userId="S::kim.biador@sao.ga.gov::fca14e35-9508-4b00-aeb1-b6a35bc0345e" providerId="AD"/>
  <p188:author id="{0CEE8AF1-C248-A972-666E-9A72101DA29C}" name="Chapman, Mary" initials="CM" userId="S::mary.chapman@doas.ga.gov::c232ab18-707a-4ee1-8cf2-b056bec2e1ec" providerId="AD"/>
  <p188:author id="{2AFD9AF1-72FD-DABD-77A2-2F9C0E103930}" name="Bennett, Sarah" initials="" userId="S::sarabennett@deloitte.com::e3a7b89e-ccd3-495f-9a2d-e395c84ccd09" providerId="AD"/>
  <p188:author id="{3033C2F6-E6C9-0691-B99F-BAFE8E228662}" name="Swartout, Darcy" initials="SD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C3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6ECFCE-3912-49E0-8285-F3AF6B3A7D07}" v="123" dt="2026-04-16T15:48:36.7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463" autoAdjust="0"/>
  </p:normalViewPr>
  <p:slideViewPr>
    <p:cSldViewPr snapToGrid="0">
      <p:cViewPr varScale="1">
        <p:scale>
          <a:sx n="72" d="100"/>
          <a:sy n="72" d="100"/>
        </p:scale>
        <p:origin x="2192" y="2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0EE99-62E0-476F-ACF2-31E2BCB45297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B9C3B-B2E1-4A4A-A61B-51C279C74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1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430D3-9F55-85EC-4593-3F90CDE77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20FF6D-0587-2885-DBD0-5D79603632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293938" y="1162050"/>
            <a:ext cx="2422525" cy="31369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EA661B-3DCB-5D9A-A74E-B2A3872B97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06125B-56C3-982A-2BAA-359682B610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658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61EEE8-079B-4EBF-9A32-CE1B59BB986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6588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1963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6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3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09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3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19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04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29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6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13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77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70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49EE76-A47C-4677-98F3-F5ECD824D61A}" type="datetimeFigureOut">
              <a:rPr lang="en-US" smtClean="0"/>
              <a:t>4/16/26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4D9F0-15FA-4145-99BB-0D72DA4407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8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hyperlink" Target="https://sao.georgia.gov/gawork-resource-library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ao.georgia.gov/gawork-resource-library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5D9AE7-A5FE-E4BD-EC81-2A1A62F23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DA46BF8-1B4B-8306-46B5-B31F0A29C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930" y="-3501813"/>
            <a:ext cx="6606540" cy="350181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000" dirty="0"/>
              <a:t>Procurement Foundational and Role-Based Learning Programs page 1 of 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A9D9AF-F802-8BFD-F671-8A46902B7B77}"/>
              </a:ext>
            </a:extLst>
          </p:cNvPr>
          <p:cNvSpPr/>
          <p:nvPr/>
        </p:nvSpPr>
        <p:spPr>
          <a:xfrm>
            <a:off x="95185" y="628915"/>
            <a:ext cx="7612529" cy="5618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Procurement Foundational and Role Based Learning Programs</a:t>
            </a:r>
          </a:p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Below is a summary of the GA@WORK Procurement Learning Programs and the estimated time to complete each.</a:t>
            </a:r>
            <a:b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</a:b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For more details on courses and Learning Programs, visit the </a:t>
            </a: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GA@WORK Resource Library</a:t>
            </a: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</a:t>
            </a:r>
            <a:endParaRPr kumimoji="0" lang="en-US" sz="105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612681DF-0844-E32A-E8A2-2E714B49A6D1}"/>
              </a:ext>
            </a:extLst>
          </p:cNvPr>
          <p:cNvSpPr/>
          <p:nvPr/>
        </p:nvSpPr>
        <p:spPr>
          <a:xfrm>
            <a:off x="95184" y="2063303"/>
            <a:ext cx="7589520" cy="365760"/>
          </a:xfrm>
          <a:prstGeom prst="round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Foundational Learning Programs</a:t>
            </a:r>
            <a:endParaRPr kumimoji="0" lang="en-US" sz="1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65" name="Group 64" descr="Employee - Basic Navigation, ESS, Manage My Learning - estimated duration 2.5 hours">
            <a:extLst>
              <a:ext uri="{FF2B5EF4-FFF2-40B4-BE49-F238E27FC236}">
                <a16:creationId xmlns:a16="http://schemas.microsoft.com/office/drawing/2014/main" id="{70338275-0A97-046F-10A8-76E49E7561AF}"/>
              </a:ext>
            </a:extLst>
          </p:cNvPr>
          <p:cNvGrpSpPr/>
          <p:nvPr/>
        </p:nvGrpSpPr>
        <p:grpSpPr>
          <a:xfrm>
            <a:off x="87695" y="2574187"/>
            <a:ext cx="7589523" cy="457200"/>
            <a:chOff x="81386" y="4688363"/>
            <a:chExt cx="7628414" cy="365760"/>
          </a:xfrm>
          <a:solidFill>
            <a:schemeClr val="bg1">
              <a:lumMod val="95000"/>
            </a:schemeClr>
          </a:solidFill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A2FF0EC1-8CB6-3BEC-F710-F223F6347CB0}"/>
                </a:ext>
              </a:extLst>
            </p:cNvPr>
            <p:cNvSpPr/>
            <p:nvPr/>
          </p:nvSpPr>
          <p:spPr>
            <a:xfrm>
              <a:off x="81386" y="4688363"/>
              <a:ext cx="128632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Employee*</a:t>
              </a: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1EBE64C1-3F5B-B65D-581F-627C22CBA469}"/>
                </a:ext>
              </a:extLst>
            </p:cNvPr>
            <p:cNvSpPr/>
            <p:nvPr/>
          </p:nvSpPr>
          <p:spPr>
            <a:xfrm>
              <a:off x="1488331" y="4688363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Basic Navigation + ESS </a:t>
              </a: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+</a:t>
              </a:r>
              <a:r>
                <a:rPr kumimoji="0" lang="en-US" sz="10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Learning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ADD3706C-7AD5-A2FD-4DBE-A5D4B9AC91C3}"/>
                </a:ext>
              </a:extLst>
            </p:cNvPr>
            <p:cNvSpPr/>
            <p:nvPr/>
          </p:nvSpPr>
          <p:spPr>
            <a:xfrm>
              <a:off x="7161160" y="4688363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2.5</a:t>
              </a:r>
            </a:p>
          </p:txBody>
        </p:sp>
      </p:grpSp>
      <p:grpSp>
        <p:nvGrpSpPr>
          <p:cNvPr id="28" name="Group 27" descr="Manager - Basic Navigation + HCM Overview + Introduction to Reporting + ESS + MSS + &#10;Talent Management + Performance Management + Learning + &#10;Recruiting for Managers + Onboarding Setup - estimated duration 8 hours">
            <a:extLst>
              <a:ext uri="{FF2B5EF4-FFF2-40B4-BE49-F238E27FC236}">
                <a16:creationId xmlns:a16="http://schemas.microsoft.com/office/drawing/2014/main" id="{AB14A289-5498-E12A-1002-FC7B4E168BDE}"/>
              </a:ext>
            </a:extLst>
          </p:cNvPr>
          <p:cNvGrpSpPr/>
          <p:nvPr/>
        </p:nvGrpSpPr>
        <p:grpSpPr>
          <a:xfrm>
            <a:off x="95184" y="3176511"/>
            <a:ext cx="7589523" cy="640080"/>
            <a:chOff x="-6709379" y="1816323"/>
            <a:chExt cx="7612530" cy="640080"/>
          </a:xfrm>
          <a:solidFill>
            <a:schemeClr val="bg1">
              <a:lumMod val="95000"/>
            </a:schemeClr>
          </a:solidFill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B569285F-D98A-12D8-B563-4B9BA3A00FB3}"/>
                </a:ext>
              </a:extLst>
            </p:cNvPr>
            <p:cNvSpPr/>
            <p:nvPr/>
          </p:nvSpPr>
          <p:spPr>
            <a:xfrm>
              <a:off x="-6709379" y="1816323"/>
              <a:ext cx="1280160" cy="64008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Manager*</a:t>
              </a:r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DC8C6648-F2AC-7FCD-268A-5BA2F423F9B9}"/>
                </a:ext>
              </a:extLst>
            </p:cNvPr>
            <p:cNvSpPr/>
            <p:nvPr/>
          </p:nvSpPr>
          <p:spPr>
            <a:xfrm>
              <a:off x="-5318322" y="1816323"/>
              <a:ext cx="5577840" cy="64008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Basic Navigation + HCM Overview + Introduction to Reporting + ESS + MSS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Talent Management + Performance Management + Learning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Recruiting for Managers + Onboarding Setup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9612E2F6-3C66-B26D-AD3A-A72D7C31ED86}"/>
                </a:ext>
              </a:extLst>
            </p:cNvPr>
            <p:cNvSpPr/>
            <p:nvPr/>
          </p:nvSpPr>
          <p:spPr>
            <a:xfrm>
              <a:off x="354511" y="1816323"/>
              <a:ext cx="548640" cy="64008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8.0</a:t>
              </a:r>
            </a:p>
          </p:txBody>
        </p:sp>
      </p:grp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EF37B3D5-444C-E406-AA60-C4A089D341DD}"/>
              </a:ext>
            </a:extLst>
          </p:cNvPr>
          <p:cNvSpPr/>
          <p:nvPr/>
        </p:nvSpPr>
        <p:spPr>
          <a:xfrm>
            <a:off x="87695" y="3961715"/>
            <a:ext cx="7589520" cy="365760"/>
          </a:xfrm>
          <a:prstGeom prst="round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Role Based Learning Programs</a:t>
            </a:r>
          </a:p>
        </p:txBody>
      </p:sp>
      <p:grpSp>
        <p:nvGrpSpPr>
          <p:cNvPr id="60" name="Group 59" descr="APO/CUPO - GA@WORK Procure to Pay Overview (not applicable to USG)- estimated duration 1 hour">
            <a:extLst>
              <a:ext uri="{FF2B5EF4-FFF2-40B4-BE49-F238E27FC236}">
                <a16:creationId xmlns:a16="http://schemas.microsoft.com/office/drawing/2014/main" id="{EE6B6DF7-8F3E-A786-201B-1DC0B952ADE1}"/>
              </a:ext>
            </a:extLst>
          </p:cNvPr>
          <p:cNvGrpSpPr/>
          <p:nvPr/>
        </p:nvGrpSpPr>
        <p:grpSpPr>
          <a:xfrm>
            <a:off x="87686" y="4389469"/>
            <a:ext cx="7589518" cy="771732"/>
            <a:chOff x="87546" y="1437858"/>
            <a:chExt cx="7622254" cy="365760"/>
          </a:xfrm>
          <a:solidFill>
            <a:schemeClr val="bg1">
              <a:lumMod val="95000"/>
            </a:schemeClr>
          </a:solidFill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77AE3B58-8049-26E0-FA61-A8A297DE53BE}"/>
                </a:ext>
              </a:extLst>
            </p:cNvPr>
            <p:cNvSpPr/>
            <p:nvPr/>
          </p:nvSpPr>
          <p:spPr>
            <a:xfrm>
              <a:off x="87546" y="1437858"/>
              <a:ext cx="128016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APO/CUPO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7D5DE8AD-1895-9DD7-7433-4993B9B29739}"/>
                </a:ext>
              </a:extLst>
            </p:cNvPr>
            <p:cNvSpPr/>
            <p:nvPr/>
          </p:nvSpPr>
          <p:spPr>
            <a:xfrm>
              <a:off x="1488331" y="1437858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GA@WORK Procure to Pay Overview*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7526E050-36A1-46B3-7F30-29038F4CBFF6}"/>
                </a:ext>
              </a:extLst>
            </p:cNvPr>
            <p:cNvSpPr/>
            <p:nvPr/>
          </p:nvSpPr>
          <p:spPr>
            <a:xfrm>
              <a:off x="7161160" y="1437858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1.0</a:t>
              </a:r>
            </a:p>
          </p:txBody>
        </p:sp>
      </p:grpSp>
      <p:grpSp>
        <p:nvGrpSpPr>
          <p:cNvPr id="63" name="Group 62" descr="Contract Administrator - GA@WORK for Supplier Contracts (instructor led)- estimated duration 6 hours">
            <a:extLst>
              <a:ext uri="{FF2B5EF4-FFF2-40B4-BE49-F238E27FC236}">
                <a16:creationId xmlns:a16="http://schemas.microsoft.com/office/drawing/2014/main" id="{3C052B33-1712-FBC5-4CC1-4FD88E3834C8}"/>
              </a:ext>
            </a:extLst>
          </p:cNvPr>
          <p:cNvGrpSpPr/>
          <p:nvPr/>
        </p:nvGrpSpPr>
        <p:grpSpPr>
          <a:xfrm>
            <a:off x="87677" y="5271658"/>
            <a:ext cx="7589518" cy="640080"/>
            <a:chOff x="87546" y="3388161"/>
            <a:chExt cx="7622254" cy="365760"/>
          </a:xfrm>
          <a:solidFill>
            <a:schemeClr val="bg1">
              <a:lumMod val="95000"/>
            </a:schemeClr>
          </a:solidFill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BC98511D-8290-DC55-B420-259EADCB2AE2}"/>
                </a:ext>
              </a:extLst>
            </p:cNvPr>
            <p:cNvSpPr/>
            <p:nvPr/>
          </p:nvSpPr>
          <p:spPr>
            <a:xfrm>
              <a:off x="87546" y="3388161"/>
              <a:ext cx="128016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5720" rIns="0" bIns="4572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Contract Administrator</a:t>
              </a: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FEC1958C-C78A-83C3-708E-DF345C45FB51}"/>
                </a:ext>
              </a:extLst>
            </p:cNvPr>
            <p:cNvSpPr/>
            <p:nvPr/>
          </p:nvSpPr>
          <p:spPr>
            <a:xfrm>
              <a:off x="1488331" y="3388161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sng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for Supplier Contracts</a:t>
              </a:r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D0FA6EE1-764A-6C8B-42A2-85EF7EA8BA69}"/>
                </a:ext>
              </a:extLst>
            </p:cNvPr>
            <p:cNvSpPr/>
            <p:nvPr/>
          </p:nvSpPr>
          <p:spPr>
            <a:xfrm>
              <a:off x="7161160" y="3388161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6.0</a:t>
              </a:r>
              <a:endPara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41" name="Group 40" descr="Help Desk, SPD Trainers, CRM Admins (DOAS) - not applicable to USG&#10;GA@WORK Procure to Pay Overview + GA@WORK for Requesters + &#10;GA@WORK for Requisitions, P-Card, and PO Approvers + GA@WORK for PO Buyers + Introduction to GA@WORK Strategic Sourcing I + GA@WORK for Strategic Sourcing II (instructor-led)+ GA@WORK for Supplier Contracts (instructor-led)+ GA@WORK for Purchasing Card Holders + GA@WORK Agency P-Card Administrator System Training - estimated duration 40 hours&#10;">
            <a:extLst>
              <a:ext uri="{FF2B5EF4-FFF2-40B4-BE49-F238E27FC236}">
                <a16:creationId xmlns:a16="http://schemas.microsoft.com/office/drawing/2014/main" id="{744873AD-109F-D18F-ADC5-9E6159EC790F}"/>
              </a:ext>
            </a:extLst>
          </p:cNvPr>
          <p:cNvGrpSpPr/>
          <p:nvPr/>
        </p:nvGrpSpPr>
        <p:grpSpPr>
          <a:xfrm>
            <a:off x="95185" y="6054097"/>
            <a:ext cx="7589518" cy="1318801"/>
            <a:chOff x="87546" y="5988565"/>
            <a:chExt cx="7622254" cy="822966"/>
          </a:xfrm>
          <a:solidFill>
            <a:schemeClr val="bg1">
              <a:lumMod val="95000"/>
            </a:schemeClr>
          </a:solidFill>
        </p:grpSpPr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6D1ABD10-37C8-8C65-D9BD-7F997CDDCCC8}"/>
                </a:ext>
              </a:extLst>
            </p:cNvPr>
            <p:cNvSpPr/>
            <p:nvPr/>
          </p:nvSpPr>
          <p:spPr>
            <a:xfrm>
              <a:off x="87546" y="5988565"/>
              <a:ext cx="1280159" cy="8229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Help Desk, SPD Trainers  &amp; CRM Admins (DOAS)</a:t>
              </a: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E44768E6-6E0F-D125-5524-5D79D80AC2B1}"/>
                </a:ext>
              </a:extLst>
            </p:cNvPr>
            <p:cNvSpPr/>
            <p:nvPr/>
          </p:nvSpPr>
          <p:spPr>
            <a:xfrm>
              <a:off x="1488331" y="5988571"/>
              <a:ext cx="5577840" cy="8229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5720" rIns="0" bIns="4572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Procure to Pay Overview + GA@WORK for Requesters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for Requisitions, P-Card, and PO Approvers + GA@WORK for PO Buyers + Introduction to GA@WORK Strategic Sourcing I + </a:t>
              </a:r>
              <a:r>
                <a:rPr kumimoji="0" lang="en-US" sz="10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for Strategic Sourcing II </a:t>
              </a: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+ </a:t>
              </a:r>
              <a:r>
                <a:rPr kumimoji="0" lang="en-US" sz="10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for Supplier Contracts </a:t>
              </a: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+</a:t>
              </a: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 </a:t>
              </a: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for Purchasing Card Holders</a:t>
              </a: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 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Agency P-Card Administrator System Training</a:t>
              </a: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4865BDAA-453B-9590-1387-0FB308966429}"/>
                </a:ext>
              </a:extLst>
            </p:cNvPr>
            <p:cNvSpPr/>
            <p:nvPr/>
          </p:nvSpPr>
          <p:spPr>
            <a:xfrm>
              <a:off x="7161160" y="5988565"/>
              <a:ext cx="548640" cy="8229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30</a:t>
              </a:r>
            </a:p>
          </p:txBody>
        </p:sp>
      </p:grpSp>
      <p:grpSp>
        <p:nvGrpSpPr>
          <p:cNvPr id="70" name="Group 69" descr="P-Card Administrator (not applicable to USG) - GA@WORK Procure to Pay Overview + &#10;GA@WORK for Requisitions, P-Card, and PO Approvers +&#10;GA@WORK Agency P-Card Administrator System Training + &#10;GA@WORK Intro to Reporting - estimated duration 4 hours&#10;">
            <a:extLst>
              <a:ext uri="{FF2B5EF4-FFF2-40B4-BE49-F238E27FC236}">
                <a16:creationId xmlns:a16="http://schemas.microsoft.com/office/drawing/2014/main" id="{DB264D9F-17CF-46C3-3D9C-429EBFAC62DA}"/>
              </a:ext>
            </a:extLst>
          </p:cNvPr>
          <p:cNvGrpSpPr/>
          <p:nvPr/>
        </p:nvGrpSpPr>
        <p:grpSpPr>
          <a:xfrm>
            <a:off x="106687" y="7462760"/>
            <a:ext cx="7589523" cy="1097275"/>
            <a:chOff x="101164" y="1937265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6BF03442-5525-9929-9A02-A6558937CAE0}"/>
                </a:ext>
              </a:extLst>
            </p:cNvPr>
            <p:cNvSpPr/>
            <p:nvPr/>
          </p:nvSpPr>
          <p:spPr>
            <a:xfrm>
              <a:off x="101164" y="1937265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P-Card Administrator</a:t>
              </a:r>
            </a:p>
          </p:txBody>
        </p:sp>
        <p:sp>
          <p:nvSpPr>
            <p:cNvPr id="73" name="Rectangle: Rounded Corners 72">
              <a:extLst>
                <a:ext uri="{FF2B5EF4-FFF2-40B4-BE49-F238E27FC236}">
                  <a16:creationId xmlns:a16="http://schemas.microsoft.com/office/drawing/2014/main" id="{C5F1A3DD-718C-9CB8-6EDF-689A4128640B}"/>
                </a:ext>
              </a:extLst>
            </p:cNvPr>
            <p:cNvSpPr/>
            <p:nvPr/>
          </p:nvSpPr>
          <p:spPr>
            <a:xfrm>
              <a:off x="1492221" y="1937265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Procure to Pay Overview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for Requisitions, P-Card, and PO Approvers +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Agency P-Card Administrator System Training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Intro to Reporting</a:t>
              </a:r>
              <a:endPara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5" name="Rectangle: Rounded Corners 74">
              <a:extLst>
                <a:ext uri="{FF2B5EF4-FFF2-40B4-BE49-F238E27FC236}">
                  <a16:creationId xmlns:a16="http://schemas.microsoft.com/office/drawing/2014/main" id="{140C4E62-1856-5E3E-36E6-EA877EC1A441}"/>
                </a:ext>
              </a:extLst>
            </p:cNvPr>
            <p:cNvSpPr/>
            <p:nvPr/>
          </p:nvSpPr>
          <p:spPr>
            <a:xfrm>
              <a:off x="7165054" y="1937265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.0</a:t>
              </a:r>
            </a:p>
          </p:txBody>
        </p:sp>
      </p:grpSp>
      <p:grpSp>
        <p:nvGrpSpPr>
          <p:cNvPr id="81" name="Group 80" descr="P-Card Auditor (not applicable to USG) - GA@WORK Intro to Reporting (SPD Auditors Only) + GA@WORK Procure to Pay Overview + GA@WORK for Requisitions, P-Card, and PO Approvers + &#10;GA@WORK for Purchasing Cards + &#10;GA@WORK Agency P-Card System Administrator Training - estimated duration 6 h ours">
            <a:extLst>
              <a:ext uri="{FF2B5EF4-FFF2-40B4-BE49-F238E27FC236}">
                <a16:creationId xmlns:a16="http://schemas.microsoft.com/office/drawing/2014/main" id="{A98281B7-DA3B-E23A-F5E2-EE31844A85E2}"/>
              </a:ext>
            </a:extLst>
          </p:cNvPr>
          <p:cNvGrpSpPr/>
          <p:nvPr/>
        </p:nvGrpSpPr>
        <p:grpSpPr>
          <a:xfrm>
            <a:off x="95185" y="8652513"/>
            <a:ext cx="7589518" cy="1097275"/>
            <a:chOff x="87546" y="9239067"/>
            <a:chExt cx="7622254" cy="365760"/>
          </a:xfrm>
          <a:solidFill>
            <a:schemeClr val="bg1">
              <a:lumMod val="95000"/>
            </a:schemeClr>
          </a:solidFill>
        </p:grpSpPr>
        <p:sp>
          <p:nvSpPr>
            <p:cNvPr id="82" name="Rectangle: Rounded Corners 81">
              <a:extLst>
                <a:ext uri="{FF2B5EF4-FFF2-40B4-BE49-F238E27FC236}">
                  <a16:creationId xmlns:a16="http://schemas.microsoft.com/office/drawing/2014/main" id="{4003B564-2F73-2F9A-A028-B85E3367214D}"/>
                </a:ext>
              </a:extLst>
            </p:cNvPr>
            <p:cNvSpPr/>
            <p:nvPr/>
          </p:nvSpPr>
          <p:spPr>
            <a:xfrm>
              <a:off x="87546" y="9239067"/>
              <a:ext cx="128016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P-Card Auditor</a:t>
              </a:r>
            </a:p>
          </p:txBody>
        </p:sp>
        <p:sp>
          <p:nvSpPr>
            <p:cNvPr id="83" name="Rectangle: Rounded Corners 82">
              <a:extLst>
                <a:ext uri="{FF2B5EF4-FFF2-40B4-BE49-F238E27FC236}">
                  <a16:creationId xmlns:a16="http://schemas.microsoft.com/office/drawing/2014/main" id="{C563163E-B082-0D15-4A91-D80227FFEEE9}"/>
                </a:ext>
              </a:extLst>
            </p:cNvPr>
            <p:cNvSpPr/>
            <p:nvPr/>
          </p:nvSpPr>
          <p:spPr>
            <a:xfrm>
              <a:off x="1488331" y="9239067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Intro to Reporting </a:t>
              </a:r>
              <a:r>
                <a:rPr kumimoji="0" lang="en-US" sz="1000" b="0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(SPD Auditors Only)</a:t>
              </a: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 + GA@WORK Procure to Pay Overview + GA@WORK for Requisitions, P-Card, and PO Approvers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for Purchasing Cards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Agency P-Card System Administrator Training</a:t>
              </a:r>
            </a:p>
          </p:txBody>
        </p:sp>
        <p:sp>
          <p:nvSpPr>
            <p:cNvPr id="84" name="Rectangle: Rounded Corners 83">
              <a:extLst>
                <a:ext uri="{FF2B5EF4-FFF2-40B4-BE49-F238E27FC236}">
                  <a16:creationId xmlns:a16="http://schemas.microsoft.com/office/drawing/2014/main" id="{7C89168E-1948-7A34-FE8F-13A58470F6E1}"/>
                </a:ext>
              </a:extLst>
            </p:cNvPr>
            <p:cNvSpPr/>
            <p:nvPr/>
          </p:nvSpPr>
          <p:spPr>
            <a:xfrm>
              <a:off x="7161160" y="9239067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6.0</a:t>
              </a:r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ED01086A-94F1-5740-1E33-9D418CE2C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9209" y="9834834"/>
            <a:ext cx="1060315" cy="170675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FA05074A-548E-50B2-6D6E-08E499C7F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58252" y="9880098"/>
            <a:ext cx="855900" cy="12541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1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1 of 2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EBC07BC-33FD-1B35-F34B-622CCAF0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5184" y="1278099"/>
            <a:ext cx="7589520" cy="640080"/>
            <a:chOff x="81386" y="439897"/>
            <a:chExt cx="7622254" cy="411480"/>
          </a:xfrm>
        </p:grpSpPr>
        <p:sp>
          <p:nvSpPr>
            <p:cNvPr id="76" name="Rectangle: Rounded Corners 75">
              <a:extLst>
                <a:ext uri="{FF2B5EF4-FFF2-40B4-BE49-F238E27FC236}">
                  <a16:creationId xmlns:a16="http://schemas.microsoft.com/office/drawing/2014/main" id="{2856A77D-ADE7-248C-82A2-0B38232A3B86}"/>
                </a:ext>
              </a:extLst>
            </p:cNvPr>
            <p:cNvSpPr/>
            <p:nvPr/>
          </p:nvSpPr>
          <p:spPr>
            <a:xfrm>
              <a:off x="81386" y="439897"/>
              <a:ext cx="128016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Role</a:t>
              </a:r>
              <a:endPara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7" name="Rectangle: Rounded Corners 76">
              <a:extLst>
                <a:ext uri="{FF2B5EF4-FFF2-40B4-BE49-F238E27FC236}">
                  <a16:creationId xmlns:a16="http://schemas.microsoft.com/office/drawing/2014/main" id="{0E1B3E3A-F6B3-59E7-7078-46D86670F6F9}"/>
                </a:ext>
              </a:extLst>
            </p:cNvPr>
            <p:cNvSpPr/>
            <p:nvPr/>
          </p:nvSpPr>
          <p:spPr>
            <a:xfrm>
              <a:off x="1482171" y="439897"/>
              <a:ext cx="557784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Courses in Learning Program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eLearning</a:t>
              </a: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| </a:t>
              </a:r>
              <a:r>
                <a:rPr kumimoji="0" lang="en-US" sz="1000" b="1" i="0" u="sng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Instructor Led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*Does not apply to the University System of Georgia (USG)</a:t>
              </a:r>
            </a:p>
          </p:txBody>
        </p:sp>
        <p:sp>
          <p:nvSpPr>
            <p:cNvPr id="78" name="Rectangle: Rounded Corners 77">
              <a:extLst>
                <a:ext uri="{FF2B5EF4-FFF2-40B4-BE49-F238E27FC236}">
                  <a16:creationId xmlns:a16="http://schemas.microsoft.com/office/drawing/2014/main" id="{5794E480-815B-52DC-0395-782FA0B88C9E}"/>
                </a:ext>
              </a:extLst>
            </p:cNvPr>
            <p:cNvSpPr/>
            <p:nvPr/>
          </p:nvSpPr>
          <p:spPr>
            <a:xfrm>
              <a:off x="7155000" y="439897"/>
              <a:ext cx="54864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Est. Hours</a:t>
              </a:r>
            </a:p>
          </p:txBody>
        </p:sp>
      </p:grpSp>
      <p:pic>
        <p:nvPicPr>
          <p:cNvPr id="80" name="Picture 79">
            <a:extLst>
              <a:ext uri="{FF2B5EF4-FFF2-40B4-BE49-F238E27FC236}">
                <a16:creationId xmlns:a16="http://schemas.microsoft.com/office/drawing/2014/main" id="{6BD7BF18-2DBF-5F2C-89F3-547F567A7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4099" y="178327"/>
            <a:ext cx="1704207" cy="274319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111521B-4EEB-5E3D-38A4-E6F857250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91300" y="53350"/>
            <a:ext cx="1128225" cy="2743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90C3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 of 3/2/26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5BBF8B-99FC-A8C6-A3D7-8D8AF2ADFD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337947" y="4962386"/>
            <a:ext cx="18234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*Not Applicable to USG</a:t>
            </a:r>
            <a:endParaRPr lang="en-US" sz="10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B9CCB5-4ECD-37E3-21CC-A71A4C12D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296435" y="7139824"/>
            <a:ext cx="18234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*Not Applicable to USG</a:t>
            </a:r>
            <a:endParaRPr lang="en-US" sz="10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0FAF0FF-F6C0-7330-067A-0B2AB10EF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296435" y="9517039"/>
            <a:ext cx="18234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*Not Applicable to USG</a:t>
            </a:r>
            <a:endParaRPr lang="en-US" sz="10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3F5BAB0-B73A-BBBA-0793-C47D0AB22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296435" y="8341172"/>
            <a:ext cx="18234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*Not Applicable to USG</a:t>
            </a:r>
            <a:endParaRPr lang="en-US" sz="10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08994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0ED88-40EA-7414-E425-404C0500D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A9F9F11-B8C7-A494-2524-D6C81C43735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458252" y="9880098"/>
            <a:ext cx="855900" cy="125412"/>
          </a:xfrm>
          <a:prstGeom prst="round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1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Page 2 of 2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BC1BDDD-7EF1-1F68-0A9B-40AE142D29BF}"/>
              </a:ext>
            </a:extLst>
          </p:cNvPr>
          <p:cNvSpPr/>
          <p:nvPr/>
        </p:nvSpPr>
        <p:spPr>
          <a:xfrm>
            <a:off x="95185" y="696150"/>
            <a:ext cx="7612529" cy="3322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Procurement Foundational and Role Based Learning Programs</a:t>
            </a:r>
          </a:p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Below is a summary of the GA@WORK Procurement Learning Programs and the estimated time to complete each one. For more details on courses and Learning Programs, visit the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GA@WORK Resource Library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.</a:t>
            </a:r>
            <a:endParaRPr kumimoji="0" lang="en-US" sz="1051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10CEB32-3FC3-C631-7168-89AE4C0AE256}"/>
              </a:ext>
            </a:extLst>
          </p:cNvPr>
          <p:cNvSpPr/>
          <p:nvPr/>
        </p:nvSpPr>
        <p:spPr>
          <a:xfrm>
            <a:off x="95184" y="2063303"/>
            <a:ext cx="7589520" cy="365760"/>
          </a:xfrm>
          <a:prstGeom prst="roundRect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Role Based Learning Programs</a:t>
            </a:r>
          </a:p>
        </p:txBody>
      </p:sp>
      <p:grpSp>
        <p:nvGrpSpPr>
          <p:cNvPr id="28" name="Group 27" descr="P-Card Holder -GA@WORK Procure to Pay Overview + &#10;GA@WORK for Requisitions, P-Card, and PO Approvers + &#10;GA@WORK for Purchasing Card Holders - estimated duration 3 hours">
            <a:extLst>
              <a:ext uri="{FF2B5EF4-FFF2-40B4-BE49-F238E27FC236}">
                <a16:creationId xmlns:a16="http://schemas.microsoft.com/office/drawing/2014/main" id="{098E334B-1B0A-0089-F4E1-4459E725E280}"/>
              </a:ext>
            </a:extLst>
          </p:cNvPr>
          <p:cNvGrpSpPr/>
          <p:nvPr/>
        </p:nvGrpSpPr>
        <p:grpSpPr>
          <a:xfrm>
            <a:off x="100494" y="2681197"/>
            <a:ext cx="7589523" cy="640080"/>
            <a:chOff x="101164" y="1937265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AB7A7320-9B7D-C6C3-DD41-5662197B9754}"/>
                </a:ext>
              </a:extLst>
            </p:cNvPr>
            <p:cNvSpPr/>
            <p:nvPr/>
          </p:nvSpPr>
          <p:spPr>
            <a:xfrm>
              <a:off x="101164" y="1937265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P-Card Holder</a:t>
              </a: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387882FC-7C74-75C1-9CB1-41C7C305A4D6}"/>
                </a:ext>
              </a:extLst>
            </p:cNvPr>
            <p:cNvSpPr/>
            <p:nvPr/>
          </p:nvSpPr>
          <p:spPr>
            <a:xfrm>
              <a:off x="1492221" y="1937265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Procure to Pay Overview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for Requisitions, P-Card, and PO Approvers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for Purchasing Card Holders</a:t>
              </a:r>
              <a:endPara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33" name="Rectangle: Rounded Corners 32">
              <a:extLst>
                <a:ext uri="{FF2B5EF4-FFF2-40B4-BE49-F238E27FC236}">
                  <a16:creationId xmlns:a16="http://schemas.microsoft.com/office/drawing/2014/main" id="{698C08F1-093E-A704-0DAF-299B2C6CD9C7}"/>
                </a:ext>
              </a:extLst>
            </p:cNvPr>
            <p:cNvSpPr/>
            <p:nvPr/>
          </p:nvSpPr>
          <p:spPr>
            <a:xfrm>
              <a:off x="7165054" y="1937265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.0</a:t>
              </a:r>
            </a:p>
          </p:txBody>
        </p:sp>
      </p:grpSp>
      <p:grpSp>
        <p:nvGrpSpPr>
          <p:cNvPr id="89" name="Group 88" descr="PO Buyer (not applicable to USG) - GA@WORK Procure to Pay Overview + GA@WORK for PO Buyers - estimated duration 2 hours">
            <a:extLst>
              <a:ext uri="{FF2B5EF4-FFF2-40B4-BE49-F238E27FC236}">
                <a16:creationId xmlns:a16="http://schemas.microsoft.com/office/drawing/2014/main" id="{B9595E75-75E4-B6BA-7100-F1A5F46B67AD}"/>
              </a:ext>
            </a:extLst>
          </p:cNvPr>
          <p:cNvGrpSpPr/>
          <p:nvPr/>
        </p:nvGrpSpPr>
        <p:grpSpPr>
          <a:xfrm>
            <a:off x="99045" y="3448421"/>
            <a:ext cx="7589518" cy="811844"/>
            <a:chOff x="87546" y="9239067"/>
            <a:chExt cx="7622254" cy="365760"/>
          </a:xfrm>
          <a:solidFill>
            <a:schemeClr val="bg1">
              <a:lumMod val="95000"/>
            </a:schemeClr>
          </a:solidFill>
        </p:grpSpPr>
        <p:sp>
          <p:nvSpPr>
            <p:cNvPr id="90" name="Rectangle: Rounded Corners 89">
              <a:extLst>
                <a:ext uri="{FF2B5EF4-FFF2-40B4-BE49-F238E27FC236}">
                  <a16:creationId xmlns:a16="http://schemas.microsoft.com/office/drawing/2014/main" id="{57FCE7F6-253D-4AB2-019C-C9381CA0E5F3}"/>
                </a:ext>
              </a:extLst>
            </p:cNvPr>
            <p:cNvSpPr/>
            <p:nvPr/>
          </p:nvSpPr>
          <p:spPr>
            <a:xfrm>
              <a:off x="87546" y="9239067"/>
              <a:ext cx="128016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PO Buyer</a:t>
              </a:r>
            </a:p>
          </p:txBody>
        </p:sp>
        <p:sp>
          <p:nvSpPr>
            <p:cNvPr id="91" name="Rectangle: Rounded Corners 90">
              <a:extLst>
                <a:ext uri="{FF2B5EF4-FFF2-40B4-BE49-F238E27FC236}">
                  <a16:creationId xmlns:a16="http://schemas.microsoft.com/office/drawing/2014/main" id="{2AC48BD5-1F15-44A2-26AF-31437D829E9A}"/>
                </a:ext>
              </a:extLst>
            </p:cNvPr>
            <p:cNvSpPr/>
            <p:nvPr/>
          </p:nvSpPr>
          <p:spPr>
            <a:xfrm>
              <a:off x="1488331" y="9239067"/>
              <a:ext cx="55778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GA@WORK Procure to Pay Overview + GA@WORK for PO Buyers</a:t>
              </a:r>
            </a:p>
          </p:txBody>
        </p:sp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10D5379D-8A82-EB61-8526-CDD14E9B7213}"/>
                </a:ext>
              </a:extLst>
            </p:cNvPr>
            <p:cNvSpPr/>
            <p:nvPr/>
          </p:nvSpPr>
          <p:spPr>
            <a:xfrm>
              <a:off x="7161160" y="9239067"/>
              <a:ext cx="548640" cy="36576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.0</a:t>
              </a:r>
            </a:p>
          </p:txBody>
        </p:sp>
      </p:grpSp>
      <p:grpSp>
        <p:nvGrpSpPr>
          <p:cNvPr id="95" name="Group 94" descr="Procurement Approver (not applicable to USG) - GA@WORK Procure to Pay Overview + &#10;GA@WORK for Requisitions, P-Card, and PO Approvers - estimated duration 2 hours">
            <a:extLst>
              <a:ext uri="{FF2B5EF4-FFF2-40B4-BE49-F238E27FC236}">
                <a16:creationId xmlns:a16="http://schemas.microsoft.com/office/drawing/2014/main" id="{DEAF3B83-8366-3C13-5938-1CCFB7FBAFD8}"/>
              </a:ext>
            </a:extLst>
          </p:cNvPr>
          <p:cNvGrpSpPr/>
          <p:nvPr/>
        </p:nvGrpSpPr>
        <p:grpSpPr>
          <a:xfrm>
            <a:off x="99043" y="4352021"/>
            <a:ext cx="7589523" cy="838900"/>
            <a:chOff x="107324" y="3227258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96" name="Rectangle: Rounded Corners 95">
              <a:extLst>
                <a:ext uri="{FF2B5EF4-FFF2-40B4-BE49-F238E27FC236}">
                  <a16:creationId xmlns:a16="http://schemas.microsoft.com/office/drawing/2014/main" id="{F73A8328-77BD-16F3-E875-F10C00A723F1}"/>
                </a:ext>
              </a:extLst>
            </p:cNvPr>
            <p:cNvSpPr/>
            <p:nvPr/>
          </p:nvSpPr>
          <p:spPr>
            <a:xfrm>
              <a:off x="107324" y="3227258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Procurement Approver</a:t>
              </a:r>
              <a:endPara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7" name="Rectangle: Rounded Corners 96">
              <a:extLst>
                <a:ext uri="{FF2B5EF4-FFF2-40B4-BE49-F238E27FC236}">
                  <a16:creationId xmlns:a16="http://schemas.microsoft.com/office/drawing/2014/main" id="{226CF88C-E722-26A4-9A37-34C01B8CB8A5}"/>
                </a:ext>
              </a:extLst>
            </p:cNvPr>
            <p:cNvSpPr/>
            <p:nvPr/>
          </p:nvSpPr>
          <p:spPr>
            <a:xfrm>
              <a:off x="1498381" y="3227258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Procure to Pay Overview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for Requisitions, P-Card, and PO Approvers</a:t>
              </a:r>
              <a:endPara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44886DDE-BA7F-8CB0-C604-B9F4BB935348}"/>
                </a:ext>
              </a:extLst>
            </p:cNvPr>
            <p:cNvSpPr/>
            <p:nvPr/>
          </p:nvSpPr>
          <p:spPr>
            <a:xfrm>
              <a:off x="7171214" y="3227258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2.0</a:t>
              </a:r>
            </a:p>
          </p:txBody>
        </p:sp>
      </p:grpSp>
      <p:grpSp>
        <p:nvGrpSpPr>
          <p:cNvPr id="99" name="Group 98" descr="Requesters (not applicable to USG) - GA@WORK Procure to Pay Overview + GA@WORK for Requesters - estimated duration 2 hours">
            <a:extLst>
              <a:ext uri="{FF2B5EF4-FFF2-40B4-BE49-F238E27FC236}">
                <a16:creationId xmlns:a16="http://schemas.microsoft.com/office/drawing/2014/main" id="{FAB60D6E-30A3-D69B-6AAE-20A0F3BD5521}"/>
              </a:ext>
            </a:extLst>
          </p:cNvPr>
          <p:cNvGrpSpPr/>
          <p:nvPr/>
        </p:nvGrpSpPr>
        <p:grpSpPr>
          <a:xfrm>
            <a:off x="99043" y="5308646"/>
            <a:ext cx="7589523" cy="785223"/>
            <a:chOff x="107324" y="5182424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114C5DD6-5B61-290B-2AC9-52C229D54669}"/>
                </a:ext>
              </a:extLst>
            </p:cNvPr>
            <p:cNvSpPr/>
            <p:nvPr/>
          </p:nvSpPr>
          <p:spPr>
            <a:xfrm>
              <a:off x="107324" y="5182424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Requesters</a:t>
              </a: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FF4D56FA-B56C-093A-5C63-982F77C84C25}"/>
                </a:ext>
              </a:extLst>
            </p:cNvPr>
            <p:cNvSpPr/>
            <p:nvPr/>
          </p:nvSpPr>
          <p:spPr>
            <a:xfrm>
              <a:off x="1498381" y="5182424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GA@WORK Procure to Pay Overview + GA@WORK for Requesters</a:t>
              </a:r>
              <a:endParaRPr kumimoji="0" lang="en-US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2" name="Rectangle: Rounded Corners 101">
              <a:extLst>
                <a:ext uri="{FF2B5EF4-FFF2-40B4-BE49-F238E27FC236}">
                  <a16:creationId xmlns:a16="http://schemas.microsoft.com/office/drawing/2014/main" id="{9049DE61-54A1-E5A6-470F-261D0344FEF5}"/>
                </a:ext>
              </a:extLst>
            </p:cNvPr>
            <p:cNvSpPr/>
            <p:nvPr/>
          </p:nvSpPr>
          <p:spPr>
            <a:xfrm>
              <a:off x="7171214" y="5182424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2.0</a:t>
              </a:r>
            </a:p>
          </p:txBody>
        </p:sp>
      </p:grpSp>
      <p:pic>
        <p:nvPicPr>
          <p:cNvPr id="31" name="Picture 30">
            <a:extLst>
              <a:ext uri="{FF2B5EF4-FFF2-40B4-BE49-F238E27FC236}">
                <a16:creationId xmlns:a16="http://schemas.microsoft.com/office/drawing/2014/main" id="{C330ED85-A7EF-9D8D-DE14-33220FC1EE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4099" y="178327"/>
            <a:ext cx="1704207" cy="274319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D61FAD1-4182-322A-6037-43DF32A81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91300" y="53350"/>
            <a:ext cx="1128225" cy="2743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90C3C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4571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 of 3/</a:t>
            </a:r>
            <a:r>
              <a:rPr lang="en-US" sz="1200" b="1">
                <a:solidFill>
                  <a:prstClr val="black"/>
                </a:solidFill>
                <a:latin typeface="Aptos" panose="02110004020202020204"/>
              </a:rPr>
              <a:t>2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/26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A7FC09-1BE7-7EB7-AFEC-536F722F95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9209" y="9834834"/>
            <a:ext cx="1060315" cy="170675"/>
          </a:xfrm>
          <a:prstGeom prst="rect">
            <a:avLst/>
          </a:prstGeom>
        </p:spPr>
      </p:pic>
      <p:grpSp>
        <p:nvGrpSpPr>
          <p:cNvPr id="10" name="Group 9" descr="Sourcing Eventy Buyer - Introduction to GA@WORK Strategic Sourcing I + &#10;GA@WORK for Strategic Sourcing II (instructor-led)- estimated duration 13.5 hours&#10;">
            <a:extLst>
              <a:ext uri="{FF2B5EF4-FFF2-40B4-BE49-F238E27FC236}">
                <a16:creationId xmlns:a16="http://schemas.microsoft.com/office/drawing/2014/main" id="{A1DFC960-C152-999D-3B59-AF75364259DD}"/>
              </a:ext>
            </a:extLst>
          </p:cNvPr>
          <p:cNvGrpSpPr/>
          <p:nvPr/>
        </p:nvGrpSpPr>
        <p:grpSpPr>
          <a:xfrm>
            <a:off x="99043" y="6186232"/>
            <a:ext cx="7589523" cy="755161"/>
            <a:chOff x="107324" y="3227258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4FFDC234-414A-CFEC-B987-EBE1ABCC2A30}"/>
                </a:ext>
              </a:extLst>
            </p:cNvPr>
            <p:cNvSpPr/>
            <p:nvPr/>
          </p:nvSpPr>
          <p:spPr>
            <a:xfrm>
              <a:off x="107324" y="3227258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Sourcing Event Buyer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50A0EF68-796F-4456-415E-74B11D582CA5}"/>
                </a:ext>
              </a:extLst>
            </p:cNvPr>
            <p:cNvSpPr/>
            <p:nvPr/>
          </p:nvSpPr>
          <p:spPr>
            <a:xfrm>
              <a:off x="1498381" y="3227258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Introduction to GA@WORK Strategic Sourcing I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for Strategic Sourcing II</a:t>
              </a:r>
              <a:endPara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9248182E-01F5-311F-1C79-B4D9463BACFA}"/>
                </a:ext>
              </a:extLst>
            </p:cNvPr>
            <p:cNvSpPr/>
            <p:nvPr/>
          </p:nvSpPr>
          <p:spPr>
            <a:xfrm>
              <a:off x="7171214" y="3227258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13.5</a:t>
              </a:r>
            </a:p>
          </p:txBody>
        </p:sp>
      </p:grpSp>
      <p:grpSp>
        <p:nvGrpSpPr>
          <p:cNvPr id="38" name="Group 37" descr="Sourcing Event Panelist (Technical Evaluator) this course will be available after go live- GA@WORK Technical Evaluation Team Scoring for RFPs and RFQCS - estimated duration 1 hour">
            <a:extLst>
              <a:ext uri="{FF2B5EF4-FFF2-40B4-BE49-F238E27FC236}">
                <a16:creationId xmlns:a16="http://schemas.microsoft.com/office/drawing/2014/main" id="{ACA078C4-E0AF-C62A-A7A2-FAAA3DE25EBA}"/>
              </a:ext>
            </a:extLst>
          </p:cNvPr>
          <p:cNvGrpSpPr/>
          <p:nvPr/>
        </p:nvGrpSpPr>
        <p:grpSpPr>
          <a:xfrm>
            <a:off x="99043" y="7045265"/>
            <a:ext cx="7589523" cy="785223"/>
            <a:chOff x="107324" y="5182424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42" name="Rectangle: Rounded Corners 41">
              <a:extLst>
                <a:ext uri="{FF2B5EF4-FFF2-40B4-BE49-F238E27FC236}">
                  <a16:creationId xmlns:a16="http://schemas.microsoft.com/office/drawing/2014/main" id="{ABADFAB9-8ED9-4F76-D5D3-80725246FAF7}"/>
                </a:ext>
              </a:extLst>
            </p:cNvPr>
            <p:cNvSpPr/>
            <p:nvPr/>
          </p:nvSpPr>
          <p:spPr>
            <a:xfrm>
              <a:off x="107324" y="5182424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Sourcing Event Panelist (Technical Evaluator)</a:t>
              </a:r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CA85D8AC-75E5-EE71-E37A-58F13990B14D}"/>
                </a:ext>
              </a:extLst>
            </p:cNvPr>
            <p:cNvSpPr/>
            <p:nvPr/>
          </p:nvSpPr>
          <p:spPr>
            <a:xfrm>
              <a:off x="1498381" y="5182424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GA@WORK Technical Evaluation Team Scoring for RFPs and RFQCS</a:t>
              </a:r>
              <a:endParaRPr kumimoji="0" lang="en-US" sz="1000" b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endParaRPr>
            </a:p>
          </p:txBody>
        </p:sp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723C1D67-255F-D54E-2153-F82068B4E619}"/>
                </a:ext>
              </a:extLst>
            </p:cNvPr>
            <p:cNvSpPr/>
            <p:nvPr/>
          </p:nvSpPr>
          <p:spPr>
            <a:xfrm>
              <a:off x="7171214" y="5182424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16" name="Group 15" descr="Sourcing Event Requester - Introduction to GA@WORK Strategic Sourcing I - estimated duration 1 hour">
            <a:extLst>
              <a:ext uri="{FF2B5EF4-FFF2-40B4-BE49-F238E27FC236}">
                <a16:creationId xmlns:a16="http://schemas.microsoft.com/office/drawing/2014/main" id="{FAA52E3A-1801-CB23-6569-90C24E13B1E5}"/>
              </a:ext>
            </a:extLst>
          </p:cNvPr>
          <p:cNvGrpSpPr/>
          <p:nvPr/>
        </p:nvGrpSpPr>
        <p:grpSpPr>
          <a:xfrm>
            <a:off x="95184" y="7927407"/>
            <a:ext cx="7589523" cy="824369"/>
            <a:chOff x="107324" y="3227258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B9E7A387-5B4E-39F0-97AD-3724D3C1F6B3}"/>
                </a:ext>
              </a:extLst>
            </p:cNvPr>
            <p:cNvSpPr/>
            <p:nvPr/>
          </p:nvSpPr>
          <p:spPr>
            <a:xfrm>
              <a:off x="107324" y="3227258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 defTabSz="457177"/>
              <a:r>
                <a:rPr lang="en-US" sz="10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Sourcing Event Requester</a:t>
              </a:r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585D80ED-6EB2-11BC-4A6D-94DD3EFADE06}"/>
                </a:ext>
              </a:extLst>
            </p:cNvPr>
            <p:cNvSpPr/>
            <p:nvPr/>
          </p:nvSpPr>
          <p:spPr>
            <a:xfrm>
              <a:off x="1498381" y="3227258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5720" rIns="0" bIns="45720" rtlCol="0" anchor="ctr"/>
            <a:lstStyle/>
            <a:p>
              <a:pPr algn="ctr" defTabSz="457177"/>
              <a:r>
                <a:rPr lang="en-US" sz="1000" b="1" i="1" dirty="0">
                  <a:solidFill>
                    <a:prstClr val="black"/>
                  </a:solidFill>
                  <a:latin typeface="Arial"/>
                  <a:cs typeface="Arial"/>
                </a:rPr>
                <a:t>Introduction to GA@WORK Strategic Sourcing I </a:t>
              </a:r>
            </a:p>
          </p:txBody>
        </p:sp>
        <p:sp>
          <p:nvSpPr>
            <p:cNvPr id="24" name="Rectangle: Rounded Corners 23">
              <a:extLst>
                <a:ext uri="{FF2B5EF4-FFF2-40B4-BE49-F238E27FC236}">
                  <a16:creationId xmlns:a16="http://schemas.microsoft.com/office/drawing/2014/main" id="{F6264C37-4738-1DCF-6FD6-BBB035EA5CF0}"/>
                </a:ext>
              </a:extLst>
            </p:cNvPr>
            <p:cNvSpPr/>
            <p:nvPr/>
          </p:nvSpPr>
          <p:spPr>
            <a:xfrm>
              <a:off x="7171214" y="3227258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F7921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 defTabSz="457177"/>
              <a:r>
                <a:rPr lang="en-US" sz="10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9" name="Group 18" descr="Supplier (not applicable to USG) - Respond to Sourcing Events (GA@WORK Marketplace) + &#10;Register as a Prospective Supplier (GA@WORK Marketplace - estimated duration 2 hours">
            <a:extLst>
              <a:ext uri="{FF2B5EF4-FFF2-40B4-BE49-F238E27FC236}">
                <a16:creationId xmlns:a16="http://schemas.microsoft.com/office/drawing/2014/main" id="{BA29698A-EA50-D0B0-BB6E-45A4F257CA9A}"/>
              </a:ext>
            </a:extLst>
          </p:cNvPr>
          <p:cNvGrpSpPr/>
          <p:nvPr/>
        </p:nvGrpSpPr>
        <p:grpSpPr>
          <a:xfrm>
            <a:off x="99043" y="8851153"/>
            <a:ext cx="7589523" cy="907456"/>
            <a:chOff x="107324" y="3227258"/>
            <a:chExt cx="7612530" cy="548640"/>
          </a:xfrm>
          <a:solidFill>
            <a:schemeClr val="bg1">
              <a:lumMod val="95000"/>
            </a:schemeClr>
          </a:solidFill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68C050D9-AC25-ACD1-CB97-1498219C0671}"/>
                </a:ext>
              </a:extLst>
            </p:cNvPr>
            <p:cNvSpPr/>
            <p:nvPr/>
          </p:nvSpPr>
          <p:spPr>
            <a:xfrm>
              <a:off x="107324" y="3227258"/>
              <a:ext cx="128016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Supplier</a:t>
              </a:r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20B428E0-907C-8D62-1B2F-3C538DF21ED2}"/>
                </a:ext>
              </a:extLst>
            </p:cNvPr>
            <p:cNvSpPr/>
            <p:nvPr/>
          </p:nvSpPr>
          <p:spPr>
            <a:xfrm>
              <a:off x="1498381" y="3227258"/>
              <a:ext cx="55778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Respond to Sourcing Events (GA@WORK Marketplace) + 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Register as a Prospective Supplier (GA@WORK Marketplace)</a:t>
              </a:r>
              <a:endPara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B04AA8A9-DF6B-4357-5CBE-57D2CE1453A9}"/>
                </a:ext>
              </a:extLst>
            </p:cNvPr>
            <p:cNvSpPr/>
            <p:nvPr/>
          </p:nvSpPr>
          <p:spPr>
            <a:xfrm>
              <a:off x="7171214" y="3227258"/>
              <a:ext cx="548640" cy="548640"/>
            </a:xfrm>
            <a:prstGeom prst="roundRect">
              <a:avLst/>
            </a:prstGeom>
            <a:grpFill/>
            <a:ln w="28575">
              <a:solidFill>
                <a:srgbClr val="90C3C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2.0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27E9B2C4-2A07-CA3D-EF2F-13B2EF6A6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5184" y="1278099"/>
            <a:ext cx="7589520" cy="640080"/>
            <a:chOff x="81386" y="439897"/>
            <a:chExt cx="7622254" cy="411480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57C9C68-1CD7-1E6B-C3B8-7777E8C55804}"/>
                </a:ext>
              </a:extLst>
            </p:cNvPr>
            <p:cNvSpPr/>
            <p:nvPr/>
          </p:nvSpPr>
          <p:spPr>
            <a:xfrm>
              <a:off x="81386" y="439897"/>
              <a:ext cx="128016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Role</a:t>
              </a:r>
              <a:endPara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2B90581C-4586-2EF8-C615-DE20DBD5DC5B}"/>
                </a:ext>
              </a:extLst>
            </p:cNvPr>
            <p:cNvSpPr/>
            <p:nvPr/>
          </p:nvSpPr>
          <p:spPr>
            <a:xfrm>
              <a:off x="1482171" y="439897"/>
              <a:ext cx="557784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Courses in Learning Program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1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eLearning</a:t>
              </a: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| </a:t>
              </a:r>
              <a:r>
                <a:rPr kumimoji="0" lang="en-US" sz="1000" b="1" i="0" u="sng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Instructor Led</a:t>
              </a:r>
            </a:p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*Does not apply to the University System of Georgia (USG)</a:t>
              </a: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232D0238-BC9D-F35A-DC3C-A845338EAB8D}"/>
                </a:ext>
              </a:extLst>
            </p:cNvPr>
            <p:cNvSpPr/>
            <p:nvPr/>
          </p:nvSpPr>
          <p:spPr>
            <a:xfrm>
              <a:off x="7155000" y="439897"/>
              <a:ext cx="548640" cy="411480"/>
            </a:xfrm>
            <a:prstGeom prst="round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marL="0" marR="0" lvl="0" indent="0" algn="ctr" defTabSz="4571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Est. Hours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DC14267-DA3D-B775-B28D-A0514D6FD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402445" y="4044146"/>
            <a:ext cx="18234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*Not Applicable to USG</a:t>
            </a:r>
            <a:endParaRPr lang="en-US" sz="10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46A36A-BF55-F86E-47EA-1E11216FB2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783224" y="7584268"/>
            <a:ext cx="30618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prstClr val="black"/>
                </a:solidFill>
                <a:latin typeface="Arial"/>
                <a:cs typeface="Arial"/>
              </a:rPr>
              <a:t>Note: This course will be available after go-live</a:t>
            </a:r>
            <a:endParaRPr lang="en-US" sz="100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BA3A0B4-B40C-27AC-4648-082F960715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361322" y="4990906"/>
            <a:ext cx="18234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*Not Applicable to USG</a:t>
            </a:r>
            <a:endParaRPr lang="en-US" sz="100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1DDA96A-4C47-2EF3-585E-ABA8DA6B2C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350821" y="5899721"/>
            <a:ext cx="18234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*Not Applicable to USG</a:t>
            </a:r>
            <a:endParaRPr lang="en-US" sz="100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2A2A185-EE15-1BC9-D729-26334EA0E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350821" y="9540113"/>
            <a:ext cx="18234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*Not Applicable to USG</a:t>
            </a:r>
            <a:endParaRPr lang="en-US" sz="10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55285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99B7FC3D988F43BD6177899BF3F553" ma:contentTypeVersion="3" ma:contentTypeDescription="Create a new document." ma:contentTypeScope="" ma:versionID="94156333332f2351be9a4e14228d51da">
  <xsd:schema xmlns:xsd="http://www.w3.org/2001/XMLSchema" xmlns:xs="http://www.w3.org/2001/XMLSchema" xmlns:p="http://schemas.microsoft.com/office/2006/metadata/properties" xmlns:ns2="80d6bb72-ff96-4b72-bb56-9f01083e5c49" targetNamespace="http://schemas.microsoft.com/office/2006/metadata/properties" ma:root="true" ma:fieldsID="50d8317beca8c69232ff937be8fcc409" ns2:_="">
    <xsd:import namespace="80d6bb72-ff96-4b72-bb56-9f01083e5c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d6bb72-ff96-4b72-bb56-9f01083e5c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0D8AE86-9D30-4C19-AADD-60A082C279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913C37-9C11-45E1-8139-595A841881A4}">
  <ds:schemaRefs>
    <ds:schemaRef ds:uri="80d6bb72-ff96-4b72-bb56-9f01083e5c4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7C0E875-5ECF-4B58-BD05-6969CCB6FCE7}">
  <ds:schemaRefs>
    <ds:schemaRef ds:uri="http://www.w3.org/XML/1998/namespace"/>
    <ds:schemaRef ds:uri="80d6bb72-ff96-4b72-bb56-9f01083e5c49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618</Words>
  <Application>Microsoft Macintosh PowerPoint</Application>
  <PresentationFormat>Custom</PresentationFormat>
  <Paragraphs>91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1_Office Theme</vt:lpstr>
      <vt:lpstr>Procurement Foundational and Role-Based Learning Programs page 1 of 2</vt:lpstr>
      <vt:lpstr>Page 2 of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Ashby, Jake</dc:creator>
  <cp:lastModifiedBy>Segars, Tahni</cp:lastModifiedBy>
  <cp:revision>2</cp:revision>
  <dcterms:created xsi:type="dcterms:W3CDTF">2025-03-27T12:32:43Z</dcterms:created>
  <dcterms:modified xsi:type="dcterms:W3CDTF">2026-04-17T02:45:10Z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0x0101001E99B7FC3D988F43BD6177899BF3F553</vt:lpwstr>
  </property>
  <property fmtid="{D5CDD505-2E9C-101B-9397-08002B2CF9AE}" pid="3" name="MediaServiceImageTags">
    <vt:lpwstr/>
  </property>
  <property fmtid="{D5CDD505-2E9C-101B-9397-08002B2CF9AE}" pid="4" name="ArticulateGUID">
    <vt:lpwstr>CF1D6C82-3EBD-4A5D-9854-8E0A295D67F8</vt:lpwstr>
  </property>
  <property fmtid="{D5CDD505-2E9C-101B-9397-08002B2CF9AE}" pid="5" name="ArticulatePath">
    <vt:lpwstr>https://gets.sharepoint.com/sites/SAO_NextGen/Training Communications/01 - Training Resource Library Documents/PROC Working Files/GA@WORK Procurement Learning Programs Summary</vt:lpwstr>
  </property>
</Properties>
</file>