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5"/>
  </p:notesMasterIdLst>
  <p:sldIdLst>
    <p:sldId id="355" r:id="rId6"/>
    <p:sldId id="356" r:id="rId7"/>
    <p:sldId id="357" r:id="rId8"/>
    <p:sldId id="360" r:id="rId9"/>
    <p:sldId id="361" r:id="rId10"/>
    <p:sldId id="362" r:id="rId11"/>
    <p:sldId id="363" r:id="rId12"/>
    <p:sldId id="365" r:id="rId13"/>
    <p:sldId id="366" r:id="rId14"/>
  </p:sldIdLst>
  <p:sldSz cx="12192000" cy="16256000"/>
  <p:notesSz cx="7315200" cy="96012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FA3D07-EBE2-B579-D471-6345AA2A5C61}" name="Krizanek, Rachael" initials="KR" userId="S::rachael.krizanek@sao.ga.gov::0a465433-afc6-4cd3-bef6-afda18945927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9787CA88-8990-7915-69DC-C917154F27AC}" name="Biador, Kim" initials="KB" userId="S::kbiador@deloitte.com::0aca51a9-456d-4254-bf9f-8c53f2de5f37" providerId="AD"/>
  <p188:author id="{BFFD038E-6017-C843-98BD-7DB9884C9DDE}" name="Sipe, Jamie" initials="SJ" userId="S::jasipe@deloitte.com::5bc06a04-23d5-42bd-853b-0cd5205b0fa0" providerId="AD"/>
  <p188:author id="{65BAA4BD-248D-002D-F1AF-1C0992B9FC95}" name="Toorpu, Ram Reddy" initials="TR" userId="S::ramreddy.toorpu@sao.ga.gov::72914284-7427-43b5-92e0-d9cd05a32050" providerId="AD"/>
  <p188:author id="{E7C035C9-2E0C-2950-4BE1-D60822819F77}" name="Craddock, Kevin" initials="KC" userId="S::kevin.craddock@sao.ga.gov::ed86d6b4-8a29-4fab-9f29-c4a6f85acbfb" providerId="AD"/>
  <p188:author id="{C3F716E1-5E86-126D-1DD3-F82A61D43E20}" name="Craddock, Kevin" initials="KC" userId="S::kcraddock@deloitte.com::0e841674-75f8-4c3c-a0a5-e9ca8b58a7de" providerId="AD"/>
  <p188:author id="{2AFD9AF1-72FD-DABD-77A2-2F9C0E103930}" name="Bennett, Sarah" initials="BS" userId="S::sarabennett@deloitte.com::e3a7b89e-ccd3-495f-9a2d-e395c84ccd09" providerId="AD"/>
  <p188:author id="{14050DF4-5A79-A81B-870B-F71F08C740B9}" name="Carter, Deona" initials="CD" userId="S::dmcarter_tcsg.edu#ext#@gets.onmicrosoft.com::8b7bed87-ce7f-4433-964f-68a9215d084b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89F4C-395E-5652-71FF-ABBF55CB17BD}" v="1" dt="2026-05-05T21:04:59.025"/>
    <p1510:client id="{94672831-D569-4DE2-A429-F2C092E9F38D}" v="9" dt="2026-05-06T13:19:02.095"/>
    <p1510:client id="{94EA85AC-3A09-4233-A3AD-67E816362B7F}" v="38" dt="2026-05-05T20:37:08.266"/>
    <p1510:client id="{BC56E88D-8C20-D239-DC78-18D354F77314}" v="102" dt="2026-05-05T20:29:42.869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35"/>
  </p:normalViewPr>
  <p:slideViewPr>
    <p:cSldViewPr snapToGrid="0">
      <p:cViewPr varScale="1">
        <p:scale>
          <a:sx n="46" d="100"/>
          <a:sy n="46" d="100"/>
        </p:scale>
        <p:origin x="3176" y="200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rgbClr val="B3B3B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08CCE-D55E-DF17-BE3D-4348C4170FA5}"/>
              </a:ext>
            </a:extLst>
          </p:cNvPr>
          <p:cNvSpPr txBox="1"/>
          <p:nvPr userDrawn="1"/>
        </p:nvSpPr>
        <p:spPr>
          <a:xfrm>
            <a:off x="311727" y="1494212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4391"/>
            <a:ext cx="12192000" cy="1673532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Log In to GA@WORK for Employees Using Native Login with MFA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88196" y="3576893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assist </a:t>
            </a:r>
            <a:r>
              <a:rPr lang="en-US" i="1">
                <a:latin typeface="Arial"/>
                <a:cs typeface="Arial"/>
              </a:rPr>
              <a:t>Employees</a:t>
            </a:r>
            <a:r>
              <a:rPr lang="en-US">
                <a:latin typeface="Arial"/>
                <a:cs typeface="Arial"/>
              </a:rPr>
              <a:t> with the steps to setup Multifactor Authentication (MFA) using the </a:t>
            </a:r>
            <a:r>
              <a:rPr lang="en-US" i="1">
                <a:latin typeface="Arial"/>
                <a:cs typeface="Arial"/>
              </a:rPr>
              <a:t>Microsoft Authenticator Application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Download the </a:t>
            </a:r>
            <a:r>
              <a:rPr lang="en-US" b="1">
                <a:latin typeface="Arial"/>
                <a:cs typeface="Arial"/>
              </a:rPr>
              <a:t>Microsoft Authenticator Application </a:t>
            </a:r>
            <a:r>
              <a:rPr lang="en-US">
                <a:latin typeface="Arial"/>
                <a:cs typeface="Arial"/>
              </a:rPr>
              <a:t>on your phone.</a:t>
            </a:r>
          </a:p>
          <a:p>
            <a:r>
              <a:rPr lang="en-US"/>
              <a:t>Login to </a:t>
            </a:r>
            <a:r>
              <a:rPr lang="en-US" b="1"/>
              <a:t>GA@WORK </a:t>
            </a:r>
            <a:r>
              <a:rPr lang="en-US"/>
              <a:t>and setup extra verification.</a:t>
            </a:r>
          </a:p>
          <a:p>
            <a:r>
              <a:rPr lang="en-US"/>
              <a:t>Scan </a:t>
            </a:r>
            <a:r>
              <a:rPr lang="en-US" b="1"/>
              <a:t>QR Code</a:t>
            </a:r>
            <a:r>
              <a:rPr lang="en-US"/>
              <a:t>.</a:t>
            </a:r>
          </a:p>
          <a:p>
            <a:r>
              <a:rPr lang="en-US"/>
              <a:t>Enter </a:t>
            </a:r>
            <a:r>
              <a:rPr lang="en-US" b="1"/>
              <a:t>One-time password code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1122" y="13697149"/>
            <a:ext cx="1766093" cy="771525"/>
          </a:xfrm>
        </p:spPr>
        <p:txBody>
          <a:bodyPr/>
          <a:lstStyle/>
          <a:p>
            <a:r>
              <a:rPr lang="en-US"/>
              <a:t>Install Microsoft Authenticator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21021" y="13660332"/>
            <a:ext cx="1514465" cy="771525"/>
          </a:xfrm>
        </p:spPr>
        <p:txBody>
          <a:bodyPr/>
          <a:lstStyle/>
          <a:p>
            <a:r>
              <a:rPr lang="en-US"/>
              <a:t>Log in to GA@WORK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Scan QR Code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Enter One-time password code</a:t>
            </a:r>
          </a:p>
        </p:txBody>
      </p:sp>
    </p:spTree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D9FE-AACD-E717-9335-70B52079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74E4-FED9-E34D-3397-72BFB3F9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F22A-9DC2-0131-3DE0-806446DD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72F123-7042-8D81-34FB-091C1DD1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Log In to GA@WORK for Employees Using Native Login with MFA (Part 1 of 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6214-3BBB-D007-039D-F307757716E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BFBB83-8BDA-AEDF-0A26-4C068D97C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On your phone, navigate to your phone’s app store and enter the</a:t>
            </a:r>
            <a:r>
              <a:rPr lang="en-US" b="1"/>
              <a:t> Authenticator App </a:t>
            </a:r>
            <a:r>
              <a:rPr lang="en-US"/>
              <a:t>in the search field.</a:t>
            </a:r>
          </a:p>
          <a:p>
            <a:pPr marL="736600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For the purposes of this guide, we are selecting the </a:t>
            </a:r>
            <a:r>
              <a:rPr lang="en-US" sz="2800" i="1">
                <a:latin typeface="Arial"/>
                <a:cs typeface="Arial"/>
              </a:rPr>
              <a:t>Microsoft Authenticator</a:t>
            </a:r>
            <a:r>
              <a:rPr lang="en-US" sz="2800">
                <a:latin typeface="Arial"/>
                <a:cs typeface="Arial"/>
              </a:rPr>
              <a:t>. However, you may use other authenticator types such as </a:t>
            </a:r>
            <a:r>
              <a:rPr lang="en-US" sz="2800" i="1">
                <a:latin typeface="Arial"/>
                <a:cs typeface="Arial"/>
              </a:rPr>
              <a:t>Google</a:t>
            </a:r>
            <a:r>
              <a:rPr lang="en-US" sz="2800">
                <a:latin typeface="Arial"/>
                <a:cs typeface="Arial"/>
              </a:rPr>
              <a:t>, </a:t>
            </a:r>
            <a:r>
              <a:rPr lang="en-US" sz="2800" i="1">
                <a:latin typeface="Arial"/>
                <a:cs typeface="Arial"/>
              </a:rPr>
              <a:t>OKTA</a:t>
            </a:r>
            <a:r>
              <a:rPr lang="en-US" sz="2800">
                <a:latin typeface="Arial"/>
                <a:cs typeface="Arial"/>
              </a:rPr>
              <a:t> or </a:t>
            </a:r>
            <a:r>
              <a:rPr lang="en-US" sz="2800" i="1">
                <a:latin typeface="Arial"/>
                <a:cs typeface="Arial"/>
              </a:rPr>
              <a:t>DUO</a:t>
            </a:r>
            <a:r>
              <a:rPr lang="en-US" sz="280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Install</a:t>
            </a:r>
            <a:r>
              <a:rPr lang="en-US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C0699D-4FE1-F37B-708F-A1CBB479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92" y="7253662"/>
            <a:ext cx="6400800" cy="71148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462815-2239-D029-2165-0F567156D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8092" y="7253662"/>
            <a:ext cx="3942907" cy="10050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4AB8CC-8710-A6BE-2C7F-59C74DD8E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7492" y="8746920"/>
            <a:ext cx="1219813" cy="51435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DB9F9D-989C-B57D-8082-4D8AD3F24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50999" y="74818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AA5A84-1F4D-D24F-597A-63B624F36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48852" y="87297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836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A3CAB-E9DB-EBB6-F327-F9D81F7B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F3A9F-B6B4-C23A-16C5-11B882B4A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86443-729B-C209-21AF-99916F593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CFFD47-2168-685D-FEEC-BC36F7E9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Log In to GA@WORK for Employees Using Native Login with MFA (Part 2 of 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DD6B3-D332-0ED2-2A4F-B665853A911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FF8B0D-B220-A0DC-6FAC-8D832DE35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In a browser, navigate to the </a:t>
            </a:r>
            <a:r>
              <a:rPr lang="en-US" b="1"/>
              <a:t>GA@WORK </a:t>
            </a:r>
            <a:r>
              <a:rPr lang="en-US"/>
              <a:t>sign-in page, enter your </a:t>
            </a:r>
            <a:r>
              <a:rPr lang="en-US" b="1"/>
              <a:t>username</a:t>
            </a:r>
            <a:r>
              <a:rPr lang="en-US"/>
              <a:t> and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In</a:t>
            </a:r>
            <a:r>
              <a:rPr lang="en-US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E4F380-5E81-5E09-E341-1B04BA0098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en-US"/>
              <a:t>Click </a:t>
            </a:r>
            <a:r>
              <a:rPr lang="en-US" b="1"/>
              <a:t>Set Up Now</a:t>
            </a:r>
            <a:r>
              <a:rPr lang="en-US"/>
              <a:t>.</a:t>
            </a:r>
          </a:p>
          <a:p>
            <a:pPr marL="741363"/>
            <a:r>
              <a:rPr lang="en-US" sz="2800" b="1"/>
              <a:t>Note</a:t>
            </a:r>
            <a:r>
              <a:rPr lang="en-US" sz="2800"/>
              <a:t>: If you inadvertently skip the initial MFA setup, use steps 14-19 to access the QR Code from within the tenant.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156603-29AF-1CF5-7630-B0A9B03DF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799" y="10928790"/>
            <a:ext cx="4572000" cy="41425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07818C-1E26-54FB-3C46-C4FA110DF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9" y="4150496"/>
            <a:ext cx="4572000" cy="4349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874B242-83B2-FCFA-C1B7-E071B6853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2580" y="5626535"/>
            <a:ext cx="3458380" cy="150137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9D6E09-F5B0-0CB5-DA5E-AF03BDBB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9092" y="7406621"/>
            <a:ext cx="3371867" cy="4373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B0E49-4A16-00AF-3BEF-422B3246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909" y="13370824"/>
            <a:ext cx="3217631" cy="45169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DC1634-B77F-38ED-398C-0250878E9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22159" y="62190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9B1FAF-94E6-6AC3-CA75-9C79D5314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10407" y="73467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957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C7366-232C-95E5-755E-617B28A5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07D183B-7A50-2FAD-6592-6EF9EF1AE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687" y="10325922"/>
            <a:ext cx="3200400" cy="49919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34115-F1F5-527C-9EBA-C068F2FB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D9869-B4EE-DE7B-D294-034E0BC51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861AA-F1EC-CBDB-E461-C6040E12E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ACD610-1695-8B3F-D36C-406D28C2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Log In to GA@WORK for Employees Using Native Login with MFA (Part 3 of 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70991-FF56-222A-A376-DD2AA92CD914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18292-708E-8627-BD80-C21B99D7D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en-US"/>
              <a:t>A </a:t>
            </a:r>
            <a:r>
              <a:rPr lang="en-US" b="1"/>
              <a:t>QR Code </a:t>
            </a:r>
            <a:r>
              <a:rPr lang="en-US"/>
              <a:t>and instructions on how to connect with your authenticator app displays.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541785-BA7A-5E7C-8F37-F442893BB0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On your phone, open the </a:t>
            </a:r>
            <a:r>
              <a:rPr lang="en-US" b="1"/>
              <a:t>Microsoft Authenticator</a:t>
            </a:r>
            <a:r>
              <a:rPr lang="en-US"/>
              <a:t> application and select </a:t>
            </a:r>
            <a:r>
              <a:rPr lang="en-US" b="1"/>
              <a:t>Add Account</a:t>
            </a:r>
            <a:r>
              <a:rPr lang="en-US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934E0D-9921-35AD-C76E-284D5BB77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687" y="3493704"/>
            <a:ext cx="3200400" cy="51015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06332F-421F-B940-1120-6113C217A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2237" y="13614019"/>
            <a:ext cx="2742070" cy="3884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1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5E9BC-89DA-035E-E9BB-806C29E7F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1CE1B9A-C115-E160-0B0A-A20DDC9DE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60957"/>
            <a:ext cx="8229600" cy="48757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7B668A-AF17-41C2-FA99-99F00A73E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165453"/>
            <a:ext cx="8229600" cy="53508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C71A2-51C1-8DA6-7ECF-180AC6BD2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3D013-C513-C831-FE0F-342433D4B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471B0-04C2-4E0C-7802-3476EF8A0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6E10B1-3E7D-10C0-F282-A2083771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Log In to GA@WORK for Employees Using Native Login with MFA (Part 4 of 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71726-FABC-C61A-2086-C2A651F4457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ACC05-72CD-5AB4-8363-3D22BDCC5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Select </a:t>
            </a:r>
            <a:r>
              <a:rPr lang="en-US" b="1"/>
              <a:t>Work or school account</a:t>
            </a:r>
            <a:r>
              <a:rPr lang="en-US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C69E04-9E4D-DD24-8951-F4517D16E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/>
              <a:t>Select </a:t>
            </a:r>
            <a:r>
              <a:rPr lang="en-US" b="1"/>
              <a:t>Scan a QR code</a:t>
            </a:r>
            <a:r>
              <a:rPr lang="en-US"/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591A78-1F43-61D6-365C-AFC1E0C82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799" y="6299200"/>
            <a:ext cx="7882468" cy="84666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0D59D6-375C-9258-C19F-BB481139C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7824" y="11461447"/>
            <a:ext cx="3133744" cy="66638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14ECD-2717-8430-301B-4BD0B1470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D5520-B70D-8EFF-2BC2-93479090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DE52C-78E2-850A-E0FF-2EB3C55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E21-CD50-450E-5DF3-FB5C727A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A5AD19-CE35-08E1-1F8E-254B0F5D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Log In to GA@WORK for Employees Using Native Login with MFA (Part 5 of 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EFBF8-3558-D2A3-1B72-95B90C1446FE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E11876-CE24-65E9-9257-7DD83D576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/>
              <a:t>With your phone, scan the </a:t>
            </a:r>
            <a:r>
              <a:rPr lang="en-US" b="1"/>
              <a:t>QR Code</a:t>
            </a:r>
            <a:r>
              <a:rPr lang="en-US"/>
              <a:t>, then click </a:t>
            </a:r>
            <a:r>
              <a:rPr lang="en-US" b="1"/>
              <a:t>Next</a:t>
            </a:r>
            <a:r>
              <a:rPr lang="en-US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68B6BA-35F9-55BA-6CDD-904B2D4E4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On your phone, you are provided with a </a:t>
            </a:r>
            <a:r>
              <a:rPr lang="en-US" b="1"/>
              <a:t>One-time password code</a:t>
            </a:r>
            <a:r>
              <a:rPr lang="en-US"/>
              <a:t>. </a:t>
            </a:r>
          </a:p>
          <a:p>
            <a:pPr marL="738188"/>
            <a:r>
              <a:rPr lang="en-US" sz="2800" b="1"/>
              <a:t>Note</a:t>
            </a:r>
            <a:r>
              <a:rPr lang="en-US" sz="2800"/>
              <a:t>: When the timer in the bottom left of the </a:t>
            </a:r>
            <a:r>
              <a:rPr lang="en-US" sz="2800" i="1"/>
              <a:t>Microsoft</a:t>
            </a:r>
            <a:r>
              <a:rPr lang="en-US" sz="2800"/>
              <a:t> </a:t>
            </a:r>
            <a:r>
              <a:rPr lang="en-US" sz="2800" i="1"/>
              <a:t>Authenticator</a:t>
            </a:r>
            <a:r>
              <a:rPr lang="en-US" sz="2800"/>
              <a:t> expires, a new code is generated.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EC18B-AD5B-A726-FEA7-053B777D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3309367"/>
            <a:ext cx="3200400" cy="51015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722053-EB73-AD6A-3BA3-0E5A4C6D3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1593860"/>
            <a:ext cx="4572000" cy="31477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E59D35-47E3-56B9-C4E9-5236A1879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959" y="7386766"/>
            <a:ext cx="2302174" cy="3470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74E7A-0582-5CA2-1085-FA68C603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DF152-28A1-5FC8-C8AE-8E53F6972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B3BF9-45B9-00CD-A515-DCBBB2E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0F8AB-7736-1B0C-8DF0-BE4BD75F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459C46-C40D-BD46-6351-285CC6FF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Log In to GA@WORK for Employees Using Native Login with MFA (Part 6 of 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EBFF1-0F1C-68BC-CA65-5F0FE305C7E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99BE5F-D1AE-1967-C65A-1071314BF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2"/>
            </a:pPr>
            <a:r>
              <a:rPr lang="en-US"/>
              <a:t>Enter the </a:t>
            </a:r>
            <a:r>
              <a:rPr lang="en-US" b="1"/>
              <a:t>One-time password </a:t>
            </a:r>
            <a:r>
              <a:rPr lang="en-US"/>
              <a:t>code into the </a:t>
            </a:r>
            <a:r>
              <a:rPr lang="en-US" b="1"/>
              <a:t>Security Code </a:t>
            </a:r>
            <a:r>
              <a:rPr lang="en-US"/>
              <a:t>field.</a:t>
            </a:r>
          </a:p>
          <a:p>
            <a:pPr marL="742950" indent="-742950">
              <a:buFont typeface="+mj-lt"/>
              <a:buAutoNum type="arabicPeriod" startAt="1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258BB9-9BD1-4D13-B11B-CDE73E855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4"/>
            </a:pPr>
            <a:r>
              <a:rPr lang="en-US"/>
              <a:t>A </a:t>
            </a:r>
            <a:r>
              <a:rPr lang="en-US" b="1"/>
              <a:t>Success</a:t>
            </a:r>
            <a:r>
              <a:rPr lang="en-US"/>
              <a:t> screen displays. Click </a:t>
            </a:r>
            <a:r>
              <a:rPr lang="en-US" b="1"/>
              <a:t>Done</a:t>
            </a:r>
            <a:r>
              <a:rPr lang="en-US"/>
              <a:t> to continue to GA@WORK.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Steps 15-19 show how to access the QR Code from within the tenant.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8556C5-C87D-C74B-99C5-543A2187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94943"/>
            <a:ext cx="3657600" cy="4664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CBB1A7-89AA-78E7-8A3F-E35ED7A0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1185994"/>
            <a:ext cx="3657600" cy="41319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000291-6DC4-86A8-2E13-F56A419D3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5080" y="6182932"/>
            <a:ext cx="2866582" cy="3321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471EF-C52A-AD07-863C-6456D102A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2709" y="6810928"/>
            <a:ext cx="2866582" cy="3321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BBF9FE-83A0-3DBC-5E69-88FE1189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17177" y="60747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1DBEE3-6C7B-16E3-5E61-DB340BFE8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42447" y="67051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B2C836-17F9-FDBA-E74A-E2CE1B69C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7480" y="14492509"/>
            <a:ext cx="2628906" cy="3578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2FBBB-CC43-FD06-C542-3FDE15E3D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0173E-C6D2-11AE-E478-C7ED96416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70167-82A2-8C2F-E022-630DA650F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B3906E-C95F-E8C2-9B37-797D454F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Log In to GA@WORK for Employees Using Native Login with MFA (Part 7 of 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A3989F-9DE8-590C-F218-70A00AFD63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5"/>
            </a:pPr>
            <a:r>
              <a:rPr lang="en-US"/>
              <a:t>To locate the QR Code within the tenant, enter </a:t>
            </a:r>
            <a:r>
              <a:rPr lang="en-US" b="1"/>
              <a:t>Manage Security Settings </a:t>
            </a:r>
            <a:r>
              <a:rPr lang="en-US"/>
              <a:t>in the </a:t>
            </a:r>
            <a:r>
              <a:rPr lang="en-US" b="1"/>
              <a:t>Search</a:t>
            </a:r>
            <a:r>
              <a:rPr lang="en-US"/>
              <a:t> field.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/>
              <a:t>Select </a:t>
            </a:r>
            <a:r>
              <a:rPr lang="en-US" b="1"/>
              <a:t>Manage Security Settings Report</a:t>
            </a:r>
            <a:r>
              <a:rPr lang="en-US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C5570F-F00F-082C-24D5-9BEE82047E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7"/>
            </a:pPr>
            <a:r>
              <a:rPr lang="en-US"/>
              <a:t>Click </a:t>
            </a:r>
            <a:r>
              <a:rPr lang="en-US" b="1"/>
              <a:t>Authenticator App Setup</a:t>
            </a:r>
            <a:r>
              <a:rPr lang="en-US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42BCAC-5DFC-692C-022F-DFDF1C3231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Check the </a:t>
            </a:r>
            <a:r>
              <a:rPr lang="en-US" b="1"/>
              <a:t>Confirm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 box.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OK</a:t>
            </a:r>
            <a:r>
              <a:rPr lang="en-US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9E157-9CBF-DBA3-3FC8-2E3BDB622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460F8-C59A-0D46-06C6-CD9791253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326" y="4345517"/>
            <a:ext cx="5486400" cy="19211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237895-231A-8CE9-EBDA-DE04FDED0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312" y="8128000"/>
            <a:ext cx="6400800" cy="20931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4FAE4B-5E45-6DEA-DD2B-74449E5DC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808" y="12397170"/>
            <a:ext cx="4572000" cy="279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735773-5153-463C-D1C4-DABC707E9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3421" y="5064486"/>
            <a:ext cx="2893312" cy="46550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EF481-9653-C767-A216-1ACAB9FD5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3421" y="4477190"/>
            <a:ext cx="5030583" cy="45562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15AB61-B68F-5846-BD44-03FE295B2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7233" y="13639099"/>
            <a:ext cx="1658220" cy="3898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03860-FE0F-6B1B-B279-0EF2BEB5D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2888" y="9555649"/>
            <a:ext cx="2722565" cy="42563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15C985-DBBC-FE46-8800-0BD8FD9E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4963" y="14424230"/>
            <a:ext cx="1658220" cy="5366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4E5764-C903-7C55-595B-5ECAB37C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56733" y="50229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ACC80D-201E-D9B3-1C77-BFD4EED4B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94004" y="44306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EB4102-5AF8-7DA4-F4BF-C39609881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35453" y="135596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EA73A5-5252-7E0A-6E71-5A1449C90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86323" y="144242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69062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55448-D529-A4C6-EFBB-0163C3DE1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DC298-D789-1B07-E00A-5CE968049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4892B-A5FA-E81B-8B5F-6D75E8B67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D6FD7D-0947-E145-AC6D-8C25F1EB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Log In to GA@WORK for Employees Using Native Login with MFA (Part 8 of 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854FAC-E4B6-1C74-1FE9-E131A58E3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/>
              <a:t>A QR Code and instructions display. Refer to steps 7-14 to </a:t>
            </a:r>
            <a:r>
              <a:rPr lang="en-US" b="1"/>
              <a:t>Set up Authenticator App</a:t>
            </a:r>
            <a:r>
              <a:rPr lang="en-US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79F23-2951-A168-6F38-E794B8488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4579179"/>
            <a:ext cx="6400800" cy="8348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A9A21A-EEF7-1C9D-D2A1-749802528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grpSp>
        <p:nvGrpSpPr>
          <p:cNvPr id="7" name="Group 6" descr="A user needs to manage folders in Pallium">
            <a:extLst>
              <a:ext uri="{FF2B5EF4-FFF2-40B4-BE49-F238E27FC236}">
                <a16:creationId xmlns:a16="http://schemas.microsoft.com/office/drawing/2014/main" id="{A049E527-885E-199B-5177-DBB9B2032DA3}"/>
              </a:ext>
            </a:extLst>
          </p:cNvPr>
          <p:cNvGrpSpPr/>
          <p:nvPr/>
        </p:nvGrpSpPr>
        <p:grpSpPr>
          <a:xfrm>
            <a:off x="816308" y="14241799"/>
            <a:ext cx="10537490" cy="1158258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0" name="Freeform 101">
              <a:extLst>
                <a:ext uri="{FF2B5EF4-FFF2-40B4-BE49-F238E27FC236}">
                  <a16:creationId xmlns:a16="http://schemas.microsoft.com/office/drawing/2014/main" id="{1336D5AC-1D21-0C1E-9486-53ED603B1237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1" name="Graphic 10" descr="Checkmark with solid fill">
              <a:extLst>
                <a:ext uri="{FF2B5EF4-FFF2-40B4-BE49-F238E27FC236}">
                  <a16:creationId xmlns:a16="http://schemas.microsoft.com/office/drawing/2014/main" id="{6BFABF51-D325-6200-52A3-14AC5A11310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4F60ABA-EB80-3EB1-3CF0-12BD2D8E7C70}"/>
              </a:ext>
            </a:extLst>
          </p:cNvPr>
          <p:cNvSpPr txBox="1">
            <a:spLocks/>
          </p:cNvSpPr>
          <p:nvPr/>
        </p:nvSpPr>
        <p:spPr>
          <a:xfrm>
            <a:off x="1909452" y="14487345"/>
            <a:ext cx="9444345" cy="875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latin typeface="Arial"/>
                <a:cs typeface="Arial"/>
              </a:rPr>
              <a:t>You have successfully logged in to GA@WORK using Native Login with MFA.</a:t>
            </a:r>
          </a:p>
        </p:txBody>
      </p:sp>
    </p:spTree>
    <p:extLst>
      <p:ext uri="{BB962C8B-B14F-4D97-AF65-F5344CB8AC3E}">
        <p14:creationId xmlns:p14="http://schemas.microsoft.com/office/powerpoint/2010/main" val="15789334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b022cc-d96d-4c7a-a6ef-47af526da2c2">
      <Terms xmlns="http://schemas.microsoft.com/office/infopath/2007/PartnerControls"/>
    </lcf76f155ced4ddcb4097134ff3c332f>
    <TaxCatchAll xmlns="8d5ae7cb-5eaa-45bd-87a9-9ecdfd4d7a10" xsi:nil="true"/>
    <Comments xmlns="91b022cc-d96d-4c7a-a6ef-47af526da2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B65DE563EE374EA74AD05A80579592" ma:contentTypeVersion="15" ma:contentTypeDescription="Create a new document." ma:contentTypeScope="" ma:versionID="74bcba3dbaef7232a2f349164506767e">
  <xsd:schema xmlns:xsd="http://www.w3.org/2001/XMLSchema" xmlns:xs="http://www.w3.org/2001/XMLSchema" xmlns:p="http://schemas.microsoft.com/office/2006/metadata/properties" xmlns:ns2="91b022cc-d96d-4c7a-a6ef-47af526da2c2" xmlns:ns3="8d5ae7cb-5eaa-45bd-87a9-9ecdfd4d7a10" targetNamespace="http://schemas.microsoft.com/office/2006/metadata/properties" ma:root="true" ma:fieldsID="a45a3afc3d81b7990a39b2f52d207b53" ns2:_="" ns3:_="">
    <xsd:import namespace="91b022cc-d96d-4c7a-a6ef-47af526da2c2"/>
    <xsd:import namespace="8d5ae7cb-5eaa-45bd-87a9-9ecdfd4d7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022cc-d96d-4c7a-a6ef-47af526da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2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ae7cb-5eaa-45bd-87a9-9ecdfd4d7a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7b3830a-905b-4cd3-90a5-cc2916807d11}" ma:internalName="TaxCatchAll" ma:showField="CatchAllData" ma:web="8d5ae7cb-5eaa-45bd-87a9-9ecdfd4d7a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schemas.openxmlformats.org/package/2006/metadata/core-properties"/>
    <ds:schemaRef ds:uri="8d5ae7cb-5eaa-45bd-87a9-9ecdfd4d7a10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91b022cc-d96d-4c7a-a6ef-47af526da2c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1814285-0840-4136-8276-78BE44C65387}">
  <ds:schemaRefs>
    <ds:schemaRef ds:uri="8d5ae7cb-5eaa-45bd-87a9-9ecdfd4d7a10"/>
    <ds:schemaRef ds:uri="91b022cc-d96d-4c7a-a6ef-47af526da2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607</Words>
  <Application>Microsoft Macintosh PowerPoint</Application>
  <PresentationFormat>Custom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Job Aid Template</vt:lpstr>
      <vt:lpstr>1_Administrative</vt:lpstr>
      <vt:lpstr>Log In to GA@WORK for Employees Using Native Login with MFA</vt:lpstr>
      <vt:lpstr>Log In to GA@WORK for Employees Using Native Login with MFA (Part 1 of 8)</vt:lpstr>
      <vt:lpstr>Log In to GA@WORK for Employees Using Native Login with MFA (Part 2 of 8)</vt:lpstr>
      <vt:lpstr>Log In to GA@WORK for Employees Using Native Login with MFA (Part 3 of 8)</vt:lpstr>
      <vt:lpstr>Log In to GA@WORK for Employees Using Native Login with MFA (Part 4 of 8)</vt:lpstr>
      <vt:lpstr>Log In to GA@WORK for Employees Using Native Login with MFA (Part 5 of 8)</vt:lpstr>
      <vt:lpstr>Log In to GA@WORK for Employees Using Native Login with MFA (Part 6 of 8)</vt:lpstr>
      <vt:lpstr>Log In to GA@WORK for Employees Using Native Login with MFA (Part 7 of 8)</vt:lpstr>
      <vt:lpstr>Log In to GA@WORK for Employees Using Native Login with MFA (Part 8 of 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Segars, Tahni</cp:lastModifiedBy>
  <cp:revision>7</cp:revision>
  <cp:lastPrinted>2024-05-14T19:49:44Z</cp:lastPrinted>
  <dcterms:created xsi:type="dcterms:W3CDTF">2024-01-04T16:25:20Z</dcterms:created>
  <dcterms:modified xsi:type="dcterms:W3CDTF">2026-05-08T13:15:26Z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0x010100FDB65DE563EE374EA74AD05A80579592</vt:lpwstr>
  </property>
  <property fmtid="{D5CDD505-2E9C-101B-9397-08002B2CF9AE}" pid="10" name="MediaServiceImageTags">
    <vt:lpwstr/>
  </property>
</Properties>
</file>