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5"/>
  </p:notesMasterIdLst>
  <p:sldIdLst>
    <p:sldId id="353" r:id="rId6"/>
    <p:sldId id="355" r:id="rId7"/>
    <p:sldId id="362" r:id="rId8"/>
    <p:sldId id="366" r:id="rId9"/>
    <p:sldId id="367" r:id="rId10"/>
    <p:sldId id="363" r:id="rId11"/>
    <p:sldId id="369" r:id="rId12"/>
    <p:sldId id="368" r:id="rId13"/>
    <p:sldId id="365" r:id="rId14"/>
  </p:sldIdLst>
  <p:sldSz cx="12192000" cy="16256000"/>
  <p:notesSz cx="7315200" cy="96012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BFBFBF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D19CB7-CA8F-F19C-157C-E3FB30202E4A}" v="16" dt="2026-05-05T20:28:23.630"/>
    <p1510:client id="{62934CCB-D14E-C32F-D7B0-19F0ECE82667}" v="5" dt="2026-05-06T13:17:40.540"/>
    <p1510:client id="{BBDD9ABC-AD38-A90C-6C5A-F3961BD2E6DE}" v="4" dt="2026-05-05T20:28:14.41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3"/>
    <p:restoredTop sz="96247" autoAdjust="0"/>
  </p:normalViewPr>
  <p:slideViewPr>
    <p:cSldViewPr snapToGrid="0">
      <p:cViewPr varScale="1">
        <p:scale>
          <a:sx n="49" d="100"/>
          <a:sy n="49" d="100"/>
        </p:scale>
        <p:origin x="3072" y="20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1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316F513-664B-E57C-7380-97BAD8FBA6DE}"/>
              </a:ext>
            </a:extLst>
          </p:cNvPr>
          <p:cNvSpPr txBox="1"/>
          <p:nvPr userDrawn="1"/>
        </p:nvSpPr>
        <p:spPr>
          <a:xfrm>
            <a:off x="838200" y="12531829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34A05A8-7AD6-1DE3-653C-6E4A151A0C17}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 descr="Arrow">
            <a:extLst>
              <a:ext uri="{FF2B5EF4-FFF2-40B4-BE49-F238E27FC236}">
                <a16:creationId xmlns:a16="http://schemas.microsoft.com/office/drawing/2014/main" id="{9A41B00A-40B1-8472-62E7-4985FA939BF2}"/>
              </a:ext>
            </a:extLst>
          </p:cNvPr>
          <p:cNvCxnSpPr>
            <a:cxnSpLocks/>
          </p:cNvCxnSpPr>
          <p:nvPr userDrawn="1"/>
        </p:nvCxnSpPr>
        <p:spPr>
          <a:xfrm>
            <a:off x="376866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37531EB2-C76D-9BB4-495F-78A07DC2AAF6}"/>
              </a:ext>
            </a:extLst>
          </p:cNvPr>
          <p:cNvSpPr/>
          <p:nvPr userDrawn="1"/>
        </p:nvSpPr>
        <p:spPr>
          <a:xfrm>
            <a:off x="51513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 descr="straight arrow">
            <a:extLst>
              <a:ext uri="{FF2B5EF4-FFF2-40B4-BE49-F238E27FC236}">
                <a16:creationId xmlns:a16="http://schemas.microsoft.com/office/drawing/2014/main" id="{FC801B2B-564D-CB02-A7E9-62469467A234}"/>
              </a:ext>
            </a:extLst>
          </p:cNvPr>
          <p:cNvCxnSpPr>
            <a:cxnSpLocks/>
          </p:cNvCxnSpPr>
          <p:nvPr userDrawn="1"/>
        </p:nvCxnSpPr>
        <p:spPr>
          <a:xfrm>
            <a:off x="7771223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B08F15A-3A4D-C36A-4F70-15C2DD8F2B6A}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7154ED99-F5E9-8D55-E5CB-83D2B36A69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A65AD79E-FF00-3D5F-8845-A49C63177F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7" y="13687823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B4DCBB44-BC01-54B8-6641-134FFC6331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BA1B22-2A3E-0169-86F4-A0378CFF3105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Using Okta (GETS) SSO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i="1" dirty="0">
                <a:latin typeface="Arial"/>
                <a:cs typeface="Arial"/>
              </a:rPr>
              <a:t>GETS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i="1" dirty="0">
                <a:latin typeface="Arial"/>
                <a:cs typeface="Arial"/>
              </a:rPr>
              <a:t>Agency</a:t>
            </a:r>
            <a:r>
              <a:rPr lang="en-US" dirty="0">
                <a:latin typeface="Arial"/>
                <a:cs typeface="Arial"/>
              </a:rPr>
              <a:t> 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sz="3600" i="1" dirty="0">
                <a:latin typeface="Arial"/>
                <a:cs typeface="Arial"/>
              </a:rPr>
              <a:t>Log In to GA@WORK using Okta </a:t>
            </a:r>
            <a:r>
              <a:rPr lang="en-US" i="1">
                <a:latin typeface="Arial"/>
                <a:cs typeface="Arial"/>
              </a:rPr>
              <a:t>Single Sign-On</a:t>
            </a:r>
            <a:r>
              <a:rPr lang="en-US" sz="3600" i="1">
                <a:latin typeface="Arial"/>
                <a:cs typeface="Arial"/>
              </a:rPr>
              <a:t>.</a:t>
            </a:r>
            <a:r>
              <a:rPr lang="en-US" sz="3600" dirty="0">
                <a:latin typeface="Arial"/>
                <a:cs typeface="Arial"/>
              </a:rPr>
              <a:t> 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 dirty="0"/>
              <a:t>Enter </a:t>
            </a:r>
            <a:r>
              <a:rPr lang="en-US" b="1" dirty="0"/>
              <a:t>Username </a:t>
            </a:r>
            <a:r>
              <a:rPr lang="en-US" dirty="0"/>
              <a:t>and</a:t>
            </a:r>
            <a:r>
              <a:rPr lang="en-US" b="1" dirty="0"/>
              <a:t> Password</a:t>
            </a:r>
            <a:r>
              <a:rPr lang="en-US" dirty="0"/>
              <a:t>.</a:t>
            </a:r>
          </a:p>
          <a:p>
            <a:r>
              <a:rPr lang="en-US" dirty="0"/>
              <a:t>Select </a:t>
            </a:r>
            <a:r>
              <a:rPr lang="en-US" b="1" dirty="0"/>
              <a:t>Enter a code </a:t>
            </a:r>
            <a:r>
              <a:rPr lang="en-US" dirty="0"/>
              <a:t>or</a:t>
            </a:r>
            <a:r>
              <a:rPr lang="en-US" b="1" dirty="0"/>
              <a:t> Get a push notification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GA@WORK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FFF891-8A7E-73A1-1A3E-37909EF02C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71641" y="13552737"/>
            <a:ext cx="1615878" cy="1084692"/>
          </a:xfrm>
        </p:spPr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Employee needs to Log In to GA@WORK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4D75BB-65BA-B368-37BD-3746F298AC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9641" y="13383931"/>
            <a:ext cx="1806163" cy="130502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Using Okta (GETS)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SSO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7B80540-3E51-1ECE-C97A-51E9EF3948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Click Submit</a:t>
            </a:r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A3728E23-04D2-4C5A-D0FF-64B2E4EC1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227997"/>
            <a:ext cx="8229600" cy="84647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1 of 8)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73616"/>
            <a:ext cx="10569221" cy="6053667"/>
          </a:xfrm>
        </p:spPr>
        <p:txBody>
          <a:bodyPr/>
          <a:lstStyle/>
          <a:p>
            <a:r>
              <a:rPr lang="en-US" dirty="0"/>
              <a:t>Enter your </a:t>
            </a:r>
            <a:r>
              <a:rPr lang="en-US" b="1" dirty="0"/>
              <a:t>Username</a:t>
            </a:r>
            <a:r>
              <a:rPr lang="en-US" dirty="0"/>
              <a:t> and </a:t>
            </a:r>
            <a:r>
              <a:rPr lang="en-US" b="1" dirty="0"/>
              <a:t>Password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Sign In</a:t>
            </a:r>
            <a:r>
              <a:rPr lang="en-US" dirty="0"/>
              <a:t>.</a:t>
            </a:r>
          </a:p>
          <a:p>
            <a:pPr marL="800100" indent="-46038">
              <a:buNone/>
            </a:pPr>
            <a:r>
              <a:rPr lang="en-US" sz="2800" b="1" dirty="0"/>
              <a:t>Note</a:t>
            </a:r>
            <a:r>
              <a:rPr lang="en-US" sz="2800" dirty="0"/>
              <a:t>: You may click </a:t>
            </a:r>
            <a:r>
              <a:rPr lang="en-US" sz="2800" i="1" dirty="0"/>
              <a:t>Keep me signed in </a:t>
            </a:r>
            <a:r>
              <a:rPr lang="en-US" sz="2800" dirty="0"/>
              <a:t>to allow automatic sign in for future logins.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75EDE4-F191-2F1B-6C94-E7704079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951" y="8238240"/>
            <a:ext cx="7927667" cy="28435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9B390A2-BC61-7217-6D94-166C85474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41525" y="93856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34783C-1016-349E-A784-40EA6FEBF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951" y="12065946"/>
            <a:ext cx="7927667" cy="14524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3434A-556B-9BC2-7CAF-E79BF170E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55246" y="1251786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9EB69535-7799-C520-9678-5E49ECAEDA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0709533"/>
            <a:ext cx="9144000" cy="396370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7B44BF7-871F-0B75-6283-ECE676996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218091"/>
            <a:ext cx="8229600" cy="4761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780325"/>
            <a:ext cx="10515600" cy="80869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2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dirty="0"/>
              <a:t>If using a code, select </a:t>
            </a:r>
            <a:r>
              <a:rPr lang="en-US" b="1" dirty="0"/>
              <a:t>Enter a Code</a:t>
            </a:r>
            <a:r>
              <a:rPr lang="en-US" dirty="0"/>
              <a:t>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 dirty="0"/>
              <a:t>You will be redirected to the </a:t>
            </a:r>
            <a:r>
              <a:rPr lang="en-US" b="1" dirty="0"/>
              <a:t>Enter a code </a:t>
            </a:r>
            <a:r>
              <a:rPr lang="en-US" dirty="0"/>
              <a:t>screen.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98941" y="5773360"/>
            <a:ext cx="1588168" cy="7612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81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223A0D-7787-F059-6AEC-4690999CC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187271"/>
            <a:ext cx="10058400" cy="26994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3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en-US" dirty="0"/>
              <a:t>On your device, select the </a:t>
            </a:r>
            <a:r>
              <a:rPr lang="en-US" b="1" dirty="0"/>
              <a:t>Okta</a:t>
            </a:r>
            <a:r>
              <a:rPr lang="en-US" dirty="0"/>
              <a:t> application.</a:t>
            </a:r>
          </a:p>
          <a:p>
            <a:pPr marL="734695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Location and appearance may vary by device and personal configurations. This guide, uses an iPhone.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dirty="0"/>
              <a:t>Click the masked code.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7393" y="5535382"/>
            <a:ext cx="1656006" cy="166390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D92F58-AAC6-2AD5-5393-D63BA6BAE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0608111"/>
            <a:ext cx="8229600" cy="373798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F7F026C-61E9-A2A5-D511-0FEBAE3B9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1032" y="13387892"/>
            <a:ext cx="2885903" cy="8014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053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4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7"/>
            </a:pPr>
            <a:r>
              <a:rPr lang="en-US" dirty="0"/>
              <a:t>The code will be revealed.</a:t>
            </a:r>
          </a:p>
          <a:p>
            <a:pPr marL="735013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This screen will reset code every thirty (30) seconds with a new code.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8"/>
            </a:pPr>
            <a:r>
              <a:rPr lang="en-US" dirty="0"/>
              <a:t>Return to your computer and ͏</a:t>
            </a:r>
            <a:r>
              <a:rPr lang="en-US" b="1" dirty="0"/>
              <a:t>Enter code from the Okta Verify app</a:t>
            </a:r>
            <a:r>
              <a:rPr lang="en-US" dirty="0"/>
              <a:t>.</a:t>
            </a:r>
          </a:p>
          <a:p>
            <a:pPr>
              <a:buAutoNum type="arabicPeriod" startAt="8"/>
            </a:pPr>
            <a:r>
              <a:rPr lang="en-US" dirty="0"/>
              <a:t>Click </a:t>
            </a:r>
            <a:r>
              <a:rPr lang="en-US" b="1" dirty="0"/>
              <a:t>Verify</a:t>
            </a:r>
            <a:r>
              <a:rPr lang="en-US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7393" y="5535382"/>
            <a:ext cx="1656006" cy="166390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7F026C-61E9-A2A5-D511-0FEBAE3B9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1032" y="13709169"/>
            <a:ext cx="2885903" cy="8014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32E91C-CDEC-3937-43E8-9EC863ED3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011725"/>
            <a:ext cx="8229600" cy="38305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3C557B2-5F22-8BF9-CEB1-52F65439A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1049667"/>
            <a:ext cx="8229600" cy="42952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192B3CD-9FD2-931C-E868-475BF2FB7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4390" y="13122877"/>
            <a:ext cx="8097680" cy="5810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DE6319A-B533-56A0-0082-717655965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76696" y="131390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963502C-F27C-9275-95C1-8864398A9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42089" y="14016692"/>
            <a:ext cx="8134607" cy="129946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F4FE279-CAA8-99FF-925D-889C83557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90418" y="1439210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13836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5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0"/>
            </a:pPr>
            <a:r>
              <a:rPr lang="en-US" dirty="0"/>
              <a:t>͏Alternatively, if using a push notification, select </a:t>
            </a:r>
            <a:r>
              <a:rPr lang="en-US" b="1" dirty="0"/>
              <a:t>Get a push notification</a:t>
            </a:r>
            <a:r>
              <a:rPr lang="en-US" dirty="0"/>
              <a:t>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B9EF05-F92B-6E0C-267E-9EAA1C69A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175195"/>
            <a:ext cx="8229600" cy="4761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2A46D2-8F41-D14E-86FE-F77EB144C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98941" y="8014151"/>
            <a:ext cx="1588168" cy="7612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707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223A0D-7787-F059-6AEC-4690999CC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187271"/>
            <a:ext cx="10058400" cy="26994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6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11"/>
            </a:pPr>
            <a:r>
              <a:rPr lang="en-US" dirty="0"/>
              <a:t>On your device, select the </a:t>
            </a:r>
            <a:r>
              <a:rPr lang="en-US" b="1" dirty="0"/>
              <a:t>Okta</a:t>
            </a:r>
            <a:r>
              <a:rPr lang="en-US" dirty="0"/>
              <a:t> application.</a:t>
            </a:r>
          </a:p>
          <a:p>
            <a:pPr marL="734695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Location and appearance may vary by device and personal configurations. This guide, uses an iPhone.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7393" y="5535382"/>
            <a:ext cx="1656006" cy="166390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4884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155B5FD-EA41-BE48-1665-939530100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349908"/>
            <a:ext cx="8229600" cy="61846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7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2"/>
            </a:pPr>
            <a:r>
              <a:rPr lang="en-US" dirty="0"/>
              <a:t>͏Click </a:t>
            </a:r>
            <a:r>
              <a:rPr lang="en-US" b="1" dirty="0"/>
              <a:t>Yes, It’s Me</a:t>
            </a:r>
            <a:r>
              <a:rPr lang="en-US" dirty="0"/>
              <a:t>.</a:t>
            </a:r>
          </a:p>
          <a:p>
            <a:pPr>
              <a:buFont typeface="+mj-lt"/>
              <a:buAutoNum type="arabicPeriod" startAt="12"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A46D2-8F41-D14E-86FE-F77EB144C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3973" y="8121492"/>
            <a:ext cx="3432290" cy="11822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34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C39DC03-A075-618E-3CC4-82D8E6EC0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448162"/>
            <a:ext cx="10058400" cy="36738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0598757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(GETS) SSO (Part 8 of 8)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3"/>
            </a:pPr>
            <a:r>
              <a:rPr lang="en-US" dirty="0"/>
              <a:t>͏Click</a:t>
            </a:r>
            <a:r>
              <a:rPr lang="en-US" b="1" dirty="0"/>
              <a:t> GA@WORK</a:t>
            </a:r>
            <a:r>
              <a:rPr lang="en-US" dirty="0"/>
              <a:t>.</a:t>
            </a:r>
          </a:p>
          <a:p>
            <a:pPr marL="738188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Location of GA@WORK tile will vary depending on personal configurations.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159332-5732-1055-BFB8-C4A9802E25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14"/>
            </a:pPr>
            <a:r>
              <a:rPr lang="en-US" dirty="0"/>
              <a:t>You may check </a:t>
            </a:r>
            <a:r>
              <a:rPr lang="en-US" b="1" dirty="0"/>
              <a:t>Remember this device</a:t>
            </a:r>
            <a:r>
              <a:rPr lang="en-US" dirty="0"/>
              <a:t>.</a:t>
            </a:r>
          </a:p>
          <a:p>
            <a:pPr>
              <a:buAutoNum type="arabicPeriod" startAt="1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Submit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18BFFF-BC24-D5D5-8201-2A793B05D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15099" y="4689551"/>
            <a:ext cx="4357701" cy="312639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96625" y="12611511"/>
            <a:ext cx="1785807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63617" y="1249882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45791" y="1308779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Okta (GETS) MFA.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8148" y="13160151"/>
            <a:ext cx="2777643" cy="403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334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Props1.xml><?xml version="1.0" encoding="utf-8"?>
<ds:datastoreItem xmlns:ds="http://schemas.openxmlformats.org/officeDocument/2006/customXml" ds:itemID="{FD87299E-CEB8-4D36-88A8-EFD8B08DA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22cc-d96d-4c7a-a6ef-47af526da2c2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purl.org/dc/elements/1.1/"/>
    <ds:schemaRef ds:uri="http://purl.org/dc/terms/"/>
    <ds:schemaRef ds:uri="http://schemas.microsoft.com/office/infopath/2007/PartnerControls"/>
    <ds:schemaRef ds:uri="91b022cc-d96d-4c7a-a6ef-47af526da2c2"/>
    <ds:schemaRef ds:uri="http://schemas.microsoft.com/office/2006/documentManagement/types"/>
    <ds:schemaRef ds:uri="http://purl.org/dc/dcmitype/"/>
    <ds:schemaRef ds:uri="8d5ae7cb-5eaa-45bd-87a9-9ecdfd4d7a10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513</Words>
  <Application>Microsoft Macintosh PowerPoint</Application>
  <PresentationFormat>Custom</PresentationFormat>
  <Paragraphs>76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1_Administrative</vt:lpstr>
      <vt:lpstr>1_Job Aid Template</vt:lpstr>
      <vt:lpstr>Log In to GA@WORK for Employees Using Okta (GETS) SSO</vt:lpstr>
      <vt:lpstr>Log In to GA@WORK for Employees Using Okta (GETS) SSO (Part 1 of 8)</vt:lpstr>
      <vt:lpstr>Log In to GA@WORK for Employees Using Okta (GETS) SSO (Part 2 of 8)</vt:lpstr>
      <vt:lpstr>Log In to GA@WORK for Employees Using Okta (GETS) SSO (Part 3 of 8)</vt:lpstr>
      <vt:lpstr>Log In to GA@WORK for Employees Using Okta (GETS) SSO (Part 4 of 8)</vt:lpstr>
      <vt:lpstr>Log In to GA@WORK for Employees Using Okta (GETS) SSO (Part 5 of 8)</vt:lpstr>
      <vt:lpstr>Log In to GA@WORK for Employees Using Okta (GETS) SSO (Part 6 of 8)</vt:lpstr>
      <vt:lpstr>Log In to GA@WORK for Employees Using Okta (GETS) SSO (Part 7 of 8)</vt:lpstr>
      <vt:lpstr>Log In to GA@WORK for Employees Using Okta (GETS) SSO (Part 8 of 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20</cp:revision>
  <cp:lastPrinted>2024-05-14T19:49:44Z</cp:lastPrinted>
  <dcterms:created xsi:type="dcterms:W3CDTF">2024-01-04T16:25:20Z</dcterms:created>
  <dcterms:modified xsi:type="dcterms:W3CDTF">2026-05-08T13:16:18Z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