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4"/>
    <p:sldMasterId id="2147483753" r:id="rId5"/>
  </p:sldMasterIdLst>
  <p:notesMasterIdLst>
    <p:notesMasterId r:id="rId13"/>
  </p:notesMasterIdLst>
  <p:sldIdLst>
    <p:sldId id="353" r:id="rId6"/>
    <p:sldId id="355" r:id="rId7"/>
    <p:sldId id="367" r:id="rId8"/>
    <p:sldId id="368" r:id="rId9"/>
    <p:sldId id="373" r:id="rId10"/>
    <p:sldId id="372" r:id="rId11"/>
    <p:sldId id="366" r:id="rId12"/>
  </p:sldIdLst>
  <p:sldSz cx="12192000" cy="16256000"/>
  <p:notesSz cx="7315200" cy="96012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FA3D07-EBE2-B579-D471-6345AA2A5C61}" name="Krizanek, Rachael" initials="KR" userId="S::rachael.krizanek@sao.ga.gov::0a465433-afc6-4cd3-bef6-afda18945927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9787CA88-8990-7915-69DC-C917154F27AC}" name="Biador, Kim" initials="BK" userId="S::kbiador@deloitte.com::0aca51a9-456d-4254-bf9f-8c53f2de5f37" providerId="AD"/>
  <p188:author id="{BFFD038E-6017-C843-98BD-7DB9884C9DDE}" name="Sipe, Jamie" initials="SJ" userId="S::jasipe@deloitte.com::5bc06a04-23d5-42bd-853b-0cd5205b0fa0" providerId="AD"/>
  <p188:author id="{E7C035C9-2E0C-2950-4BE1-D60822819F77}" name="Kevin Craddock" initials="KC" userId="S::kevin.craddock@sao.ga.gov::ed86d6b4-8a29-4fab-9f29-c4a6f85acbfb" providerId="AD"/>
  <p188:author id="{C3F716E1-5E86-126D-1DD3-F82A61D43E20}" name="Craddock, Kevin" initials="CK" userId="S::kcraddock@deloitte.com::0e841674-75f8-4c3c-a0a5-e9ca8b58a7de" providerId="AD"/>
  <p188:author id="{2AFD9AF1-72FD-DABD-77A2-2F9C0E103930}" name="Bennett, Sarah" initials="BS" userId="S::sarabennett@deloitte.com::e3a7b89e-ccd3-495f-9a2d-e395c84ccd09" providerId="AD"/>
  <p188:author id="{14050DF4-5A79-A81B-870B-F71F08C740B9}" name="Carter, Deona" initials="CD" userId="S::dmcarter_tcsg.edu#ext#@gets.onmicrosoft.com::8b7bed87-ce7f-4433-964f-68a9215d084b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2436A4-8F4F-D35E-348F-E1B50ACE45AC}" v="3" dt="2026-05-06T13:18:23.879"/>
    <p1510:client id="{6B2E94EB-9AC7-C1E8-5A69-1A06F135E51B}" v="11" dt="2026-05-05T20:25:13.835"/>
    <p1510:client id="{839603D3-BEDA-4D66-8C46-310142642E86}" v="20" dt="2026-05-05T20:34:56.043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35"/>
  </p:normalViewPr>
  <p:slideViewPr>
    <p:cSldViewPr snapToGrid="0">
      <p:cViewPr varScale="1">
        <p:scale>
          <a:sx n="46" d="100"/>
          <a:sy n="46" d="100"/>
        </p:scale>
        <p:origin x="3176" y="20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5/8/26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Developers: Insert Description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F5DCB-BF1C-8491-A3DC-FEC224ABEE49}"/>
              </a:ext>
            </a:extLst>
          </p:cNvPr>
          <p:cNvSpPr txBox="1"/>
          <p:nvPr userDrawn="1"/>
        </p:nvSpPr>
        <p:spPr>
          <a:xfrm>
            <a:off x="838199" y="7470505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33839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316F513-664B-E57C-7380-97BAD8FBA6DE}"/>
              </a:ext>
            </a:extLst>
          </p:cNvPr>
          <p:cNvSpPr txBox="1"/>
          <p:nvPr userDrawn="1"/>
        </p:nvSpPr>
        <p:spPr>
          <a:xfrm>
            <a:off x="838200" y="12531829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75ABD0E-385F-8592-5776-5CC2B84409B1}"/>
              </a:ext>
            </a:extLst>
          </p:cNvPr>
          <p:cNvSpPr/>
          <p:nvPr userDrawn="1"/>
        </p:nvSpPr>
        <p:spPr>
          <a:xfrm>
            <a:off x="4621183" y="3602669"/>
            <a:ext cx="263408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9DB5D73-FB9A-8A80-AA19-14615243C2BB}"/>
              </a:ext>
            </a:extLst>
          </p:cNvPr>
          <p:cNvSpPr/>
          <p:nvPr userDrawn="1"/>
        </p:nvSpPr>
        <p:spPr>
          <a:xfrm>
            <a:off x="4873060" y="6904945"/>
            <a:ext cx="2130326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pic>
        <p:nvPicPr>
          <p:cNvPr id="27" name="Picture 2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FD19BBC-BAC4-08DB-FDBA-738F62F04F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34A05A8-7AD6-1DE3-653C-6E4A151A0C17}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Arrow Connector 28" descr="Arrow">
            <a:extLst>
              <a:ext uri="{FF2B5EF4-FFF2-40B4-BE49-F238E27FC236}">
                <a16:creationId xmlns:a16="http://schemas.microsoft.com/office/drawing/2014/main" id="{9A41B00A-40B1-8472-62E7-4985FA939BF2}"/>
              </a:ext>
            </a:extLst>
          </p:cNvPr>
          <p:cNvCxnSpPr>
            <a:cxnSpLocks/>
          </p:cNvCxnSpPr>
          <p:nvPr userDrawn="1"/>
        </p:nvCxnSpPr>
        <p:spPr>
          <a:xfrm>
            <a:off x="376866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37531EB2-C76D-9BB4-495F-78A07DC2AAF6}"/>
              </a:ext>
            </a:extLst>
          </p:cNvPr>
          <p:cNvSpPr/>
          <p:nvPr userDrawn="1"/>
        </p:nvSpPr>
        <p:spPr>
          <a:xfrm>
            <a:off x="51513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Straight Arrow Connector 30" descr="straight arrow">
            <a:extLst>
              <a:ext uri="{FF2B5EF4-FFF2-40B4-BE49-F238E27FC236}">
                <a16:creationId xmlns:a16="http://schemas.microsoft.com/office/drawing/2014/main" id="{FC801B2B-564D-CB02-A7E9-62469467A234}"/>
              </a:ext>
            </a:extLst>
          </p:cNvPr>
          <p:cNvCxnSpPr>
            <a:cxnSpLocks/>
          </p:cNvCxnSpPr>
          <p:nvPr userDrawn="1"/>
        </p:nvCxnSpPr>
        <p:spPr>
          <a:xfrm>
            <a:off x="7771223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AB08F15A-3A4D-C36A-4F70-15C2DD8F2B6A}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Placeholder 22">
            <a:extLst>
              <a:ext uri="{FF2B5EF4-FFF2-40B4-BE49-F238E27FC236}">
                <a16:creationId xmlns:a16="http://schemas.microsoft.com/office/drawing/2014/main" id="{7154ED99-F5E9-8D55-E5CB-83D2B36A698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A65AD79E-FF00-3D5F-8845-A49C63177F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7" y="13687823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38" name="Text Placeholder 22">
            <a:extLst>
              <a:ext uri="{FF2B5EF4-FFF2-40B4-BE49-F238E27FC236}">
                <a16:creationId xmlns:a16="http://schemas.microsoft.com/office/drawing/2014/main" id="{B4DCBB44-BC01-54B8-6641-134FFC63311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3E77E3-3F32-6F98-15E7-9965DE10E0A5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87933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71" y="1787185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7D9D906-924F-559D-A2D0-0CF232BBFF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0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BEA5A19-8521-AB81-E474-C5957BFDC60F}"/>
              </a:ext>
            </a:extLst>
          </p:cNvPr>
          <p:cNvSpPr/>
          <p:nvPr userDrawn="1"/>
        </p:nvSpPr>
        <p:spPr>
          <a:xfrm>
            <a:off x="4575985" y="1773408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steps.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E342976-675F-9A54-1C8B-53AF5FC0BB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4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6254F56-ACA8-1D2A-9FF1-7C42D2AC33C9}"/>
              </a:ext>
            </a:extLst>
          </p:cNvPr>
          <p:cNvSpPr/>
          <p:nvPr userDrawn="1"/>
        </p:nvSpPr>
        <p:spPr>
          <a:xfrm>
            <a:off x="4549271" y="1778929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steps.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B3590C5-EAE4-5F81-FAC9-C74EE395E4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8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69" y="1770012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BA4C340-0BC8-0DF0-0BFF-CE95BC9F9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8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5/8/26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5ED81A-C28F-885B-F211-7886FCEAF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D7C0D-06E3-DA35-2C26-7138DD11C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1DEA6-4098-F833-61A4-237A3E29B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791D0FD-7B11-C8C2-9763-857BBD832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16162"/>
            <a:ext cx="12192000" cy="1673532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Log In to GA@WORK for Employees Using Safe Net SSO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F66885C-3549-59BA-9707-036A2DE650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latin typeface="Arial"/>
                <a:cs typeface="Arial"/>
              </a:rPr>
              <a:t>This guide will assist </a:t>
            </a:r>
            <a:r>
              <a:rPr lang="en-US" i="1" dirty="0">
                <a:latin typeface="Arial"/>
                <a:cs typeface="Arial"/>
              </a:rPr>
              <a:t>Employees </a:t>
            </a:r>
            <a:r>
              <a:rPr lang="en-US" sz="3600" dirty="0">
                <a:latin typeface="Arial"/>
                <a:cs typeface="Arial"/>
              </a:rPr>
              <a:t>with the steps to </a:t>
            </a:r>
            <a:r>
              <a:rPr lang="en-US" i="1" dirty="0">
                <a:latin typeface="Arial"/>
                <a:cs typeface="Arial"/>
              </a:rPr>
              <a:t>Log In</a:t>
            </a:r>
            <a:r>
              <a:rPr lang="en-US" sz="3600" i="1" dirty="0">
                <a:latin typeface="Arial"/>
                <a:cs typeface="Arial"/>
              </a:rPr>
              <a:t> to GA@WORK </a:t>
            </a:r>
            <a:r>
              <a:rPr lang="en-US" sz="3600" dirty="0">
                <a:latin typeface="Arial"/>
                <a:cs typeface="Arial"/>
              </a:rPr>
              <a:t>using</a:t>
            </a:r>
            <a:r>
              <a:rPr lang="en-US" sz="3600" i="1">
                <a:latin typeface="Arial"/>
                <a:cs typeface="Arial"/>
              </a:rPr>
              <a:t> Safe Net </a:t>
            </a:r>
            <a:r>
              <a:rPr lang="en-US" i="1">
                <a:latin typeface="Arial"/>
                <a:cs typeface="Arial"/>
              </a:rPr>
              <a:t>Single Sign-On</a:t>
            </a:r>
            <a:r>
              <a:rPr lang="en-US" sz="3600" i="1">
                <a:latin typeface="Arial"/>
                <a:cs typeface="Arial"/>
              </a:rPr>
              <a:t>.</a:t>
            </a:r>
            <a:r>
              <a:rPr lang="en-US" sz="3600">
                <a:latin typeface="Arial"/>
                <a:cs typeface="Arial"/>
              </a:rPr>
              <a:t> </a:t>
            </a:r>
          </a:p>
          <a:p>
            <a:endParaRPr lang="en-US">
              <a:latin typeface="Arial"/>
              <a:cs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4BB5E7-8334-64E1-1A36-00124D25B1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33839"/>
            <a:ext cx="10542315" cy="3299908"/>
          </a:xfrm>
        </p:spPr>
        <p:txBody>
          <a:bodyPr>
            <a:normAutofit/>
          </a:bodyPr>
          <a:lstStyle/>
          <a:p>
            <a:r>
              <a:rPr lang="en-US"/>
              <a:t>Click </a:t>
            </a:r>
            <a:r>
              <a:rPr lang="en-US" b="1"/>
              <a:t>Start</a:t>
            </a:r>
            <a:r>
              <a:rPr lang="en-US"/>
              <a:t>.</a:t>
            </a:r>
          </a:p>
          <a:p>
            <a:r>
              <a:rPr lang="en-US"/>
              <a:t>Enter your </a:t>
            </a:r>
            <a:r>
              <a:rPr lang="en-US" b="1"/>
              <a:t>Username</a:t>
            </a:r>
            <a:r>
              <a:rPr lang="en-US"/>
              <a:t>.</a:t>
            </a:r>
          </a:p>
          <a:p>
            <a:r>
              <a:rPr lang="en-US"/>
              <a:t>͏Select </a:t>
            </a:r>
            <a:r>
              <a:rPr lang="en-US" b="1"/>
              <a:t>MobilePASS+ </a:t>
            </a:r>
            <a:r>
              <a:rPr lang="en-US"/>
              <a:t>or </a:t>
            </a:r>
            <a:r>
              <a:rPr lang="en-US" b="1"/>
              <a:t>Enter a code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Applications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</a:t>
            </a:r>
            <a:endParaRPr lang="en-US" b="1"/>
          </a:p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1FFF891-8A7E-73A1-1A3E-37909EF02C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71641" y="13552737"/>
            <a:ext cx="1615878" cy="1084692"/>
          </a:xfrm>
        </p:spPr>
        <p:txBody>
          <a:bodyPr>
            <a:noAutofit/>
          </a:bodyPr>
          <a:lstStyle/>
          <a:p>
            <a:r>
              <a:rPr lang="en-US"/>
              <a:t>Employee needs to login to GA@WORK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54D75BB-65BA-B368-37BD-3746F298AC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19641" y="13383931"/>
            <a:ext cx="1806163" cy="1305026"/>
          </a:xfrm>
        </p:spPr>
        <p:txBody>
          <a:bodyPr>
            <a:noAutofit/>
          </a:bodyPr>
          <a:lstStyle/>
          <a:p>
            <a:r>
              <a:rPr lang="en-US">
                <a:solidFill>
                  <a:schemeClr val="tx1"/>
                </a:solidFill>
              </a:rPr>
              <a:t>Log In to GA@WORK for Employees Using Safe Net MFA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7B80540-3E51-1ECE-C97A-51E9EF3948D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Click Submit</a:t>
            </a:r>
          </a:p>
        </p:txBody>
      </p:sp>
    </p:spTree>
    <p:extLst>
      <p:ext uri="{BB962C8B-B14F-4D97-AF65-F5344CB8AC3E}">
        <p14:creationId xmlns:p14="http://schemas.microsoft.com/office/powerpoint/2010/main" val="214105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DCDF7C9-A487-2200-9219-5344127DB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757254"/>
            <a:ext cx="8229600" cy="971793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Safe Net SSO (Part 1 of 6)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Click </a:t>
            </a:r>
            <a:r>
              <a:rPr lang="en-US" b="1"/>
              <a:t>Start</a:t>
            </a:r>
            <a:r>
              <a:rPr lang="en-US"/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43D39B-5755-7D7E-BE12-F2ABF37B4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02919" y="11283160"/>
            <a:ext cx="7633131" cy="97108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70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863A235B-8596-FF4B-FD13-5391CA32ED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709491"/>
            <a:ext cx="8229600" cy="48323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Safe Net SSO (Part 2 of 6)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</a:pPr>
            <a:r>
              <a:rPr lang="en-US"/>
              <a:t>Enter your</a:t>
            </a:r>
            <a:r>
              <a:rPr lang="en-US" b="1"/>
              <a:t> Username</a:t>
            </a:r>
            <a:r>
              <a:rPr lang="en-US"/>
              <a:t>.</a:t>
            </a:r>
          </a:p>
          <a:p>
            <a:pPr>
              <a:buAutoNum type="arabicPeriod" startAt="2"/>
            </a:pPr>
            <a:r>
              <a:rPr lang="en-US"/>
              <a:t>Click</a:t>
            </a:r>
            <a:r>
              <a:rPr lang="en-US" b="1"/>
              <a:t> Login</a:t>
            </a:r>
            <a:r>
              <a:rPr lang="en-US"/>
              <a:t>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FCB7DAF-D695-B631-2695-9C9A45A549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4"/>
            </a:pPr>
            <a:r>
              <a:rPr lang="en-US"/>
              <a:t>͏Enter your </a:t>
            </a:r>
            <a:r>
              <a:rPr lang="en-US" b="1"/>
              <a:t>Domain Password</a:t>
            </a:r>
            <a:r>
              <a:rPr lang="en-US"/>
              <a:t>.</a:t>
            </a:r>
          </a:p>
          <a:p>
            <a:pPr>
              <a:buAutoNum type="arabicPeriod" startAt="4"/>
            </a:pPr>
            <a:r>
              <a:rPr lang="en-US"/>
              <a:t>Click </a:t>
            </a:r>
            <a:r>
              <a:rPr lang="en-US" b="1"/>
              <a:t>Login</a:t>
            </a:r>
            <a:r>
              <a:rPr lang="en-US"/>
              <a:t>.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E3EDDE3-D98A-CBEF-CDD3-D4EF19C62B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887367" y="606670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3402DEF-B3AE-3093-4B38-D4AD064F9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39273" y="5840392"/>
            <a:ext cx="7626622" cy="10012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BE163D4-E5FF-BD16-058B-9A32EA2611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903402" y="771103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CFAEA51-7CE0-AE74-A1B8-31FF7D373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9800" y="7484720"/>
            <a:ext cx="7677567" cy="10012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7D77925-6722-5AB5-78EF-69F9A65AE6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0582956"/>
            <a:ext cx="8229600" cy="392710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BFF7DFE-F49B-BD4B-9C53-E10F6D5BE8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62200" y="12991392"/>
            <a:ext cx="7541202" cy="50093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C20500A-8C68-F74F-8545-077339722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62201" y="13662145"/>
            <a:ext cx="7541202" cy="72441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1DEFD43-5A19-469B-B071-BDC2BDF38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3560" y="1296753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BF3EF73-614B-53C0-01A8-191A00C19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3560" y="1374511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70469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F873AB8-07DB-38C6-7E87-3201D1C3E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515" y="5384863"/>
            <a:ext cx="9144000" cy="626805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Safe Net SSO (Part 3 of 6)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6"/>
            </a:pPr>
            <a:r>
              <a:rPr lang="en-US"/>
              <a:t>If using MobilePASS+, click </a:t>
            </a:r>
            <a:r>
              <a:rPr lang="en-US" b="1"/>
              <a:t>Send a push to MobilePASS+</a:t>
            </a:r>
            <a:r>
              <a:rPr lang="en-US"/>
              <a:t>.</a:t>
            </a:r>
          </a:p>
          <a:p>
            <a:pPr marL="746125" indent="0">
              <a:buNone/>
            </a:pPr>
            <a:r>
              <a:rPr lang="en-US" sz="2800" b="1"/>
              <a:t>Note</a:t>
            </a:r>
            <a:r>
              <a:rPr lang="en-US" sz="2800"/>
              <a:t>: You may also click </a:t>
            </a:r>
            <a:r>
              <a:rPr lang="en-US" sz="2800" i="1"/>
              <a:t>Enter a code</a:t>
            </a:r>
            <a:r>
              <a:rPr lang="en-US" sz="2800"/>
              <a:t>. You will be prompted to enter the code from your </a:t>
            </a:r>
            <a:r>
              <a:rPr lang="en-US" sz="2800" i="1"/>
              <a:t>MobilePASS+</a:t>
            </a:r>
            <a:r>
              <a:rPr lang="en-US" sz="2800"/>
              <a:t>.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3402DEF-B3AE-3093-4B38-D4AD064F9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92784" y="7012097"/>
            <a:ext cx="8578701" cy="149585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4711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Safe Net SSO (Part 4 of 6)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+mj-lt"/>
              <a:buAutoNum type="arabicPeriod" startAt="7"/>
            </a:pPr>
            <a:r>
              <a:rPr lang="en-US">
                <a:latin typeface="Arial"/>
                <a:cs typeface="Arial"/>
              </a:rPr>
              <a:t>A login request will be sent to your </a:t>
            </a:r>
            <a:r>
              <a:rPr lang="en-US" b="1">
                <a:latin typeface="Arial"/>
                <a:cs typeface="Arial"/>
              </a:rPr>
              <a:t>MobilePASS+ authenticator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44220" indent="0">
              <a:buNone/>
            </a:pPr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Click </a:t>
            </a:r>
            <a:r>
              <a:rPr lang="en-US" sz="2800" i="1">
                <a:latin typeface="Arial"/>
                <a:cs typeface="Arial"/>
              </a:rPr>
              <a:t>Other options </a:t>
            </a:r>
            <a:r>
              <a:rPr lang="en-US" sz="2800">
                <a:latin typeface="Arial"/>
                <a:cs typeface="Arial"/>
              </a:rPr>
              <a:t>to choose another authentication method, if needed.</a:t>
            </a:r>
          </a:p>
          <a:p>
            <a:pPr marL="744220" indent="0">
              <a:buNone/>
            </a:pPr>
            <a:r>
              <a:rPr lang="en-US" sz="2800">
                <a:latin typeface="Arial"/>
                <a:cs typeface="Arial"/>
              </a:rPr>
              <a:t>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D842F06-03A9-EB11-ED7C-CBDC0CFA32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+mj-lt"/>
              <a:buAutoNum type="arabicPeriod" startAt="8"/>
            </a:pPr>
            <a:r>
              <a:rPr lang="en-US">
                <a:latin typeface="Arial"/>
                <a:cs typeface="Arial"/>
              </a:rPr>
              <a:t>On your mobile device select the applicable </a:t>
            </a:r>
            <a:r>
              <a:rPr lang="en-US" b="1">
                <a:latin typeface="Arial"/>
                <a:cs typeface="Arial"/>
              </a:rPr>
              <a:t>MobilePASS+ </a:t>
            </a:r>
            <a:r>
              <a:rPr lang="en-US">
                <a:latin typeface="Arial"/>
                <a:cs typeface="Arial"/>
              </a:rPr>
              <a:t>and enter the code on your computer.</a:t>
            </a:r>
            <a:endParaRPr lang="en-US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3402DEF-B3AE-3093-4B38-D4AD064F9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53732" y="5698919"/>
            <a:ext cx="7677567" cy="125493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56ECA0-F690-9F27-C542-C6D26E73A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436513"/>
            <a:ext cx="9144000" cy="410678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8B004F5-CDB5-7F89-AAA6-8E4BDAF5B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599" y="10344526"/>
            <a:ext cx="3657600" cy="497337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59547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08BD467-7F8E-3DCE-8146-AB0DB9A13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0649368"/>
            <a:ext cx="8229600" cy="478519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DA00AB1-561E-EA1D-4400-89B5C96806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3639424"/>
            <a:ext cx="10058400" cy="426247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Safe Net SSO (Part 5 of 6)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9"/>
            </a:pPr>
            <a:r>
              <a:rPr lang="en-US"/>
              <a:t>͏Click </a:t>
            </a:r>
            <a:r>
              <a:rPr lang="en-US" b="1"/>
              <a:t>Applications</a:t>
            </a:r>
            <a:r>
              <a:rPr lang="en-US"/>
              <a:t>.</a:t>
            </a:r>
          </a:p>
          <a:p>
            <a:pPr marL="750888" indent="0">
              <a:buNone/>
            </a:pPr>
            <a:endParaRPr lang="en-US" sz="2800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09AAF50-F36D-3017-22F5-36344F2858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10"/>
            </a:pPr>
            <a:r>
              <a:rPr lang="en-US"/>
              <a:t>Click </a:t>
            </a:r>
            <a:r>
              <a:rPr lang="en-US" b="1"/>
              <a:t>Workday</a:t>
            </a:r>
            <a:r>
              <a:rPr lang="en-US"/>
              <a:t>.</a:t>
            </a:r>
          </a:p>
          <a:p>
            <a:pPr marL="738188" indent="0">
              <a:buNone/>
            </a:pPr>
            <a:r>
              <a:rPr lang="en-US" sz="2800" b="1"/>
              <a:t>Note</a:t>
            </a:r>
            <a:r>
              <a:rPr lang="en-US" sz="2800"/>
              <a:t>: Location of the </a:t>
            </a:r>
            <a:r>
              <a:rPr lang="en-US" sz="2800" i="1"/>
              <a:t>Workday</a:t>
            </a:r>
            <a:r>
              <a:rPr lang="en-US" sz="2800"/>
              <a:t> tile may vary depending on your personal configurations.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3402DEF-B3AE-3093-4B38-D4AD064F9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06769" y="5666017"/>
            <a:ext cx="746573" cy="106135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2D19F9-B397-41E7-B565-775071ADE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80150" y="13253414"/>
            <a:ext cx="7891163" cy="203347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1445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7FA1AD69-5D33-8B96-088F-E45BFA04C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609" y="4973176"/>
            <a:ext cx="10058400" cy="3570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Safe Net SSO (Part 6 of 6)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11"/>
            </a:pPr>
            <a:r>
              <a:rPr lang="en-US"/>
              <a:t>You may check </a:t>
            </a:r>
            <a:r>
              <a:rPr lang="en-US" b="1"/>
              <a:t>Remember this device</a:t>
            </a:r>
            <a:r>
              <a:rPr lang="en-US"/>
              <a:t>.</a:t>
            </a:r>
          </a:p>
          <a:p>
            <a:pPr>
              <a:buAutoNum type="arabicPeriod" startAt="11"/>
            </a:pPr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</a:t>
            </a:r>
          </a:p>
          <a:p>
            <a:pPr marL="749300" indent="0">
              <a:buNone/>
            </a:pPr>
            <a:r>
              <a:rPr lang="en-US" sz="2800" b="1"/>
              <a:t>Note</a:t>
            </a:r>
            <a:r>
              <a:rPr lang="en-US" sz="2800"/>
              <a:t>: Click </a:t>
            </a:r>
            <a:r>
              <a:rPr lang="en-US" sz="2800" i="1"/>
              <a:t>Skip</a:t>
            </a:r>
            <a:r>
              <a:rPr lang="en-US" sz="2800"/>
              <a:t> to proceed without checking </a:t>
            </a:r>
            <a:r>
              <a:rPr lang="en-US" sz="2800" i="1"/>
              <a:t>Remember this device</a:t>
            </a:r>
            <a:r>
              <a:rPr lang="en-US" sz="2800"/>
              <a:t>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28C13C-43A6-9CF9-48B2-12DA97957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0072" y="6977267"/>
            <a:ext cx="1750347" cy="31409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360419" y="685375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839F3A-5DAC-C289-9E4F-7FD7EBE5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93609" y="745603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DDCB83B-3B59-3BB4-5F31-680A87E0B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58902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7" name="Freeform 101">
              <a:extLst>
                <a:ext uri="{FF2B5EF4-FFF2-40B4-BE49-F238E27FC236}">
                  <a16:creationId xmlns:a16="http://schemas.microsoft.com/office/drawing/2014/main" id="{66220857-534A-C172-1935-C5B56244F401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8" name="Graphic 17" descr="Checkmark with solid fill">
              <a:extLst>
                <a:ext uri="{FF2B5EF4-FFF2-40B4-BE49-F238E27FC236}">
                  <a16:creationId xmlns:a16="http://schemas.microsoft.com/office/drawing/2014/main" id="{CEDB5483-D74B-757C-D67E-632BBD394B0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AF87332-E7D2-0F04-77B3-0917DEADDE53}"/>
              </a:ext>
            </a:extLst>
          </p:cNvPr>
          <p:cNvSpPr txBox="1"/>
          <p:nvPr/>
        </p:nvSpPr>
        <p:spPr>
          <a:xfrm>
            <a:off x="1815624" y="14539310"/>
            <a:ext cx="9661358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400" b="1">
                <a:latin typeface="Arial"/>
                <a:cs typeface="Arial"/>
              </a:rPr>
              <a:t>You have successfully logged in to GA@WORK using Safe Net SSO.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025F01-A80C-0F79-5977-5BB66D7DD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9711" y="7516147"/>
            <a:ext cx="2853709" cy="42841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2710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ae7cb-5eaa-45bd-87a9-9ecdfd4d7a10" xsi:nil="true"/>
    <lcf76f155ced4ddcb4097134ff3c332f xmlns="91b022cc-d96d-4c7a-a6ef-47af526da2c2">
      <Terms xmlns="http://schemas.microsoft.com/office/infopath/2007/PartnerControls"/>
    </lcf76f155ced4ddcb4097134ff3c332f>
    <Comments xmlns="91b022cc-d96d-4c7a-a6ef-47af526da2c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B65DE563EE374EA74AD05A80579592" ma:contentTypeVersion="15" ma:contentTypeDescription="Create a new document." ma:contentTypeScope="" ma:versionID="74bcba3dbaef7232a2f349164506767e">
  <xsd:schema xmlns:xsd="http://www.w3.org/2001/XMLSchema" xmlns:xs="http://www.w3.org/2001/XMLSchema" xmlns:p="http://schemas.microsoft.com/office/2006/metadata/properties" xmlns:ns2="91b022cc-d96d-4c7a-a6ef-47af526da2c2" xmlns:ns3="8d5ae7cb-5eaa-45bd-87a9-9ecdfd4d7a10" targetNamespace="http://schemas.microsoft.com/office/2006/metadata/properties" ma:root="true" ma:fieldsID="a45a3afc3d81b7990a39b2f52d207b53" ns2:_="" ns3:_="">
    <xsd:import namespace="91b022cc-d96d-4c7a-a6ef-47af526da2c2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22cc-d96d-4c7a-a6ef-47af526da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2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purl.org/dc/terms/"/>
    <ds:schemaRef ds:uri="91b022cc-d96d-4c7a-a6ef-47af526da2c2"/>
    <ds:schemaRef ds:uri="http://schemas.microsoft.com/office/2006/documentManagement/types"/>
    <ds:schemaRef ds:uri="http://schemas.microsoft.com/office/infopath/2007/PartnerControls"/>
    <ds:schemaRef ds:uri="8d5ae7cb-5eaa-45bd-87a9-9ecdfd4d7a1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0813450-5332-4901-98F9-1F3544F97099}">
  <ds:schemaRefs>
    <ds:schemaRef ds:uri="8d5ae7cb-5eaa-45bd-87a9-9ecdfd4d7a10"/>
    <ds:schemaRef ds:uri="91b022cc-d96d-4c7a-a6ef-47af526da2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373</Words>
  <Application>Microsoft Macintosh PowerPoint</Application>
  <PresentationFormat>Custom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1_Administrative</vt:lpstr>
      <vt:lpstr>1_Job Aid Template</vt:lpstr>
      <vt:lpstr>Log In to GA@WORK for Employees Using Safe Net SSO</vt:lpstr>
      <vt:lpstr>Log In to GA@WORK for Employees Using Safe Net SSO (Part 1 of 6)</vt:lpstr>
      <vt:lpstr>Log In to GA@WORK for Employees Using Safe Net SSO (Part 2 of 6)</vt:lpstr>
      <vt:lpstr>Log In to GA@WORK for Employees Using Safe Net SSO (Part 3 of 6)</vt:lpstr>
      <vt:lpstr>Log In to GA@WORK for Employees Using Safe Net SSO (Part 4 of 6)</vt:lpstr>
      <vt:lpstr>Log In to GA@WORK for Employees Using Safe Net SSO (Part 5 of 6)</vt:lpstr>
      <vt:lpstr>Log In to GA@WORK for Employees Using Safe Net SSO (Part 6 of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Segars, Tahni</cp:lastModifiedBy>
  <cp:revision>5</cp:revision>
  <cp:lastPrinted>2024-05-14T19:49:44Z</cp:lastPrinted>
  <dcterms:created xsi:type="dcterms:W3CDTF">2024-01-04T16:25:20Z</dcterms:created>
  <dcterms:modified xsi:type="dcterms:W3CDTF">2026-05-08T13:16:07Z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0x010100FDB65DE563EE374EA74AD05A80579592</vt:lpwstr>
  </property>
  <property fmtid="{D5CDD505-2E9C-101B-9397-08002B2CF9AE}" pid="10" name="MediaServiceImageTags">
    <vt:lpwstr/>
  </property>
</Properties>
</file>