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11"/>
  </p:notesMasterIdLst>
  <p:sldIdLst>
    <p:sldId id="353" r:id="rId6"/>
    <p:sldId id="355" r:id="rId7"/>
    <p:sldId id="362" r:id="rId8"/>
    <p:sldId id="363" r:id="rId9"/>
    <p:sldId id="365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77F8D0-82A8-734B-7209-B98812BD32C0}" v="58" dt="2026-05-05T20:15:20.873"/>
    <p1510:client id="{19362E87-E21C-FE36-60BB-837A26107527}" v="2" dt="2026-05-06T13:18:07.736"/>
    <p1510:client id="{3F8EC235-EC1D-0018-C5BA-439936C81108}" v="3" dt="2026-05-06T13:17:00"/>
    <p1510:client id="{A8B0B226-A18E-4C5D-92F0-2C0F576191B6}" v="12" dt="2026-05-05T20:38:00.44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46" d="100"/>
          <a:sy n="46" d="100"/>
        </p:scale>
        <p:origin x="3176" y="20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316F513-664B-E57C-7380-97BAD8FBA6DE}"/>
              </a:ext>
            </a:extLst>
          </p:cNvPr>
          <p:cNvSpPr txBox="1"/>
          <p:nvPr userDrawn="1"/>
        </p:nvSpPr>
        <p:spPr>
          <a:xfrm>
            <a:off x="838200" y="12531829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34A05A8-7AD6-1DE3-653C-6E4A151A0C17}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 descr="Arrow">
            <a:extLst>
              <a:ext uri="{FF2B5EF4-FFF2-40B4-BE49-F238E27FC236}">
                <a16:creationId xmlns:a16="http://schemas.microsoft.com/office/drawing/2014/main" id="{9A41B00A-40B1-8472-62E7-4985FA939BF2}"/>
              </a:ext>
            </a:extLst>
          </p:cNvPr>
          <p:cNvCxnSpPr>
            <a:cxnSpLocks/>
          </p:cNvCxnSpPr>
          <p:nvPr userDrawn="1"/>
        </p:nvCxnSpPr>
        <p:spPr>
          <a:xfrm>
            <a:off x="376866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37531EB2-C76D-9BB4-495F-78A07DC2AAF6}"/>
              </a:ext>
            </a:extLst>
          </p:cNvPr>
          <p:cNvSpPr/>
          <p:nvPr userDrawn="1"/>
        </p:nvSpPr>
        <p:spPr>
          <a:xfrm>
            <a:off x="51513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Arrow Connector 30" descr="straight arrow">
            <a:extLst>
              <a:ext uri="{FF2B5EF4-FFF2-40B4-BE49-F238E27FC236}">
                <a16:creationId xmlns:a16="http://schemas.microsoft.com/office/drawing/2014/main" id="{FC801B2B-564D-CB02-A7E9-62469467A234}"/>
              </a:ext>
            </a:extLst>
          </p:cNvPr>
          <p:cNvCxnSpPr>
            <a:cxnSpLocks/>
          </p:cNvCxnSpPr>
          <p:nvPr userDrawn="1"/>
        </p:nvCxnSpPr>
        <p:spPr>
          <a:xfrm>
            <a:off x="7771223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B08F15A-3A4D-C36A-4F70-15C2DD8F2B6A}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 Placeholder 22">
            <a:extLst>
              <a:ext uri="{FF2B5EF4-FFF2-40B4-BE49-F238E27FC236}">
                <a16:creationId xmlns:a16="http://schemas.microsoft.com/office/drawing/2014/main" id="{7154ED99-F5E9-8D55-E5CB-83D2B36A698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A65AD79E-FF00-3D5F-8845-A49C63177F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7" y="13687823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38" name="Text Placeholder 22">
            <a:extLst>
              <a:ext uri="{FF2B5EF4-FFF2-40B4-BE49-F238E27FC236}">
                <a16:creationId xmlns:a16="http://schemas.microsoft.com/office/drawing/2014/main" id="{B4DCBB44-BC01-54B8-6641-134FFC6331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9B55C9-2D71-348F-C31A-FF2C5B7D07CC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Log In to GA@WORK for 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Employees Using DUO SSO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 sz="3600" i="1" dirty="0">
                <a:latin typeface="Arial"/>
                <a:cs typeface="Arial"/>
              </a:rPr>
              <a:t>Employees</a:t>
            </a:r>
            <a:r>
              <a:rPr lang="en-US" i="1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i="1">
                <a:latin typeface="Arial"/>
                <a:cs typeface="Arial"/>
              </a:rPr>
              <a:t>Log in</a:t>
            </a:r>
            <a:r>
              <a:rPr lang="en-US" sz="3600" i="1">
                <a:latin typeface="Arial"/>
                <a:cs typeface="Arial"/>
              </a:rPr>
              <a:t> to GA@WORK using DUO </a:t>
            </a:r>
            <a:r>
              <a:rPr lang="en-US" i="1">
                <a:latin typeface="Arial"/>
                <a:cs typeface="Arial"/>
              </a:rPr>
              <a:t>Single Sign-On.</a:t>
            </a:r>
            <a:endParaRPr lang="en-US" sz="3600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2563561"/>
          </a:xfrm>
        </p:spPr>
        <p:txBody>
          <a:bodyPr>
            <a:normAutofit/>
          </a:bodyPr>
          <a:lstStyle/>
          <a:p>
            <a:r>
              <a:rPr lang="en-US"/>
              <a:t>Enter </a:t>
            </a:r>
            <a:r>
              <a:rPr lang="en-US" b="1"/>
              <a:t>Username </a:t>
            </a:r>
            <a:r>
              <a:rPr lang="en-US"/>
              <a:t>and</a:t>
            </a:r>
            <a:r>
              <a:rPr lang="en-US" b="1"/>
              <a:t> Password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Approve </a:t>
            </a:r>
            <a:r>
              <a:rPr lang="en-US"/>
              <a:t>with</a:t>
            </a:r>
            <a:r>
              <a:rPr lang="en-US" b="1"/>
              <a:t> Cisco Duo</a:t>
            </a:r>
            <a:r>
              <a:rPr lang="en-US"/>
              <a:t>.</a:t>
            </a:r>
          </a:p>
          <a:p>
            <a:r>
              <a:rPr lang="en-US"/>
              <a:t>͏Enter</a:t>
            </a:r>
            <a:r>
              <a:rPr lang="en-US" b="1"/>
              <a:t> </a:t>
            </a:r>
            <a:r>
              <a:rPr lang="en-US"/>
              <a:t>your</a:t>
            </a:r>
            <a:r>
              <a:rPr lang="en-US" b="1"/>
              <a:t> Passcode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  <a:endParaRPr lang="en-US" b="1"/>
          </a:p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1FFF891-8A7E-73A1-1A3E-37909EF02C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71641" y="13552737"/>
            <a:ext cx="1615878" cy="1084692"/>
          </a:xfrm>
        </p:spPr>
        <p:txBody>
          <a:bodyPr>
            <a:noAutofit/>
          </a:bodyPr>
          <a:lstStyle/>
          <a:p>
            <a:r>
              <a:rPr lang="en-US"/>
              <a:t>Employee needs to </a:t>
            </a:r>
            <a:br>
              <a:rPr lang="en-US"/>
            </a:br>
            <a:r>
              <a:rPr lang="en-US"/>
              <a:t>log in to GA@WORK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4D75BB-65BA-B368-37BD-3746F298AC6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19641" y="13383931"/>
            <a:ext cx="1806163" cy="1305026"/>
          </a:xfrm>
        </p:spPr>
        <p:txBody>
          <a:bodyPr>
            <a:noAutofit/>
          </a:bodyPr>
          <a:lstStyle/>
          <a:p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Log in to GA@WORK Using DUO MFA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7B80540-3E51-1ECE-C97A-51E9EF3948D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Click Submit</a:t>
            </a:r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27E4873-2572-4927-521D-5C3D46575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825321"/>
            <a:ext cx="8229600" cy="80207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Duo SSO (Part 1 of 4)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Enter your </a:t>
            </a:r>
            <a:r>
              <a:rPr lang="en-US" b="1"/>
              <a:t>Username</a:t>
            </a:r>
            <a:r>
              <a:rPr lang="en-US"/>
              <a:t> and </a:t>
            </a:r>
            <a:r>
              <a:rPr lang="en-US" b="1"/>
              <a:t>Password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Log in</a:t>
            </a:r>
            <a:r>
              <a:rPr lang="en-US"/>
              <a:t>.</a:t>
            </a:r>
          </a:p>
          <a:p>
            <a:pPr marL="803275" indent="0">
              <a:buNone/>
            </a:pPr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For the purposes of this guide, we are using the GSFC (agency) as an example. Your login screen may appear different for your agency.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75EDE4-F191-2F1B-6C94-E7704079A1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9491" y="8195999"/>
            <a:ext cx="6969411" cy="256441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43D39B-5755-7D7E-BE12-F2ABF37B4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9492" y="11342607"/>
            <a:ext cx="6936174" cy="138726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9B390A2-BC61-7217-6D94-166C85474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615050" y="92038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354EEB1-9168-7B70-EF14-FB387E143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71021" y="1176191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9CCDC53-BE3F-CCDE-C237-3D5728366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4815053"/>
            <a:ext cx="9144000" cy="454806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Duo SSO (Part 2 of 4)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Approve with Cisco Duo</a:t>
            </a:r>
            <a:r>
              <a:rPr lang="en-US"/>
              <a:t>.</a:t>
            </a:r>
          </a:p>
          <a:p>
            <a:pPr marL="746125" indent="0">
              <a:buNone/>
            </a:pPr>
            <a:r>
              <a:rPr lang="en-US" sz="2800" b="1"/>
              <a:t>Note</a:t>
            </a:r>
            <a:r>
              <a:rPr lang="en-US" sz="2800"/>
              <a:t>: The </a:t>
            </a:r>
            <a:r>
              <a:rPr lang="en-US" sz="2800" i="1"/>
              <a:t>Remember device</a:t>
            </a:r>
            <a:r>
              <a:rPr lang="en-US" sz="2800"/>
              <a:t> option is only applicable to employees who have received the functionality approval.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35B36-320B-BA6C-0708-30B3D1664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32473" y="7041742"/>
            <a:ext cx="8192876" cy="21494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81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DE0E73D-27AE-ACFD-CFF7-F66CF622B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021715"/>
            <a:ext cx="8229600" cy="736185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Duo SSO (Part 3 of 4)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en-US"/>
              <a:t>͏Enter your Passcode.</a:t>
            </a:r>
          </a:p>
          <a:p>
            <a:pPr marL="795338" indent="0">
              <a:buNone/>
            </a:pPr>
            <a:r>
              <a:rPr lang="en-US" sz="2800" b="1"/>
              <a:t>Note</a:t>
            </a:r>
            <a:r>
              <a:rPr lang="en-US" sz="2800"/>
              <a:t>:</a:t>
            </a:r>
            <a:r>
              <a:rPr lang="en-US" sz="2800" b="1"/>
              <a:t> </a:t>
            </a:r>
            <a:r>
              <a:rPr lang="en-US" sz="2800"/>
              <a:t>Alternatively, you may click </a:t>
            </a:r>
            <a:r>
              <a:rPr lang="en-US" sz="2800" i="1"/>
              <a:t>Other options </a:t>
            </a:r>
            <a:r>
              <a:rPr lang="en-US" sz="2800"/>
              <a:t>to select an alternative authentication method.</a:t>
            </a:r>
          </a:p>
          <a:p>
            <a:pPr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Verify</a:t>
            </a:r>
            <a:r>
              <a:rPr lang="en-US"/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18BFFF-BC24-D5D5-8201-2A793B05D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9938" y="8803287"/>
            <a:ext cx="7131912" cy="60329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49938" y="9769939"/>
            <a:ext cx="7087307" cy="80413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781850" y="883061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767897" y="98976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40707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1267348"/>
            <a:ext cx="8229600" cy="292125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C7AE4F9-D777-0C68-C59C-27F059525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3545349"/>
            <a:ext cx="10058400" cy="24942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5/8/26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Log In to GA@WORK for Employees using Duo SSO (Part 4 of 4)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6"/>
            </a:pPr>
            <a:r>
              <a:rPr lang="en-US"/>
              <a:t>͏Click</a:t>
            </a:r>
            <a:r>
              <a:rPr lang="en-US" b="1"/>
              <a:t> Workday – Single Sign-On</a:t>
            </a:r>
            <a:r>
              <a:rPr lang="en-US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159332-5732-1055-BFB8-C4A9802E25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7"/>
            </a:pPr>
            <a:r>
              <a:rPr lang="en-US"/>
              <a:t>You may check </a:t>
            </a:r>
            <a:r>
              <a:rPr lang="en-US" b="1"/>
              <a:t>Remember this device</a:t>
            </a:r>
            <a:r>
              <a:rPr lang="en-US"/>
              <a:t>.</a:t>
            </a:r>
          </a:p>
          <a:p>
            <a:pPr>
              <a:buAutoNum type="arabicPeriod" startAt="7"/>
            </a:pPr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</a:p>
          <a:p>
            <a:pPr marL="749300" indent="0">
              <a:buNone/>
            </a:pPr>
            <a:r>
              <a:rPr lang="en-US" sz="2800" b="1"/>
              <a:t>Note</a:t>
            </a:r>
            <a:r>
              <a:rPr lang="en-US" sz="2800"/>
              <a:t>: Click </a:t>
            </a:r>
            <a:r>
              <a:rPr lang="en-US" sz="2800" i="1"/>
              <a:t>Skip</a:t>
            </a:r>
            <a:r>
              <a:rPr lang="en-US" sz="2800"/>
              <a:t> to proceed without the device being remembered.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18BFFF-BC24-D5D5-8201-2A793B05D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31058" y="4611698"/>
            <a:ext cx="2139873" cy="133368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13842" y="12887854"/>
            <a:ext cx="1479978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65202" y="1277058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728011" y="1320677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755877"/>
            <a:ext cx="96613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logged in to GA@WORK using Duo MFA.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83902" y="13312842"/>
            <a:ext cx="2244109" cy="4039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3343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www.w3.org/XML/1998/namespace"/>
    <ds:schemaRef ds:uri="http://purl.org/dc/dcmitype/"/>
    <ds:schemaRef ds:uri="http://schemas.microsoft.com/office/2006/documentManagement/types"/>
    <ds:schemaRef ds:uri="91b022cc-d96d-4c7a-a6ef-47af526da2c2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8d5ae7cb-5eaa-45bd-87a9-9ecdfd4d7a10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BC509E-5EDE-4C37-B695-772BA6D74AF8}">
  <ds:schemaRefs>
    <ds:schemaRef ds:uri="8d5ae7cb-5eaa-45bd-87a9-9ecdfd4d7a10"/>
    <ds:schemaRef ds:uri="91b022cc-d96d-4c7a-a6ef-47af526da2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297</Words>
  <Application>Microsoft Macintosh PowerPoint</Application>
  <PresentationFormat>Custom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1_Administrative</vt:lpstr>
      <vt:lpstr>1_Job Aid Template</vt:lpstr>
      <vt:lpstr>Log In to GA@WORK for  Employees Using DUO SSO</vt:lpstr>
      <vt:lpstr>Log In to GA@WORK for Employees using Duo SSO (Part 1 of 4)</vt:lpstr>
      <vt:lpstr>Log In to GA@WORK for Employees using Duo SSO (Part 2 of 4)</vt:lpstr>
      <vt:lpstr>Log In to GA@WORK for Employees using Duo SSO (Part 3 of 4)</vt:lpstr>
      <vt:lpstr>Log In to GA@WORK for Employees using Duo SSO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6</cp:revision>
  <cp:lastPrinted>2024-05-14T19:49:44Z</cp:lastPrinted>
  <dcterms:created xsi:type="dcterms:W3CDTF">2024-01-04T16:25:20Z</dcterms:created>
  <dcterms:modified xsi:type="dcterms:W3CDTF">2026-05-08T13:16:43Z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