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49"/>
  </p:notesMasterIdLst>
  <p:sldIdLst>
    <p:sldId id="2142533454" r:id="rId6"/>
    <p:sldId id="2147480330" r:id="rId7"/>
    <p:sldId id="2147480332" r:id="rId8"/>
    <p:sldId id="2147480295" r:id="rId9"/>
    <p:sldId id="2147480333" r:id="rId10"/>
    <p:sldId id="2147480297" r:id="rId11"/>
    <p:sldId id="2147480354" r:id="rId12"/>
    <p:sldId id="2147480335" r:id="rId13"/>
    <p:sldId id="2147480337" r:id="rId14"/>
    <p:sldId id="2147480338" r:id="rId15"/>
    <p:sldId id="2147480339" r:id="rId16"/>
    <p:sldId id="2147480340" r:id="rId17"/>
    <p:sldId id="2147480303" r:id="rId18"/>
    <p:sldId id="2147480368" r:id="rId19"/>
    <p:sldId id="2147480342" r:id="rId20"/>
    <p:sldId id="2147480343" r:id="rId21"/>
    <p:sldId id="2147480370" r:id="rId22"/>
    <p:sldId id="2147480345" r:id="rId23"/>
    <p:sldId id="2147480346" r:id="rId24"/>
    <p:sldId id="2147480363" r:id="rId25"/>
    <p:sldId id="2147480349" r:id="rId26"/>
    <p:sldId id="2147480350" r:id="rId27"/>
    <p:sldId id="2147480351" r:id="rId28"/>
    <p:sldId id="2147480352" r:id="rId29"/>
    <p:sldId id="2147480353" r:id="rId30"/>
    <p:sldId id="2147480380" r:id="rId31"/>
    <p:sldId id="2147480317" r:id="rId32"/>
    <p:sldId id="2147480318" r:id="rId33"/>
    <p:sldId id="2147480372" r:id="rId34"/>
    <p:sldId id="2147480319" r:id="rId35"/>
    <p:sldId id="2147480320" r:id="rId36"/>
    <p:sldId id="2147480356" r:id="rId37"/>
    <p:sldId id="2147480358" r:id="rId38"/>
    <p:sldId id="2147480322" r:id="rId39"/>
    <p:sldId id="2147480323" r:id="rId40"/>
    <p:sldId id="2147480376" r:id="rId41"/>
    <p:sldId id="2147480324" r:id="rId42"/>
    <p:sldId id="2147480325" r:id="rId43"/>
    <p:sldId id="2147480326" r:id="rId44"/>
    <p:sldId id="2147480327" r:id="rId45"/>
    <p:sldId id="2147480359" r:id="rId46"/>
    <p:sldId id="2147480361" r:id="rId47"/>
    <p:sldId id="27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DB46167C-FB20-40CB-A2D6-E50F82272F90}">
          <p14:sldIdLst>
            <p14:sldId id="2142533454"/>
            <p14:sldId id="2147480330"/>
          </p14:sldIdLst>
        </p14:section>
        <p14:section name="Security &amp; Security Groups" id="{0EA5207B-6A96-467B-8C47-056284F066F5}">
          <p14:sldIdLst>
            <p14:sldId id="2147480332"/>
            <p14:sldId id="2147480295"/>
            <p14:sldId id="2147480333"/>
            <p14:sldId id="2147480297"/>
            <p14:sldId id="2147480354"/>
          </p14:sldIdLst>
        </p14:section>
        <p14:section name="ASPs" id="{7AB37674-257C-4239-A15F-55066E90DDEE}">
          <p14:sldIdLst>
            <p14:sldId id="2147480335"/>
            <p14:sldId id="2147480337"/>
            <p14:sldId id="2147480338"/>
            <p14:sldId id="2147480339"/>
            <p14:sldId id="2147480340"/>
            <p14:sldId id="2147480303"/>
            <p14:sldId id="2147480368"/>
            <p14:sldId id="2147480342"/>
            <p14:sldId id="2147480343"/>
            <p14:sldId id="2147480370"/>
            <p14:sldId id="2147480345"/>
            <p14:sldId id="2147480346"/>
            <p14:sldId id="2147480363"/>
          </p14:sldIdLst>
        </p14:section>
        <p14:section name="IdP Admins and HR Partners" id="{CFF48696-1E55-4E0A-A7BB-99BC93F09698}">
          <p14:sldIdLst>
            <p14:sldId id="2147480349"/>
            <p14:sldId id="2147480350"/>
            <p14:sldId id="2147480351"/>
            <p14:sldId id="2147480352"/>
            <p14:sldId id="2147480353"/>
            <p14:sldId id="2147480380"/>
            <p14:sldId id="2147480317"/>
            <p14:sldId id="2147480318"/>
            <p14:sldId id="2147480372"/>
            <p14:sldId id="2147480319"/>
            <p14:sldId id="2147480320"/>
            <p14:sldId id="2147480356"/>
          </p14:sldIdLst>
        </p14:section>
        <p14:section name="MFA" id="{B2FB95C4-55B3-4585-93C3-F3D4DC68C7A8}">
          <p14:sldIdLst>
            <p14:sldId id="2147480358"/>
            <p14:sldId id="2147480322"/>
            <p14:sldId id="2147480323"/>
            <p14:sldId id="2147480376"/>
            <p14:sldId id="2147480324"/>
            <p14:sldId id="2147480325"/>
            <p14:sldId id="2147480326"/>
            <p14:sldId id="2147480327"/>
            <p14:sldId id="2147480359"/>
            <p14:sldId id="2147480361"/>
          </p14:sldIdLst>
        </p14:section>
        <p14:section name="End" id="{EE215181-C001-4B2E-8DB8-B74C9A8390EB}">
          <p14:sldIdLst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BD1002-E9DA-CF14-9F35-F0B0A1A3D793}" name="Woods, Pamela" initials="WP" userId="S::pamela.woods@sao.ga.gov::5b29f719-0cd6-44ed-9711-fcc43c6b4d57" providerId="AD"/>
  <p188:author id="{9D34A604-62F1-7933-A5C9-502BFEDD175A}" name="Chandler, Natalie" initials="NC" userId="S::Natalie.Chandler@sao.ga.gov::e506238c-68a4-48b5-8a66-307b8bfce4e0" providerId="AD"/>
  <p188:author id="{BC49FA06-59A9-4FE4-4306-881FC3043C60}" name="Varakantam, Naveen" initials="VN" userId="S::naveen.varakantam@sao.ga.gov::ff51b545-f507-4699-a683-f2c3fb3d4476" providerId="AD"/>
  <p188:author id="{8D5F062A-CF4A-C3A8-5A7D-7299D24AD844}" name="Custin, Roger" initials="RC" userId="S::roger.custin@doas.ga.gov::dffc4195-0585-4eb8-9f8e-8c8f0ebe0b19" providerId="AD"/>
  <p188:author id="{EF4A3D43-2045-5B91-9F66-5AA0DF5A87F9}" name="Tiernan, Diana" initials="DT" userId="S::ditiernan@deloitte.com::5b4e8595-1de4-462f-bfed-88e56573ae28" providerId="AD"/>
  <p188:author id="{00CA4B48-BF22-AA2C-93F9-DD61F18C0FDD}" name="Orban, Linda" initials="OL" userId="S::linda.orban@sao.ga.gov::67aa9d3c-bf96-45fe-95ed-b5c8fa0ea22c" providerId="AD"/>
  <p188:author id="{9CA4D952-0E90-8BB9-C19D-B7A5F5229193}" name="Dudley, Kelly" initials="DK" userId="S::kelly.dudley@sao.ga.gov::a23b9ecb-e500-4484-ad18-bf2074a4f35c" providerId="AD"/>
  <p188:author id="{DB878955-A310-7BB5-2A67-3DCA1E0710B9}" name="Mishra, Biswajit" initials="MB" userId="S::bismishra@deloitte.com::778adb62-54ae-482b-90c7-110c200762cd" providerId="AD"/>
  <p188:author id="{C9941357-A9EF-2CEE-A17A-FC5CBA2276C2}" name="Lathon, Rayda" initials="LR" userId="S::rayda.lathon@sao.ga.gov::7cb6799d-ee96-4a5d-b957-eb1046303d24" providerId="AD"/>
  <p188:author id="{FE73AF5D-F79E-C151-751E-7219CA391E96}" name="McKeon, Patrick" initials="MP" userId="S::patrick.mckeon@doas.ga.gov::9efe0a00-96c3-4858-8271-984403fde46c" providerId="AD"/>
  <p188:author id="{73700E63-9CC2-786D-83C1-1798154DCA35}" name="Patton, Coker" initials="CP" userId="S::coker.patton@sao.ga.gov::fd9cd073-a1d1-4cea-9999-9497865ca325" providerId="AD"/>
  <p188:author id="{B6F2578D-34EC-569E-B78A-2982881DF18C}" name="Kundur, Aishwarya" initials="KA" userId="S::aishwarya.kundur@sao.ga.gov::8080c948-76e6-452d-88b8-8367617d46f0" providerId="AD"/>
  <p188:author id="{EA51AE8D-B91D-CC65-E3B4-D93E1948E48C}" name="Segars, Tahni" initials="TS" userId="S::tahni.segars@sao.ga.gov::64e0f1c5-cbd2-4ec4-b5fa-ccd2a6333b5c" providerId="AD"/>
  <p188:author id="{1F4B1F9F-78E7-BABD-8B04-AD2EECF61CB7}" name="Megginson, Trina" initials="MT" userId="S::trina.megginson@sao.ga.gov::280748a1-ab65-4b69-abc1-94beee92efae" providerId="AD"/>
  <p188:author id="{E9ABCC9F-3E07-1D9A-5110-1080DEC6843F}" name="Guy, Myra" initials="MG" userId="S::myra.guy@sao.ga.gov::f8b8c18b-c9ee-4a4d-bb09-ebe941bb255e" providerId="AD"/>
  <p188:author id="{7FC03FAA-EFEF-E423-8DBC-F9150098B1A6}" name="Tiernan, Diana" initials="DT" userId="S::diana.tiernan@sao.ga.gov::48195535-aa32-469e-ab3a-fc477825ec60" providerId="AD"/>
  <p188:author id="{62ED2ACE-A2CE-117E-E19B-D6FCD91EFEDB}" name="Balboa, Miguel" initials="BM" userId="S::miguel.balboa@sao.ga.gov::95278664-b55c-428a-a502-dac061965a4b" providerId="AD"/>
  <p188:author id="{89E892EB-C24C-1308-C8E8-DD27F4D192B4}" name="Brown, Alaysia" initials="AB" userId="S::Alaysia.Brown@sao.ga.gov::c5e678dc-7c52-4a2d-91f9-5f3b0466fa98" providerId="AD"/>
  <p188:author id="{AD7642FB-9E04-4F96-4AEB-D5E38B14208D}" name="Toorpu, Ram Reddy" initials="RT" userId="S::Ramreddy.Toorpu@sao.ga.gov::72914284-7427-43b5-92e0-d9cd05a32050" providerId="AD"/>
  <p188:author id="{5CF3F5FB-633D-FB82-C7C9-F24948D95095}" name="Chandler, Natalie" initials="CN" userId="S::natalie.chandler@sao.ga.gov::e506238c-68a4-48b5-8a66-307b8bfce4e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cey Hennemann" initials="TH" lastIdx="1" clrIdx="0">
    <p:extLst>
      <p:ext uri="{19B8F6BF-5375-455C-9EA6-DF929625EA0E}">
        <p15:presenceInfo xmlns:p15="http://schemas.microsoft.com/office/powerpoint/2012/main" userId="S::traceyh@american.edu::339ae139-5a81-4966-a3f6-d03188982750" providerId="AD"/>
      </p:ext>
    </p:extLst>
  </p:cmAuthor>
  <p:cmAuthor id="2" name="Chetan Pandit" initials="CP" lastIdx="1" clrIdx="1">
    <p:extLst>
      <p:ext uri="{19B8F6BF-5375-455C-9EA6-DF929625EA0E}">
        <p15:presenceInfo xmlns:p15="http://schemas.microsoft.com/office/powerpoint/2012/main" userId="Chetan Pandit" providerId="None"/>
      </p:ext>
    </p:extLst>
  </p:cmAuthor>
  <p:cmAuthor id="3" name="Moore, Sean T" initials="MST" lastIdx="8" clrIdx="2">
    <p:extLst>
      <p:ext uri="{19B8F6BF-5375-455C-9EA6-DF929625EA0E}">
        <p15:presenceInfo xmlns:p15="http://schemas.microsoft.com/office/powerpoint/2012/main" userId="S::seamoore@deloitte.com::b703e7d6-f69b-44e5-85c1-665731de126b" providerId="AD"/>
      </p:ext>
    </p:extLst>
  </p:cmAuthor>
  <p:cmAuthor id="4" name="Biswajit Mishra" initials="BM" lastIdx="6" clrIdx="3">
    <p:extLst>
      <p:ext uri="{19B8F6BF-5375-455C-9EA6-DF929625EA0E}">
        <p15:presenceInfo xmlns:p15="http://schemas.microsoft.com/office/powerpoint/2012/main" userId="S::bmishra@american.edu::7aad824c-211d-4d6d-bf0b-088558c5cf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75E7"/>
    <a:srgbClr val="E32D91"/>
    <a:srgbClr val="000000"/>
    <a:srgbClr val="B41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0FBC85-8A18-4AAD-B423-40F739B68785}" v="4" dt="2026-06-03T17:32:02.464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35"/>
  </p:normalViewPr>
  <p:slideViewPr>
    <p:cSldViewPr snapToGrid="0">
      <p:cViewPr varScale="1">
        <p:scale>
          <a:sx n="110" d="100"/>
          <a:sy n="110" d="100"/>
        </p:scale>
        <p:origin x="7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C8664C-AF1A-BF43-9A82-37B5A0327CBF}" type="doc">
      <dgm:prSet loTypeId="urn:microsoft.com/office/officeart/2005/8/layout/defaul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555BF2A-7741-B94D-905B-D8508BDD8BB3}">
      <dgm:prSet phldrT="[Text]"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1C553D68-18C5-3046-B2E1-AD907F66E002}" type="parTrans" cxnId="{2F6B1F58-4E8C-E947-B9F1-C44D324DFC4C}">
      <dgm:prSet/>
      <dgm:spPr/>
      <dgm:t>
        <a:bodyPr/>
        <a:lstStyle/>
        <a:p>
          <a:endParaRPr lang="en-US"/>
        </a:p>
      </dgm:t>
    </dgm:pt>
    <dgm:pt modelId="{50FE978D-BA49-FD47-B685-F9D29EE6EBAB}" type="sibTrans" cxnId="{2F6B1F58-4E8C-E947-B9F1-C44D324DFC4C}">
      <dgm:prSet/>
      <dgm:spPr/>
      <dgm:t>
        <a:bodyPr/>
        <a:lstStyle/>
        <a:p>
          <a:endParaRPr lang="en-US"/>
        </a:p>
      </dgm:t>
    </dgm:pt>
    <dgm:pt modelId="{78C650FA-4C99-654C-8AFE-1E545959FEB9}">
      <dgm:prSet phldrT="[Text]"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FC843841-504B-FE42-9E0D-438120A24CFB}" type="parTrans" cxnId="{C270060C-CC88-294D-B919-D8FE5FC422D8}">
      <dgm:prSet/>
      <dgm:spPr/>
      <dgm:t>
        <a:bodyPr/>
        <a:lstStyle/>
        <a:p>
          <a:endParaRPr lang="en-US"/>
        </a:p>
      </dgm:t>
    </dgm:pt>
    <dgm:pt modelId="{D5C6FA01-47DB-1E40-A492-D0CDDF7721E2}" type="sibTrans" cxnId="{C270060C-CC88-294D-B919-D8FE5FC422D8}">
      <dgm:prSet/>
      <dgm:spPr/>
      <dgm:t>
        <a:bodyPr/>
        <a:lstStyle/>
        <a:p>
          <a:endParaRPr lang="en-US"/>
        </a:p>
      </dgm:t>
    </dgm:pt>
    <dgm:pt modelId="{E4E84092-923D-7747-9AC5-E9219B3D7D19}">
      <dgm:prSet phldrT="[Text]"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3589B618-7F2D-9842-AA93-9BF64A289E1E}" type="parTrans" cxnId="{89BAF2BF-B3AB-FB4B-808D-6DD6B4173822}">
      <dgm:prSet/>
      <dgm:spPr/>
      <dgm:t>
        <a:bodyPr/>
        <a:lstStyle/>
        <a:p>
          <a:endParaRPr lang="en-US"/>
        </a:p>
      </dgm:t>
    </dgm:pt>
    <dgm:pt modelId="{79AFF323-8A32-CE44-BD39-AD7A546343AB}" type="sibTrans" cxnId="{89BAF2BF-B3AB-FB4B-808D-6DD6B4173822}">
      <dgm:prSet/>
      <dgm:spPr/>
      <dgm:t>
        <a:bodyPr/>
        <a:lstStyle/>
        <a:p>
          <a:endParaRPr lang="en-US"/>
        </a:p>
      </dgm:t>
    </dgm:pt>
    <dgm:pt modelId="{5ED37C36-10AF-BE40-AB6D-10691B95AC67}">
      <dgm:prSet phldrT="[Text]"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E4D86CC2-C664-304F-A493-28AF56820127}" type="parTrans" cxnId="{B80A8871-D542-8B46-9BE4-5EF7C6D0DB52}">
      <dgm:prSet/>
      <dgm:spPr/>
      <dgm:t>
        <a:bodyPr/>
        <a:lstStyle/>
        <a:p>
          <a:endParaRPr lang="en-US"/>
        </a:p>
      </dgm:t>
    </dgm:pt>
    <dgm:pt modelId="{9131269F-F4E0-DE4D-86A6-5B8D795B0A62}" type="sibTrans" cxnId="{B80A8871-D542-8B46-9BE4-5EF7C6D0DB52}">
      <dgm:prSet/>
      <dgm:spPr/>
      <dgm:t>
        <a:bodyPr/>
        <a:lstStyle/>
        <a:p>
          <a:endParaRPr lang="en-US"/>
        </a:p>
      </dgm:t>
    </dgm:pt>
    <dgm:pt modelId="{94BAE886-A698-BE45-A098-4184D47750EE}">
      <dgm:prSet phldrT="[Text]"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CEDFD475-9D64-2648-B6B7-5DAFC2241E72}" type="parTrans" cxnId="{ECEB1BDB-3008-8F41-911A-A137B2114AB5}">
      <dgm:prSet/>
      <dgm:spPr/>
      <dgm:t>
        <a:bodyPr/>
        <a:lstStyle/>
        <a:p>
          <a:endParaRPr lang="en-US"/>
        </a:p>
      </dgm:t>
    </dgm:pt>
    <dgm:pt modelId="{C382F3E5-80D1-964F-B8E9-09DE4C0DA4E8}" type="sibTrans" cxnId="{ECEB1BDB-3008-8F41-911A-A137B2114AB5}">
      <dgm:prSet/>
      <dgm:spPr/>
      <dgm:t>
        <a:bodyPr/>
        <a:lstStyle/>
        <a:p>
          <a:endParaRPr lang="en-US"/>
        </a:p>
      </dgm:t>
    </dgm:pt>
    <dgm:pt modelId="{5C686F25-BC76-A640-847D-901D1AC99270}">
      <dgm:prSet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BE30FA61-FEB3-9341-AC65-39D3AEF3C12C}" type="parTrans" cxnId="{D529258C-4400-6E41-B9EC-37C401D05E60}">
      <dgm:prSet/>
      <dgm:spPr/>
      <dgm:t>
        <a:bodyPr/>
        <a:lstStyle/>
        <a:p>
          <a:endParaRPr lang="en-US"/>
        </a:p>
      </dgm:t>
    </dgm:pt>
    <dgm:pt modelId="{0103909B-44C0-364B-B13A-642E338F50CD}" type="sibTrans" cxnId="{D529258C-4400-6E41-B9EC-37C401D05E60}">
      <dgm:prSet/>
      <dgm:spPr/>
      <dgm:t>
        <a:bodyPr/>
        <a:lstStyle/>
        <a:p>
          <a:endParaRPr lang="en-US"/>
        </a:p>
      </dgm:t>
    </dgm:pt>
    <dgm:pt modelId="{D7FDEFB7-2DDB-7744-8294-87FEF36C46C5}">
      <dgm:prSet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111E011D-00BA-2B4F-A427-F77F4840B878}" type="parTrans" cxnId="{5CD076C5-F847-7848-8BB5-402F898C5171}">
      <dgm:prSet/>
      <dgm:spPr/>
      <dgm:t>
        <a:bodyPr/>
        <a:lstStyle/>
        <a:p>
          <a:endParaRPr lang="en-US"/>
        </a:p>
      </dgm:t>
    </dgm:pt>
    <dgm:pt modelId="{17980E11-D20E-7546-94E9-4ED4B315D2C5}" type="sibTrans" cxnId="{5CD076C5-F847-7848-8BB5-402F898C5171}">
      <dgm:prSet/>
      <dgm:spPr/>
      <dgm:t>
        <a:bodyPr/>
        <a:lstStyle/>
        <a:p>
          <a:endParaRPr lang="en-US"/>
        </a:p>
      </dgm:t>
    </dgm:pt>
    <dgm:pt modelId="{75F05966-63A8-0F4A-9F07-6F0B27BF3144}">
      <dgm:prSet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15D042E3-FE21-7643-AC7D-97FE7F105C4B}" type="parTrans" cxnId="{F6314048-8237-284A-9EA3-62741C72F7B9}">
      <dgm:prSet/>
      <dgm:spPr/>
      <dgm:t>
        <a:bodyPr/>
        <a:lstStyle/>
        <a:p>
          <a:endParaRPr lang="en-US"/>
        </a:p>
      </dgm:t>
    </dgm:pt>
    <dgm:pt modelId="{10B39C84-08AC-4946-96B1-1AF6E336554D}" type="sibTrans" cxnId="{F6314048-8237-284A-9EA3-62741C72F7B9}">
      <dgm:prSet/>
      <dgm:spPr/>
      <dgm:t>
        <a:bodyPr/>
        <a:lstStyle/>
        <a:p>
          <a:endParaRPr lang="en-US"/>
        </a:p>
      </dgm:t>
    </dgm:pt>
    <dgm:pt modelId="{4D290ACC-B876-9A4E-9E8E-A9DA1FC30A15}" type="pres">
      <dgm:prSet presAssocID="{FDC8664C-AF1A-BF43-9A82-37B5A0327CBF}" presName="diagram" presStyleCnt="0">
        <dgm:presLayoutVars>
          <dgm:dir/>
          <dgm:resizeHandles val="exact"/>
        </dgm:presLayoutVars>
      </dgm:prSet>
      <dgm:spPr/>
    </dgm:pt>
    <dgm:pt modelId="{7C2061A7-D116-3140-B02B-E21C6B80596D}" type="pres">
      <dgm:prSet presAssocID="{F555BF2A-7741-B94D-905B-D8508BDD8BB3}" presName="node" presStyleLbl="node1" presStyleIdx="0" presStyleCnt="8">
        <dgm:presLayoutVars>
          <dgm:bulletEnabled val="1"/>
        </dgm:presLayoutVars>
      </dgm:prSet>
      <dgm:spPr/>
    </dgm:pt>
    <dgm:pt modelId="{7D3CB415-5D35-7F49-9FE2-D567D56B433F}" type="pres">
      <dgm:prSet presAssocID="{50FE978D-BA49-FD47-B685-F9D29EE6EBAB}" presName="sibTrans" presStyleCnt="0"/>
      <dgm:spPr/>
    </dgm:pt>
    <dgm:pt modelId="{63E26B76-BEBF-3243-951D-2E89F34483E5}" type="pres">
      <dgm:prSet presAssocID="{78C650FA-4C99-654C-8AFE-1E545959FEB9}" presName="node" presStyleLbl="node1" presStyleIdx="1" presStyleCnt="8">
        <dgm:presLayoutVars>
          <dgm:bulletEnabled val="1"/>
        </dgm:presLayoutVars>
      </dgm:prSet>
      <dgm:spPr/>
    </dgm:pt>
    <dgm:pt modelId="{716D4DC2-BFA4-8841-84CE-FC3C26F590E2}" type="pres">
      <dgm:prSet presAssocID="{D5C6FA01-47DB-1E40-A492-D0CDDF7721E2}" presName="sibTrans" presStyleCnt="0"/>
      <dgm:spPr/>
    </dgm:pt>
    <dgm:pt modelId="{4D4AEE9B-0E2E-AA43-98A8-97B9A7F6C07E}" type="pres">
      <dgm:prSet presAssocID="{E4E84092-923D-7747-9AC5-E9219B3D7D19}" presName="node" presStyleLbl="node1" presStyleIdx="2" presStyleCnt="8">
        <dgm:presLayoutVars>
          <dgm:bulletEnabled val="1"/>
        </dgm:presLayoutVars>
      </dgm:prSet>
      <dgm:spPr/>
    </dgm:pt>
    <dgm:pt modelId="{E77537E5-4227-2049-9693-724FE75EC040}" type="pres">
      <dgm:prSet presAssocID="{79AFF323-8A32-CE44-BD39-AD7A546343AB}" presName="sibTrans" presStyleCnt="0"/>
      <dgm:spPr/>
    </dgm:pt>
    <dgm:pt modelId="{4DE244AB-C8CC-1C45-9891-929FFC4B369E}" type="pres">
      <dgm:prSet presAssocID="{5ED37C36-10AF-BE40-AB6D-10691B95AC67}" presName="node" presStyleLbl="node1" presStyleIdx="3" presStyleCnt="8">
        <dgm:presLayoutVars>
          <dgm:bulletEnabled val="1"/>
        </dgm:presLayoutVars>
      </dgm:prSet>
      <dgm:spPr/>
    </dgm:pt>
    <dgm:pt modelId="{3DBEDE54-7A8C-4C48-A3E5-C6669D2A3AAA}" type="pres">
      <dgm:prSet presAssocID="{9131269F-F4E0-DE4D-86A6-5B8D795B0A62}" presName="sibTrans" presStyleCnt="0"/>
      <dgm:spPr/>
    </dgm:pt>
    <dgm:pt modelId="{009952B8-AEEB-294D-A59A-6B3465A0DE67}" type="pres">
      <dgm:prSet presAssocID="{94BAE886-A698-BE45-A098-4184D47750EE}" presName="node" presStyleLbl="node1" presStyleIdx="4" presStyleCnt="8">
        <dgm:presLayoutVars>
          <dgm:bulletEnabled val="1"/>
        </dgm:presLayoutVars>
      </dgm:prSet>
      <dgm:spPr/>
    </dgm:pt>
    <dgm:pt modelId="{A89C38DC-00DB-B444-A548-E499C267CDFC}" type="pres">
      <dgm:prSet presAssocID="{C382F3E5-80D1-964F-B8E9-09DE4C0DA4E8}" presName="sibTrans" presStyleCnt="0"/>
      <dgm:spPr/>
    </dgm:pt>
    <dgm:pt modelId="{2B3D2741-2196-664E-BB50-B9420776D3AE}" type="pres">
      <dgm:prSet presAssocID="{5C686F25-BC76-A640-847D-901D1AC99270}" presName="node" presStyleLbl="node1" presStyleIdx="5" presStyleCnt="8">
        <dgm:presLayoutVars>
          <dgm:bulletEnabled val="1"/>
        </dgm:presLayoutVars>
      </dgm:prSet>
      <dgm:spPr/>
    </dgm:pt>
    <dgm:pt modelId="{2D395B92-04B5-7F47-AED8-91A659466828}" type="pres">
      <dgm:prSet presAssocID="{0103909B-44C0-364B-B13A-642E338F50CD}" presName="sibTrans" presStyleCnt="0"/>
      <dgm:spPr/>
    </dgm:pt>
    <dgm:pt modelId="{35E95EA0-1A55-6E4F-AC13-350F3CB68FD6}" type="pres">
      <dgm:prSet presAssocID="{D7FDEFB7-2DDB-7744-8294-87FEF36C46C5}" presName="node" presStyleLbl="node1" presStyleIdx="6" presStyleCnt="8">
        <dgm:presLayoutVars>
          <dgm:bulletEnabled val="1"/>
        </dgm:presLayoutVars>
      </dgm:prSet>
      <dgm:spPr/>
    </dgm:pt>
    <dgm:pt modelId="{CADC6EB0-4C73-6345-A74E-AD09527CF314}" type="pres">
      <dgm:prSet presAssocID="{17980E11-D20E-7546-94E9-4ED4B315D2C5}" presName="sibTrans" presStyleCnt="0"/>
      <dgm:spPr/>
    </dgm:pt>
    <dgm:pt modelId="{230B822D-8F60-2E4C-AC78-ED1E739169A1}" type="pres">
      <dgm:prSet presAssocID="{75F05966-63A8-0F4A-9F07-6F0B27BF3144}" presName="node" presStyleLbl="node1" presStyleIdx="7" presStyleCnt="8">
        <dgm:presLayoutVars>
          <dgm:bulletEnabled val="1"/>
        </dgm:presLayoutVars>
      </dgm:prSet>
      <dgm:spPr/>
    </dgm:pt>
  </dgm:ptLst>
  <dgm:cxnLst>
    <dgm:cxn modelId="{C270060C-CC88-294D-B919-D8FE5FC422D8}" srcId="{FDC8664C-AF1A-BF43-9A82-37B5A0327CBF}" destId="{78C650FA-4C99-654C-8AFE-1E545959FEB9}" srcOrd="1" destOrd="0" parTransId="{FC843841-504B-FE42-9E0D-438120A24CFB}" sibTransId="{D5C6FA01-47DB-1E40-A492-D0CDDF7721E2}"/>
    <dgm:cxn modelId="{F0BDA114-650B-2E48-A7E4-773A1BC68D9A}" type="presOf" srcId="{E4E84092-923D-7747-9AC5-E9219B3D7D19}" destId="{4D4AEE9B-0E2E-AA43-98A8-97B9A7F6C07E}" srcOrd="0" destOrd="0" presId="urn:microsoft.com/office/officeart/2005/8/layout/default"/>
    <dgm:cxn modelId="{F9686836-381C-304F-9A36-193DD05A3D19}" type="presOf" srcId="{94BAE886-A698-BE45-A098-4184D47750EE}" destId="{009952B8-AEEB-294D-A59A-6B3465A0DE67}" srcOrd="0" destOrd="0" presId="urn:microsoft.com/office/officeart/2005/8/layout/default"/>
    <dgm:cxn modelId="{F6314048-8237-284A-9EA3-62741C72F7B9}" srcId="{FDC8664C-AF1A-BF43-9A82-37B5A0327CBF}" destId="{75F05966-63A8-0F4A-9F07-6F0B27BF3144}" srcOrd="7" destOrd="0" parTransId="{15D042E3-FE21-7643-AC7D-97FE7F105C4B}" sibTransId="{10B39C84-08AC-4946-96B1-1AF6E336554D}"/>
    <dgm:cxn modelId="{4BE27356-D58E-3845-9FDC-52F04697724C}" type="presOf" srcId="{5C686F25-BC76-A640-847D-901D1AC99270}" destId="{2B3D2741-2196-664E-BB50-B9420776D3AE}" srcOrd="0" destOrd="0" presId="urn:microsoft.com/office/officeart/2005/8/layout/default"/>
    <dgm:cxn modelId="{F841C556-C15E-BA40-8A5E-602A3086197B}" type="presOf" srcId="{D7FDEFB7-2DDB-7744-8294-87FEF36C46C5}" destId="{35E95EA0-1A55-6E4F-AC13-350F3CB68FD6}" srcOrd="0" destOrd="0" presId="urn:microsoft.com/office/officeart/2005/8/layout/default"/>
    <dgm:cxn modelId="{2F6B1F58-4E8C-E947-B9F1-C44D324DFC4C}" srcId="{FDC8664C-AF1A-BF43-9A82-37B5A0327CBF}" destId="{F555BF2A-7741-B94D-905B-D8508BDD8BB3}" srcOrd="0" destOrd="0" parTransId="{1C553D68-18C5-3046-B2E1-AD907F66E002}" sibTransId="{50FE978D-BA49-FD47-B685-F9D29EE6EBAB}"/>
    <dgm:cxn modelId="{6FBFC263-E94F-BF4A-A4C3-5A8C19EADE47}" type="presOf" srcId="{78C650FA-4C99-654C-8AFE-1E545959FEB9}" destId="{63E26B76-BEBF-3243-951D-2E89F34483E5}" srcOrd="0" destOrd="0" presId="urn:microsoft.com/office/officeart/2005/8/layout/default"/>
    <dgm:cxn modelId="{B80A8871-D542-8B46-9BE4-5EF7C6D0DB52}" srcId="{FDC8664C-AF1A-BF43-9A82-37B5A0327CBF}" destId="{5ED37C36-10AF-BE40-AB6D-10691B95AC67}" srcOrd="3" destOrd="0" parTransId="{E4D86CC2-C664-304F-A493-28AF56820127}" sibTransId="{9131269F-F4E0-DE4D-86A6-5B8D795B0A62}"/>
    <dgm:cxn modelId="{18771B78-89B4-EB4F-8F66-014D14AC3E37}" type="presOf" srcId="{75F05966-63A8-0F4A-9F07-6F0B27BF3144}" destId="{230B822D-8F60-2E4C-AC78-ED1E739169A1}" srcOrd="0" destOrd="0" presId="urn:microsoft.com/office/officeart/2005/8/layout/default"/>
    <dgm:cxn modelId="{D529258C-4400-6E41-B9EC-37C401D05E60}" srcId="{FDC8664C-AF1A-BF43-9A82-37B5A0327CBF}" destId="{5C686F25-BC76-A640-847D-901D1AC99270}" srcOrd="5" destOrd="0" parTransId="{BE30FA61-FEB3-9341-AC65-39D3AEF3C12C}" sibTransId="{0103909B-44C0-364B-B13A-642E338F50CD}"/>
    <dgm:cxn modelId="{298E4E94-82B5-B146-80CE-DB628404F2C0}" type="presOf" srcId="{FDC8664C-AF1A-BF43-9A82-37B5A0327CBF}" destId="{4D290ACC-B876-9A4E-9E8E-A9DA1FC30A15}" srcOrd="0" destOrd="0" presId="urn:microsoft.com/office/officeart/2005/8/layout/default"/>
    <dgm:cxn modelId="{89BAF2BF-B3AB-FB4B-808D-6DD6B4173822}" srcId="{FDC8664C-AF1A-BF43-9A82-37B5A0327CBF}" destId="{E4E84092-923D-7747-9AC5-E9219B3D7D19}" srcOrd="2" destOrd="0" parTransId="{3589B618-7F2D-9842-AA93-9BF64A289E1E}" sibTransId="{79AFF323-8A32-CE44-BD39-AD7A546343AB}"/>
    <dgm:cxn modelId="{5CD076C5-F847-7848-8BB5-402F898C5171}" srcId="{FDC8664C-AF1A-BF43-9A82-37B5A0327CBF}" destId="{D7FDEFB7-2DDB-7744-8294-87FEF36C46C5}" srcOrd="6" destOrd="0" parTransId="{111E011D-00BA-2B4F-A427-F77F4840B878}" sibTransId="{17980E11-D20E-7546-94E9-4ED4B315D2C5}"/>
    <dgm:cxn modelId="{ECEB1BDB-3008-8F41-911A-A137B2114AB5}" srcId="{FDC8664C-AF1A-BF43-9A82-37B5A0327CBF}" destId="{94BAE886-A698-BE45-A098-4184D47750EE}" srcOrd="4" destOrd="0" parTransId="{CEDFD475-9D64-2648-B6B7-5DAFC2241E72}" sibTransId="{C382F3E5-80D1-964F-B8E9-09DE4C0DA4E8}"/>
    <dgm:cxn modelId="{0F3A79DF-7216-2747-A5F0-0641C653E4FE}" type="presOf" srcId="{5ED37C36-10AF-BE40-AB6D-10691B95AC67}" destId="{4DE244AB-C8CC-1C45-9891-929FFC4B369E}" srcOrd="0" destOrd="0" presId="urn:microsoft.com/office/officeart/2005/8/layout/default"/>
    <dgm:cxn modelId="{ADB98AEF-F751-3F4B-9816-B3B3730ACB07}" type="presOf" srcId="{F555BF2A-7741-B94D-905B-D8508BDD8BB3}" destId="{7C2061A7-D116-3140-B02B-E21C6B80596D}" srcOrd="0" destOrd="0" presId="urn:microsoft.com/office/officeart/2005/8/layout/default"/>
    <dgm:cxn modelId="{5637D585-7E10-354E-8629-B98906E2D7C5}" type="presParOf" srcId="{4D290ACC-B876-9A4E-9E8E-A9DA1FC30A15}" destId="{7C2061A7-D116-3140-B02B-E21C6B80596D}" srcOrd="0" destOrd="0" presId="urn:microsoft.com/office/officeart/2005/8/layout/default"/>
    <dgm:cxn modelId="{1EB0C025-EDE4-8B44-8BDE-233F3122903B}" type="presParOf" srcId="{4D290ACC-B876-9A4E-9E8E-A9DA1FC30A15}" destId="{7D3CB415-5D35-7F49-9FE2-D567D56B433F}" srcOrd="1" destOrd="0" presId="urn:microsoft.com/office/officeart/2005/8/layout/default"/>
    <dgm:cxn modelId="{DCCB533D-57AD-F042-84D8-94A131275D7F}" type="presParOf" srcId="{4D290ACC-B876-9A4E-9E8E-A9DA1FC30A15}" destId="{63E26B76-BEBF-3243-951D-2E89F34483E5}" srcOrd="2" destOrd="0" presId="urn:microsoft.com/office/officeart/2005/8/layout/default"/>
    <dgm:cxn modelId="{0232F4DE-432A-C54C-83B3-97D90736A1E5}" type="presParOf" srcId="{4D290ACC-B876-9A4E-9E8E-A9DA1FC30A15}" destId="{716D4DC2-BFA4-8841-84CE-FC3C26F590E2}" srcOrd="3" destOrd="0" presId="urn:microsoft.com/office/officeart/2005/8/layout/default"/>
    <dgm:cxn modelId="{9C875D67-C695-1141-A8F3-CB1E4EAC387F}" type="presParOf" srcId="{4D290ACC-B876-9A4E-9E8E-A9DA1FC30A15}" destId="{4D4AEE9B-0E2E-AA43-98A8-97B9A7F6C07E}" srcOrd="4" destOrd="0" presId="urn:microsoft.com/office/officeart/2005/8/layout/default"/>
    <dgm:cxn modelId="{03ECA25D-2E4D-274B-AED6-E4AC7FFFA1AA}" type="presParOf" srcId="{4D290ACC-B876-9A4E-9E8E-A9DA1FC30A15}" destId="{E77537E5-4227-2049-9693-724FE75EC040}" srcOrd="5" destOrd="0" presId="urn:microsoft.com/office/officeart/2005/8/layout/default"/>
    <dgm:cxn modelId="{69C77226-94F1-624F-8EAC-5FDAF1E39B5F}" type="presParOf" srcId="{4D290ACC-B876-9A4E-9E8E-A9DA1FC30A15}" destId="{4DE244AB-C8CC-1C45-9891-929FFC4B369E}" srcOrd="6" destOrd="0" presId="urn:microsoft.com/office/officeart/2005/8/layout/default"/>
    <dgm:cxn modelId="{03361DE1-1C86-0C4C-8419-FECDA63212DE}" type="presParOf" srcId="{4D290ACC-B876-9A4E-9E8E-A9DA1FC30A15}" destId="{3DBEDE54-7A8C-4C48-A3E5-C6669D2A3AAA}" srcOrd="7" destOrd="0" presId="urn:microsoft.com/office/officeart/2005/8/layout/default"/>
    <dgm:cxn modelId="{26CC5AF7-6945-B345-B363-DDC9257EF94B}" type="presParOf" srcId="{4D290ACC-B876-9A4E-9E8E-A9DA1FC30A15}" destId="{009952B8-AEEB-294D-A59A-6B3465A0DE67}" srcOrd="8" destOrd="0" presId="urn:microsoft.com/office/officeart/2005/8/layout/default"/>
    <dgm:cxn modelId="{A285EF0C-FAD6-FC44-A088-21A88F25A195}" type="presParOf" srcId="{4D290ACC-B876-9A4E-9E8E-A9DA1FC30A15}" destId="{A89C38DC-00DB-B444-A548-E499C267CDFC}" srcOrd="9" destOrd="0" presId="urn:microsoft.com/office/officeart/2005/8/layout/default"/>
    <dgm:cxn modelId="{C2DBD3FE-957F-2E4B-8C2D-18314F136A54}" type="presParOf" srcId="{4D290ACC-B876-9A4E-9E8E-A9DA1FC30A15}" destId="{2B3D2741-2196-664E-BB50-B9420776D3AE}" srcOrd="10" destOrd="0" presId="urn:microsoft.com/office/officeart/2005/8/layout/default"/>
    <dgm:cxn modelId="{7FB77E2D-2F00-AC49-B562-44D482C6699B}" type="presParOf" srcId="{4D290ACC-B876-9A4E-9E8E-A9DA1FC30A15}" destId="{2D395B92-04B5-7F47-AED8-91A659466828}" srcOrd="11" destOrd="0" presId="urn:microsoft.com/office/officeart/2005/8/layout/default"/>
    <dgm:cxn modelId="{93261BE1-38C8-984E-A41E-C06501231EDD}" type="presParOf" srcId="{4D290ACC-B876-9A4E-9E8E-A9DA1FC30A15}" destId="{35E95EA0-1A55-6E4F-AC13-350F3CB68FD6}" srcOrd="12" destOrd="0" presId="urn:microsoft.com/office/officeart/2005/8/layout/default"/>
    <dgm:cxn modelId="{6DB931F3-788D-624E-A722-BFA8021059AF}" type="presParOf" srcId="{4D290ACC-B876-9A4E-9E8E-A9DA1FC30A15}" destId="{CADC6EB0-4C73-6345-A74E-AD09527CF314}" srcOrd="13" destOrd="0" presId="urn:microsoft.com/office/officeart/2005/8/layout/default"/>
    <dgm:cxn modelId="{CD8DD2B6-9EF9-B343-94EE-F63E4D0C18AF}" type="presParOf" srcId="{4D290ACC-B876-9A4E-9E8E-A9DA1FC30A15}" destId="{230B822D-8F60-2E4C-AC78-ED1E739169A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63D2B0-3EDB-494F-9D10-F847A43498EB}" type="doc">
      <dgm:prSet loTypeId="urn:microsoft.com/office/officeart/2005/8/layout/pyramid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2DD2E8E-E821-4F42-845D-4B996E84E1EE}">
      <dgm:prSet phldrT="[Text]" custT="1"/>
      <dgm:spPr/>
      <dgm:t>
        <a:bodyPr/>
        <a:lstStyle/>
        <a:p>
          <a:endParaRPr lang="en-US" sz="1600"/>
        </a:p>
      </dgm:t>
    </dgm:pt>
    <dgm:pt modelId="{B224809B-C63D-5745-9450-E65E8573E4EB}" type="parTrans" cxnId="{7B9AC90C-ADDB-854B-A101-E674CE2A127F}">
      <dgm:prSet/>
      <dgm:spPr/>
      <dgm:t>
        <a:bodyPr/>
        <a:lstStyle/>
        <a:p>
          <a:endParaRPr lang="en-US"/>
        </a:p>
      </dgm:t>
    </dgm:pt>
    <dgm:pt modelId="{BA832958-5914-7549-9D17-A1D11F254C71}" type="sibTrans" cxnId="{7B9AC90C-ADDB-854B-A101-E674CE2A127F}">
      <dgm:prSet/>
      <dgm:spPr/>
      <dgm:t>
        <a:bodyPr/>
        <a:lstStyle/>
        <a:p>
          <a:endParaRPr lang="en-US"/>
        </a:p>
      </dgm:t>
    </dgm:pt>
    <dgm:pt modelId="{8CDFE068-1CE1-494B-AF7C-6F6CA1A2810B}">
      <dgm:prSet phldrT="[Text]"/>
      <dgm:spPr/>
      <dgm:t>
        <a:bodyPr/>
        <a:lstStyle/>
        <a:p>
          <a:endParaRPr lang="en-US"/>
        </a:p>
      </dgm:t>
    </dgm:pt>
    <dgm:pt modelId="{D9C3EB5C-740E-B04A-9434-503A270CB04E}" type="parTrans" cxnId="{3AC4C1FD-C852-9E4F-AD94-F0AF558D9291}">
      <dgm:prSet/>
      <dgm:spPr/>
      <dgm:t>
        <a:bodyPr/>
        <a:lstStyle/>
        <a:p>
          <a:endParaRPr lang="en-US"/>
        </a:p>
      </dgm:t>
    </dgm:pt>
    <dgm:pt modelId="{7D3E4040-A13F-0645-9E01-E8E9F0547C6B}" type="sibTrans" cxnId="{3AC4C1FD-C852-9E4F-AD94-F0AF558D9291}">
      <dgm:prSet/>
      <dgm:spPr/>
      <dgm:t>
        <a:bodyPr/>
        <a:lstStyle/>
        <a:p>
          <a:endParaRPr lang="en-US"/>
        </a:p>
      </dgm:t>
    </dgm:pt>
    <dgm:pt modelId="{92F5777B-8F6A-1140-A8BA-DAC834B1F204}">
      <dgm:prSet phldrT="[Text]"/>
      <dgm:spPr/>
      <dgm:t>
        <a:bodyPr/>
        <a:lstStyle/>
        <a:p>
          <a:endParaRPr lang="en-US"/>
        </a:p>
      </dgm:t>
    </dgm:pt>
    <dgm:pt modelId="{F76F06FA-8CE2-9842-9226-2A5C23EEB695}" type="parTrans" cxnId="{FAA56F32-E7B8-3846-A4EA-014DDB2E009F}">
      <dgm:prSet/>
      <dgm:spPr/>
      <dgm:t>
        <a:bodyPr/>
        <a:lstStyle/>
        <a:p>
          <a:endParaRPr lang="en-US"/>
        </a:p>
      </dgm:t>
    </dgm:pt>
    <dgm:pt modelId="{2609B46B-6D54-4C43-9EC2-D17357412FA6}" type="sibTrans" cxnId="{FAA56F32-E7B8-3846-A4EA-014DDB2E009F}">
      <dgm:prSet/>
      <dgm:spPr/>
      <dgm:t>
        <a:bodyPr/>
        <a:lstStyle/>
        <a:p>
          <a:endParaRPr lang="en-US"/>
        </a:p>
      </dgm:t>
    </dgm:pt>
    <dgm:pt modelId="{E6EC9AF2-C121-2C47-8C91-B674AF00633C}">
      <dgm:prSet phldrT="[Text]"/>
      <dgm:spPr/>
      <dgm:t>
        <a:bodyPr/>
        <a:lstStyle/>
        <a:p>
          <a:endParaRPr lang="en-US"/>
        </a:p>
      </dgm:t>
    </dgm:pt>
    <dgm:pt modelId="{28F5067E-6673-A843-A812-3124EF4B0464}" type="parTrans" cxnId="{9601DDED-044E-464E-95E9-4653CED985ED}">
      <dgm:prSet/>
      <dgm:spPr/>
      <dgm:t>
        <a:bodyPr/>
        <a:lstStyle/>
        <a:p>
          <a:endParaRPr lang="en-US"/>
        </a:p>
      </dgm:t>
    </dgm:pt>
    <dgm:pt modelId="{D51A55C2-5431-3749-BD40-D9877FEC216C}" type="sibTrans" cxnId="{9601DDED-044E-464E-95E9-4653CED985ED}">
      <dgm:prSet/>
      <dgm:spPr/>
      <dgm:t>
        <a:bodyPr/>
        <a:lstStyle/>
        <a:p>
          <a:endParaRPr lang="en-US"/>
        </a:p>
      </dgm:t>
    </dgm:pt>
    <dgm:pt modelId="{A60F8C9D-A6AE-7548-A2BE-DCEE7F9FBDAD}" type="pres">
      <dgm:prSet presAssocID="{A963D2B0-3EDB-494F-9D10-F847A43498EB}" presName="compositeShape" presStyleCnt="0">
        <dgm:presLayoutVars>
          <dgm:chMax val="9"/>
          <dgm:dir/>
          <dgm:resizeHandles val="exact"/>
        </dgm:presLayoutVars>
      </dgm:prSet>
      <dgm:spPr/>
    </dgm:pt>
    <dgm:pt modelId="{01055BDA-6A89-5140-BABC-AE329A11D85A}" type="pres">
      <dgm:prSet presAssocID="{A963D2B0-3EDB-494F-9D10-F847A43498EB}" presName="triangle1" presStyleLbl="node1" presStyleIdx="0" presStyleCnt="4" custLinFactNeighborX="0" custLinFactNeighborY="0">
        <dgm:presLayoutVars>
          <dgm:bulletEnabled val="1"/>
        </dgm:presLayoutVars>
      </dgm:prSet>
      <dgm:spPr/>
    </dgm:pt>
    <dgm:pt modelId="{6F6882B7-B7AB-0741-95D9-CADECBCC45F9}" type="pres">
      <dgm:prSet presAssocID="{A963D2B0-3EDB-494F-9D10-F847A43498EB}" presName="triangle2" presStyleLbl="node1" presStyleIdx="1" presStyleCnt="4">
        <dgm:presLayoutVars>
          <dgm:bulletEnabled val="1"/>
        </dgm:presLayoutVars>
      </dgm:prSet>
      <dgm:spPr/>
    </dgm:pt>
    <dgm:pt modelId="{5B27C2FA-54D8-5F4E-99D4-8E554563B173}" type="pres">
      <dgm:prSet presAssocID="{A963D2B0-3EDB-494F-9D10-F847A43498EB}" presName="triangle3" presStyleLbl="node1" presStyleIdx="2" presStyleCnt="4">
        <dgm:presLayoutVars>
          <dgm:bulletEnabled val="1"/>
        </dgm:presLayoutVars>
      </dgm:prSet>
      <dgm:spPr/>
    </dgm:pt>
    <dgm:pt modelId="{51C45FBB-86B2-974E-BE41-BE52747FECD2}" type="pres">
      <dgm:prSet presAssocID="{A963D2B0-3EDB-494F-9D10-F847A43498EB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7B9AC90C-ADDB-854B-A101-E674CE2A127F}" srcId="{A963D2B0-3EDB-494F-9D10-F847A43498EB}" destId="{92DD2E8E-E821-4F42-845D-4B996E84E1EE}" srcOrd="0" destOrd="0" parTransId="{B224809B-C63D-5745-9450-E65E8573E4EB}" sibTransId="{BA832958-5914-7549-9D17-A1D11F254C71}"/>
    <dgm:cxn modelId="{0519B018-9A7B-3740-BEAB-4B379A993202}" type="presOf" srcId="{A963D2B0-3EDB-494F-9D10-F847A43498EB}" destId="{A60F8C9D-A6AE-7548-A2BE-DCEE7F9FBDAD}" srcOrd="0" destOrd="0" presId="urn:microsoft.com/office/officeart/2005/8/layout/pyramid4"/>
    <dgm:cxn modelId="{FAA56F32-E7B8-3846-A4EA-014DDB2E009F}" srcId="{A963D2B0-3EDB-494F-9D10-F847A43498EB}" destId="{92F5777B-8F6A-1140-A8BA-DAC834B1F204}" srcOrd="2" destOrd="0" parTransId="{F76F06FA-8CE2-9842-9226-2A5C23EEB695}" sibTransId="{2609B46B-6D54-4C43-9EC2-D17357412FA6}"/>
    <dgm:cxn modelId="{63CA1334-51A7-8A48-80E7-1BEB714A6E8A}" type="presOf" srcId="{E6EC9AF2-C121-2C47-8C91-B674AF00633C}" destId="{51C45FBB-86B2-974E-BE41-BE52747FECD2}" srcOrd="0" destOrd="0" presId="urn:microsoft.com/office/officeart/2005/8/layout/pyramid4"/>
    <dgm:cxn modelId="{93AEFBAD-E657-F146-92FE-3E16A368591A}" type="presOf" srcId="{8CDFE068-1CE1-494B-AF7C-6F6CA1A2810B}" destId="{6F6882B7-B7AB-0741-95D9-CADECBCC45F9}" srcOrd="0" destOrd="0" presId="urn:microsoft.com/office/officeart/2005/8/layout/pyramid4"/>
    <dgm:cxn modelId="{2AA822B6-1D28-FD47-8750-29FB2F4BECE2}" type="presOf" srcId="{92F5777B-8F6A-1140-A8BA-DAC834B1F204}" destId="{5B27C2FA-54D8-5F4E-99D4-8E554563B173}" srcOrd="0" destOrd="0" presId="urn:microsoft.com/office/officeart/2005/8/layout/pyramid4"/>
    <dgm:cxn modelId="{D9ED71DB-FC0A-4E44-8359-96877018D881}" type="presOf" srcId="{92DD2E8E-E821-4F42-845D-4B996E84E1EE}" destId="{01055BDA-6A89-5140-BABC-AE329A11D85A}" srcOrd="0" destOrd="0" presId="urn:microsoft.com/office/officeart/2005/8/layout/pyramid4"/>
    <dgm:cxn modelId="{9601DDED-044E-464E-95E9-4653CED985ED}" srcId="{A963D2B0-3EDB-494F-9D10-F847A43498EB}" destId="{E6EC9AF2-C121-2C47-8C91-B674AF00633C}" srcOrd="3" destOrd="0" parTransId="{28F5067E-6673-A843-A812-3124EF4B0464}" sibTransId="{D51A55C2-5431-3749-BD40-D9877FEC216C}"/>
    <dgm:cxn modelId="{3AC4C1FD-C852-9E4F-AD94-F0AF558D9291}" srcId="{A963D2B0-3EDB-494F-9D10-F847A43498EB}" destId="{8CDFE068-1CE1-494B-AF7C-6F6CA1A2810B}" srcOrd="1" destOrd="0" parTransId="{D9C3EB5C-740E-B04A-9434-503A270CB04E}" sibTransId="{7D3E4040-A13F-0645-9E01-E8E9F0547C6B}"/>
    <dgm:cxn modelId="{1B7F6DD9-11A1-6C4C-A6E7-125EC4354C9C}" type="presParOf" srcId="{A60F8C9D-A6AE-7548-A2BE-DCEE7F9FBDAD}" destId="{01055BDA-6A89-5140-BABC-AE329A11D85A}" srcOrd="0" destOrd="0" presId="urn:microsoft.com/office/officeart/2005/8/layout/pyramid4"/>
    <dgm:cxn modelId="{B9E33392-33D0-BF45-BBBB-06D858BD5C31}" type="presParOf" srcId="{A60F8C9D-A6AE-7548-A2BE-DCEE7F9FBDAD}" destId="{6F6882B7-B7AB-0741-95D9-CADECBCC45F9}" srcOrd="1" destOrd="0" presId="urn:microsoft.com/office/officeart/2005/8/layout/pyramid4"/>
    <dgm:cxn modelId="{CA4490E1-F2F1-6044-9E83-11F7ECD6A641}" type="presParOf" srcId="{A60F8C9D-A6AE-7548-A2BE-DCEE7F9FBDAD}" destId="{5B27C2FA-54D8-5F4E-99D4-8E554563B173}" srcOrd="2" destOrd="0" presId="urn:microsoft.com/office/officeart/2005/8/layout/pyramid4"/>
    <dgm:cxn modelId="{B8BC0F41-3EE2-B741-8068-DFE434A3BD07}" type="presParOf" srcId="{A60F8C9D-A6AE-7548-A2BE-DCEE7F9FBDAD}" destId="{51C45FBB-86B2-974E-BE41-BE52747FECD2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C8664C-AF1A-BF43-9A82-37B5A0327CBF}" type="doc">
      <dgm:prSet loTypeId="urn:microsoft.com/office/officeart/2005/8/layout/defaul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555BF2A-7741-B94D-905B-D8508BDD8BB3}">
      <dgm:prSet phldrT="[Text]"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1C553D68-18C5-3046-B2E1-AD907F66E002}" type="parTrans" cxnId="{2F6B1F58-4E8C-E947-B9F1-C44D324DFC4C}">
      <dgm:prSet/>
      <dgm:spPr/>
      <dgm:t>
        <a:bodyPr/>
        <a:lstStyle/>
        <a:p>
          <a:endParaRPr lang="en-US"/>
        </a:p>
      </dgm:t>
    </dgm:pt>
    <dgm:pt modelId="{50FE978D-BA49-FD47-B685-F9D29EE6EBAB}" type="sibTrans" cxnId="{2F6B1F58-4E8C-E947-B9F1-C44D324DFC4C}">
      <dgm:prSet/>
      <dgm:spPr/>
      <dgm:t>
        <a:bodyPr/>
        <a:lstStyle/>
        <a:p>
          <a:endParaRPr lang="en-US"/>
        </a:p>
      </dgm:t>
    </dgm:pt>
    <dgm:pt modelId="{78C650FA-4C99-654C-8AFE-1E545959FEB9}">
      <dgm:prSet phldrT="[Text]"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FC843841-504B-FE42-9E0D-438120A24CFB}" type="parTrans" cxnId="{C270060C-CC88-294D-B919-D8FE5FC422D8}">
      <dgm:prSet/>
      <dgm:spPr/>
      <dgm:t>
        <a:bodyPr/>
        <a:lstStyle/>
        <a:p>
          <a:endParaRPr lang="en-US"/>
        </a:p>
      </dgm:t>
    </dgm:pt>
    <dgm:pt modelId="{D5C6FA01-47DB-1E40-A492-D0CDDF7721E2}" type="sibTrans" cxnId="{C270060C-CC88-294D-B919-D8FE5FC422D8}">
      <dgm:prSet/>
      <dgm:spPr/>
      <dgm:t>
        <a:bodyPr/>
        <a:lstStyle/>
        <a:p>
          <a:endParaRPr lang="en-US"/>
        </a:p>
      </dgm:t>
    </dgm:pt>
    <dgm:pt modelId="{E4E84092-923D-7747-9AC5-E9219B3D7D19}">
      <dgm:prSet phldrT="[Text]"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3589B618-7F2D-9842-AA93-9BF64A289E1E}" type="parTrans" cxnId="{89BAF2BF-B3AB-FB4B-808D-6DD6B4173822}">
      <dgm:prSet/>
      <dgm:spPr/>
      <dgm:t>
        <a:bodyPr/>
        <a:lstStyle/>
        <a:p>
          <a:endParaRPr lang="en-US"/>
        </a:p>
      </dgm:t>
    </dgm:pt>
    <dgm:pt modelId="{79AFF323-8A32-CE44-BD39-AD7A546343AB}" type="sibTrans" cxnId="{89BAF2BF-B3AB-FB4B-808D-6DD6B4173822}">
      <dgm:prSet/>
      <dgm:spPr/>
      <dgm:t>
        <a:bodyPr/>
        <a:lstStyle/>
        <a:p>
          <a:endParaRPr lang="en-US"/>
        </a:p>
      </dgm:t>
    </dgm:pt>
    <dgm:pt modelId="{5ED37C36-10AF-BE40-AB6D-10691B95AC67}">
      <dgm:prSet phldrT="[Text]"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E4D86CC2-C664-304F-A493-28AF56820127}" type="parTrans" cxnId="{B80A8871-D542-8B46-9BE4-5EF7C6D0DB52}">
      <dgm:prSet/>
      <dgm:spPr/>
      <dgm:t>
        <a:bodyPr/>
        <a:lstStyle/>
        <a:p>
          <a:endParaRPr lang="en-US"/>
        </a:p>
      </dgm:t>
    </dgm:pt>
    <dgm:pt modelId="{9131269F-F4E0-DE4D-86A6-5B8D795B0A62}" type="sibTrans" cxnId="{B80A8871-D542-8B46-9BE4-5EF7C6D0DB52}">
      <dgm:prSet/>
      <dgm:spPr/>
      <dgm:t>
        <a:bodyPr/>
        <a:lstStyle/>
        <a:p>
          <a:endParaRPr lang="en-US"/>
        </a:p>
      </dgm:t>
    </dgm:pt>
    <dgm:pt modelId="{94BAE886-A698-BE45-A098-4184D47750EE}">
      <dgm:prSet phldrT="[Text]"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CEDFD475-9D64-2648-B6B7-5DAFC2241E72}" type="parTrans" cxnId="{ECEB1BDB-3008-8F41-911A-A137B2114AB5}">
      <dgm:prSet/>
      <dgm:spPr/>
      <dgm:t>
        <a:bodyPr/>
        <a:lstStyle/>
        <a:p>
          <a:endParaRPr lang="en-US"/>
        </a:p>
      </dgm:t>
    </dgm:pt>
    <dgm:pt modelId="{C382F3E5-80D1-964F-B8E9-09DE4C0DA4E8}" type="sibTrans" cxnId="{ECEB1BDB-3008-8F41-911A-A137B2114AB5}">
      <dgm:prSet/>
      <dgm:spPr/>
      <dgm:t>
        <a:bodyPr/>
        <a:lstStyle/>
        <a:p>
          <a:endParaRPr lang="en-US"/>
        </a:p>
      </dgm:t>
    </dgm:pt>
    <dgm:pt modelId="{5C686F25-BC76-A640-847D-901D1AC99270}">
      <dgm:prSet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BE30FA61-FEB3-9341-AC65-39D3AEF3C12C}" type="parTrans" cxnId="{D529258C-4400-6E41-B9EC-37C401D05E60}">
      <dgm:prSet/>
      <dgm:spPr/>
      <dgm:t>
        <a:bodyPr/>
        <a:lstStyle/>
        <a:p>
          <a:endParaRPr lang="en-US"/>
        </a:p>
      </dgm:t>
    </dgm:pt>
    <dgm:pt modelId="{0103909B-44C0-364B-B13A-642E338F50CD}" type="sibTrans" cxnId="{D529258C-4400-6E41-B9EC-37C401D05E60}">
      <dgm:prSet/>
      <dgm:spPr/>
      <dgm:t>
        <a:bodyPr/>
        <a:lstStyle/>
        <a:p>
          <a:endParaRPr lang="en-US"/>
        </a:p>
      </dgm:t>
    </dgm:pt>
    <dgm:pt modelId="{D7FDEFB7-2DDB-7744-8294-87FEF36C46C5}">
      <dgm:prSet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111E011D-00BA-2B4F-A427-F77F4840B878}" type="parTrans" cxnId="{5CD076C5-F847-7848-8BB5-402F898C5171}">
      <dgm:prSet/>
      <dgm:spPr/>
      <dgm:t>
        <a:bodyPr/>
        <a:lstStyle/>
        <a:p>
          <a:endParaRPr lang="en-US"/>
        </a:p>
      </dgm:t>
    </dgm:pt>
    <dgm:pt modelId="{17980E11-D20E-7546-94E9-4ED4B315D2C5}" type="sibTrans" cxnId="{5CD076C5-F847-7848-8BB5-402F898C5171}">
      <dgm:prSet/>
      <dgm:spPr/>
      <dgm:t>
        <a:bodyPr/>
        <a:lstStyle/>
        <a:p>
          <a:endParaRPr lang="en-US"/>
        </a:p>
      </dgm:t>
    </dgm:pt>
    <dgm:pt modelId="{75F05966-63A8-0F4A-9F07-6F0B27BF3144}">
      <dgm:prSet custT="1"/>
      <dgm:spPr/>
      <dgm:t>
        <a:bodyPr anchor="b"/>
        <a:lstStyle/>
        <a:p>
          <a:pPr>
            <a:buFont typeface="Symbol" pitchFamily="2" charset="2"/>
            <a:buChar char=""/>
          </a:pPr>
          <a:endParaRPr lang="en-US" sz="1500"/>
        </a:p>
      </dgm:t>
    </dgm:pt>
    <dgm:pt modelId="{15D042E3-FE21-7643-AC7D-97FE7F105C4B}" type="parTrans" cxnId="{F6314048-8237-284A-9EA3-62741C72F7B9}">
      <dgm:prSet/>
      <dgm:spPr/>
      <dgm:t>
        <a:bodyPr/>
        <a:lstStyle/>
        <a:p>
          <a:endParaRPr lang="en-US"/>
        </a:p>
      </dgm:t>
    </dgm:pt>
    <dgm:pt modelId="{10B39C84-08AC-4946-96B1-1AF6E336554D}" type="sibTrans" cxnId="{F6314048-8237-284A-9EA3-62741C72F7B9}">
      <dgm:prSet/>
      <dgm:spPr/>
      <dgm:t>
        <a:bodyPr/>
        <a:lstStyle/>
        <a:p>
          <a:endParaRPr lang="en-US"/>
        </a:p>
      </dgm:t>
    </dgm:pt>
    <dgm:pt modelId="{4D290ACC-B876-9A4E-9E8E-A9DA1FC30A15}" type="pres">
      <dgm:prSet presAssocID="{FDC8664C-AF1A-BF43-9A82-37B5A0327CBF}" presName="diagram" presStyleCnt="0">
        <dgm:presLayoutVars>
          <dgm:dir/>
          <dgm:resizeHandles val="exact"/>
        </dgm:presLayoutVars>
      </dgm:prSet>
      <dgm:spPr/>
    </dgm:pt>
    <dgm:pt modelId="{7C2061A7-D116-3140-B02B-E21C6B80596D}" type="pres">
      <dgm:prSet presAssocID="{F555BF2A-7741-B94D-905B-D8508BDD8BB3}" presName="node" presStyleLbl="node1" presStyleIdx="0" presStyleCnt="8">
        <dgm:presLayoutVars>
          <dgm:bulletEnabled val="1"/>
        </dgm:presLayoutVars>
      </dgm:prSet>
      <dgm:spPr/>
    </dgm:pt>
    <dgm:pt modelId="{7D3CB415-5D35-7F49-9FE2-D567D56B433F}" type="pres">
      <dgm:prSet presAssocID="{50FE978D-BA49-FD47-B685-F9D29EE6EBAB}" presName="sibTrans" presStyleCnt="0"/>
      <dgm:spPr/>
    </dgm:pt>
    <dgm:pt modelId="{63E26B76-BEBF-3243-951D-2E89F34483E5}" type="pres">
      <dgm:prSet presAssocID="{78C650FA-4C99-654C-8AFE-1E545959FEB9}" presName="node" presStyleLbl="node1" presStyleIdx="1" presStyleCnt="8">
        <dgm:presLayoutVars>
          <dgm:bulletEnabled val="1"/>
        </dgm:presLayoutVars>
      </dgm:prSet>
      <dgm:spPr/>
    </dgm:pt>
    <dgm:pt modelId="{716D4DC2-BFA4-8841-84CE-FC3C26F590E2}" type="pres">
      <dgm:prSet presAssocID="{D5C6FA01-47DB-1E40-A492-D0CDDF7721E2}" presName="sibTrans" presStyleCnt="0"/>
      <dgm:spPr/>
    </dgm:pt>
    <dgm:pt modelId="{4D4AEE9B-0E2E-AA43-98A8-97B9A7F6C07E}" type="pres">
      <dgm:prSet presAssocID="{E4E84092-923D-7747-9AC5-E9219B3D7D19}" presName="node" presStyleLbl="node1" presStyleIdx="2" presStyleCnt="8">
        <dgm:presLayoutVars>
          <dgm:bulletEnabled val="1"/>
        </dgm:presLayoutVars>
      </dgm:prSet>
      <dgm:spPr/>
    </dgm:pt>
    <dgm:pt modelId="{E77537E5-4227-2049-9693-724FE75EC040}" type="pres">
      <dgm:prSet presAssocID="{79AFF323-8A32-CE44-BD39-AD7A546343AB}" presName="sibTrans" presStyleCnt="0"/>
      <dgm:spPr/>
    </dgm:pt>
    <dgm:pt modelId="{4DE244AB-C8CC-1C45-9891-929FFC4B369E}" type="pres">
      <dgm:prSet presAssocID="{5ED37C36-10AF-BE40-AB6D-10691B95AC67}" presName="node" presStyleLbl="node1" presStyleIdx="3" presStyleCnt="8">
        <dgm:presLayoutVars>
          <dgm:bulletEnabled val="1"/>
        </dgm:presLayoutVars>
      </dgm:prSet>
      <dgm:spPr/>
    </dgm:pt>
    <dgm:pt modelId="{3DBEDE54-7A8C-4C48-A3E5-C6669D2A3AAA}" type="pres">
      <dgm:prSet presAssocID="{9131269F-F4E0-DE4D-86A6-5B8D795B0A62}" presName="sibTrans" presStyleCnt="0"/>
      <dgm:spPr/>
    </dgm:pt>
    <dgm:pt modelId="{009952B8-AEEB-294D-A59A-6B3465A0DE67}" type="pres">
      <dgm:prSet presAssocID="{94BAE886-A698-BE45-A098-4184D47750EE}" presName="node" presStyleLbl="node1" presStyleIdx="4" presStyleCnt="8">
        <dgm:presLayoutVars>
          <dgm:bulletEnabled val="1"/>
        </dgm:presLayoutVars>
      </dgm:prSet>
      <dgm:spPr/>
    </dgm:pt>
    <dgm:pt modelId="{A89C38DC-00DB-B444-A548-E499C267CDFC}" type="pres">
      <dgm:prSet presAssocID="{C382F3E5-80D1-964F-B8E9-09DE4C0DA4E8}" presName="sibTrans" presStyleCnt="0"/>
      <dgm:spPr/>
    </dgm:pt>
    <dgm:pt modelId="{2B3D2741-2196-664E-BB50-B9420776D3AE}" type="pres">
      <dgm:prSet presAssocID="{5C686F25-BC76-A640-847D-901D1AC99270}" presName="node" presStyleLbl="node1" presStyleIdx="5" presStyleCnt="8">
        <dgm:presLayoutVars>
          <dgm:bulletEnabled val="1"/>
        </dgm:presLayoutVars>
      </dgm:prSet>
      <dgm:spPr/>
    </dgm:pt>
    <dgm:pt modelId="{2D395B92-04B5-7F47-AED8-91A659466828}" type="pres">
      <dgm:prSet presAssocID="{0103909B-44C0-364B-B13A-642E338F50CD}" presName="sibTrans" presStyleCnt="0"/>
      <dgm:spPr/>
    </dgm:pt>
    <dgm:pt modelId="{35E95EA0-1A55-6E4F-AC13-350F3CB68FD6}" type="pres">
      <dgm:prSet presAssocID="{D7FDEFB7-2DDB-7744-8294-87FEF36C46C5}" presName="node" presStyleLbl="node1" presStyleIdx="6" presStyleCnt="8">
        <dgm:presLayoutVars>
          <dgm:bulletEnabled val="1"/>
        </dgm:presLayoutVars>
      </dgm:prSet>
      <dgm:spPr/>
    </dgm:pt>
    <dgm:pt modelId="{CADC6EB0-4C73-6345-A74E-AD09527CF314}" type="pres">
      <dgm:prSet presAssocID="{17980E11-D20E-7546-94E9-4ED4B315D2C5}" presName="sibTrans" presStyleCnt="0"/>
      <dgm:spPr/>
    </dgm:pt>
    <dgm:pt modelId="{230B822D-8F60-2E4C-AC78-ED1E739169A1}" type="pres">
      <dgm:prSet presAssocID="{75F05966-63A8-0F4A-9F07-6F0B27BF3144}" presName="node" presStyleLbl="node1" presStyleIdx="7" presStyleCnt="8">
        <dgm:presLayoutVars>
          <dgm:bulletEnabled val="1"/>
        </dgm:presLayoutVars>
      </dgm:prSet>
      <dgm:spPr/>
    </dgm:pt>
  </dgm:ptLst>
  <dgm:cxnLst>
    <dgm:cxn modelId="{C270060C-CC88-294D-B919-D8FE5FC422D8}" srcId="{FDC8664C-AF1A-BF43-9A82-37B5A0327CBF}" destId="{78C650FA-4C99-654C-8AFE-1E545959FEB9}" srcOrd="1" destOrd="0" parTransId="{FC843841-504B-FE42-9E0D-438120A24CFB}" sibTransId="{D5C6FA01-47DB-1E40-A492-D0CDDF7721E2}"/>
    <dgm:cxn modelId="{F0BDA114-650B-2E48-A7E4-773A1BC68D9A}" type="presOf" srcId="{E4E84092-923D-7747-9AC5-E9219B3D7D19}" destId="{4D4AEE9B-0E2E-AA43-98A8-97B9A7F6C07E}" srcOrd="0" destOrd="0" presId="urn:microsoft.com/office/officeart/2005/8/layout/default"/>
    <dgm:cxn modelId="{F9686836-381C-304F-9A36-193DD05A3D19}" type="presOf" srcId="{94BAE886-A698-BE45-A098-4184D47750EE}" destId="{009952B8-AEEB-294D-A59A-6B3465A0DE67}" srcOrd="0" destOrd="0" presId="urn:microsoft.com/office/officeart/2005/8/layout/default"/>
    <dgm:cxn modelId="{F6314048-8237-284A-9EA3-62741C72F7B9}" srcId="{FDC8664C-AF1A-BF43-9A82-37B5A0327CBF}" destId="{75F05966-63A8-0F4A-9F07-6F0B27BF3144}" srcOrd="7" destOrd="0" parTransId="{15D042E3-FE21-7643-AC7D-97FE7F105C4B}" sibTransId="{10B39C84-08AC-4946-96B1-1AF6E336554D}"/>
    <dgm:cxn modelId="{4BE27356-D58E-3845-9FDC-52F04697724C}" type="presOf" srcId="{5C686F25-BC76-A640-847D-901D1AC99270}" destId="{2B3D2741-2196-664E-BB50-B9420776D3AE}" srcOrd="0" destOrd="0" presId="urn:microsoft.com/office/officeart/2005/8/layout/default"/>
    <dgm:cxn modelId="{F841C556-C15E-BA40-8A5E-602A3086197B}" type="presOf" srcId="{D7FDEFB7-2DDB-7744-8294-87FEF36C46C5}" destId="{35E95EA0-1A55-6E4F-AC13-350F3CB68FD6}" srcOrd="0" destOrd="0" presId="urn:microsoft.com/office/officeart/2005/8/layout/default"/>
    <dgm:cxn modelId="{2F6B1F58-4E8C-E947-B9F1-C44D324DFC4C}" srcId="{FDC8664C-AF1A-BF43-9A82-37B5A0327CBF}" destId="{F555BF2A-7741-B94D-905B-D8508BDD8BB3}" srcOrd="0" destOrd="0" parTransId="{1C553D68-18C5-3046-B2E1-AD907F66E002}" sibTransId="{50FE978D-BA49-FD47-B685-F9D29EE6EBAB}"/>
    <dgm:cxn modelId="{6FBFC263-E94F-BF4A-A4C3-5A8C19EADE47}" type="presOf" srcId="{78C650FA-4C99-654C-8AFE-1E545959FEB9}" destId="{63E26B76-BEBF-3243-951D-2E89F34483E5}" srcOrd="0" destOrd="0" presId="urn:microsoft.com/office/officeart/2005/8/layout/default"/>
    <dgm:cxn modelId="{B80A8871-D542-8B46-9BE4-5EF7C6D0DB52}" srcId="{FDC8664C-AF1A-BF43-9A82-37B5A0327CBF}" destId="{5ED37C36-10AF-BE40-AB6D-10691B95AC67}" srcOrd="3" destOrd="0" parTransId="{E4D86CC2-C664-304F-A493-28AF56820127}" sibTransId="{9131269F-F4E0-DE4D-86A6-5B8D795B0A62}"/>
    <dgm:cxn modelId="{18771B78-89B4-EB4F-8F66-014D14AC3E37}" type="presOf" srcId="{75F05966-63A8-0F4A-9F07-6F0B27BF3144}" destId="{230B822D-8F60-2E4C-AC78-ED1E739169A1}" srcOrd="0" destOrd="0" presId="urn:microsoft.com/office/officeart/2005/8/layout/default"/>
    <dgm:cxn modelId="{D529258C-4400-6E41-B9EC-37C401D05E60}" srcId="{FDC8664C-AF1A-BF43-9A82-37B5A0327CBF}" destId="{5C686F25-BC76-A640-847D-901D1AC99270}" srcOrd="5" destOrd="0" parTransId="{BE30FA61-FEB3-9341-AC65-39D3AEF3C12C}" sibTransId="{0103909B-44C0-364B-B13A-642E338F50CD}"/>
    <dgm:cxn modelId="{298E4E94-82B5-B146-80CE-DB628404F2C0}" type="presOf" srcId="{FDC8664C-AF1A-BF43-9A82-37B5A0327CBF}" destId="{4D290ACC-B876-9A4E-9E8E-A9DA1FC30A15}" srcOrd="0" destOrd="0" presId="urn:microsoft.com/office/officeart/2005/8/layout/default"/>
    <dgm:cxn modelId="{89BAF2BF-B3AB-FB4B-808D-6DD6B4173822}" srcId="{FDC8664C-AF1A-BF43-9A82-37B5A0327CBF}" destId="{E4E84092-923D-7747-9AC5-E9219B3D7D19}" srcOrd="2" destOrd="0" parTransId="{3589B618-7F2D-9842-AA93-9BF64A289E1E}" sibTransId="{79AFF323-8A32-CE44-BD39-AD7A546343AB}"/>
    <dgm:cxn modelId="{5CD076C5-F847-7848-8BB5-402F898C5171}" srcId="{FDC8664C-AF1A-BF43-9A82-37B5A0327CBF}" destId="{D7FDEFB7-2DDB-7744-8294-87FEF36C46C5}" srcOrd="6" destOrd="0" parTransId="{111E011D-00BA-2B4F-A427-F77F4840B878}" sibTransId="{17980E11-D20E-7546-94E9-4ED4B315D2C5}"/>
    <dgm:cxn modelId="{ECEB1BDB-3008-8F41-911A-A137B2114AB5}" srcId="{FDC8664C-AF1A-BF43-9A82-37B5A0327CBF}" destId="{94BAE886-A698-BE45-A098-4184D47750EE}" srcOrd="4" destOrd="0" parTransId="{CEDFD475-9D64-2648-B6B7-5DAFC2241E72}" sibTransId="{C382F3E5-80D1-964F-B8E9-09DE4C0DA4E8}"/>
    <dgm:cxn modelId="{0F3A79DF-7216-2747-A5F0-0641C653E4FE}" type="presOf" srcId="{5ED37C36-10AF-BE40-AB6D-10691B95AC67}" destId="{4DE244AB-C8CC-1C45-9891-929FFC4B369E}" srcOrd="0" destOrd="0" presId="urn:microsoft.com/office/officeart/2005/8/layout/default"/>
    <dgm:cxn modelId="{ADB98AEF-F751-3F4B-9816-B3B3730ACB07}" type="presOf" srcId="{F555BF2A-7741-B94D-905B-D8508BDD8BB3}" destId="{7C2061A7-D116-3140-B02B-E21C6B80596D}" srcOrd="0" destOrd="0" presId="urn:microsoft.com/office/officeart/2005/8/layout/default"/>
    <dgm:cxn modelId="{5637D585-7E10-354E-8629-B98906E2D7C5}" type="presParOf" srcId="{4D290ACC-B876-9A4E-9E8E-A9DA1FC30A15}" destId="{7C2061A7-D116-3140-B02B-E21C6B80596D}" srcOrd="0" destOrd="0" presId="urn:microsoft.com/office/officeart/2005/8/layout/default"/>
    <dgm:cxn modelId="{1EB0C025-EDE4-8B44-8BDE-233F3122903B}" type="presParOf" srcId="{4D290ACC-B876-9A4E-9E8E-A9DA1FC30A15}" destId="{7D3CB415-5D35-7F49-9FE2-D567D56B433F}" srcOrd="1" destOrd="0" presId="urn:microsoft.com/office/officeart/2005/8/layout/default"/>
    <dgm:cxn modelId="{DCCB533D-57AD-F042-84D8-94A131275D7F}" type="presParOf" srcId="{4D290ACC-B876-9A4E-9E8E-A9DA1FC30A15}" destId="{63E26B76-BEBF-3243-951D-2E89F34483E5}" srcOrd="2" destOrd="0" presId="urn:microsoft.com/office/officeart/2005/8/layout/default"/>
    <dgm:cxn modelId="{0232F4DE-432A-C54C-83B3-97D90736A1E5}" type="presParOf" srcId="{4D290ACC-B876-9A4E-9E8E-A9DA1FC30A15}" destId="{716D4DC2-BFA4-8841-84CE-FC3C26F590E2}" srcOrd="3" destOrd="0" presId="urn:microsoft.com/office/officeart/2005/8/layout/default"/>
    <dgm:cxn modelId="{9C875D67-C695-1141-A8F3-CB1E4EAC387F}" type="presParOf" srcId="{4D290ACC-B876-9A4E-9E8E-A9DA1FC30A15}" destId="{4D4AEE9B-0E2E-AA43-98A8-97B9A7F6C07E}" srcOrd="4" destOrd="0" presId="urn:microsoft.com/office/officeart/2005/8/layout/default"/>
    <dgm:cxn modelId="{03ECA25D-2E4D-274B-AED6-E4AC7FFFA1AA}" type="presParOf" srcId="{4D290ACC-B876-9A4E-9E8E-A9DA1FC30A15}" destId="{E77537E5-4227-2049-9693-724FE75EC040}" srcOrd="5" destOrd="0" presId="urn:microsoft.com/office/officeart/2005/8/layout/default"/>
    <dgm:cxn modelId="{69C77226-94F1-624F-8EAC-5FDAF1E39B5F}" type="presParOf" srcId="{4D290ACC-B876-9A4E-9E8E-A9DA1FC30A15}" destId="{4DE244AB-C8CC-1C45-9891-929FFC4B369E}" srcOrd="6" destOrd="0" presId="urn:microsoft.com/office/officeart/2005/8/layout/default"/>
    <dgm:cxn modelId="{03361DE1-1C86-0C4C-8419-FECDA63212DE}" type="presParOf" srcId="{4D290ACC-B876-9A4E-9E8E-A9DA1FC30A15}" destId="{3DBEDE54-7A8C-4C48-A3E5-C6669D2A3AAA}" srcOrd="7" destOrd="0" presId="urn:microsoft.com/office/officeart/2005/8/layout/default"/>
    <dgm:cxn modelId="{26CC5AF7-6945-B345-B363-DDC9257EF94B}" type="presParOf" srcId="{4D290ACC-B876-9A4E-9E8E-A9DA1FC30A15}" destId="{009952B8-AEEB-294D-A59A-6B3465A0DE67}" srcOrd="8" destOrd="0" presId="urn:microsoft.com/office/officeart/2005/8/layout/default"/>
    <dgm:cxn modelId="{A285EF0C-FAD6-FC44-A088-21A88F25A195}" type="presParOf" srcId="{4D290ACC-B876-9A4E-9E8E-A9DA1FC30A15}" destId="{A89C38DC-00DB-B444-A548-E499C267CDFC}" srcOrd="9" destOrd="0" presId="urn:microsoft.com/office/officeart/2005/8/layout/default"/>
    <dgm:cxn modelId="{C2DBD3FE-957F-2E4B-8C2D-18314F136A54}" type="presParOf" srcId="{4D290ACC-B876-9A4E-9E8E-A9DA1FC30A15}" destId="{2B3D2741-2196-664E-BB50-B9420776D3AE}" srcOrd="10" destOrd="0" presId="urn:microsoft.com/office/officeart/2005/8/layout/default"/>
    <dgm:cxn modelId="{7FB77E2D-2F00-AC49-B562-44D482C6699B}" type="presParOf" srcId="{4D290ACC-B876-9A4E-9E8E-A9DA1FC30A15}" destId="{2D395B92-04B5-7F47-AED8-91A659466828}" srcOrd="11" destOrd="0" presId="urn:microsoft.com/office/officeart/2005/8/layout/default"/>
    <dgm:cxn modelId="{93261BE1-38C8-984E-A41E-C06501231EDD}" type="presParOf" srcId="{4D290ACC-B876-9A4E-9E8E-A9DA1FC30A15}" destId="{35E95EA0-1A55-6E4F-AC13-350F3CB68FD6}" srcOrd="12" destOrd="0" presId="urn:microsoft.com/office/officeart/2005/8/layout/default"/>
    <dgm:cxn modelId="{6DB931F3-788D-624E-A722-BFA8021059AF}" type="presParOf" srcId="{4D290ACC-B876-9A4E-9E8E-A9DA1FC30A15}" destId="{CADC6EB0-4C73-6345-A74E-AD09527CF314}" srcOrd="13" destOrd="0" presId="urn:microsoft.com/office/officeart/2005/8/layout/default"/>
    <dgm:cxn modelId="{CD8DD2B6-9EF9-B343-94EE-F63E4D0C18AF}" type="presParOf" srcId="{4D290ACC-B876-9A4E-9E8E-A9DA1FC30A15}" destId="{230B822D-8F60-2E4C-AC78-ED1E739169A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63D2B0-3EDB-494F-9D10-F847A43498EB}" type="doc">
      <dgm:prSet loTypeId="urn:microsoft.com/office/officeart/2005/8/layout/pyramid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0F8C9D-A6AE-7548-A2BE-DCEE7F9FBDAD}" type="pres">
      <dgm:prSet presAssocID="{A963D2B0-3EDB-494F-9D10-F847A43498EB}" presName="compositeShape" presStyleCnt="0">
        <dgm:presLayoutVars>
          <dgm:chMax val="9"/>
          <dgm:dir/>
          <dgm:resizeHandles val="exact"/>
        </dgm:presLayoutVars>
      </dgm:prSet>
      <dgm:spPr/>
    </dgm:pt>
  </dgm:ptLst>
  <dgm:cxnLst>
    <dgm:cxn modelId="{0519B018-9A7B-3740-BEAB-4B379A993202}" type="presOf" srcId="{A963D2B0-3EDB-494F-9D10-F847A43498EB}" destId="{A60F8C9D-A6AE-7548-A2BE-DCEE7F9FBDAD}" srcOrd="0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061A7-D116-3140-B02B-E21C6B80596D}">
      <dsp:nvSpPr>
        <dsp:cNvPr id="0" name=""/>
        <dsp:cNvSpPr/>
      </dsp:nvSpPr>
      <dsp:spPr>
        <a:xfrm>
          <a:off x="3289" y="707074"/>
          <a:ext cx="2609678" cy="15658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3289" y="707074"/>
        <a:ext cx="2609678" cy="1565807"/>
      </dsp:txXfrm>
    </dsp:sp>
    <dsp:sp modelId="{63E26B76-BEBF-3243-951D-2E89F34483E5}">
      <dsp:nvSpPr>
        <dsp:cNvPr id="0" name=""/>
        <dsp:cNvSpPr/>
      </dsp:nvSpPr>
      <dsp:spPr>
        <a:xfrm>
          <a:off x="2873936" y="707074"/>
          <a:ext cx="2609678" cy="156580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2873936" y="707074"/>
        <a:ext cx="2609678" cy="1565807"/>
      </dsp:txXfrm>
    </dsp:sp>
    <dsp:sp modelId="{4D4AEE9B-0E2E-AA43-98A8-97B9A7F6C07E}">
      <dsp:nvSpPr>
        <dsp:cNvPr id="0" name=""/>
        <dsp:cNvSpPr/>
      </dsp:nvSpPr>
      <dsp:spPr>
        <a:xfrm>
          <a:off x="5744582" y="707074"/>
          <a:ext cx="2609678" cy="15658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5744582" y="707074"/>
        <a:ext cx="2609678" cy="1565807"/>
      </dsp:txXfrm>
    </dsp:sp>
    <dsp:sp modelId="{4DE244AB-C8CC-1C45-9891-929FFC4B369E}">
      <dsp:nvSpPr>
        <dsp:cNvPr id="0" name=""/>
        <dsp:cNvSpPr/>
      </dsp:nvSpPr>
      <dsp:spPr>
        <a:xfrm>
          <a:off x="8615229" y="707074"/>
          <a:ext cx="2609678" cy="15658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8615229" y="707074"/>
        <a:ext cx="2609678" cy="1565807"/>
      </dsp:txXfrm>
    </dsp:sp>
    <dsp:sp modelId="{009952B8-AEEB-294D-A59A-6B3465A0DE67}">
      <dsp:nvSpPr>
        <dsp:cNvPr id="0" name=""/>
        <dsp:cNvSpPr/>
      </dsp:nvSpPr>
      <dsp:spPr>
        <a:xfrm>
          <a:off x="3289" y="2533849"/>
          <a:ext cx="2609678" cy="156580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3289" y="2533849"/>
        <a:ext cx="2609678" cy="1565807"/>
      </dsp:txXfrm>
    </dsp:sp>
    <dsp:sp modelId="{2B3D2741-2196-664E-BB50-B9420776D3AE}">
      <dsp:nvSpPr>
        <dsp:cNvPr id="0" name=""/>
        <dsp:cNvSpPr/>
      </dsp:nvSpPr>
      <dsp:spPr>
        <a:xfrm>
          <a:off x="2873936" y="2533849"/>
          <a:ext cx="2609678" cy="15658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2873936" y="2533849"/>
        <a:ext cx="2609678" cy="1565807"/>
      </dsp:txXfrm>
    </dsp:sp>
    <dsp:sp modelId="{35E95EA0-1A55-6E4F-AC13-350F3CB68FD6}">
      <dsp:nvSpPr>
        <dsp:cNvPr id="0" name=""/>
        <dsp:cNvSpPr/>
      </dsp:nvSpPr>
      <dsp:spPr>
        <a:xfrm>
          <a:off x="5744582" y="2533849"/>
          <a:ext cx="2609678" cy="156580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5744582" y="2533849"/>
        <a:ext cx="2609678" cy="1565807"/>
      </dsp:txXfrm>
    </dsp:sp>
    <dsp:sp modelId="{230B822D-8F60-2E4C-AC78-ED1E739169A1}">
      <dsp:nvSpPr>
        <dsp:cNvPr id="0" name=""/>
        <dsp:cNvSpPr/>
      </dsp:nvSpPr>
      <dsp:spPr>
        <a:xfrm>
          <a:off x="8615229" y="2533849"/>
          <a:ext cx="2609678" cy="15658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8615229" y="2533849"/>
        <a:ext cx="2609678" cy="15658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55BDA-6A89-5140-BABC-AE329A11D85A}">
      <dsp:nvSpPr>
        <dsp:cNvPr id="0" name=""/>
        <dsp:cNvSpPr/>
      </dsp:nvSpPr>
      <dsp:spPr>
        <a:xfrm>
          <a:off x="2709333" y="0"/>
          <a:ext cx="2709333" cy="2709333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3386666" y="1354667"/>
        <a:ext cx="1354667" cy="1354666"/>
      </dsp:txXfrm>
    </dsp:sp>
    <dsp:sp modelId="{6F6882B7-B7AB-0741-95D9-CADECBCC45F9}">
      <dsp:nvSpPr>
        <dsp:cNvPr id="0" name=""/>
        <dsp:cNvSpPr/>
      </dsp:nvSpPr>
      <dsp:spPr>
        <a:xfrm>
          <a:off x="1354666" y="2709333"/>
          <a:ext cx="2709333" cy="2709333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2031999" y="4064000"/>
        <a:ext cx="1354667" cy="1354666"/>
      </dsp:txXfrm>
    </dsp:sp>
    <dsp:sp modelId="{5B27C2FA-54D8-5F4E-99D4-8E554563B173}">
      <dsp:nvSpPr>
        <dsp:cNvPr id="0" name=""/>
        <dsp:cNvSpPr/>
      </dsp:nvSpPr>
      <dsp:spPr>
        <a:xfrm rot="10800000">
          <a:off x="2709333" y="2709333"/>
          <a:ext cx="2709333" cy="2709333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 rot="10800000">
        <a:off x="3386666" y="2709333"/>
        <a:ext cx="1354667" cy="1354666"/>
      </dsp:txXfrm>
    </dsp:sp>
    <dsp:sp modelId="{51C45FBB-86B2-974E-BE41-BE52747FECD2}">
      <dsp:nvSpPr>
        <dsp:cNvPr id="0" name=""/>
        <dsp:cNvSpPr/>
      </dsp:nvSpPr>
      <dsp:spPr>
        <a:xfrm>
          <a:off x="4064000" y="2709333"/>
          <a:ext cx="2709333" cy="2709333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4741333" y="4064000"/>
        <a:ext cx="1354667" cy="13546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061A7-D116-3140-B02B-E21C6B80596D}">
      <dsp:nvSpPr>
        <dsp:cNvPr id="0" name=""/>
        <dsp:cNvSpPr/>
      </dsp:nvSpPr>
      <dsp:spPr>
        <a:xfrm>
          <a:off x="3289" y="707074"/>
          <a:ext cx="2609678" cy="15658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3289" y="707074"/>
        <a:ext cx="2609678" cy="1565807"/>
      </dsp:txXfrm>
    </dsp:sp>
    <dsp:sp modelId="{63E26B76-BEBF-3243-951D-2E89F34483E5}">
      <dsp:nvSpPr>
        <dsp:cNvPr id="0" name=""/>
        <dsp:cNvSpPr/>
      </dsp:nvSpPr>
      <dsp:spPr>
        <a:xfrm>
          <a:off x="2873936" y="707074"/>
          <a:ext cx="2609678" cy="156580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2873936" y="707074"/>
        <a:ext cx="2609678" cy="1565807"/>
      </dsp:txXfrm>
    </dsp:sp>
    <dsp:sp modelId="{4D4AEE9B-0E2E-AA43-98A8-97B9A7F6C07E}">
      <dsp:nvSpPr>
        <dsp:cNvPr id="0" name=""/>
        <dsp:cNvSpPr/>
      </dsp:nvSpPr>
      <dsp:spPr>
        <a:xfrm>
          <a:off x="5744582" y="707074"/>
          <a:ext cx="2609678" cy="15658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5744582" y="707074"/>
        <a:ext cx="2609678" cy="1565807"/>
      </dsp:txXfrm>
    </dsp:sp>
    <dsp:sp modelId="{4DE244AB-C8CC-1C45-9891-929FFC4B369E}">
      <dsp:nvSpPr>
        <dsp:cNvPr id="0" name=""/>
        <dsp:cNvSpPr/>
      </dsp:nvSpPr>
      <dsp:spPr>
        <a:xfrm>
          <a:off x="8615229" y="707074"/>
          <a:ext cx="2609678" cy="15658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8615229" y="707074"/>
        <a:ext cx="2609678" cy="1565807"/>
      </dsp:txXfrm>
    </dsp:sp>
    <dsp:sp modelId="{009952B8-AEEB-294D-A59A-6B3465A0DE67}">
      <dsp:nvSpPr>
        <dsp:cNvPr id="0" name=""/>
        <dsp:cNvSpPr/>
      </dsp:nvSpPr>
      <dsp:spPr>
        <a:xfrm>
          <a:off x="3289" y="2533849"/>
          <a:ext cx="2609678" cy="156580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3289" y="2533849"/>
        <a:ext cx="2609678" cy="1565807"/>
      </dsp:txXfrm>
    </dsp:sp>
    <dsp:sp modelId="{2B3D2741-2196-664E-BB50-B9420776D3AE}">
      <dsp:nvSpPr>
        <dsp:cNvPr id="0" name=""/>
        <dsp:cNvSpPr/>
      </dsp:nvSpPr>
      <dsp:spPr>
        <a:xfrm>
          <a:off x="2873936" y="2533849"/>
          <a:ext cx="2609678" cy="15658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2873936" y="2533849"/>
        <a:ext cx="2609678" cy="1565807"/>
      </dsp:txXfrm>
    </dsp:sp>
    <dsp:sp modelId="{35E95EA0-1A55-6E4F-AC13-350F3CB68FD6}">
      <dsp:nvSpPr>
        <dsp:cNvPr id="0" name=""/>
        <dsp:cNvSpPr/>
      </dsp:nvSpPr>
      <dsp:spPr>
        <a:xfrm>
          <a:off x="5744582" y="2533849"/>
          <a:ext cx="2609678" cy="156580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5744582" y="2533849"/>
        <a:ext cx="2609678" cy="1565807"/>
      </dsp:txXfrm>
    </dsp:sp>
    <dsp:sp modelId="{230B822D-8F60-2E4C-AC78-ED1E739169A1}">
      <dsp:nvSpPr>
        <dsp:cNvPr id="0" name=""/>
        <dsp:cNvSpPr/>
      </dsp:nvSpPr>
      <dsp:spPr>
        <a:xfrm>
          <a:off x="8615229" y="2533849"/>
          <a:ext cx="2609678" cy="15658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en-US" sz="1500" kern="1200"/>
        </a:p>
      </dsp:txBody>
      <dsp:txXfrm>
        <a:off x="8615229" y="2533849"/>
        <a:ext cx="2609678" cy="15658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67172-D21B-564A-8217-7E3AF27D2617}" type="datetimeFigureOut">
              <a:rPr lang="en-US" smtClean="0"/>
              <a:t>6/3/26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69DA4-7F64-9944-A26B-A67A2CD9E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97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A69DA4-7F64-9944-A26B-A67A2CD9E7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5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C01AB-7449-8C73-76BF-CFA9BA37B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46A0BE-2E7B-9A0B-BCC7-CE5BBC272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DFCEBC-2A13-30E6-44C8-F45F5B216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BB9F3C-0264-2F13-E7B1-DC774A3C6E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69DA4-7F64-9944-A26B-A67A2CD9E7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69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E2A95-3A82-A3A4-AB64-0BD214BA4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F49C72-D770-A542-AF8A-C55D9C5ED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C0C155-2A02-5BFA-B61F-7150B6027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CDC07-71C5-53C4-10C2-E13268147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69DA4-7F64-9944-A26B-A67A2CD9E7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1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69DA4-7F64-9944-A26B-A67A2CD9E7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63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69DA4-7F64-9944-A26B-A67A2CD9E7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23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FD282-54E9-7117-ECBB-C57A64AD7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34D6BB-F3E0-D1A3-67A1-CF59245B7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1EBF54-FA73-4186-E0AD-7F5394E56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6CA52-7D88-9D7F-6E9F-18380BD84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69DA4-7F64-9944-A26B-A67A2CD9E7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48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C7A46-1336-20BB-E4F0-3034D9E36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28B3A7-D065-60C5-3401-FE50E1785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52E86E-6E1A-8B45-297F-0B7989247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E93DF-FD63-3326-4262-509022379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69DA4-7F64-9944-A26B-A67A2CD9E7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2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A69DA4-7F64-9944-A26B-A67A2CD9E79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61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Layouts/_rels/slideLayout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5F2555-AB1C-8F88-4C07-C33E7B922B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1"/>
            <a:ext cx="8437845" cy="6858000"/>
          </a:xfrm>
          <a:prstGeom prst="rect">
            <a:avLst/>
          </a:prstGeom>
          <a:gradFill flip="none" rotWithShape="1">
            <a:gsLst>
              <a:gs pos="68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953ED-A319-87DF-4442-D8F51E3DC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4917440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B39672-0D9B-6967-3E6A-89719D129F13}"/>
              </a:ext>
            </a:extLst>
          </p:cNvPr>
          <p:cNvCxnSpPr/>
          <p:nvPr userDrawn="1"/>
        </p:nvCxnSpPr>
        <p:spPr>
          <a:xfrm>
            <a:off x="609600" y="3860800"/>
            <a:ext cx="4917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FE7508F-BD06-61B1-8134-93101B81B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226560"/>
            <a:ext cx="4917440" cy="103124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21ED7C-9BE7-2CD5-5A7B-7E1D52D05DA1}"/>
              </a:ext>
            </a:extLst>
          </p:cNvPr>
          <p:cNvSpPr/>
          <p:nvPr userDrawn="1"/>
        </p:nvSpPr>
        <p:spPr>
          <a:xfrm>
            <a:off x="609599" y="450937"/>
            <a:ext cx="1645086" cy="31315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767BB51E-86A0-482E-6A2B-E1D165545D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617" y="5460048"/>
            <a:ext cx="3334136" cy="60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0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2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6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0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A8CCF-9DC5-DF91-D3CD-54323DD0C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539B0-D4EA-8776-ED73-CD7109FC3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DA9B4-C662-4566-5BE6-EC91DF8D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909A9-61C1-CAFB-F1C5-082CBE1E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1B369-E81F-5842-DC2E-E1BFFB57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608BB13-7A6A-0087-A62C-87DCE9E144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502593A-F499-C99A-5AC8-46570FE3831B}"/>
              </a:ext>
            </a:extLst>
          </p:cNvPr>
          <p:cNvSpPr txBox="1">
            <a:spLocks/>
          </p:cNvSpPr>
          <p:nvPr userDrawn="1"/>
        </p:nvSpPr>
        <p:spPr>
          <a:xfrm>
            <a:off x="9175678" y="6437312"/>
            <a:ext cx="2658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E495A18-D51C-4B18-D73F-FBA6930130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98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0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6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5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5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36D11-2B21-8FB8-283E-7B82F108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FC4FE-FE66-6DCB-5DE8-160A4C9A0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B54DF-22F2-DFB3-05D1-BF3FF6FE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640374-EB4F-4ED4-F707-869A6295919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0CCD1-1FDA-A34C-B40C-970B9868104C}" type="datetimeFigureOut">
              <a:rPr lang="en-US" smtClean="0"/>
              <a:pPr/>
              <a:t>6/3/26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4D93809-5AA5-3C70-1593-7A3755614C4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63F60C3-E021-56BE-5330-38DD431BC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2B530F1-B1F6-7BC0-2CB9-43CCEF76D651}"/>
              </a:ext>
            </a:extLst>
          </p:cNvPr>
          <p:cNvSpPr txBox="1">
            <a:spLocks/>
          </p:cNvSpPr>
          <p:nvPr userDrawn="1"/>
        </p:nvSpPr>
        <p:spPr>
          <a:xfrm>
            <a:off x="9175678" y="6437312"/>
            <a:ext cx="2658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4FECC12-F682-A64F-1B6D-57199292E4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E5351D-7340-561C-3B73-28531EF0AE7F}"/>
              </a:ext>
            </a:extLst>
          </p:cNvPr>
          <p:cNvSpPr/>
          <p:nvPr userDrawn="1"/>
        </p:nvSpPr>
        <p:spPr>
          <a:xfrm>
            <a:off x="467832" y="1488558"/>
            <a:ext cx="4710223" cy="340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2C7A45-E155-2AF1-B2C9-092A4A14114A}"/>
              </a:ext>
            </a:extLst>
          </p:cNvPr>
          <p:cNvSpPr/>
          <p:nvPr userDrawn="1"/>
        </p:nvSpPr>
        <p:spPr>
          <a:xfrm>
            <a:off x="6296247" y="1488558"/>
            <a:ext cx="4400105" cy="34024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434DC7-2DAC-E1CC-7B0A-1F958342A445}"/>
              </a:ext>
            </a:extLst>
          </p:cNvPr>
          <p:cNvSpPr/>
          <p:nvPr userDrawn="1"/>
        </p:nvSpPr>
        <p:spPr>
          <a:xfrm>
            <a:off x="467832" y="3933511"/>
            <a:ext cx="4710223" cy="3402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A8A051-6E3A-6886-9DEB-39463F015859}"/>
              </a:ext>
            </a:extLst>
          </p:cNvPr>
          <p:cNvSpPr/>
          <p:nvPr userDrawn="1"/>
        </p:nvSpPr>
        <p:spPr>
          <a:xfrm>
            <a:off x="6296247" y="3933511"/>
            <a:ext cx="4400105" cy="34024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EC42391-6509-DAC8-940B-CBF3033F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54" y="1090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39528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1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9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5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1B52F-EA3D-C5FE-4C73-3FBD728D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CA2B3-9964-4371-237F-A6BE64D2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96CF3-4A1E-8E83-BAF0-36F4B08B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0C614-E276-C20C-0DD6-F7BF0CB47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30137E9-3EA0-B53F-EF33-CC928759D05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0CCD1-1FDA-A34C-B40C-970B9868104C}" type="datetimeFigureOut">
              <a:rPr lang="en-US" smtClean="0"/>
              <a:pPr/>
              <a:t>6/3/26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04EA2D-B1C9-B60D-9F2E-F45C0FABFD1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F6C2E673-FB02-6147-7F3A-915553599A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EE9D020-3768-FF53-ECB1-115AEE98AC2C}"/>
              </a:ext>
            </a:extLst>
          </p:cNvPr>
          <p:cNvSpPr txBox="1">
            <a:spLocks/>
          </p:cNvSpPr>
          <p:nvPr userDrawn="1"/>
        </p:nvSpPr>
        <p:spPr>
          <a:xfrm>
            <a:off x="9175678" y="6437312"/>
            <a:ext cx="2658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24AE787-BEEF-2E66-1797-B1A7B936DF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8BF008B-C7E1-B038-927C-760E868DC9E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9484477"/>
              </p:ext>
            </p:extLst>
          </p:nvPr>
        </p:nvGraphicFramePr>
        <p:xfrm>
          <a:off x="481901" y="1413093"/>
          <a:ext cx="11228198" cy="4806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78574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4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2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1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6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4C980-9B59-BB35-194C-84A1703C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FC2AF-CDD9-BBC2-E447-3FDCC3C4B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F1AC7-BD59-63B4-978A-664E713FF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E9B1F-BE66-A6B7-B32E-5AC1A8625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D343C-4465-DDB7-2034-3FBEA4023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435364-6A29-A2A2-BB69-A6ABDD3B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0CA7CA-4B72-1AD2-02AE-4CE34631E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663B7A-2F87-B985-3D0C-58B12DD2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F068820-2626-3F15-62C6-F4D101E0458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0CCD1-1FDA-A34C-B40C-970B9868104C}" type="datetimeFigureOut">
              <a:rPr lang="en-US" smtClean="0"/>
              <a:pPr/>
              <a:t>6/3/26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4DC0FC-C2F1-E3D5-E2F0-C1583A8E305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DF8A17B-6FAF-3FC5-8953-F74455E2C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EF4C7099-F749-280A-69CC-4048F66E1179}"/>
              </a:ext>
            </a:extLst>
          </p:cNvPr>
          <p:cNvSpPr txBox="1">
            <a:spLocks/>
          </p:cNvSpPr>
          <p:nvPr userDrawn="1"/>
        </p:nvSpPr>
        <p:spPr>
          <a:xfrm>
            <a:off x="9175678" y="6437312"/>
            <a:ext cx="2658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82F14B6-4C4D-E97B-0763-DFB5DB8CA4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20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5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9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AA2BD2-1AB7-4F10-AB88-AE04135DE577}"/>
              </a:ext>
            </a:extLst>
          </p:cNvPr>
          <p:cNvCxnSpPr/>
          <p:nvPr userDrawn="1"/>
        </p:nvCxnSpPr>
        <p:spPr>
          <a:xfrm flipV="1">
            <a:off x="435684" y="887604"/>
            <a:ext cx="11230984" cy="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280519D3-85A3-41CB-93DB-F30C5D7964FE}"/>
              </a:ext>
            </a:extLst>
          </p:cNvPr>
          <p:cNvSpPr txBox="1">
            <a:spLocks/>
          </p:cNvSpPr>
          <p:nvPr userDrawn="1"/>
        </p:nvSpPr>
        <p:spPr>
          <a:xfrm>
            <a:off x="435685" y="6217229"/>
            <a:ext cx="3155106" cy="365125"/>
          </a:xfrm>
          <a:prstGeom prst="rect">
            <a:avLst/>
          </a:prstGeom>
        </p:spPr>
        <p:txBody>
          <a:bodyPr vert="horz" lIns="80682" tIns="40341" rIns="80682" bIns="40341" rtlCol="0" anchor="b"/>
          <a:lstStyle>
            <a:defPPr>
              <a:defRPr lang="en-US"/>
            </a:defPPr>
            <a:lvl1pPr marL="0" algn="r" defTabSz="1018824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9412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824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237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649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7061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473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886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5298" algn="l" defTabSz="1018824" rtl="0" eaLnBrk="1" latinLnBrk="0" hangingPunct="1">
              <a:defRPr sz="20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6DD228F5-9231-4F25-BD61-3BF7A2077253}" type="slidenum">
              <a:rPr lang="en-US" sz="882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882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6CEE249-AFA4-44D7-BD4A-67EE55EA555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03412" y="275645"/>
            <a:ext cx="11263255" cy="62331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CED87AB6-A4C6-4A01-8C4F-F752FB9B1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12" y="1097280"/>
            <a:ext cx="11263255" cy="5485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A293B0C-AEFC-DAB0-FAEE-D77FB1B642B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453C31C-3E38-05C8-14F6-4E4ACCB6111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42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79E7DC-7840-DEB9-FC20-AC621C7C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EA0C0-0D90-2BD7-96C8-1F3AB964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CE332-5173-F5C9-FE7C-2D628A72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8FCC04-8315-08E9-1A48-0A325A1E2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5683" y="1253331"/>
            <a:ext cx="5397795" cy="443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FA0B64D-BBFB-5E1C-E107-6E9360FB3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372" y="1253331"/>
            <a:ext cx="5397795" cy="443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3B47C56-56AF-FFB1-443A-C2FE0FBB7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2A2249C-2565-1003-21B8-5256A25D123E}"/>
              </a:ext>
            </a:extLst>
          </p:cNvPr>
          <p:cNvSpPr txBox="1">
            <a:spLocks/>
          </p:cNvSpPr>
          <p:nvPr userDrawn="1"/>
        </p:nvSpPr>
        <p:spPr>
          <a:xfrm>
            <a:off x="384568" y="297881"/>
            <a:ext cx="11422864" cy="526298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Headers: Arial, 45 pt., Title case</a:t>
            </a:r>
          </a:p>
        </p:txBody>
      </p:sp>
    </p:spTree>
    <p:extLst>
      <p:ext uri="{BB962C8B-B14F-4D97-AF65-F5344CB8AC3E}">
        <p14:creationId xmlns:p14="http://schemas.microsoft.com/office/powerpoint/2010/main" val="3804639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5F2555-AB1C-8F88-4C07-C33E7B922B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1"/>
            <a:ext cx="8437845" cy="6858000"/>
          </a:xfrm>
          <a:prstGeom prst="rect">
            <a:avLst/>
          </a:prstGeom>
          <a:gradFill flip="none" rotWithShape="1">
            <a:gsLst>
              <a:gs pos="68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953ED-A319-87DF-4442-D8F51E3DC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4917440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B39672-0D9B-6967-3E6A-89719D129F13}"/>
              </a:ext>
            </a:extLst>
          </p:cNvPr>
          <p:cNvCxnSpPr/>
          <p:nvPr userDrawn="1"/>
        </p:nvCxnSpPr>
        <p:spPr>
          <a:xfrm>
            <a:off x="609600" y="3860800"/>
            <a:ext cx="49174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EFE7508F-BD06-61B1-8134-93101B81B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226560"/>
            <a:ext cx="4917440" cy="1031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767BB51E-86A0-482E-6A2B-E1D165545D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617" y="5460048"/>
            <a:ext cx="3334136" cy="60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23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A8CCF-9DC5-DF91-D3CD-54323DD0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848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539B0-D4EA-8776-ED73-CD7109FC3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376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DA9B4-C662-4566-5BE6-EC91DF8D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909A9-61C1-CAFB-F1C5-082CBE1E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1B369-E81F-5842-DC2E-E1BFFB57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608BB13-7A6A-0087-A62C-87DCE9E144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502593A-F499-C99A-5AC8-46570FE3831B}"/>
              </a:ext>
            </a:extLst>
          </p:cNvPr>
          <p:cNvSpPr txBox="1">
            <a:spLocks/>
          </p:cNvSpPr>
          <p:nvPr userDrawn="1"/>
        </p:nvSpPr>
        <p:spPr>
          <a:xfrm>
            <a:off x="9175678" y="6437312"/>
            <a:ext cx="2658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E495A18-D51C-4B18-D73F-FBA6930130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771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36D11-2B21-8FB8-283E-7B82F108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FC4FE-FE66-6DCB-5DE8-160A4C9A0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B54DF-22F2-DFB3-05D1-BF3FF6FE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640374-EB4F-4ED4-F707-869A6295919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0CCD1-1FDA-A34C-B40C-970B9868104C}" type="datetimeFigureOut">
              <a:rPr lang="en-US" smtClean="0"/>
              <a:pPr/>
              <a:t>6/3/26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4D93809-5AA5-3C70-1593-7A3755614C4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63F60C3-E021-56BE-5330-38DD431BC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2B530F1-B1F6-7BC0-2CB9-43CCEF76D651}"/>
              </a:ext>
            </a:extLst>
          </p:cNvPr>
          <p:cNvSpPr txBox="1">
            <a:spLocks/>
          </p:cNvSpPr>
          <p:nvPr userDrawn="1"/>
        </p:nvSpPr>
        <p:spPr>
          <a:xfrm>
            <a:off x="9175678" y="6437312"/>
            <a:ext cx="2658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C4FECC12-F682-A64F-1B6D-57199292E4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E5351D-7340-561C-3B73-28531EF0AE7F}"/>
              </a:ext>
            </a:extLst>
          </p:cNvPr>
          <p:cNvSpPr/>
          <p:nvPr userDrawn="1"/>
        </p:nvSpPr>
        <p:spPr>
          <a:xfrm>
            <a:off x="467832" y="1488558"/>
            <a:ext cx="4710223" cy="340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2C7A45-E155-2AF1-B2C9-092A4A14114A}"/>
              </a:ext>
            </a:extLst>
          </p:cNvPr>
          <p:cNvSpPr/>
          <p:nvPr userDrawn="1"/>
        </p:nvSpPr>
        <p:spPr>
          <a:xfrm>
            <a:off x="6296247" y="1488558"/>
            <a:ext cx="4400105" cy="34024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434DC7-2DAC-E1CC-7B0A-1F958342A445}"/>
              </a:ext>
            </a:extLst>
          </p:cNvPr>
          <p:cNvSpPr/>
          <p:nvPr userDrawn="1"/>
        </p:nvSpPr>
        <p:spPr>
          <a:xfrm>
            <a:off x="467832" y="3933511"/>
            <a:ext cx="4710223" cy="3402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A8A051-6E3A-6886-9DEB-39463F015859}"/>
              </a:ext>
            </a:extLst>
          </p:cNvPr>
          <p:cNvSpPr/>
          <p:nvPr userDrawn="1"/>
        </p:nvSpPr>
        <p:spPr>
          <a:xfrm>
            <a:off x="6296247" y="3933511"/>
            <a:ext cx="4400105" cy="34024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EC42391-6509-DAC8-940B-CBF3033F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54" y="10902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1464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1B52F-EA3D-C5FE-4C73-3FBD728DE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CA2B3-9964-4371-237F-A6BE64D2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96CF3-4A1E-8E83-BAF0-36F4B08B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0C614-E276-C20C-0DD6-F7BF0CB47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30137E9-3EA0-B53F-EF33-CC928759D05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0CCD1-1FDA-A34C-B40C-970B9868104C}" type="datetimeFigureOut">
              <a:rPr lang="en-US" smtClean="0"/>
              <a:pPr/>
              <a:t>6/3/26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04EA2D-B1C9-B60D-9F2E-F45C0FABFD1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F6C2E673-FB02-6147-7F3A-915553599A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EE9D020-3768-FF53-ECB1-115AEE98AC2C}"/>
              </a:ext>
            </a:extLst>
          </p:cNvPr>
          <p:cNvSpPr txBox="1">
            <a:spLocks/>
          </p:cNvSpPr>
          <p:nvPr userDrawn="1"/>
        </p:nvSpPr>
        <p:spPr>
          <a:xfrm>
            <a:off x="9175678" y="6437312"/>
            <a:ext cx="2658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24AE787-BEEF-2E66-1797-B1A7B936DF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8BF008B-C7E1-B038-927C-760E868DC9EA}"/>
              </a:ext>
            </a:extLst>
          </p:cNvPr>
          <p:cNvGraphicFramePr/>
          <p:nvPr userDrawn="1"/>
        </p:nvGraphicFramePr>
        <p:xfrm>
          <a:off x="481901" y="1413093"/>
          <a:ext cx="11228198" cy="4806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101643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4C980-9B59-BB35-194C-84A1703C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FC2AF-CDD9-BBC2-E447-3FDCC3C4B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F1AC7-BD59-63B4-978A-664E713FF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E9B1F-BE66-A6B7-B32E-5AC1A8625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D343C-4465-DDB7-2034-3FBEA4023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435364-6A29-A2A2-BB69-A6ABDD3B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0CA7CA-4B72-1AD2-02AE-4CE34631E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663B7A-2F87-B985-3D0C-58B12DD2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F068820-2626-3F15-62C6-F4D101E0458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0CCD1-1FDA-A34C-B40C-970B9868104C}" type="datetimeFigureOut">
              <a:rPr lang="en-US" smtClean="0"/>
              <a:pPr/>
              <a:t>6/3/26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4DC0FC-C2F1-E3D5-E2F0-C1583A8E305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DF8A17B-6FAF-3FC5-8953-F74455E2C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EF4C7099-F749-280A-69CC-4048F66E1179}"/>
              </a:ext>
            </a:extLst>
          </p:cNvPr>
          <p:cNvSpPr txBox="1">
            <a:spLocks/>
          </p:cNvSpPr>
          <p:nvPr userDrawn="1"/>
        </p:nvSpPr>
        <p:spPr>
          <a:xfrm>
            <a:off x="9175678" y="6437312"/>
            <a:ext cx="2658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82F14B6-4C4D-E97B-0763-DFB5DB8CA4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2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20F8C-D3D5-9BF5-1E2A-E1B9E595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36" y="799016"/>
            <a:ext cx="392776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2DBBE-0F11-9E23-7697-E4AE4031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A0748-015F-225E-1321-A720998B7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FC650-6137-AEBC-0D57-1AE643F6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7351D07-2FFC-C48D-1454-CBFB02B0C7E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0CCD1-1FDA-A34C-B40C-970B9868104C}" type="datetimeFigureOut">
              <a:rPr lang="en-US" smtClean="0"/>
              <a:pPr/>
              <a:t>6/3/26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831920-0CAD-D417-3FB7-8B25B0822E9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3A93931-936F-D086-DF8B-3D22049033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90925E6-8568-FDEF-CB65-29C8D31D5A79}"/>
              </a:ext>
            </a:extLst>
          </p:cNvPr>
          <p:cNvSpPr txBox="1">
            <a:spLocks/>
          </p:cNvSpPr>
          <p:nvPr userDrawn="1"/>
        </p:nvSpPr>
        <p:spPr>
          <a:xfrm>
            <a:off x="9175678" y="6437312"/>
            <a:ext cx="2658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36AE258-B602-E943-5876-34DAD3DC85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26A3516-C5CE-FA4E-0DC4-FCD662C08B0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2533051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895250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20F8C-D3D5-9BF5-1E2A-E1B9E595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72" y="174645"/>
            <a:ext cx="9877406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2DBBE-0F11-9E23-7697-E4AE4031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A0748-015F-225E-1321-A720998B7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FC650-6137-AEBC-0D57-1AE643F6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7351D07-2FFC-C48D-1454-CBFB02B0C7E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0CCD1-1FDA-A34C-B40C-970B9868104C}" type="datetimeFigureOut">
              <a:rPr lang="en-US" smtClean="0"/>
              <a:pPr/>
              <a:t>6/3/26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831920-0CAD-D417-3FB7-8B25B0822E9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3A93931-936F-D086-DF8B-3D22049033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90925E6-8568-FDEF-CB65-29C8D31D5A79}"/>
              </a:ext>
            </a:extLst>
          </p:cNvPr>
          <p:cNvSpPr txBox="1">
            <a:spLocks/>
          </p:cNvSpPr>
          <p:nvPr userDrawn="1"/>
        </p:nvSpPr>
        <p:spPr>
          <a:xfrm>
            <a:off x="9175678" y="6437312"/>
            <a:ext cx="2658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36AE258-B602-E943-5876-34DAD3DC85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26A3516-C5CE-FA4E-0DC4-FCD662C08B08}"/>
              </a:ext>
            </a:extLst>
          </p:cNvPr>
          <p:cNvGraphicFramePr/>
          <p:nvPr userDrawn="1"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77183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79E7DC-7840-DEB9-FC20-AC621C7C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EA0C0-0D90-2BD7-96C8-1F3AB964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CE332-5173-F5C9-FE7C-2D628A72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9FA1D959-B293-0BD4-054B-9D4C10A398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3212" r="345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36D8D5F-731E-6C43-FEC4-9DEC7CB101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804" y="725077"/>
            <a:ext cx="4064825" cy="73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236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34428" y="3"/>
            <a:ext cx="9723150" cy="377805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Basic slide format (title only)</a:t>
            </a:r>
          </a:p>
        </p:txBody>
      </p:sp>
    </p:spTree>
    <p:extLst>
      <p:ext uri="{BB962C8B-B14F-4D97-AF65-F5344CB8AC3E}">
        <p14:creationId xmlns:p14="http://schemas.microsoft.com/office/powerpoint/2010/main" val="40950779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09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893763"/>
            <a:ext cx="5384800" cy="5232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893763"/>
            <a:ext cx="5384800" cy="25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586163"/>
            <a:ext cx="5384800" cy="254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A8A4398-477F-460B-AF8D-EF753F2C2B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AA81116-8057-4E4D-9C11-4436177CE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E55B978-6AFC-44F4-B5CB-9D1FB7BD10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51CFD3-D409-4203-B96E-8B704D6721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155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69900" y="402586"/>
            <a:ext cx="11252200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GB" noProof="0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GB" noProof="0"/>
              <a:t>Click to add subtitle</a:t>
            </a:r>
            <a:endParaRPr lang="en-GB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469900" y="1665818"/>
            <a:ext cx="11252200" cy="4633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  <a:endParaRPr lang="en-GB"/>
          </a:p>
          <a:p>
            <a:pPr lvl="1"/>
            <a:r>
              <a:rPr lang="en-GB" noProof="0"/>
              <a:t>Second level</a:t>
            </a:r>
            <a:endParaRPr lang="en-GB"/>
          </a:p>
          <a:p>
            <a:pPr lvl="2"/>
            <a:r>
              <a:rPr lang="en-GB" noProof="0"/>
              <a:t>Third level</a:t>
            </a:r>
            <a:endParaRPr lang="en-GB"/>
          </a:p>
          <a:p>
            <a:pPr lvl="3"/>
            <a:r>
              <a:rPr lang="en-GB" noProof="0"/>
              <a:t>Fourth level</a:t>
            </a:r>
            <a:endParaRPr lang="en-GB"/>
          </a:p>
          <a:p>
            <a:pPr lvl="4"/>
            <a:r>
              <a:rPr lang="en-GB" noProof="0"/>
              <a:t>Fifth level</a:t>
            </a:r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SAP S4 HANA Delivery Toolkit V1.0</a:t>
            </a:r>
          </a:p>
        </p:txBody>
      </p:sp>
    </p:spTree>
    <p:extLst>
      <p:ext uri="{BB962C8B-B14F-4D97-AF65-F5344CB8AC3E}">
        <p14:creationId xmlns:p14="http://schemas.microsoft.com/office/powerpoint/2010/main" val="313291095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B19EF0F-89B8-4ED8-98F3-75350C8F6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55" y="402587"/>
            <a:ext cx="10515600" cy="631815"/>
          </a:xfrm>
          <a:prstGeom prst="rect">
            <a:avLst/>
          </a:prstGeom>
        </p:spPr>
        <p:txBody>
          <a:bodyPr anchor="t"/>
          <a:lstStyle>
            <a:lvl1pPr>
              <a:defRPr sz="2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9374913-F931-41DC-8822-496A8F02DA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950" y="844550"/>
            <a:ext cx="10515600" cy="6318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  <a:lvl2pPr marL="609569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78A9F35-6D8C-4E2A-BAC6-1A36CE71C6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88950" y="1865313"/>
            <a:ext cx="10515600" cy="376555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</a:defRPr>
            </a:lvl1pPr>
            <a:lvl2pPr marL="609569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BA2EE1-CF71-4AF1-B679-4A27A841F68D}"/>
              </a:ext>
            </a:extLst>
          </p:cNvPr>
          <p:cNvSpPr txBox="1"/>
          <p:nvPr userDrawn="1"/>
        </p:nvSpPr>
        <p:spPr>
          <a:xfrm>
            <a:off x="76200" y="6513658"/>
            <a:ext cx="2251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401BA-974E-41E0-B01E-EF44B485DA0B}" type="slidenum">
              <a:rPr lang="en-US" sz="100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‹#›</a:t>
            </a:fld>
            <a:endParaRPr lang="en-US" sz="100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033F66-6DB4-4276-9781-ABF040B77F2F}"/>
              </a:ext>
            </a:extLst>
          </p:cNvPr>
          <p:cNvGrpSpPr/>
          <p:nvPr userDrawn="1"/>
        </p:nvGrpSpPr>
        <p:grpSpPr>
          <a:xfrm>
            <a:off x="11950700" y="-1"/>
            <a:ext cx="241300" cy="6858000"/>
            <a:chOff x="11998960" y="-1"/>
            <a:chExt cx="19304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469DE0-66B7-453A-8CEF-7D09C1D8F051}"/>
                </a:ext>
              </a:extLst>
            </p:cNvPr>
            <p:cNvSpPr/>
            <p:nvPr/>
          </p:nvSpPr>
          <p:spPr>
            <a:xfrm rot="10800000">
              <a:off x="11998960" y="-1"/>
              <a:ext cx="193040" cy="46304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DD694E-A755-4DA1-9023-1EE907BBF0AC}"/>
                </a:ext>
              </a:extLst>
            </p:cNvPr>
            <p:cNvSpPr/>
            <p:nvPr userDrawn="1"/>
          </p:nvSpPr>
          <p:spPr>
            <a:xfrm rot="10800000">
              <a:off x="11998960" y="4630418"/>
              <a:ext cx="193040" cy="222758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577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ative head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D0DC-3853-5040-A3D4-605F29FF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36" y="558800"/>
            <a:ext cx="11252200" cy="505290"/>
          </a:xfrm>
        </p:spPr>
        <p:txBody>
          <a:bodyPr anchor="b"/>
          <a:lstStyle>
            <a:lvl1pPr>
              <a:lnSpc>
                <a:spcPct val="80000"/>
              </a:lnSpc>
              <a:defRPr sz="36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7C0DFF2-D65B-2C49-93EB-7FBEAF7219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296" y="1112803"/>
            <a:ext cx="11290104" cy="47548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1200"/>
            </a:lvl1pPr>
          </a:lstStyle>
          <a:p>
            <a:pPr marL="228600" lvl="0" indent="-228600">
              <a:lnSpc>
                <a:spcPct val="130000"/>
              </a:lnSpc>
            </a:pPr>
            <a:r>
              <a:rPr lang="en-US"/>
              <a:t>Edit Master text styles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C53FB50-D1D6-AF42-954E-A60FFED3BC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135" y="344424"/>
            <a:ext cx="4703575" cy="176869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900" b="1" kern="0" cap="all" spc="250" baseline="0" dirty="0">
                <a:solidFill>
                  <a:schemeClr val="tx1">
                    <a:lumMod val="50000"/>
                    <a:lumOff val="5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228600" lvl="0" indent="-228600"/>
            <a:r>
              <a:rPr lang="en-US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230235592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79E7DC-7840-DEB9-FC20-AC621C7C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EA0C0-0D90-2BD7-96C8-1F3AB964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CE332-5173-F5C9-FE7C-2D628A72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8FCC04-8315-08E9-1A48-0A325A1E2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5683" y="1253331"/>
            <a:ext cx="5397795" cy="443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FA0B64D-BBFB-5E1C-E107-6E9360FB3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6372" y="1253331"/>
            <a:ext cx="5397795" cy="4435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3B47C56-56AF-FFB1-443A-C2FE0FBB7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2A2249C-2565-1003-21B8-5256A25D123E}"/>
              </a:ext>
            </a:extLst>
          </p:cNvPr>
          <p:cNvSpPr txBox="1">
            <a:spLocks/>
          </p:cNvSpPr>
          <p:nvPr userDrawn="1"/>
        </p:nvSpPr>
        <p:spPr>
          <a:xfrm>
            <a:off x="384568" y="297881"/>
            <a:ext cx="11422864" cy="526298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Headers: Arial, 45 pt., Title case</a:t>
            </a:r>
          </a:p>
        </p:txBody>
      </p:sp>
    </p:spTree>
    <p:extLst>
      <p:ext uri="{BB962C8B-B14F-4D97-AF65-F5344CB8AC3E}">
        <p14:creationId xmlns:p14="http://schemas.microsoft.com/office/powerpoint/2010/main" val="545658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B6C5306-44F9-4BEF-9795-487BE03D5C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263" y="311902"/>
            <a:ext cx="11422864" cy="526298"/>
          </a:xfrm>
          <a:prstGeom prst="rect">
            <a:avLst/>
          </a:prstGeom>
        </p:spPr>
        <p:txBody>
          <a:bodyPr wrap="none" lIns="0" tIns="0" rIns="0" bIns="0" anchor="b" anchorCtr="0">
            <a:noAutofit/>
          </a:bodyPr>
          <a:lstStyle>
            <a:lvl1pPr>
              <a:defRPr sz="4500" b="0"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C4691AC-4260-C6A9-6600-61DCE41C7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78F420B-49B3-D626-52C0-853232C82B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0D6F93A-10D3-58A9-0668-FC5490EF3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4009" y="6356350"/>
            <a:ext cx="387617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B5F918D8-A47D-3F45-B82F-BB2F046E89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33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0">
          <p15:clr>
            <a:srgbClr val="FBAE40"/>
          </p15:clr>
        </p15:guide>
        <p15:guide id="3" orient="horz" pos="3864">
          <p15:clr>
            <a:srgbClr val="FBAE40"/>
          </p15:clr>
        </p15:guide>
        <p15:guide id="4" pos="7440">
          <p15:clr>
            <a:srgbClr val="FBAE40"/>
          </p15:clr>
        </p15:guide>
        <p15:guide id="5" orient="horz" pos="864">
          <p15:clr>
            <a:srgbClr val="FBAE40"/>
          </p15:clr>
        </p15:guide>
        <p15:guide id="8" orient="horz" pos="55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539B0-D4EA-8776-ED73-CD7109FC3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568" y="1201216"/>
            <a:ext cx="10515600" cy="4732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DA9B4-C662-4566-5BE6-EC91DF8D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909A9-61C1-CAFB-F1C5-082CBE1E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1B369-E81F-5842-DC2E-E1BFFB57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608BB13-7A6A-0087-A62C-87DCE9E144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81751"/>
            <a:ext cx="12192000" cy="47624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502593A-F499-C99A-5AC8-46570FE3831B}"/>
              </a:ext>
            </a:extLst>
          </p:cNvPr>
          <p:cNvSpPr txBox="1">
            <a:spLocks/>
          </p:cNvSpPr>
          <p:nvPr userDrawn="1"/>
        </p:nvSpPr>
        <p:spPr>
          <a:xfrm>
            <a:off x="9175678" y="6437312"/>
            <a:ext cx="2658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F918D8-A47D-3F45-B82F-BB2F046E894D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E495A18-D51C-4B18-D73F-FBA6930130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1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79E7DC-7840-DEB9-FC20-AC621C7C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3EA0C0-0D90-2BD7-96C8-1F3AB964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CE332-5173-F5C9-FE7C-2D628A722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9FA1D959-B293-0BD4-054B-9D4C10A398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3212" r="345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36D8D5F-731E-6C43-FEC4-9DEC7CB101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804" y="725077"/>
            <a:ext cx="4064825" cy="73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6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-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68">
            <a:extLst>
              <a:ext uri="{FF2B5EF4-FFF2-40B4-BE49-F238E27FC236}">
                <a16:creationId xmlns:a16="http://schemas.microsoft.com/office/drawing/2014/main" id="{31AD227C-9E3D-D943-B8EA-F07EE0C8D286}"/>
              </a:ext>
            </a:extLst>
          </p:cNvPr>
          <p:cNvSpPr/>
          <p:nvPr userDrawn="1"/>
        </p:nvSpPr>
        <p:spPr>
          <a:xfrm>
            <a:off x="911234" y="1856445"/>
            <a:ext cx="2724132" cy="2724132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21917" indent="-121917" algn="ctr">
              <a:spcBef>
                <a:spcPts val="1600"/>
              </a:spcBef>
              <a:buClr>
                <a:schemeClr val="tx2"/>
              </a:buClr>
            </a:pPr>
            <a:endParaRPr lang="en-US" sz="2133">
              <a:solidFill>
                <a:schemeClr val="accent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5000" y="2507951"/>
            <a:ext cx="2723993" cy="735951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/>
          </a:bodyPr>
          <a:lstStyle>
            <a:lvl1pPr algn="l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Agenda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6C42F3-1A6F-EE43-836E-5CE75BD28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1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635000" y="1634532"/>
            <a:ext cx="10922000" cy="4556723"/>
          </a:xfrm>
        </p:spPr>
        <p:txBody>
          <a:bodyPr/>
          <a:lstStyle>
            <a:lvl1pPr marL="426699" indent="-426699">
              <a:buClr>
                <a:schemeClr val="accent6"/>
              </a:buClr>
              <a:defRPr sz="2667">
                <a:solidFill>
                  <a:schemeClr val="tx1"/>
                </a:solidFill>
              </a:defRPr>
            </a:lvl1pPr>
            <a:lvl2pPr marL="914354" indent="-426699">
              <a:spcBef>
                <a:spcPts val="0"/>
              </a:spcBef>
              <a:buClr>
                <a:schemeClr val="accent6"/>
              </a:buClr>
              <a:buFont typeface="Arial" panose="020B0604020202020204" pitchFamily="34" charset="0"/>
              <a:buChar char="‒"/>
              <a:defRPr sz="2133">
                <a:solidFill>
                  <a:schemeClr val="tx1"/>
                </a:solidFill>
              </a:defRPr>
            </a:lvl2pPr>
            <a:lvl3pPr marL="1341053" indent="-426699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867">
                <a:solidFill>
                  <a:schemeClr val="tx1"/>
                </a:solidFill>
              </a:defRPr>
            </a:lvl3pPr>
            <a:lvl4pPr marL="1767752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4pPr>
            <a:lvl5pPr marL="2194450" indent="-426699">
              <a:spcBef>
                <a:spcPts val="0"/>
              </a:spcBef>
              <a:spcAft>
                <a:spcPts val="800"/>
              </a:spcAft>
              <a:buClr>
                <a:schemeClr val="accent6"/>
              </a:buClr>
              <a:buFont typeface="Lucida Grande" panose="020B0600040502020204" pitchFamily="34" charset="0"/>
              <a:buChar char="◆"/>
              <a:defRPr sz="14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5000" y="182880"/>
            <a:ext cx="10922000" cy="1154528"/>
          </a:xfr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0">
            <a:normAutofit/>
          </a:bodyPr>
          <a:lstStyle>
            <a:lvl1pPr algn="ctr">
              <a:defRPr lang="en-US" dirty="0">
                <a:solidFill>
                  <a:schemeClr val="accent6"/>
                </a:solidFill>
                <a:latin typeface="Arial"/>
              </a:defRPr>
            </a:lvl1pPr>
          </a:lstStyle>
          <a:p>
            <a:pPr marL="121914" lvl="0" indent="-121914" algn="ctr" defTabSz="1219140" fontAlgn="auto">
              <a:spcBef>
                <a:spcPts val="1600"/>
              </a:spcBef>
              <a:buClr>
                <a:schemeClr val="tx2"/>
              </a:buClr>
            </a:pPr>
            <a:r>
              <a:rPr lang="en-US"/>
              <a:t>Click to edit Master title style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6445" y="6300550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Workday Confidential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6018C3-1DD3-BB41-9E4E-DB3718B39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21475"/>
            <a:ext cx="12192000" cy="1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03001F-70AE-8E31-4B3A-03DA86DD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60E80-AF1E-B99B-A5BD-2F7557FA5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27CA3-F59A-53A8-BE50-DA1FC5ABF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9F1E0-0364-25A7-3DF8-75C069056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7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673" r:id="rId23"/>
    <p:sldLayoutId id="2147483674" r:id="rId24"/>
    <p:sldLayoutId id="2147483721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22" r:id="rId5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03001F-70AE-8E31-4B3A-03DA86DD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60E80-AF1E-B99B-A5BD-2F7557FA5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27CA3-F59A-53A8-BE50-DA1FC5ABF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0CCD1-1FDA-A34C-B40C-970B9868104C}" type="datetimeFigureOut">
              <a:rPr lang="en-US" smtClean="0"/>
              <a:t>6/3/26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9F1E0-0364-25A7-3DF8-75C069056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18D8-A47D-3F45-B82F-BB2F046E8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8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706" r:id="rId14"/>
    <p:sldLayoutId id="214748370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2677-85BC-2A3C-25BF-08274D00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1300919"/>
            <a:ext cx="8239761" cy="2387600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GA@WORK Security Education Session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122F3F-86D6-C853-A1B8-0E27B9BDA579}"/>
              </a:ext>
            </a:extLst>
          </p:cNvPr>
          <p:cNvSpPr txBox="1">
            <a:spLocks/>
          </p:cNvSpPr>
          <p:nvPr/>
        </p:nvSpPr>
        <p:spPr>
          <a:xfrm>
            <a:off x="589280" y="4363281"/>
            <a:ext cx="4917440" cy="5320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>
                <a:solidFill>
                  <a:prstClr val="white"/>
                </a:solidFill>
                <a:latin typeface="Arial" panose="020B0604020202020204"/>
              </a:rPr>
              <a:t>Offered: April 9, 2025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4579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F2DBA-DC0B-E555-43C6-CEFBF997B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4DE6-D0B3-755A-86FB-E3AA4ACCE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4457"/>
            <a:ext cx="10515600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514350" indent="-514350">
              <a:buFont typeface="Arial,Sans-Serif" panose="020B0604020202020204" pitchFamily="34" charset="0"/>
              <a:buChar char="•"/>
            </a:pPr>
            <a:r>
              <a:rPr lang="en-US" sz="2800">
                <a:latin typeface="Arial"/>
                <a:ea typeface="Calibri"/>
                <a:cs typeface="Calibri"/>
              </a:rPr>
              <a:t>An Agency Security Partner is the new term used in GA@WORK (this role was called Agency Security Officer in TeamWorks). These roles are named differently but perform the same functions.</a:t>
            </a:r>
          </a:p>
          <a:p>
            <a:pPr marL="0" indent="0">
              <a:buNone/>
            </a:pPr>
            <a:endParaRPr lang="en-US" sz="2800">
              <a:latin typeface="Arial"/>
              <a:ea typeface="Calibri"/>
              <a:cs typeface="Calibri"/>
            </a:endParaRPr>
          </a:p>
          <a:p>
            <a:pPr marL="514350" indent="-514350">
              <a:buFont typeface="Arial,Sans-Serif" panose="020B0604020202020204" pitchFamily="34" charset="0"/>
              <a:buChar char="•"/>
            </a:pPr>
            <a:r>
              <a:rPr lang="en-US" sz="2800">
                <a:latin typeface="Arial"/>
                <a:ea typeface="Calibri"/>
                <a:cs typeface="Calibri"/>
              </a:rPr>
              <a:t>Each State of Georgia agency assigns a primary and secondary Agency Security Partner who is responsible for managing Security Request Forms to grant access to agency users.</a:t>
            </a:r>
          </a:p>
          <a:p>
            <a:pPr marL="514350" indent="-51435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endParaRPr lang="en-US">
              <a:latin typeface="Arial"/>
              <a:ea typeface="Calibri"/>
              <a:cs typeface="Calibri"/>
            </a:endParaRPr>
          </a:p>
          <a:p>
            <a:pPr marL="514350" indent="-51435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r>
              <a:rPr lang="en-US">
                <a:latin typeface="Arial"/>
                <a:ea typeface="Calibri"/>
                <a:cs typeface="Calibri"/>
              </a:rPr>
              <a:t>ASPs are responsible for partnering with the business owners to ensure appropriate access is approved and granted.</a:t>
            </a:r>
          </a:p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F25084-504D-398F-2E10-8A764F64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Agency Security Partner (ASP)</a:t>
            </a:r>
          </a:p>
          <a:p>
            <a:endParaRPr lang="en-US" sz="3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92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A9E5B1-03F4-D81A-74AD-A07DA36BC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6BB46E-FD86-6011-CEE3-BF35BA46E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Before vs. After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27B6621A-2F50-8584-37B5-473DB46F3A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263207"/>
              </p:ext>
            </p:extLst>
          </p:nvPr>
        </p:nvGraphicFramePr>
        <p:xfrm>
          <a:off x="4207933" y="974422"/>
          <a:ext cx="7441142" cy="4910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5199">
                  <a:extLst>
                    <a:ext uri="{9D8B030D-6E8A-4147-A177-3AD203B41FA5}">
                      <a16:colId xmlns:a16="http://schemas.microsoft.com/office/drawing/2014/main" val="3085092919"/>
                    </a:ext>
                  </a:extLst>
                </a:gridCol>
                <a:gridCol w="839615">
                  <a:extLst>
                    <a:ext uri="{9D8B030D-6E8A-4147-A177-3AD203B41FA5}">
                      <a16:colId xmlns:a16="http://schemas.microsoft.com/office/drawing/2014/main" val="3780048422"/>
                    </a:ext>
                  </a:extLst>
                </a:gridCol>
                <a:gridCol w="3256328">
                  <a:extLst>
                    <a:ext uri="{9D8B030D-6E8A-4147-A177-3AD203B41FA5}">
                      <a16:colId xmlns:a16="http://schemas.microsoft.com/office/drawing/2014/main" val="2549179834"/>
                    </a:ext>
                  </a:extLst>
                </a:gridCol>
              </a:tblGrid>
              <a:tr h="37976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</a:rPr>
                        <a:t>TeamWorks</a:t>
                      </a:r>
                    </a:p>
                  </a:txBody>
                  <a:tcPr marL="80231" marR="80231" marT="40115" marB="4011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80231" marR="80231" marT="40115" marB="40115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</a:rPr>
                        <a:t>​  GA@WORK</a:t>
                      </a:r>
                    </a:p>
                  </a:txBody>
                  <a:tcPr marL="80231" marR="80231" marT="40115" marB="40115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509369"/>
                  </a:ext>
                </a:extLst>
              </a:tr>
              <a:tr h="647197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Quarterly User Account reviews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"/>
                      </a:endParaRPr>
                    </a:p>
                  </a:txBody>
                  <a:tcPr marL="80231" marR="80231" marT="40115" marB="4011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/>
                        </a:rPr>
                        <a:t>Quarterly User Account reviews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658883"/>
                  </a:ext>
                </a:extLst>
              </a:tr>
              <a:tr h="379760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SOD Annual reviews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"/>
                      </a:endParaRPr>
                    </a:p>
                  </a:txBody>
                  <a:tcPr marL="80231" marR="80231" marT="40115" marB="40115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/>
                        </a:rPr>
                        <a:t>SOD Annual reviews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645901"/>
                  </a:ext>
                </a:extLst>
              </a:tr>
              <a:tr h="37976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latin typeface="Arial"/>
                        </a:rPr>
                        <a:t>Reset Password/Lock Account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>
                        <a:latin typeface="Arial"/>
                      </a:endParaRPr>
                    </a:p>
                  </a:txBody>
                  <a:tcPr marL="80231" marR="80231" marT="40115" marB="40115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</a:rPr>
                        <a:t>Reset Password/Lock Account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621795"/>
                  </a:ext>
                </a:extLst>
              </a:tr>
              <a:tr h="914633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Only native login was offered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"/>
                      </a:endParaRPr>
                    </a:p>
                  </a:txBody>
                  <a:tcPr marL="80231" marR="80231" marT="40115" marB="4011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Single Sign On (SSO) and Native Login with Multi Factor Authenticatio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 (</a:t>
                      </a:r>
                      <a:r>
                        <a:rPr lang="en-US" sz="18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MFA</a:t>
                      </a:r>
                      <a:r>
                        <a:rPr lang="en-US" sz="1800" kern="120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668408"/>
                  </a:ext>
                </a:extLst>
              </a:tr>
              <a:tr h="647197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Only 1 type of Security Request Form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"/>
                      </a:endParaRPr>
                    </a:p>
                  </a:txBody>
                  <a:tcPr marL="80231" marR="80231" marT="40115" marB="4011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A total of 7 types Security Request Forms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30326"/>
                  </a:ext>
                </a:extLst>
              </a:tr>
              <a:tr h="647197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Delegation of Authority not applicable for ASPs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"/>
                      </a:endParaRPr>
                    </a:p>
                  </a:txBody>
                  <a:tcPr marL="80231" marR="80231" marT="40115" marB="40115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Approval of delegation authorities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721162"/>
                  </a:ext>
                </a:extLst>
              </a:tr>
              <a:tr h="914633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>
                          <a:latin typeface="Arial"/>
                        </a:rPr>
                        <a:t>Security Request Form to delete access is required when worker is terminated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Arial"/>
                      </a:endParaRPr>
                    </a:p>
                  </a:txBody>
                  <a:tcPr marL="80231" marR="80231" marT="40115" marB="40115"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kern="1200" noProof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System automatically removes access when worker is terminated</a:t>
                      </a:r>
                    </a:p>
                  </a:txBody>
                  <a:tcPr marL="80231" marR="80231" marT="40115" marB="4011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96789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4562D3-2FB2-1564-7FEF-3975726B12FF}"/>
              </a:ext>
            </a:extLst>
          </p:cNvPr>
          <p:cNvCxnSpPr>
            <a:cxnSpLocks/>
          </p:cNvCxnSpPr>
          <p:nvPr/>
        </p:nvCxnSpPr>
        <p:spPr>
          <a:xfrm>
            <a:off x="7931217" y="1356736"/>
            <a:ext cx="0" cy="204369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4C0FA4-608F-2E77-4A90-3F8A189C8DF2}"/>
              </a:ext>
            </a:extLst>
          </p:cNvPr>
          <p:cNvSpPr txBox="1"/>
          <p:nvPr/>
        </p:nvSpPr>
        <p:spPr>
          <a:xfrm>
            <a:off x="7717536" y="3429000"/>
            <a:ext cx="57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vs.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46B9C1-2CFE-C1CF-53C5-381FFF8AC45F}"/>
              </a:ext>
            </a:extLst>
          </p:cNvPr>
          <p:cNvCxnSpPr>
            <a:cxnSpLocks/>
          </p:cNvCxnSpPr>
          <p:nvPr/>
        </p:nvCxnSpPr>
        <p:spPr>
          <a:xfrm>
            <a:off x="7931538" y="3870022"/>
            <a:ext cx="0" cy="2165018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70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776690-6AC7-752D-BF0C-15980B2B3561}"/>
              </a:ext>
            </a:extLst>
          </p:cNvPr>
          <p:cNvSpPr txBox="1">
            <a:spLocks/>
          </p:cNvSpPr>
          <p:nvPr/>
        </p:nvSpPr>
        <p:spPr>
          <a:xfrm>
            <a:off x="410560" y="3171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cs typeface="Arial"/>
              </a:rPr>
              <a:t>Different Types of Security Request Forms</a:t>
            </a:r>
          </a:p>
          <a:p>
            <a:endParaRPr lang="en-US" sz="3600">
              <a:cs typeface="Arial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92B0F731-65E8-1C55-53C2-C131F7AE70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405145"/>
              </p:ext>
            </p:extLst>
          </p:nvPr>
        </p:nvGraphicFramePr>
        <p:xfrm>
          <a:off x="326887" y="1237183"/>
          <a:ext cx="11543067" cy="3502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7489">
                  <a:extLst>
                    <a:ext uri="{9D8B030D-6E8A-4147-A177-3AD203B41FA5}">
                      <a16:colId xmlns:a16="http://schemas.microsoft.com/office/drawing/2014/main" val="2288497314"/>
                    </a:ext>
                  </a:extLst>
                </a:gridCol>
                <a:gridCol w="4807527">
                  <a:extLst>
                    <a:ext uri="{9D8B030D-6E8A-4147-A177-3AD203B41FA5}">
                      <a16:colId xmlns:a16="http://schemas.microsoft.com/office/drawing/2014/main" val="780778876"/>
                    </a:ext>
                  </a:extLst>
                </a:gridCol>
                <a:gridCol w="3258051">
                  <a:extLst>
                    <a:ext uri="{9D8B030D-6E8A-4147-A177-3AD203B41FA5}">
                      <a16:colId xmlns:a16="http://schemas.microsoft.com/office/drawing/2014/main" val="2189176349"/>
                    </a:ext>
                  </a:extLst>
                </a:gridCol>
              </a:tblGrid>
              <a:tr h="484909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Security Request Forms</a:t>
                      </a:r>
                      <a:endParaRPr lang="en-US" sz="2000" b="1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Description</a:t>
                      </a:r>
                      <a:endParaRPr lang="en-US" sz="2000" b="1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Used By:</a:t>
                      </a:r>
                      <a:endParaRPr lang="en-US" sz="2000" b="1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9824060"/>
                  </a:ext>
                </a:extLst>
              </a:tr>
              <a:tr h="673510">
                <a:tc>
                  <a:txBody>
                    <a:bodyPr/>
                    <a:lstStyle/>
                    <a:p>
                      <a:r>
                        <a:rPr lang="en-US" sz="2000"/>
                        <a:t>User-based HCM Security Request Form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Request access for users requiring user-based assignments within the HCM application for ​GA@WORK.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DOAS and SAO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6122361"/>
                  </a:ext>
                </a:extLst>
              </a:tr>
              <a:tr h="673510">
                <a:tc>
                  <a:txBody>
                    <a:bodyPr/>
                    <a:lstStyle/>
                    <a:p>
                      <a:r>
                        <a:rPr lang="en-US" sz="2000"/>
                        <a:t>User-based FIN/PRO Security Request Form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Request access for users requiring user-based assignments within the FIN/PRO application for GA@WORK.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DOAS and SAO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6133376"/>
                  </a:ext>
                </a:extLst>
              </a:tr>
              <a:tr h="673510">
                <a:tc>
                  <a:txBody>
                    <a:bodyPr/>
                    <a:lstStyle/>
                    <a:p>
                      <a:r>
                        <a:rPr lang="en-US" sz="2000"/>
                        <a:t>Auditor Security Request Form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</a:rPr>
                        <a:t>Request access for users requiring user-based assignments within the HCM and FIN/PRO applications for ​GA@WORK. 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OPB, DOAA, ERS, and General Assembly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740372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9218172-5150-CDB6-6B3C-E829E4DED697}"/>
              </a:ext>
            </a:extLst>
          </p:cNvPr>
          <p:cNvSpPr txBox="1"/>
          <p:nvPr/>
        </p:nvSpPr>
        <p:spPr>
          <a:xfrm>
            <a:off x="-4505" y="5750456"/>
            <a:ext cx="1220101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ea typeface="Calibri"/>
                <a:cs typeface="Calibri"/>
              </a:rPr>
              <a:t>*Note: ​GA@WORK does not prohibit one agency for submitting for another agency. Double check to be sure information is accurate for YOUR agency before submitting.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7AE64-7723-77AA-2562-3231CF6C66DC}"/>
              </a:ext>
            </a:extLst>
          </p:cNvPr>
          <p:cNvSpPr txBox="1"/>
          <p:nvPr/>
        </p:nvSpPr>
        <p:spPr>
          <a:xfrm>
            <a:off x="9044458" y="5260629"/>
            <a:ext cx="282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/>
              <a:t>Continued…</a:t>
            </a:r>
          </a:p>
        </p:txBody>
      </p:sp>
    </p:spTree>
    <p:extLst>
      <p:ext uri="{BB962C8B-B14F-4D97-AF65-F5344CB8AC3E}">
        <p14:creationId xmlns:p14="http://schemas.microsoft.com/office/powerpoint/2010/main" val="3442815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37263-B400-DD21-163C-3B7BB55E3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78">
            <a:extLst>
              <a:ext uri="{FF2B5EF4-FFF2-40B4-BE49-F238E27FC236}">
                <a16:creationId xmlns:a16="http://schemas.microsoft.com/office/drawing/2014/main" id="{1E114E30-EE4D-CDBA-F068-C94ABB756682}"/>
              </a:ext>
            </a:extLst>
          </p:cNvPr>
          <p:cNvSpPr>
            <a:spLocks noEditPoints="1"/>
          </p:cNvSpPr>
          <p:nvPr/>
        </p:nvSpPr>
        <p:spPr bwMode="auto">
          <a:xfrm>
            <a:off x="7923278" y="2313079"/>
            <a:ext cx="842146" cy="713908"/>
          </a:xfrm>
          <a:custGeom>
            <a:avLst/>
            <a:gdLst>
              <a:gd name="T0" fmla="*/ 167 w 200"/>
              <a:gd name="T1" fmla="*/ 119 h 181"/>
              <a:gd name="T2" fmla="*/ 148 w 200"/>
              <a:gd name="T3" fmla="*/ 95 h 181"/>
              <a:gd name="T4" fmla="*/ 121 w 200"/>
              <a:gd name="T5" fmla="*/ 72 h 181"/>
              <a:gd name="T6" fmla="*/ 113 w 200"/>
              <a:gd name="T7" fmla="*/ 63 h 181"/>
              <a:gd name="T8" fmla="*/ 119 w 200"/>
              <a:gd name="T9" fmla="*/ 47 h 181"/>
              <a:gd name="T10" fmla="*/ 124 w 200"/>
              <a:gd name="T11" fmla="*/ 31 h 181"/>
              <a:gd name="T12" fmla="*/ 101 w 200"/>
              <a:gd name="T13" fmla="*/ 0 h 181"/>
              <a:gd name="T14" fmla="*/ 77 w 200"/>
              <a:gd name="T15" fmla="*/ 31 h 181"/>
              <a:gd name="T16" fmla="*/ 82 w 200"/>
              <a:gd name="T17" fmla="*/ 47 h 181"/>
              <a:gd name="T18" fmla="*/ 88 w 200"/>
              <a:gd name="T19" fmla="*/ 63 h 181"/>
              <a:gd name="T20" fmla="*/ 80 w 200"/>
              <a:gd name="T21" fmla="*/ 72 h 181"/>
              <a:gd name="T22" fmla="*/ 53 w 200"/>
              <a:gd name="T23" fmla="*/ 95 h 181"/>
              <a:gd name="T24" fmla="*/ 33 w 200"/>
              <a:gd name="T25" fmla="*/ 119 h 181"/>
              <a:gd name="T26" fmla="*/ 0 w 200"/>
              <a:gd name="T27" fmla="*/ 150 h 181"/>
              <a:gd name="T28" fmla="*/ 62 w 200"/>
              <a:gd name="T29" fmla="*/ 150 h 181"/>
              <a:gd name="T30" fmla="*/ 60 w 200"/>
              <a:gd name="T31" fmla="*/ 101 h 181"/>
              <a:gd name="T32" fmla="*/ 97 w 200"/>
              <a:gd name="T33" fmla="*/ 119 h 181"/>
              <a:gd name="T34" fmla="*/ 101 w 200"/>
              <a:gd name="T35" fmla="*/ 181 h 181"/>
              <a:gd name="T36" fmla="*/ 104 w 200"/>
              <a:gd name="T37" fmla="*/ 119 h 181"/>
              <a:gd name="T38" fmla="*/ 140 w 200"/>
              <a:gd name="T39" fmla="*/ 101 h 181"/>
              <a:gd name="T40" fmla="*/ 138 w 200"/>
              <a:gd name="T41" fmla="*/ 150 h 181"/>
              <a:gd name="T42" fmla="*/ 200 w 200"/>
              <a:gd name="T43" fmla="*/ 150 h 181"/>
              <a:gd name="T44" fmla="*/ 43 w 200"/>
              <a:gd name="T45" fmla="*/ 157 h 181"/>
              <a:gd name="T46" fmla="*/ 49 w 200"/>
              <a:gd name="T47" fmla="*/ 168 h 181"/>
              <a:gd name="T48" fmla="*/ 13 w 200"/>
              <a:gd name="T49" fmla="*/ 165 h 181"/>
              <a:gd name="T50" fmla="*/ 23 w 200"/>
              <a:gd name="T51" fmla="*/ 156 h 181"/>
              <a:gd name="T52" fmla="*/ 26 w 200"/>
              <a:gd name="T53" fmla="*/ 153 h 181"/>
              <a:gd name="T54" fmla="*/ 24 w 200"/>
              <a:gd name="T55" fmla="*/ 147 h 181"/>
              <a:gd name="T56" fmla="*/ 22 w 200"/>
              <a:gd name="T57" fmla="*/ 141 h 181"/>
              <a:gd name="T58" fmla="*/ 31 w 200"/>
              <a:gd name="T59" fmla="*/ 129 h 181"/>
              <a:gd name="T60" fmla="*/ 40 w 200"/>
              <a:gd name="T61" fmla="*/ 141 h 181"/>
              <a:gd name="T62" fmla="*/ 38 w 200"/>
              <a:gd name="T63" fmla="*/ 147 h 181"/>
              <a:gd name="T64" fmla="*/ 36 w 200"/>
              <a:gd name="T65" fmla="*/ 153 h 181"/>
              <a:gd name="T66" fmla="*/ 39 w 200"/>
              <a:gd name="T67" fmla="*/ 156 h 181"/>
              <a:gd name="T68" fmla="*/ 110 w 200"/>
              <a:gd name="T69" fmla="*/ 138 h 181"/>
              <a:gd name="T70" fmla="*/ 110 w 200"/>
              <a:gd name="T71" fmla="*/ 143 h 181"/>
              <a:gd name="T72" fmla="*/ 106 w 200"/>
              <a:gd name="T73" fmla="*/ 152 h 181"/>
              <a:gd name="T74" fmla="*/ 106 w 200"/>
              <a:gd name="T75" fmla="*/ 153 h 181"/>
              <a:gd name="T76" fmla="*/ 113 w 200"/>
              <a:gd name="T77" fmla="*/ 157 h 181"/>
              <a:gd name="T78" fmla="*/ 119 w 200"/>
              <a:gd name="T79" fmla="*/ 168 h 181"/>
              <a:gd name="T80" fmla="*/ 82 w 200"/>
              <a:gd name="T81" fmla="*/ 165 h 181"/>
              <a:gd name="T82" fmla="*/ 93 w 200"/>
              <a:gd name="T83" fmla="*/ 156 h 181"/>
              <a:gd name="T84" fmla="*/ 96 w 200"/>
              <a:gd name="T85" fmla="*/ 153 h 181"/>
              <a:gd name="T86" fmla="*/ 93 w 200"/>
              <a:gd name="T87" fmla="*/ 147 h 181"/>
              <a:gd name="T88" fmla="*/ 92 w 200"/>
              <a:gd name="T89" fmla="*/ 141 h 181"/>
              <a:gd name="T90" fmla="*/ 101 w 200"/>
              <a:gd name="T91" fmla="*/ 129 h 181"/>
              <a:gd name="T92" fmla="*/ 188 w 200"/>
              <a:gd name="T93" fmla="*/ 168 h 181"/>
              <a:gd name="T94" fmla="*/ 151 w 200"/>
              <a:gd name="T95" fmla="*/ 165 h 181"/>
              <a:gd name="T96" fmla="*/ 161 w 200"/>
              <a:gd name="T97" fmla="*/ 156 h 181"/>
              <a:gd name="T98" fmla="*/ 164 w 200"/>
              <a:gd name="T99" fmla="*/ 153 h 181"/>
              <a:gd name="T100" fmla="*/ 162 w 200"/>
              <a:gd name="T101" fmla="*/ 147 h 181"/>
              <a:gd name="T102" fmla="*/ 160 w 200"/>
              <a:gd name="T103" fmla="*/ 141 h 181"/>
              <a:gd name="T104" fmla="*/ 169 w 200"/>
              <a:gd name="T105" fmla="*/ 129 h 181"/>
              <a:gd name="T106" fmla="*/ 178 w 200"/>
              <a:gd name="T107" fmla="*/ 141 h 181"/>
              <a:gd name="T108" fmla="*/ 177 w 200"/>
              <a:gd name="T109" fmla="*/ 147 h 181"/>
              <a:gd name="T110" fmla="*/ 174 w 200"/>
              <a:gd name="T111" fmla="*/ 153 h 181"/>
              <a:gd name="T112" fmla="*/ 177 w 200"/>
              <a:gd name="T113" fmla="*/ 156 h 181"/>
              <a:gd name="T114" fmla="*/ 188 w 200"/>
              <a:gd name="T115" fmla="*/ 16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" h="181">
                <a:moveTo>
                  <a:pt x="169" y="119"/>
                </a:moveTo>
                <a:cubicBezTo>
                  <a:pt x="168" y="119"/>
                  <a:pt x="168" y="119"/>
                  <a:pt x="167" y="119"/>
                </a:cubicBezTo>
                <a:cubicBezTo>
                  <a:pt x="148" y="101"/>
                  <a:pt x="148" y="101"/>
                  <a:pt x="148" y="101"/>
                </a:cubicBezTo>
                <a:cubicBezTo>
                  <a:pt x="148" y="95"/>
                  <a:pt x="148" y="95"/>
                  <a:pt x="148" y="95"/>
                </a:cubicBezTo>
                <a:cubicBezTo>
                  <a:pt x="148" y="85"/>
                  <a:pt x="142" y="77"/>
                  <a:pt x="133" y="75"/>
                </a:cubicBezTo>
                <a:cubicBezTo>
                  <a:pt x="130" y="74"/>
                  <a:pt x="121" y="72"/>
                  <a:pt x="121" y="72"/>
                </a:cubicBezTo>
                <a:cubicBezTo>
                  <a:pt x="117" y="71"/>
                  <a:pt x="113" y="69"/>
                  <a:pt x="113" y="6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13" y="62"/>
                  <a:pt x="113" y="61"/>
                  <a:pt x="113" y="60"/>
                </a:cubicBezTo>
                <a:cubicBezTo>
                  <a:pt x="116" y="56"/>
                  <a:pt x="118" y="52"/>
                  <a:pt x="119" y="47"/>
                </a:cubicBezTo>
                <a:cubicBezTo>
                  <a:pt x="124" y="44"/>
                  <a:pt x="126" y="41"/>
                  <a:pt x="126" y="37"/>
                </a:cubicBezTo>
                <a:cubicBezTo>
                  <a:pt x="126" y="35"/>
                  <a:pt x="126" y="33"/>
                  <a:pt x="124" y="31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10"/>
                  <a:pt x="114" y="0"/>
                  <a:pt x="101" y="0"/>
                </a:cubicBezTo>
                <a:cubicBezTo>
                  <a:pt x="88" y="0"/>
                  <a:pt x="77" y="10"/>
                  <a:pt x="77" y="23"/>
                </a:cubicBezTo>
                <a:cubicBezTo>
                  <a:pt x="77" y="31"/>
                  <a:pt x="77" y="31"/>
                  <a:pt x="77" y="31"/>
                </a:cubicBezTo>
                <a:cubicBezTo>
                  <a:pt x="76" y="33"/>
                  <a:pt x="75" y="35"/>
                  <a:pt x="75" y="37"/>
                </a:cubicBezTo>
                <a:cubicBezTo>
                  <a:pt x="75" y="41"/>
                  <a:pt x="78" y="44"/>
                  <a:pt x="82" y="47"/>
                </a:cubicBezTo>
                <a:cubicBezTo>
                  <a:pt x="84" y="52"/>
                  <a:pt x="85" y="56"/>
                  <a:pt x="88" y="60"/>
                </a:cubicBezTo>
                <a:cubicBezTo>
                  <a:pt x="88" y="61"/>
                  <a:pt x="88" y="62"/>
                  <a:pt x="88" y="63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69"/>
                  <a:pt x="85" y="71"/>
                  <a:pt x="80" y="72"/>
                </a:cubicBezTo>
                <a:cubicBezTo>
                  <a:pt x="80" y="72"/>
                  <a:pt x="72" y="74"/>
                  <a:pt x="69" y="75"/>
                </a:cubicBezTo>
                <a:cubicBezTo>
                  <a:pt x="60" y="77"/>
                  <a:pt x="53" y="85"/>
                  <a:pt x="53" y="95"/>
                </a:cubicBezTo>
                <a:cubicBezTo>
                  <a:pt x="53" y="99"/>
                  <a:pt x="53" y="99"/>
                  <a:pt x="53" y="99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3" y="119"/>
                  <a:pt x="32" y="119"/>
                  <a:pt x="31" y="119"/>
                </a:cubicBezTo>
                <a:cubicBezTo>
                  <a:pt x="14" y="119"/>
                  <a:pt x="0" y="133"/>
                  <a:pt x="0" y="150"/>
                </a:cubicBezTo>
                <a:cubicBezTo>
                  <a:pt x="0" y="167"/>
                  <a:pt x="14" y="181"/>
                  <a:pt x="31" y="181"/>
                </a:cubicBezTo>
                <a:cubicBezTo>
                  <a:pt x="48" y="181"/>
                  <a:pt x="62" y="167"/>
                  <a:pt x="62" y="150"/>
                </a:cubicBezTo>
                <a:cubicBezTo>
                  <a:pt x="62" y="136"/>
                  <a:pt x="53" y="125"/>
                  <a:pt x="41" y="121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82" y="121"/>
                  <a:pt x="70" y="134"/>
                  <a:pt x="70" y="150"/>
                </a:cubicBezTo>
                <a:cubicBezTo>
                  <a:pt x="70" y="167"/>
                  <a:pt x="84" y="181"/>
                  <a:pt x="101" y="181"/>
                </a:cubicBezTo>
                <a:cubicBezTo>
                  <a:pt x="118" y="181"/>
                  <a:pt x="132" y="167"/>
                  <a:pt x="132" y="150"/>
                </a:cubicBezTo>
                <a:cubicBezTo>
                  <a:pt x="132" y="134"/>
                  <a:pt x="119" y="121"/>
                  <a:pt x="104" y="119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59" y="121"/>
                  <a:pt x="159" y="121"/>
                  <a:pt x="159" y="121"/>
                </a:cubicBezTo>
                <a:cubicBezTo>
                  <a:pt x="147" y="125"/>
                  <a:pt x="138" y="136"/>
                  <a:pt x="138" y="150"/>
                </a:cubicBezTo>
                <a:cubicBezTo>
                  <a:pt x="138" y="167"/>
                  <a:pt x="152" y="181"/>
                  <a:pt x="169" y="181"/>
                </a:cubicBezTo>
                <a:cubicBezTo>
                  <a:pt x="186" y="181"/>
                  <a:pt x="200" y="167"/>
                  <a:pt x="200" y="150"/>
                </a:cubicBezTo>
                <a:cubicBezTo>
                  <a:pt x="200" y="133"/>
                  <a:pt x="186" y="119"/>
                  <a:pt x="169" y="119"/>
                </a:cubicBezTo>
                <a:close/>
                <a:moveTo>
                  <a:pt x="43" y="157"/>
                </a:moveTo>
                <a:cubicBezTo>
                  <a:pt x="47" y="158"/>
                  <a:pt x="49" y="162"/>
                  <a:pt x="49" y="165"/>
                </a:cubicBezTo>
                <a:cubicBezTo>
                  <a:pt x="49" y="168"/>
                  <a:pt x="49" y="168"/>
                  <a:pt x="49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3" y="165"/>
                  <a:pt x="13" y="165"/>
                  <a:pt x="13" y="165"/>
                </a:cubicBezTo>
                <a:cubicBezTo>
                  <a:pt x="13" y="162"/>
                  <a:pt x="15" y="158"/>
                  <a:pt x="19" y="157"/>
                </a:cubicBezTo>
                <a:cubicBezTo>
                  <a:pt x="20" y="157"/>
                  <a:pt x="23" y="156"/>
                  <a:pt x="23" y="156"/>
                </a:cubicBezTo>
                <a:cubicBezTo>
                  <a:pt x="25" y="156"/>
                  <a:pt x="26" y="155"/>
                  <a:pt x="26" y="153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6" y="152"/>
                </a:cubicBezTo>
                <a:cubicBezTo>
                  <a:pt x="25" y="150"/>
                  <a:pt x="25" y="149"/>
                  <a:pt x="24" y="147"/>
                </a:cubicBezTo>
                <a:cubicBezTo>
                  <a:pt x="22" y="146"/>
                  <a:pt x="21" y="144"/>
                  <a:pt x="21" y="143"/>
                </a:cubicBezTo>
                <a:cubicBezTo>
                  <a:pt x="21" y="142"/>
                  <a:pt x="21" y="141"/>
                  <a:pt x="22" y="141"/>
                </a:cubicBezTo>
                <a:cubicBezTo>
                  <a:pt x="22" y="138"/>
                  <a:pt x="22" y="138"/>
                  <a:pt x="22" y="138"/>
                </a:cubicBezTo>
                <a:cubicBezTo>
                  <a:pt x="22" y="133"/>
                  <a:pt x="26" y="129"/>
                  <a:pt x="31" y="129"/>
                </a:cubicBezTo>
                <a:cubicBezTo>
                  <a:pt x="36" y="129"/>
                  <a:pt x="40" y="133"/>
                  <a:pt x="40" y="13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1"/>
                  <a:pt x="41" y="142"/>
                  <a:pt x="41" y="143"/>
                </a:cubicBezTo>
                <a:cubicBezTo>
                  <a:pt x="41" y="144"/>
                  <a:pt x="40" y="146"/>
                  <a:pt x="38" y="147"/>
                </a:cubicBezTo>
                <a:cubicBezTo>
                  <a:pt x="38" y="149"/>
                  <a:pt x="37" y="150"/>
                  <a:pt x="36" y="152"/>
                </a:cubicBezTo>
                <a:cubicBezTo>
                  <a:pt x="36" y="152"/>
                  <a:pt x="36" y="153"/>
                  <a:pt x="36" y="153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36" y="155"/>
                  <a:pt x="37" y="156"/>
                  <a:pt x="39" y="156"/>
                </a:cubicBezTo>
                <a:cubicBezTo>
                  <a:pt x="39" y="156"/>
                  <a:pt x="42" y="157"/>
                  <a:pt x="43" y="157"/>
                </a:cubicBezTo>
                <a:close/>
                <a:moveTo>
                  <a:pt x="110" y="138"/>
                </a:moveTo>
                <a:cubicBezTo>
                  <a:pt x="110" y="141"/>
                  <a:pt x="110" y="141"/>
                  <a:pt x="110" y="141"/>
                </a:cubicBezTo>
                <a:cubicBezTo>
                  <a:pt x="110" y="141"/>
                  <a:pt x="110" y="142"/>
                  <a:pt x="110" y="143"/>
                </a:cubicBezTo>
                <a:cubicBezTo>
                  <a:pt x="110" y="144"/>
                  <a:pt x="109" y="146"/>
                  <a:pt x="108" y="147"/>
                </a:cubicBezTo>
                <a:cubicBezTo>
                  <a:pt x="107" y="149"/>
                  <a:pt x="106" y="150"/>
                  <a:pt x="106" y="152"/>
                </a:cubicBezTo>
                <a:cubicBezTo>
                  <a:pt x="106" y="152"/>
                  <a:pt x="106" y="153"/>
                  <a:pt x="106" y="153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5"/>
                  <a:pt x="107" y="156"/>
                  <a:pt x="109" y="156"/>
                </a:cubicBezTo>
                <a:cubicBezTo>
                  <a:pt x="109" y="156"/>
                  <a:pt x="112" y="157"/>
                  <a:pt x="113" y="157"/>
                </a:cubicBezTo>
                <a:cubicBezTo>
                  <a:pt x="116" y="158"/>
                  <a:pt x="119" y="162"/>
                  <a:pt x="119" y="165"/>
                </a:cubicBezTo>
                <a:cubicBezTo>
                  <a:pt x="119" y="168"/>
                  <a:pt x="119" y="168"/>
                  <a:pt x="119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5"/>
                  <a:pt x="82" y="165"/>
                  <a:pt x="82" y="165"/>
                </a:cubicBezTo>
                <a:cubicBezTo>
                  <a:pt x="82" y="162"/>
                  <a:pt x="85" y="158"/>
                  <a:pt x="88" y="157"/>
                </a:cubicBezTo>
                <a:cubicBezTo>
                  <a:pt x="89" y="157"/>
                  <a:pt x="93" y="156"/>
                  <a:pt x="93" y="156"/>
                </a:cubicBezTo>
                <a:cubicBezTo>
                  <a:pt x="95" y="156"/>
                  <a:pt x="96" y="155"/>
                  <a:pt x="96" y="153"/>
                </a:cubicBezTo>
                <a:cubicBezTo>
                  <a:pt x="96" y="153"/>
                  <a:pt x="96" y="153"/>
                  <a:pt x="96" y="153"/>
                </a:cubicBezTo>
                <a:cubicBezTo>
                  <a:pt x="96" y="153"/>
                  <a:pt x="96" y="152"/>
                  <a:pt x="96" y="152"/>
                </a:cubicBezTo>
                <a:cubicBezTo>
                  <a:pt x="95" y="150"/>
                  <a:pt x="94" y="149"/>
                  <a:pt x="93" y="147"/>
                </a:cubicBezTo>
                <a:cubicBezTo>
                  <a:pt x="92" y="146"/>
                  <a:pt x="91" y="144"/>
                  <a:pt x="91" y="143"/>
                </a:cubicBezTo>
                <a:cubicBezTo>
                  <a:pt x="91" y="142"/>
                  <a:pt x="91" y="141"/>
                  <a:pt x="92" y="141"/>
                </a:cubicBezTo>
                <a:cubicBezTo>
                  <a:pt x="92" y="138"/>
                  <a:pt x="92" y="138"/>
                  <a:pt x="92" y="138"/>
                </a:cubicBezTo>
                <a:cubicBezTo>
                  <a:pt x="92" y="133"/>
                  <a:pt x="96" y="129"/>
                  <a:pt x="101" y="129"/>
                </a:cubicBezTo>
                <a:cubicBezTo>
                  <a:pt x="106" y="129"/>
                  <a:pt x="110" y="133"/>
                  <a:pt x="110" y="138"/>
                </a:cubicBezTo>
                <a:close/>
                <a:moveTo>
                  <a:pt x="188" y="168"/>
                </a:moveTo>
                <a:cubicBezTo>
                  <a:pt x="151" y="168"/>
                  <a:pt x="151" y="168"/>
                  <a:pt x="151" y="168"/>
                </a:cubicBezTo>
                <a:cubicBezTo>
                  <a:pt x="151" y="165"/>
                  <a:pt x="151" y="165"/>
                  <a:pt x="151" y="165"/>
                </a:cubicBezTo>
                <a:cubicBezTo>
                  <a:pt x="151" y="162"/>
                  <a:pt x="154" y="158"/>
                  <a:pt x="157" y="157"/>
                </a:cubicBezTo>
                <a:cubicBezTo>
                  <a:pt x="158" y="157"/>
                  <a:pt x="161" y="156"/>
                  <a:pt x="161" y="156"/>
                </a:cubicBezTo>
                <a:cubicBezTo>
                  <a:pt x="163" y="156"/>
                  <a:pt x="164" y="155"/>
                  <a:pt x="164" y="153"/>
                </a:cubicBezTo>
                <a:cubicBezTo>
                  <a:pt x="164" y="153"/>
                  <a:pt x="164" y="153"/>
                  <a:pt x="164" y="153"/>
                </a:cubicBezTo>
                <a:cubicBezTo>
                  <a:pt x="164" y="153"/>
                  <a:pt x="164" y="152"/>
                  <a:pt x="164" y="152"/>
                </a:cubicBezTo>
                <a:cubicBezTo>
                  <a:pt x="163" y="150"/>
                  <a:pt x="163" y="149"/>
                  <a:pt x="162" y="147"/>
                </a:cubicBezTo>
                <a:cubicBezTo>
                  <a:pt x="160" y="146"/>
                  <a:pt x="159" y="144"/>
                  <a:pt x="159" y="143"/>
                </a:cubicBezTo>
                <a:cubicBezTo>
                  <a:pt x="159" y="142"/>
                  <a:pt x="160" y="141"/>
                  <a:pt x="160" y="141"/>
                </a:cubicBezTo>
                <a:cubicBezTo>
                  <a:pt x="160" y="138"/>
                  <a:pt x="160" y="138"/>
                  <a:pt x="160" y="138"/>
                </a:cubicBezTo>
                <a:cubicBezTo>
                  <a:pt x="160" y="133"/>
                  <a:pt x="164" y="129"/>
                  <a:pt x="169" y="129"/>
                </a:cubicBezTo>
                <a:cubicBezTo>
                  <a:pt x="174" y="129"/>
                  <a:pt x="178" y="133"/>
                  <a:pt x="178" y="138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179" y="141"/>
                  <a:pt x="179" y="142"/>
                  <a:pt x="179" y="143"/>
                </a:cubicBezTo>
                <a:cubicBezTo>
                  <a:pt x="179" y="144"/>
                  <a:pt x="178" y="146"/>
                  <a:pt x="177" y="147"/>
                </a:cubicBezTo>
                <a:cubicBezTo>
                  <a:pt x="176" y="149"/>
                  <a:pt x="175" y="150"/>
                  <a:pt x="174" y="152"/>
                </a:cubicBezTo>
                <a:cubicBezTo>
                  <a:pt x="174" y="152"/>
                  <a:pt x="174" y="153"/>
                  <a:pt x="174" y="153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74" y="155"/>
                  <a:pt x="175" y="156"/>
                  <a:pt x="177" y="156"/>
                </a:cubicBezTo>
                <a:cubicBezTo>
                  <a:pt x="177" y="156"/>
                  <a:pt x="180" y="157"/>
                  <a:pt x="182" y="157"/>
                </a:cubicBezTo>
                <a:cubicBezTo>
                  <a:pt x="185" y="158"/>
                  <a:pt x="188" y="162"/>
                  <a:pt x="188" y="165"/>
                </a:cubicBezTo>
                <a:lnTo>
                  <a:pt x="188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CB9"/>
              </a:solidFill>
              <a:cs typeface="Arial"/>
            </a:endParaRPr>
          </a:p>
        </p:txBody>
      </p:sp>
      <p:sp>
        <p:nvSpPr>
          <p:cNvPr id="93" name="Freeform 478">
            <a:extLst>
              <a:ext uri="{FF2B5EF4-FFF2-40B4-BE49-F238E27FC236}">
                <a16:creationId xmlns:a16="http://schemas.microsoft.com/office/drawing/2014/main" id="{4AC246F3-E63F-C9BF-15FB-6E33B1AE246F}"/>
              </a:ext>
            </a:extLst>
          </p:cNvPr>
          <p:cNvSpPr>
            <a:spLocks noEditPoints="1"/>
          </p:cNvSpPr>
          <p:nvPr/>
        </p:nvSpPr>
        <p:spPr bwMode="auto">
          <a:xfrm>
            <a:off x="4400408" y="4786818"/>
            <a:ext cx="842146" cy="713908"/>
          </a:xfrm>
          <a:custGeom>
            <a:avLst/>
            <a:gdLst>
              <a:gd name="T0" fmla="*/ 167 w 200"/>
              <a:gd name="T1" fmla="*/ 119 h 181"/>
              <a:gd name="T2" fmla="*/ 148 w 200"/>
              <a:gd name="T3" fmla="*/ 95 h 181"/>
              <a:gd name="T4" fmla="*/ 121 w 200"/>
              <a:gd name="T5" fmla="*/ 72 h 181"/>
              <a:gd name="T6" fmla="*/ 113 w 200"/>
              <a:gd name="T7" fmla="*/ 63 h 181"/>
              <a:gd name="T8" fmla="*/ 119 w 200"/>
              <a:gd name="T9" fmla="*/ 47 h 181"/>
              <a:gd name="T10" fmla="*/ 124 w 200"/>
              <a:gd name="T11" fmla="*/ 31 h 181"/>
              <a:gd name="T12" fmla="*/ 101 w 200"/>
              <a:gd name="T13" fmla="*/ 0 h 181"/>
              <a:gd name="T14" fmla="*/ 77 w 200"/>
              <a:gd name="T15" fmla="*/ 31 h 181"/>
              <a:gd name="T16" fmla="*/ 82 w 200"/>
              <a:gd name="T17" fmla="*/ 47 h 181"/>
              <a:gd name="T18" fmla="*/ 88 w 200"/>
              <a:gd name="T19" fmla="*/ 63 h 181"/>
              <a:gd name="T20" fmla="*/ 80 w 200"/>
              <a:gd name="T21" fmla="*/ 72 h 181"/>
              <a:gd name="T22" fmla="*/ 53 w 200"/>
              <a:gd name="T23" fmla="*/ 95 h 181"/>
              <a:gd name="T24" fmla="*/ 33 w 200"/>
              <a:gd name="T25" fmla="*/ 119 h 181"/>
              <a:gd name="T26" fmla="*/ 0 w 200"/>
              <a:gd name="T27" fmla="*/ 150 h 181"/>
              <a:gd name="T28" fmla="*/ 62 w 200"/>
              <a:gd name="T29" fmla="*/ 150 h 181"/>
              <a:gd name="T30" fmla="*/ 60 w 200"/>
              <a:gd name="T31" fmla="*/ 101 h 181"/>
              <a:gd name="T32" fmla="*/ 97 w 200"/>
              <a:gd name="T33" fmla="*/ 119 h 181"/>
              <a:gd name="T34" fmla="*/ 101 w 200"/>
              <a:gd name="T35" fmla="*/ 181 h 181"/>
              <a:gd name="T36" fmla="*/ 104 w 200"/>
              <a:gd name="T37" fmla="*/ 119 h 181"/>
              <a:gd name="T38" fmla="*/ 140 w 200"/>
              <a:gd name="T39" fmla="*/ 101 h 181"/>
              <a:gd name="T40" fmla="*/ 138 w 200"/>
              <a:gd name="T41" fmla="*/ 150 h 181"/>
              <a:gd name="T42" fmla="*/ 200 w 200"/>
              <a:gd name="T43" fmla="*/ 150 h 181"/>
              <a:gd name="T44" fmla="*/ 43 w 200"/>
              <a:gd name="T45" fmla="*/ 157 h 181"/>
              <a:gd name="T46" fmla="*/ 49 w 200"/>
              <a:gd name="T47" fmla="*/ 168 h 181"/>
              <a:gd name="T48" fmla="*/ 13 w 200"/>
              <a:gd name="T49" fmla="*/ 165 h 181"/>
              <a:gd name="T50" fmla="*/ 23 w 200"/>
              <a:gd name="T51" fmla="*/ 156 h 181"/>
              <a:gd name="T52" fmla="*/ 26 w 200"/>
              <a:gd name="T53" fmla="*/ 153 h 181"/>
              <a:gd name="T54" fmla="*/ 24 w 200"/>
              <a:gd name="T55" fmla="*/ 147 h 181"/>
              <a:gd name="T56" fmla="*/ 22 w 200"/>
              <a:gd name="T57" fmla="*/ 141 h 181"/>
              <a:gd name="T58" fmla="*/ 31 w 200"/>
              <a:gd name="T59" fmla="*/ 129 h 181"/>
              <a:gd name="T60" fmla="*/ 40 w 200"/>
              <a:gd name="T61" fmla="*/ 141 h 181"/>
              <a:gd name="T62" fmla="*/ 38 w 200"/>
              <a:gd name="T63" fmla="*/ 147 h 181"/>
              <a:gd name="T64" fmla="*/ 36 w 200"/>
              <a:gd name="T65" fmla="*/ 153 h 181"/>
              <a:gd name="T66" fmla="*/ 39 w 200"/>
              <a:gd name="T67" fmla="*/ 156 h 181"/>
              <a:gd name="T68" fmla="*/ 110 w 200"/>
              <a:gd name="T69" fmla="*/ 138 h 181"/>
              <a:gd name="T70" fmla="*/ 110 w 200"/>
              <a:gd name="T71" fmla="*/ 143 h 181"/>
              <a:gd name="T72" fmla="*/ 106 w 200"/>
              <a:gd name="T73" fmla="*/ 152 h 181"/>
              <a:gd name="T74" fmla="*/ 106 w 200"/>
              <a:gd name="T75" fmla="*/ 153 h 181"/>
              <a:gd name="T76" fmla="*/ 113 w 200"/>
              <a:gd name="T77" fmla="*/ 157 h 181"/>
              <a:gd name="T78" fmla="*/ 119 w 200"/>
              <a:gd name="T79" fmla="*/ 168 h 181"/>
              <a:gd name="T80" fmla="*/ 82 w 200"/>
              <a:gd name="T81" fmla="*/ 165 h 181"/>
              <a:gd name="T82" fmla="*/ 93 w 200"/>
              <a:gd name="T83" fmla="*/ 156 h 181"/>
              <a:gd name="T84" fmla="*/ 96 w 200"/>
              <a:gd name="T85" fmla="*/ 153 h 181"/>
              <a:gd name="T86" fmla="*/ 93 w 200"/>
              <a:gd name="T87" fmla="*/ 147 h 181"/>
              <a:gd name="T88" fmla="*/ 92 w 200"/>
              <a:gd name="T89" fmla="*/ 141 h 181"/>
              <a:gd name="T90" fmla="*/ 101 w 200"/>
              <a:gd name="T91" fmla="*/ 129 h 181"/>
              <a:gd name="T92" fmla="*/ 188 w 200"/>
              <a:gd name="T93" fmla="*/ 168 h 181"/>
              <a:gd name="T94" fmla="*/ 151 w 200"/>
              <a:gd name="T95" fmla="*/ 165 h 181"/>
              <a:gd name="T96" fmla="*/ 161 w 200"/>
              <a:gd name="T97" fmla="*/ 156 h 181"/>
              <a:gd name="T98" fmla="*/ 164 w 200"/>
              <a:gd name="T99" fmla="*/ 153 h 181"/>
              <a:gd name="T100" fmla="*/ 162 w 200"/>
              <a:gd name="T101" fmla="*/ 147 h 181"/>
              <a:gd name="T102" fmla="*/ 160 w 200"/>
              <a:gd name="T103" fmla="*/ 141 h 181"/>
              <a:gd name="T104" fmla="*/ 169 w 200"/>
              <a:gd name="T105" fmla="*/ 129 h 181"/>
              <a:gd name="T106" fmla="*/ 178 w 200"/>
              <a:gd name="T107" fmla="*/ 141 h 181"/>
              <a:gd name="T108" fmla="*/ 177 w 200"/>
              <a:gd name="T109" fmla="*/ 147 h 181"/>
              <a:gd name="T110" fmla="*/ 174 w 200"/>
              <a:gd name="T111" fmla="*/ 153 h 181"/>
              <a:gd name="T112" fmla="*/ 177 w 200"/>
              <a:gd name="T113" fmla="*/ 156 h 181"/>
              <a:gd name="T114" fmla="*/ 188 w 200"/>
              <a:gd name="T115" fmla="*/ 16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" h="181">
                <a:moveTo>
                  <a:pt x="169" y="119"/>
                </a:moveTo>
                <a:cubicBezTo>
                  <a:pt x="168" y="119"/>
                  <a:pt x="168" y="119"/>
                  <a:pt x="167" y="119"/>
                </a:cubicBezTo>
                <a:cubicBezTo>
                  <a:pt x="148" y="101"/>
                  <a:pt x="148" y="101"/>
                  <a:pt x="148" y="101"/>
                </a:cubicBezTo>
                <a:cubicBezTo>
                  <a:pt x="148" y="95"/>
                  <a:pt x="148" y="95"/>
                  <a:pt x="148" y="95"/>
                </a:cubicBezTo>
                <a:cubicBezTo>
                  <a:pt x="148" y="85"/>
                  <a:pt x="142" y="77"/>
                  <a:pt x="133" y="75"/>
                </a:cubicBezTo>
                <a:cubicBezTo>
                  <a:pt x="130" y="74"/>
                  <a:pt x="121" y="72"/>
                  <a:pt x="121" y="72"/>
                </a:cubicBezTo>
                <a:cubicBezTo>
                  <a:pt x="117" y="71"/>
                  <a:pt x="113" y="69"/>
                  <a:pt x="113" y="6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13" y="62"/>
                  <a:pt x="113" y="61"/>
                  <a:pt x="113" y="60"/>
                </a:cubicBezTo>
                <a:cubicBezTo>
                  <a:pt x="116" y="56"/>
                  <a:pt x="118" y="52"/>
                  <a:pt x="119" y="47"/>
                </a:cubicBezTo>
                <a:cubicBezTo>
                  <a:pt x="124" y="44"/>
                  <a:pt x="126" y="41"/>
                  <a:pt x="126" y="37"/>
                </a:cubicBezTo>
                <a:cubicBezTo>
                  <a:pt x="126" y="35"/>
                  <a:pt x="126" y="33"/>
                  <a:pt x="124" y="31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10"/>
                  <a:pt x="114" y="0"/>
                  <a:pt x="101" y="0"/>
                </a:cubicBezTo>
                <a:cubicBezTo>
                  <a:pt x="88" y="0"/>
                  <a:pt x="77" y="10"/>
                  <a:pt x="77" y="23"/>
                </a:cubicBezTo>
                <a:cubicBezTo>
                  <a:pt x="77" y="31"/>
                  <a:pt x="77" y="31"/>
                  <a:pt x="77" y="31"/>
                </a:cubicBezTo>
                <a:cubicBezTo>
                  <a:pt x="76" y="33"/>
                  <a:pt x="75" y="35"/>
                  <a:pt x="75" y="37"/>
                </a:cubicBezTo>
                <a:cubicBezTo>
                  <a:pt x="75" y="41"/>
                  <a:pt x="78" y="44"/>
                  <a:pt x="82" y="47"/>
                </a:cubicBezTo>
                <a:cubicBezTo>
                  <a:pt x="84" y="52"/>
                  <a:pt x="85" y="56"/>
                  <a:pt x="88" y="60"/>
                </a:cubicBezTo>
                <a:cubicBezTo>
                  <a:pt x="88" y="61"/>
                  <a:pt x="88" y="62"/>
                  <a:pt x="88" y="63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69"/>
                  <a:pt x="85" y="71"/>
                  <a:pt x="80" y="72"/>
                </a:cubicBezTo>
                <a:cubicBezTo>
                  <a:pt x="80" y="72"/>
                  <a:pt x="72" y="74"/>
                  <a:pt x="69" y="75"/>
                </a:cubicBezTo>
                <a:cubicBezTo>
                  <a:pt x="60" y="77"/>
                  <a:pt x="53" y="85"/>
                  <a:pt x="53" y="95"/>
                </a:cubicBezTo>
                <a:cubicBezTo>
                  <a:pt x="53" y="99"/>
                  <a:pt x="53" y="99"/>
                  <a:pt x="53" y="99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3" y="119"/>
                  <a:pt x="32" y="119"/>
                  <a:pt x="31" y="119"/>
                </a:cubicBezTo>
                <a:cubicBezTo>
                  <a:pt x="14" y="119"/>
                  <a:pt x="0" y="133"/>
                  <a:pt x="0" y="150"/>
                </a:cubicBezTo>
                <a:cubicBezTo>
                  <a:pt x="0" y="167"/>
                  <a:pt x="14" y="181"/>
                  <a:pt x="31" y="181"/>
                </a:cubicBezTo>
                <a:cubicBezTo>
                  <a:pt x="48" y="181"/>
                  <a:pt x="62" y="167"/>
                  <a:pt x="62" y="150"/>
                </a:cubicBezTo>
                <a:cubicBezTo>
                  <a:pt x="62" y="136"/>
                  <a:pt x="53" y="125"/>
                  <a:pt x="41" y="121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82" y="121"/>
                  <a:pt x="70" y="134"/>
                  <a:pt x="70" y="150"/>
                </a:cubicBezTo>
                <a:cubicBezTo>
                  <a:pt x="70" y="167"/>
                  <a:pt x="84" y="181"/>
                  <a:pt x="101" y="181"/>
                </a:cubicBezTo>
                <a:cubicBezTo>
                  <a:pt x="118" y="181"/>
                  <a:pt x="132" y="167"/>
                  <a:pt x="132" y="150"/>
                </a:cubicBezTo>
                <a:cubicBezTo>
                  <a:pt x="132" y="134"/>
                  <a:pt x="119" y="121"/>
                  <a:pt x="104" y="119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59" y="121"/>
                  <a:pt x="159" y="121"/>
                  <a:pt x="159" y="121"/>
                </a:cubicBezTo>
                <a:cubicBezTo>
                  <a:pt x="147" y="125"/>
                  <a:pt x="138" y="136"/>
                  <a:pt x="138" y="150"/>
                </a:cubicBezTo>
                <a:cubicBezTo>
                  <a:pt x="138" y="167"/>
                  <a:pt x="152" y="181"/>
                  <a:pt x="169" y="181"/>
                </a:cubicBezTo>
                <a:cubicBezTo>
                  <a:pt x="186" y="181"/>
                  <a:pt x="200" y="167"/>
                  <a:pt x="200" y="150"/>
                </a:cubicBezTo>
                <a:cubicBezTo>
                  <a:pt x="200" y="133"/>
                  <a:pt x="186" y="119"/>
                  <a:pt x="169" y="119"/>
                </a:cubicBezTo>
                <a:close/>
                <a:moveTo>
                  <a:pt x="43" y="157"/>
                </a:moveTo>
                <a:cubicBezTo>
                  <a:pt x="47" y="158"/>
                  <a:pt x="49" y="162"/>
                  <a:pt x="49" y="165"/>
                </a:cubicBezTo>
                <a:cubicBezTo>
                  <a:pt x="49" y="168"/>
                  <a:pt x="49" y="168"/>
                  <a:pt x="49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3" y="165"/>
                  <a:pt x="13" y="165"/>
                  <a:pt x="13" y="165"/>
                </a:cubicBezTo>
                <a:cubicBezTo>
                  <a:pt x="13" y="162"/>
                  <a:pt x="15" y="158"/>
                  <a:pt x="19" y="157"/>
                </a:cubicBezTo>
                <a:cubicBezTo>
                  <a:pt x="20" y="157"/>
                  <a:pt x="23" y="156"/>
                  <a:pt x="23" y="156"/>
                </a:cubicBezTo>
                <a:cubicBezTo>
                  <a:pt x="25" y="156"/>
                  <a:pt x="26" y="155"/>
                  <a:pt x="26" y="153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6" y="152"/>
                </a:cubicBezTo>
                <a:cubicBezTo>
                  <a:pt x="25" y="150"/>
                  <a:pt x="25" y="149"/>
                  <a:pt x="24" y="147"/>
                </a:cubicBezTo>
                <a:cubicBezTo>
                  <a:pt x="22" y="146"/>
                  <a:pt x="21" y="144"/>
                  <a:pt x="21" y="143"/>
                </a:cubicBezTo>
                <a:cubicBezTo>
                  <a:pt x="21" y="142"/>
                  <a:pt x="21" y="141"/>
                  <a:pt x="22" y="141"/>
                </a:cubicBezTo>
                <a:cubicBezTo>
                  <a:pt x="22" y="138"/>
                  <a:pt x="22" y="138"/>
                  <a:pt x="22" y="138"/>
                </a:cubicBezTo>
                <a:cubicBezTo>
                  <a:pt x="22" y="133"/>
                  <a:pt x="26" y="129"/>
                  <a:pt x="31" y="129"/>
                </a:cubicBezTo>
                <a:cubicBezTo>
                  <a:pt x="36" y="129"/>
                  <a:pt x="40" y="133"/>
                  <a:pt x="40" y="13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1"/>
                  <a:pt x="41" y="142"/>
                  <a:pt x="41" y="143"/>
                </a:cubicBezTo>
                <a:cubicBezTo>
                  <a:pt x="41" y="144"/>
                  <a:pt x="40" y="146"/>
                  <a:pt x="38" y="147"/>
                </a:cubicBezTo>
                <a:cubicBezTo>
                  <a:pt x="38" y="149"/>
                  <a:pt x="37" y="150"/>
                  <a:pt x="36" y="152"/>
                </a:cubicBezTo>
                <a:cubicBezTo>
                  <a:pt x="36" y="152"/>
                  <a:pt x="36" y="153"/>
                  <a:pt x="36" y="153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36" y="155"/>
                  <a:pt x="37" y="156"/>
                  <a:pt x="39" y="156"/>
                </a:cubicBezTo>
                <a:cubicBezTo>
                  <a:pt x="39" y="156"/>
                  <a:pt x="42" y="157"/>
                  <a:pt x="43" y="157"/>
                </a:cubicBezTo>
                <a:close/>
                <a:moveTo>
                  <a:pt x="110" y="138"/>
                </a:moveTo>
                <a:cubicBezTo>
                  <a:pt x="110" y="141"/>
                  <a:pt x="110" y="141"/>
                  <a:pt x="110" y="141"/>
                </a:cubicBezTo>
                <a:cubicBezTo>
                  <a:pt x="110" y="141"/>
                  <a:pt x="110" y="142"/>
                  <a:pt x="110" y="143"/>
                </a:cubicBezTo>
                <a:cubicBezTo>
                  <a:pt x="110" y="144"/>
                  <a:pt x="109" y="146"/>
                  <a:pt x="108" y="147"/>
                </a:cubicBezTo>
                <a:cubicBezTo>
                  <a:pt x="107" y="149"/>
                  <a:pt x="106" y="150"/>
                  <a:pt x="106" y="152"/>
                </a:cubicBezTo>
                <a:cubicBezTo>
                  <a:pt x="106" y="152"/>
                  <a:pt x="106" y="153"/>
                  <a:pt x="106" y="153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5"/>
                  <a:pt x="107" y="156"/>
                  <a:pt x="109" y="156"/>
                </a:cubicBezTo>
                <a:cubicBezTo>
                  <a:pt x="109" y="156"/>
                  <a:pt x="112" y="157"/>
                  <a:pt x="113" y="157"/>
                </a:cubicBezTo>
                <a:cubicBezTo>
                  <a:pt x="116" y="158"/>
                  <a:pt x="119" y="162"/>
                  <a:pt x="119" y="165"/>
                </a:cubicBezTo>
                <a:cubicBezTo>
                  <a:pt x="119" y="168"/>
                  <a:pt x="119" y="168"/>
                  <a:pt x="119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5"/>
                  <a:pt x="82" y="165"/>
                  <a:pt x="82" y="165"/>
                </a:cubicBezTo>
                <a:cubicBezTo>
                  <a:pt x="82" y="162"/>
                  <a:pt x="85" y="158"/>
                  <a:pt x="88" y="157"/>
                </a:cubicBezTo>
                <a:cubicBezTo>
                  <a:pt x="89" y="157"/>
                  <a:pt x="93" y="156"/>
                  <a:pt x="93" y="156"/>
                </a:cubicBezTo>
                <a:cubicBezTo>
                  <a:pt x="95" y="156"/>
                  <a:pt x="96" y="155"/>
                  <a:pt x="96" y="153"/>
                </a:cubicBezTo>
                <a:cubicBezTo>
                  <a:pt x="96" y="153"/>
                  <a:pt x="96" y="153"/>
                  <a:pt x="96" y="153"/>
                </a:cubicBezTo>
                <a:cubicBezTo>
                  <a:pt x="96" y="153"/>
                  <a:pt x="96" y="152"/>
                  <a:pt x="96" y="152"/>
                </a:cubicBezTo>
                <a:cubicBezTo>
                  <a:pt x="95" y="150"/>
                  <a:pt x="94" y="149"/>
                  <a:pt x="93" y="147"/>
                </a:cubicBezTo>
                <a:cubicBezTo>
                  <a:pt x="92" y="146"/>
                  <a:pt x="91" y="144"/>
                  <a:pt x="91" y="143"/>
                </a:cubicBezTo>
                <a:cubicBezTo>
                  <a:pt x="91" y="142"/>
                  <a:pt x="91" y="141"/>
                  <a:pt x="92" y="141"/>
                </a:cubicBezTo>
                <a:cubicBezTo>
                  <a:pt x="92" y="138"/>
                  <a:pt x="92" y="138"/>
                  <a:pt x="92" y="138"/>
                </a:cubicBezTo>
                <a:cubicBezTo>
                  <a:pt x="92" y="133"/>
                  <a:pt x="96" y="129"/>
                  <a:pt x="101" y="129"/>
                </a:cubicBezTo>
                <a:cubicBezTo>
                  <a:pt x="106" y="129"/>
                  <a:pt x="110" y="133"/>
                  <a:pt x="110" y="138"/>
                </a:cubicBezTo>
                <a:close/>
                <a:moveTo>
                  <a:pt x="188" y="168"/>
                </a:moveTo>
                <a:cubicBezTo>
                  <a:pt x="151" y="168"/>
                  <a:pt x="151" y="168"/>
                  <a:pt x="151" y="168"/>
                </a:cubicBezTo>
                <a:cubicBezTo>
                  <a:pt x="151" y="165"/>
                  <a:pt x="151" y="165"/>
                  <a:pt x="151" y="165"/>
                </a:cubicBezTo>
                <a:cubicBezTo>
                  <a:pt x="151" y="162"/>
                  <a:pt x="154" y="158"/>
                  <a:pt x="157" y="157"/>
                </a:cubicBezTo>
                <a:cubicBezTo>
                  <a:pt x="158" y="157"/>
                  <a:pt x="161" y="156"/>
                  <a:pt x="161" y="156"/>
                </a:cubicBezTo>
                <a:cubicBezTo>
                  <a:pt x="163" y="156"/>
                  <a:pt x="164" y="155"/>
                  <a:pt x="164" y="153"/>
                </a:cubicBezTo>
                <a:cubicBezTo>
                  <a:pt x="164" y="153"/>
                  <a:pt x="164" y="153"/>
                  <a:pt x="164" y="153"/>
                </a:cubicBezTo>
                <a:cubicBezTo>
                  <a:pt x="164" y="153"/>
                  <a:pt x="164" y="152"/>
                  <a:pt x="164" y="152"/>
                </a:cubicBezTo>
                <a:cubicBezTo>
                  <a:pt x="163" y="150"/>
                  <a:pt x="163" y="149"/>
                  <a:pt x="162" y="147"/>
                </a:cubicBezTo>
                <a:cubicBezTo>
                  <a:pt x="160" y="146"/>
                  <a:pt x="159" y="144"/>
                  <a:pt x="159" y="143"/>
                </a:cubicBezTo>
                <a:cubicBezTo>
                  <a:pt x="159" y="142"/>
                  <a:pt x="160" y="141"/>
                  <a:pt x="160" y="141"/>
                </a:cubicBezTo>
                <a:cubicBezTo>
                  <a:pt x="160" y="138"/>
                  <a:pt x="160" y="138"/>
                  <a:pt x="160" y="138"/>
                </a:cubicBezTo>
                <a:cubicBezTo>
                  <a:pt x="160" y="133"/>
                  <a:pt x="164" y="129"/>
                  <a:pt x="169" y="129"/>
                </a:cubicBezTo>
                <a:cubicBezTo>
                  <a:pt x="174" y="129"/>
                  <a:pt x="178" y="133"/>
                  <a:pt x="178" y="138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179" y="141"/>
                  <a:pt x="179" y="142"/>
                  <a:pt x="179" y="143"/>
                </a:cubicBezTo>
                <a:cubicBezTo>
                  <a:pt x="179" y="144"/>
                  <a:pt x="178" y="146"/>
                  <a:pt x="177" y="147"/>
                </a:cubicBezTo>
                <a:cubicBezTo>
                  <a:pt x="176" y="149"/>
                  <a:pt x="175" y="150"/>
                  <a:pt x="174" y="152"/>
                </a:cubicBezTo>
                <a:cubicBezTo>
                  <a:pt x="174" y="152"/>
                  <a:pt x="174" y="153"/>
                  <a:pt x="174" y="153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74" y="155"/>
                  <a:pt x="175" y="156"/>
                  <a:pt x="177" y="156"/>
                </a:cubicBezTo>
                <a:cubicBezTo>
                  <a:pt x="177" y="156"/>
                  <a:pt x="180" y="157"/>
                  <a:pt x="182" y="157"/>
                </a:cubicBezTo>
                <a:cubicBezTo>
                  <a:pt x="185" y="158"/>
                  <a:pt x="188" y="162"/>
                  <a:pt x="188" y="165"/>
                </a:cubicBezTo>
                <a:lnTo>
                  <a:pt x="188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CB9"/>
              </a:solidFill>
              <a:cs typeface="Arial"/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D9A73DDB-D820-C852-10E2-8D1115CF04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8915482"/>
              </p:ext>
            </p:extLst>
          </p:nvPr>
        </p:nvGraphicFramePr>
        <p:xfrm>
          <a:off x="315725" y="159136"/>
          <a:ext cx="11566896" cy="5959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5632">
                  <a:extLst>
                    <a:ext uri="{9D8B030D-6E8A-4147-A177-3AD203B41FA5}">
                      <a16:colId xmlns:a16="http://schemas.microsoft.com/office/drawing/2014/main" val="2391812001"/>
                    </a:ext>
                  </a:extLst>
                </a:gridCol>
                <a:gridCol w="3855632">
                  <a:extLst>
                    <a:ext uri="{9D8B030D-6E8A-4147-A177-3AD203B41FA5}">
                      <a16:colId xmlns:a16="http://schemas.microsoft.com/office/drawing/2014/main" val="2096325081"/>
                    </a:ext>
                  </a:extLst>
                </a:gridCol>
                <a:gridCol w="3855632">
                  <a:extLst>
                    <a:ext uri="{9D8B030D-6E8A-4147-A177-3AD203B41FA5}">
                      <a16:colId xmlns:a16="http://schemas.microsoft.com/office/drawing/2014/main" val="4017760578"/>
                    </a:ext>
                  </a:extLst>
                </a:gridCol>
              </a:tblGrid>
              <a:tr h="40278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Security Request Forms</a:t>
                      </a:r>
                      <a:endParaRPr lang="en-US" sz="20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Description</a:t>
                      </a:r>
                      <a:endParaRPr lang="en-US" sz="20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Used By:</a:t>
                      </a:r>
                      <a:endParaRPr lang="en-US" sz="20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5944637"/>
                  </a:ext>
                </a:extLst>
              </a:tr>
              <a:tr h="1625041">
                <a:tc>
                  <a:txBody>
                    <a:bodyPr/>
                    <a:lstStyle/>
                    <a:p>
                      <a:r>
                        <a:rPr lang="en-US" sz="1600"/>
                        <a:t>Hybrid Sign On Request Form</a:t>
                      </a:r>
                      <a:endParaRPr lang="en-US" sz="16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</a:rPr>
                        <a:t>Used by HR Partners at Single Sign On (SSO) agencies when an employee needs to change their login from SSO to Native Login or vice versa.</a:t>
                      </a:r>
                      <a:endParaRPr lang="en-US" sz="16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</a:rPr>
                        <a:t>DBHDD, DJJ, DNR, GDC, GVS,  PAC, and DOL/OAG</a:t>
                      </a:r>
                      <a:endParaRPr lang="en-US" sz="16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9456332"/>
                  </a:ext>
                </a:extLst>
              </a:tr>
              <a:tr h="1111138">
                <a:tc>
                  <a:txBody>
                    <a:bodyPr/>
                    <a:lstStyle/>
                    <a:p>
                      <a:r>
                        <a:rPr lang="en-US" sz="1600"/>
                        <a:t>Role-based HCM Security Request Form</a:t>
                      </a:r>
                      <a:endParaRPr lang="en-US" sz="16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noProof="0">
                          <a:solidFill>
                            <a:schemeClr val="dk1"/>
                          </a:solidFill>
                          <a:effectLst/>
                        </a:rPr>
                        <a:t>Request access for positions requiring Role-based assignments within the FIN/PROC application for GA@WORK.</a:t>
                      </a:r>
                    </a:p>
                    <a:p>
                      <a:pPr lvl="0">
                        <a:buNone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</a:rPr>
                        <a:t>Used by ASPs and Managers, at all agencies. </a:t>
                      </a:r>
                      <a:endParaRPr lang="en-US" sz="16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</a:rPr>
                        <a:t>All Agencies</a:t>
                      </a:r>
                      <a:endParaRPr lang="en-US" sz="16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108298"/>
                  </a:ext>
                </a:extLst>
              </a:tr>
              <a:tr h="1208362">
                <a:tc>
                  <a:txBody>
                    <a:bodyPr/>
                    <a:lstStyle/>
                    <a:p>
                      <a:r>
                        <a:rPr lang="en-US" sz="1600"/>
                        <a:t>Role-based FIN/PRO Security Request Form</a:t>
                      </a:r>
                      <a:endParaRPr lang="en-US" sz="16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noProof="0">
                          <a:solidFill>
                            <a:schemeClr val="dk1"/>
                          </a:solidFill>
                          <a:effectLst/>
                        </a:rPr>
                        <a:t>Request access for positions requiring Role-based assignments within the FIN/PROC application for GA@WORK. Used by ASPs and Managers, at all agencies. 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</a:rPr>
                        <a:t>All Agencies</a:t>
                      </a:r>
                      <a:endParaRPr lang="en-US" sz="16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0388500"/>
                  </a:ext>
                </a:extLst>
              </a:tr>
              <a:tr h="1208362">
                <a:tc>
                  <a:txBody>
                    <a:bodyPr/>
                    <a:lstStyle/>
                    <a:p>
                      <a:r>
                        <a:rPr lang="en-US" sz="1600"/>
                        <a:t>Role-based 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</a:rPr>
                        <a:t>PRO TGM Security Request Form</a:t>
                      </a:r>
                      <a:endParaRPr lang="en-US" sz="160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kern="1200" noProof="0">
                          <a:solidFill>
                            <a:schemeClr val="dk1"/>
                          </a:solidFill>
                          <a:effectLst/>
                        </a:rPr>
                        <a:t>Request access for positions requiring Role-based assignments within the FIN/PROC application for GA@WORK. Used by ASPs and Managers, at all agencies. 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</a:rPr>
                        <a:t>All Agencies</a:t>
                      </a:r>
                      <a:endParaRPr lang="en-US" sz="160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6111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4908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C129-E399-BA61-4F04-B63654979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1074A-6C15-71F7-52C2-A9EA78AB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8326"/>
            <a:ext cx="10515600" cy="11207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True or False: It is important to d</a:t>
            </a:r>
            <a:r>
              <a:rPr lang="en-US">
                <a:ea typeface="Calibri"/>
                <a:cs typeface="Calibri"/>
              </a:rPr>
              <a:t>ouble check to be sure the information is accurate for YOUR agency before you submit.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28A5BC-F0B7-9862-20EA-092DDE403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594492"/>
              </p:ext>
            </p:extLst>
          </p:nvPr>
        </p:nvGraphicFramePr>
        <p:xfrm>
          <a:off x="2313709" y="2282665"/>
          <a:ext cx="7564582" cy="2918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2291">
                  <a:extLst>
                    <a:ext uri="{9D8B030D-6E8A-4147-A177-3AD203B41FA5}">
                      <a16:colId xmlns:a16="http://schemas.microsoft.com/office/drawing/2014/main" val="1572364153"/>
                    </a:ext>
                  </a:extLst>
                </a:gridCol>
                <a:gridCol w="3782291">
                  <a:extLst>
                    <a:ext uri="{9D8B030D-6E8A-4147-A177-3AD203B41FA5}">
                      <a16:colId xmlns:a16="http://schemas.microsoft.com/office/drawing/2014/main" val="3824972872"/>
                    </a:ext>
                  </a:extLst>
                </a:gridCol>
              </a:tblGrid>
              <a:tr h="291869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True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False</a:t>
                      </a:r>
                    </a:p>
                  </a:txBody>
                  <a:tcPr anchor="ctr">
                    <a:solidFill>
                      <a:srgbClr val="E32D91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796392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C5CE46-35F6-D1B8-97A0-7D633989AED1}"/>
              </a:ext>
            </a:extLst>
          </p:cNvPr>
          <p:cNvSpPr/>
          <p:nvPr/>
        </p:nvSpPr>
        <p:spPr>
          <a:xfrm>
            <a:off x="3048000" y="2637110"/>
            <a:ext cx="2419350" cy="22098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620A1-1F23-E541-1FAA-8A99A87831B7}"/>
              </a:ext>
            </a:extLst>
          </p:cNvPr>
          <p:cNvSpPr txBox="1"/>
          <p:nvPr/>
        </p:nvSpPr>
        <p:spPr>
          <a:xfrm>
            <a:off x="2313709" y="5267141"/>
            <a:ext cx="7564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i="1"/>
              <a:t>True: It is important to d</a:t>
            </a:r>
            <a:r>
              <a:rPr lang="en-US" i="1">
                <a:ea typeface="Calibri"/>
                <a:cs typeface="Calibri"/>
              </a:rPr>
              <a:t>ouble check to be sure the information on the request you are submitting is accurate for YOUR agency before you submit.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14255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3C0AC-8952-9BDB-729A-AE54E3405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4EA8F-E7D7-0858-D6C6-61AB38D8C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39" y="1624457"/>
            <a:ext cx="1084316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>
                <a:latin typeface="Arial"/>
                <a:ea typeface="Calibri"/>
                <a:cs typeface="Calibri"/>
              </a:rPr>
              <a:t>Delegation of Authority allows a manager to assign work tasks to peers or a higher level such that work continues in their absence.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2800">
              <a:latin typeface="Arial"/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>
                <a:latin typeface="Arial"/>
                <a:ea typeface="Calibri"/>
                <a:cs typeface="Calibri"/>
              </a:rPr>
              <a:t>Examples: </a:t>
            </a:r>
          </a:p>
          <a:p>
            <a:pPr lvl="1"/>
            <a:r>
              <a:rPr lang="en-US">
                <a:latin typeface="Arial"/>
                <a:ea typeface="Calibri"/>
                <a:cs typeface="Calibri"/>
              </a:rPr>
              <a:t>Expense approvals</a:t>
            </a:r>
          </a:p>
          <a:p>
            <a:pPr lvl="1"/>
            <a:r>
              <a:rPr lang="en-US">
                <a:latin typeface="Arial"/>
                <a:ea typeface="Calibri"/>
                <a:cs typeface="Calibri"/>
              </a:rPr>
              <a:t>Time off requests</a:t>
            </a:r>
          </a:p>
          <a:p>
            <a:pPr lvl="1"/>
            <a:r>
              <a:rPr lang="en-US">
                <a:latin typeface="Arial"/>
                <a:ea typeface="Calibri"/>
                <a:cs typeface="Calibri"/>
              </a:rPr>
              <a:t>Performance reviews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6C3948-22AA-8F35-1E99-0B45D3CF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Delegation of Authority</a:t>
            </a:r>
          </a:p>
          <a:p>
            <a:endParaRPr lang="en-US" sz="3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935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66B56-DAED-66F3-C8F4-4D138268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6F2C61-21CD-89A9-CA0E-998CF415F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59" y="317143"/>
            <a:ext cx="1163102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New Delegation of Authority Responsibilities for ASPs</a:t>
            </a:r>
          </a:p>
          <a:p>
            <a:endParaRPr lang="en-US" sz="3600"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F901AC-572B-7654-3589-369972C5C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60" y="1624457"/>
            <a:ext cx="109432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>
                <a:latin typeface="Arial"/>
                <a:ea typeface="Calibri"/>
                <a:cs typeface="Calibri"/>
              </a:rPr>
              <a:t>Agency Security Partners are responsible to review and </a:t>
            </a:r>
            <a:r>
              <a:rPr lang="en-US">
                <a:latin typeface="Arial"/>
                <a:ea typeface="Calibri"/>
                <a:cs typeface="Calibri"/>
              </a:rPr>
              <a:t>confirm the</a:t>
            </a:r>
            <a:r>
              <a:rPr lang="en-US" sz="2800">
                <a:latin typeface="Arial"/>
                <a:ea typeface="Calibri"/>
                <a:cs typeface="Calibri"/>
              </a:rPr>
              <a:t> delegation of authorities submitted </a:t>
            </a:r>
            <a:r>
              <a:rPr lang="en-US">
                <a:latin typeface="Arial"/>
                <a:ea typeface="Calibri"/>
                <a:cs typeface="Calibri"/>
              </a:rPr>
              <a:t>is appropriate by</a:t>
            </a:r>
            <a:r>
              <a:rPr lang="en-US" sz="2800">
                <a:latin typeface="Arial"/>
                <a:ea typeface="Calibri"/>
                <a:cs typeface="Calibri"/>
              </a:rPr>
              <a:t> their agency personnel.</a:t>
            </a:r>
            <a:endParaRPr lang="en-US"/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2800">
              <a:latin typeface="Arial"/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>
                <a:latin typeface="Arial"/>
                <a:ea typeface="Calibri"/>
                <a:cs typeface="Calibri"/>
              </a:rPr>
              <a:t>Agency Security Partners must run a quarterly delegation of authority report to review and request changes.</a:t>
            </a:r>
          </a:p>
        </p:txBody>
      </p:sp>
    </p:spTree>
    <p:extLst>
      <p:ext uri="{BB962C8B-B14F-4D97-AF65-F5344CB8AC3E}">
        <p14:creationId xmlns:p14="http://schemas.microsoft.com/office/powerpoint/2010/main" val="1635583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C129-E399-BA61-4F04-B63654979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1074A-6C15-71F7-52C2-A9EA78AB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7904"/>
            <a:ext cx="10515600" cy="11207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/>
              <a:t>True or False</a:t>
            </a:r>
            <a:r>
              <a:rPr lang="en-US"/>
              <a:t>: Any role is responsible to r</a:t>
            </a:r>
            <a:r>
              <a:rPr lang="en-US" sz="2800">
                <a:latin typeface="Arial"/>
                <a:ea typeface="Calibri"/>
                <a:cs typeface="Calibri"/>
              </a:rPr>
              <a:t>eview and </a:t>
            </a:r>
            <a:r>
              <a:rPr lang="en-US">
                <a:latin typeface="Arial"/>
                <a:ea typeface="Calibri"/>
                <a:cs typeface="Calibri"/>
              </a:rPr>
              <a:t>confirm the</a:t>
            </a:r>
            <a:r>
              <a:rPr lang="en-US" sz="2800">
                <a:latin typeface="Arial"/>
                <a:ea typeface="Calibri"/>
                <a:cs typeface="Calibri"/>
              </a:rPr>
              <a:t> delegation of authorities submitted </a:t>
            </a:r>
            <a:r>
              <a:rPr lang="en-US">
                <a:latin typeface="Arial"/>
                <a:ea typeface="Calibri"/>
                <a:cs typeface="Calibri"/>
              </a:rPr>
              <a:t>is appropriate by</a:t>
            </a:r>
            <a:r>
              <a:rPr lang="en-US" sz="2800">
                <a:latin typeface="Arial"/>
                <a:ea typeface="Calibri"/>
                <a:cs typeface="Calibri"/>
              </a:rPr>
              <a:t> their agency personnel.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28A5BC-F0B7-9862-20EA-092DDE403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646147"/>
              </p:ext>
            </p:extLst>
          </p:nvPr>
        </p:nvGraphicFramePr>
        <p:xfrm>
          <a:off x="2313709" y="2543467"/>
          <a:ext cx="7564582" cy="2918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2291">
                  <a:extLst>
                    <a:ext uri="{9D8B030D-6E8A-4147-A177-3AD203B41FA5}">
                      <a16:colId xmlns:a16="http://schemas.microsoft.com/office/drawing/2014/main" val="1572364153"/>
                    </a:ext>
                  </a:extLst>
                </a:gridCol>
                <a:gridCol w="3782291">
                  <a:extLst>
                    <a:ext uri="{9D8B030D-6E8A-4147-A177-3AD203B41FA5}">
                      <a16:colId xmlns:a16="http://schemas.microsoft.com/office/drawing/2014/main" val="3824972872"/>
                    </a:ext>
                  </a:extLst>
                </a:gridCol>
              </a:tblGrid>
              <a:tr h="291869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True</a:t>
                      </a:r>
                    </a:p>
                  </a:txBody>
                  <a:tcPr anchor="ctr">
                    <a:solidFill>
                      <a:srgbClr val="4775E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False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796392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EA4520-CA16-0565-CAB0-81D7F104544C}"/>
              </a:ext>
            </a:extLst>
          </p:cNvPr>
          <p:cNvSpPr/>
          <p:nvPr/>
        </p:nvSpPr>
        <p:spPr>
          <a:xfrm>
            <a:off x="6772275" y="2897912"/>
            <a:ext cx="2419350" cy="22098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C4FF02-3B29-6BC0-C5CB-63B25CD9EB77}"/>
              </a:ext>
            </a:extLst>
          </p:cNvPr>
          <p:cNvSpPr txBox="1"/>
          <p:nvPr/>
        </p:nvSpPr>
        <p:spPr>
          <a:xfrm>
            <a:off x="2219325" y="5462157"/>
            <a:ext cx="76589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1" i="1"/>
              <a:t>False!</a:t>
            </a:r>
            <a:r>
              <a:rPr lang="en-US" i="1"/>
              <a:t> It is the agency security partner who is responsible to r</a:t>
            </a:r>
            <a:r>
              <a:rPr lang="en-US" sz="1800" i="1">
                <a:latin typeface="Arial"/>
                <a:ea typeface="Calibri"/>
                <a:cs typeface="Calibri"/>
              </a:rPr>
              <a:t>eview and </a:t>
            </a:r>
            <a:r>
              <a:rPr lang="en-US" i="1">
                <a:latin typeface="Arial"/>
                <a:ea typeface="Calibri"/>
                <a:cs typeface="Calibri"/>
              </a:rPr>
              <a:t>confirm the</a:t>
            </a:r>
            <a:r>
              <a:rPr lang="en-US" sz="1800" i="1">
                <a:latin typeface="Arial"/>
                <a:ea typeface="Calibri"/>
                <a:cs typeface="Calibri"/>
              </a:rPr>
              <a:t> delegation of authorities submitted </a:t>
            </a:r>
            <a:r>
              <a:rPr lang="en-US" i="1">
                <a:latin typeface="Arial"/>
                <a:ea typeface="Calibri"/>
                <a:cs typeface="Calibri"/>
              </a:rPr>
              <a:t>is appropriate by</a:t>
            </a:r>
            <a:r>
              <a:rPr lang="en-US" sz="1800" i="1">
                <a:latin typeface="Arial"/>
                <a:ea typeface="Calibri"/>
                <a:cs typeface="Calibri"/>
              </a:rPr>
              <a:t> their agency personnel.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842954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6BC0D-29AE-8ADD-68D6-44FD49224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1CCABB-2BCB-5DEF-802D-112B35E2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70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Quarterly Account Reviews for ASPs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57F364-5781-9146-6303-B166FFE61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59" y="1405001"/>
            <a:ext cx="11448065" cy="13255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>
                <a:latin typeface="Arial"/>
                <a:ea typeface="Calibri"/>
                <a:cs typeface="Calibri"/>
              </a:rPr>
              <a:t>Quarterly Account Users Review was required in </a:t>
            </a:r>
            <a:r>
              <a:rPr lang="en-US" sz="2800" err="1">
                <a:latin typeface="Arial"/>
                <a:ea typeface="Calibri"/>
                <a:cs typeface="Calibri"/>
              </a:rPr>
              <a:t>TeamWorks</a:t>
            </a:r>
            <a:r>
              <a:rPr lang="en-US" sz="2800">
                <a:latin typeface="Arial"/>
                <a:ea typeface="Calibri"/>
                <a:cs typeface="Calibri"/>
              </a:rPr>
              <a:t> and remains a requirement in GA@WORK. Below is a reminder of responsibilities: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D87341-7ECF-7EBE-F103-3B7F59F7D55E}"/>
              </a:ext>
            </a:extLst>
          </p:cNvPr>
          <p:cNvSpPr txBox="1"/>
          <p:nvPr/>
        </p:nvSpPr>
        <p:spPr>
          <a:xfrm>
            <a:off x="652416" y="2745399"/>
            <a:ext cx="1003188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1" indent="-342900">
              <a:buFont typeface="Wingdings,Sans-Serif"/>
              <a:buChar char="Ø"/>
            </a:pPr>
            <a:r>
              <a:rPr lang="en-US" sz="2400">
                <a:latin typeface="Arial"/>
                <a:ea typeface="Calibri"/>
                <a:cs typeface="Calibri"/>
              </a:rPr>
              <a:t>Receive and review the Quarterly Account User Review report.</a:t>
            </a:r>
          </a:p>
          <a:p>
            <a:pPr marL="1028700" lvl="1"/>
            <a:endParaRPr lang="en-US" sz="2400">
              <a:latin typeface="Arial"/>
              <a:ea typeface="Calibri"/>
              <a:cs typeface="Calibri"/>
            </a:endParaRPr>
          </a:p>
          <a:p>
            <a:pPr marL="1371600" lvl="1" indent="-342900">
              <a:buFont typeface="Wingdings,Sans-Serif"/>
              <a:buChar char="Ø"/>
            </a:pPr>
            <a:r>
              <a:rPr lang="en-US" sz="2400">
                <a:latin typeface="Arial"/>
                <a:ea typeface="Calibri"/>
                <a:cs typeface="Calibri"/>
              </a:rPr>
              <a:t>Submit and approve Security Request Form, in the ERP platform, for agency employees based on a review of the Quarterly Account User Review report. </a:t>
            </a:r>
          </a:p>
          <a:p>
            <a:pPr marL="1028700" lvl="1"/>
            <a:endParaRPr lang="en-US" sz="2400">
              <a:latin typeface="Arial"/>
              <a:ea typeface="Calibri"/>
              <a:cs typeface="Calibri"/>
            </a:endParaRPr>
          </a:p>
          <a:p>
            <a:pPr marL="1371600" lvl="1" indent="-342900">
              <a:buFont typeface="Wingdings,Sans-Serif"/>
              <a:buChar char="Ø"/>
            </a:pPr>
            <a:r>
              <a:rPr lang="en-US" sz="2400">
                <a:latin typeface="Arial"/>
                <a:ea typeface="Calibri"/>
                <a:cs typeface="Calibri"/>
              </a:rPr>
              <a:t>Complete the online attestation or request an extension by the deadline. 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218C9-65F4-B41E-A8A0-0EAD31F56224}"/>
              </a:ext>
            </a:extLst>
          </p:cNvPr>
          <p:cNvSpPr txBox="1"/>
          <p:nvPr/>
        </p:nvSpPr>
        <p:spPr>
          <a:xfrm>
            <a:off x="0" y="6027234"/>
            <a:ext cx="12192000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Note: Failure to complete attestations will result in a report of non-compliance to the State Accounting Officer.</a:t>
            </a:r>
          </a:p>
        </p:txBody>
      </p:sp>
    </p:spTree>
    <p:extLst>
      <p:ext uri="{BB962C8B-B14F-4D97-AF65-F5344CB8AC3E}">
        <p14:creationId xmlns:p14="http://schemas.microsoft.com/office/powerpoint/2010/main" val="498077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6868F-2F84-3188-BE4D-68C106681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15E1FE-A263-1BC7-9788-35D2BF24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70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Annual Segregation of Duties (SOD) Review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6053CA-E8CE-5507-043C-2766400C4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001"/>
            <a:ext cx="10515600" cy="13255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800">
                <a:latin typeface="Arial"/>
                <a:ea typeface="Calibri"/>
                <a:cs typeface="Calibri"/>
              </a:rPr>
              <a:t>Annual SOD review was required in TeamWorks and remains a requirement in GA@WORK. Below is a reminder of responsibilities: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11515-18BD-04E5-05C3-73D4BF00729D}"/>
              </a:ext>
            </a:extLst>
          </p:cNvPr>
          <p:cNvSpPr txBox="1"/>
          <p:nvPr/>
        </p:nvSpPr>
        <p:spPr>
          <a:xfrm>
            <a:off x="652416" y="2745399"/>
            <a:ext cx="10031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Wingdings,Sans-Serif"/>
              <a:buChar char="Ø"/>
            </a:pPr>
            <a:r>
              <a:rPr lang="en-US" sz="2000">
                <a:latin typeface="Arial"/>
                <a:ea typeface="Calibri"/>
                <a:cs typeface="Calibri"/>
              </a:rPr>
              <a:t>Receive and review the SOD report.</a:t>
            </a:r>
          </a:p>
          <a:p>
            <a:pPr lvl="2"/>
            <a:endParaRPr lang="en-US" sz="2000">
              <a:latin typeface="Arial"/>
              <a:ea typeface="Calibri"/>
              <a:cs typeface="Calibri"/>
            </a:endParaRPr>
          </a:p>
          <a:p>
            <a:pPr marL="1257300" lvl="2" indent="-342900">
              <a:buFont typeface="Wingdings,Sans-Serif"/>
              <a:buChar char="Ø"/>
            </a:pPr>
            <a:r>
              <a:rPr lang="en-US" sz="2000">
                <a:latin typeface="Arial"/>
                <a:ea typeface="Calibri"/>
                <a:cs typeface="Calibri"/>
              </a:rPr>
              <a:t>Submit and approve Security Request Form, in GA@WORK, for agency employees based on a review of the SOD report. For user access which conflicts with appropriate segregation of duties, mitigating controls must be in place. </a:t>
            </a:r>
            <a:r>
              <a:rPr lang="en-US" sz="2000" i="1">
                <a:latin typeface="Arial"/>
                <a:ea typeface="Calibri"/>
                <a:cs typeface="Calibri"/>
              </a:rPr>
              <a:t>Note: A Security Request Form must be submitted if a SOD conflict exists.</a:t>
            </a:r>
          </a:p>
          <a:p>
            <a:pPr lvl="2"/>
            <a:endParaRPr lang="en-US" sz="2000">
              <a:latin typeface="Arial"/>
              <a:ea typeface="Calibri"/>
              <a:cs typeface="Calibri"/>
            </a:endParaRPr>
          </a:p>
          <a:p>
            <a:pPr marL="1257300" lvl="2" indent="-342900">
              <a:buFont typeface="Wingdings,Sans-Serif"/>
              <a:buChar char="Ø"/>
            </a:pPr>
            <a:r>
              <a:rPr lang="en-US" sz="2000">
                <a:latin typeface="Arial"/>
                <a:ea typeface="Calibri"/>
                <a:cs typeface="Calibri"/>
              </a:rPr>
              <a:t>Complete the online attestation or request an extension by the deadline. 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455A2-91D9-6E61-84E1-0F6C780B3FA4}"/>
              </a:ext>
            </a:extLst>
          </p:cNvPr>
          <p:cNvSpPr txBox="1"/>
          <p:nvPr/>
        </p:nvSpPr>
        <p:spPr>
          <a:xfrm>
            <a:off x="-4136" y="6027234"/>
            <a:ext cx="12196270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Note: Failure to complete attestations will result in a report of non-compliance to the State Accounting Officer.</a:t>
            </a:r>
            <a:endParaRPr lang="en-US">
              <a:solidFill>
                <a:schemeClr val="bg1"/>
              </a:solidFill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1335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F56DE-7456-16A9-4574-71185124C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373062"/>
            <a:ext cx="10515600" cy="844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Meeting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A7240-D9E9-71A5-ABB0-4C63C73AD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403317"/>
            <a:ext cx="769429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indent="-4572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2400"/>
              <a:t>GA@WORK Security &amp; Security Groups</a:t>
            </a:r>
            <a:endParaRPr lang="en-US" sz="2400">
              <a:cs typeface="Arial" panose="020B0604020202020204"/>
            </a:endParaRPr>
          </a:p>
          <a:p>
            <a:pPr marL="800100" indent="-4572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2400"/>
              <a:t>GA@WORK for Agency Security Partners (ASPs)</a:t>
            </a:r>
            <a:endParaRPr lang="en-US" sz="2400">
              <a:cs typeface="Arial" panose="020B0604020202020204"/>
            </a:endParaRPr>
          </a:p>
          <a:p>
            <a:pPr marL="800100" indent="-4572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2400"/>
              <a:t>GA@WORK for IdP Administrators &amp; HR Partners</a:t>
            </a:r>
            <a:endParaRPr lang="en-US" sz="2400">
              <a:cs typeface="Arial" panose="020B0604020202020204"/>
            </a:endParaRPr>
          </a:p>
          <a:p>
            <a:pPr marL="800100" indent="-4572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2400"/>
              <a:t>GA@WORK Multifactor Authentication</a:t>
            </a:r>
            <a:endParaRPr lang="en-US" sz="2400">
              <a:cs typeface="Arial" panose="020B0604020202020204"/>
            </a:endParaRPr>
          </a:p>
          <a:p>
            <a:pPr marL="800100" indent="-4572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en-US" sz="2400"/>
              <a:t>Questions</a:t>
            </a:r>
            <a:endParaRPr lang="en-US" sz="2400">
              <a:cs typeface="Arial" panose="020B060402020202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0A0B6A-4D46-F4B2-D952-5BA699780CCA}"/>
              </a:ext>
            </a:extLst>
          </p:cNvPr>
          <p:cNvSpPr/>
          <p:nvPr/>
        </p:nvSpPr>
        <p:spPr>
          <a:xfrm>
            <a:off x="8393229" y="1478898"/>
            <a:ext cx="3272590" cy="390020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Please note:</a:t>
            </a:r>
          </a:p>
          <a:p>
            <a:pPr algn="ctr"/>
            <a:endParaRPr lang="en-US"/>
          </a:p>
          <a:p>
            <a:pPr algn="ctr"/>
            <a:r>
              <a:rPr lang="en-US"/>
              <a:t>This deck is from a session held in April 2025. It is shared as a resource. </a:t>
            </a:r>
          </a:p>
          <a:p>
            <a:pPr algn="ctr"/>
            <a:endParaRPr lang="en-US"/>
          </a:p>
          <a:p>
            <a:pPr algn="ctr"/>
            <a:r>
              <a:rPr lang="en-US"/>
              <a:t>Please remember to complete your GA@WORK training in preparation for go-live.</a:t>
            </a:r>
          </a:p>
        </p:txBody>
      </p:sp>
    </p:spTree>
    <p:extLst>
      <p:ext uri="{BB962C8B-B14F-4D97-AF65-F5344CB8AC3E}">
        <p14:creationId xmlns:p14="http://schemas.microsoft.com/office/powerpoint/2010/main" val="3173313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3EEE13-DE18-9FE4-3EEF-A6B23D8FA00E}"/>
              </a:ext>
            </a:extLst>
          </p:cNvPr>
          <p:cNvSpPr/>
          <p:nvPr/>
        </p:nvSpPr>
        <p:spPr>
          <a:xfrm>
            <a:off x="0" y="-30079"/>
            <a:ext cx="4113942" cy="64300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FB90AA-0B2D-F041-41D1-DF7CC397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496450"/>
            <a:ext cx="3275736" cy="35560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100">
                <a:solidFill>
                  <a:srgbClr val="FFFFFF"/>
                </a:solidFill>
              </a:rPr>
              <a:t>Summary of ASP Responsibilities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BF495A-2718-8AAB-B323-95482CAB0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8005" y="511389"/>
            <a:ext cx="4464111" cy="58484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/>
              <a:t>Submit and approve the Security Request Form within GA@WORK</a:t>
            </a:r>
          </a:p>
          <a:p>
            <a:pPr marL="0"/>
            <a:endParaRPr lang="en-US" sz="2400"/>
          </a:p>
          <a:p>
            <a:pPr marL="0" indent="0">
              <a:buNone/>
            </a:pPr>
            <a:r>
              <a:rPr lang="en-US" sz="2400"/>
              <a:t>Authorize the delegation authorities</a:t>
            </a:r>
          </a:p>
          <a:p>
            <a:pPr marL="0"/>
            <a:endParaRPr lang="en-US" sz="2400"/>
          </a:p>
          <a:p>
            <a:pPr marL="0" indent="0">
              <a:buNone/>
            </a:pPr>
            <a:r>
              <a:rPr lang="en-US" sz="2400"/>
              <a:t>Perform Quarterly User Account reviews and Annual SOD reviews</a:t>
            </a:r>
          </a:p>
        </p:txBody>
      </p:sp>
      <p:pic>
        <p:nvPicPr>
          <p:cNvPr id="8" name="Graphic 7" descr="Badge Tick outline">
            <a:extLst>
              <a:ext uri="{FF2B5EF4-FFF2-40B4-BE49-F238E27FC236}">
                <a16:creationId xmlns:a16="http://schemas.microsoft.com/office/drawing/2014/main" id="{70330860-1571-606D-EB3B-778BDB36B2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0952" y="2782399"/>
            <a:ext cx="1405553" cy="1405553"/>
          </a:xfrm>
          <a:prstGeom prst="rect">
            <a:avLst/>
          </a:prstGeom>
        </p:spPr>
      </p:pic>
      <p:pic>
        <p:nvPicPr>
          <p:cNvPr id="9" name="Graphic 8" descr="Document outline">
            <a:extLst>
              <a:ext uri="{FF2B5EF4-FFF2-40B4-BE49-F238E27FC236}">
                <a16:creationId xmlns:a16="http://schemas.microsoft.com/office/drawing/2014/main" id="{C624C41D-674E-4A6D-FAAB-4038A88726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82088" y="1239172"/>
            <a:ext cx="1289969" cy="1289969"/>
          </a:xfrm>
          <a:prstGeom prst="rect">
            <a:avLst/>
          </a:prstGeom>
        </p:spPr>
      </p:pic>
      <p:pic>
        <p:nvPicPr>
          <p:cNvPr id="10" name="Graphic 9" descr="Customer review outline">
            <a:extLst>
              <a:ext uri="{FF2B5EF4-FFF2-40B4-BE49-F238E27FC236}">
                <a16:creationId xmlns:a16="http://schemas.microsoft.com/office/drawing/2014/main" id="{037F9970-22E8-4AB2-2862-2336642CA5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6886" y="4441210"/>
            <a:ext cx="1328654" cy="13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01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9B19D-B942-80DA-18CB-C181AE1E6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FF455B38-E04D-B56C-00A4-25FB40ED9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2" r="345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8C2B4-F8C9-434D-4518-155532830F13}"/>
              </a:ext>
            </a:extLst>
          </p:cNvPr>
          <p:cNvSpPr txBox="1">
            <a:spLocks/>
          </p:cNvSpPr>
          <p:nvPr/>
        </p:nvSpPr>
        <p:spPr>
          <a:xfrm>
            <a:off x="1" y="2913347"/>
            <a:ext cx="12192000" cy="74448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>
                <a:solidFill>
                  <a:schemeClr val="bg1"/>
                </a:solidFill>
              </a:rPr>
              <a:t>GA@WORK for Identity Provider (IdP) Administrators &amp; HR Partners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0F753FB-D4A1-4066-6E02-AB8644E63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42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8F9C7-9E07-52F0-EAC7-9BC3686B2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FA9BC-B140-D4D5-2C9D-35FEA78E9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Onboarding in GA@WORK​</a:t>
            </a:r>
          </a:p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Onboarding Process Flow​</a:t>
            </a:r>
          </a:p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Importance of Employee ID in GA@WORK ​</a:t>
            </a:r>
          </a:p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IdP Setup Process for New Hires/Terminations​</a:t>
            </a:r>
          </a:p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Single Sign On (SSO)​</a:t>
            </a:r>
          </a:p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Multifactor Authentication (MFA)​</a:t>
            </a:r>
          </a:p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List of SSO Agencies by IdP Systems​</a:t>
            </a:r>
          </a:p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IdP Administrators &amp; HR Partners Responsibilities - Summary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FC39BE-5F24-C6D3-F99B-D3EA0ED10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Session Objectives for Identity Provider (IdP) Administrators</a:t>
            </a:r>
          </a:p>
        </p:txBody>
      </p:sp>
    </p:spTree>
    <p:extLst>
      <p:ext uri="{BB962C8B-B14F-4D97-AF65-F5344CB8AC3E}">
        <p14:creationId xmlns:p14="http://schemas.microsoft.com/office/powerpoint/2010/main" val="2709921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F528A-FC9B-1A24-FB81-F786CB4EA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09530-8DE6-B5D8-8DEF-844A804CB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288" y="1551305"/>
            <a:ext cx="11382152" cy="23897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>
                <a:latin typeface="Arial"/>
                <a:ea typeface="Calibri"/>
                <a:cs typeface="Calibri"/>
              </a:rPr>
              <a:t>Onboarding helps you enroll new workers (employees and contingent workers) into your agency </a:t>
            </a:r>
            <a:r>
              <a:rPr lang="en-US" sz="2600" i="1">
                <a:latin typeface="Arial"/>
                <a:ea typeface="Calibri"/>
                <a:cs typeface="Calibri"/>
              </a:rPr>
              <a:t>(“Onboarding” is a word used in GA@WORK for Hiring Process)</a:t>
            </a:r>
          </a:p>
          <a:p>
            <a:r>
              <a:rPr lang="en-US" sz="2600">
                <a:latin typeface="Arial"/>
                <a:ea typeface="Calibri"/>
                <a:cs typeface="Calibri"/>
              </a:rPr>
              <a:t>Each SSO agency must follow a GA@WORK defined Onboarding Business Process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9A5A19-0565-3BB7-ACDD-D7B049A63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Onboarding in GA@WORK: IdP for SSO Agencies</a:t>
            </a:r>
            <a:br>
              <a:rPr lang="en-US" sz="3600">
                <a:cs typeface="Arial"/>
              </a:rPr>
            </a:br>
            <a:endParaRPr lang="en-US" sz="3600">
              <a:cs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493E82-210E-3DF7-6047-71141B618FB9}"/>
              </a:ext>
            </a:extLst>
          </p:cNvPr>
          <p:cNvSpPr/>
          <p:nvPr/>
        </p:nvSpPr>
        <p:spPr>
          <a:xfrm>
            <a:off x="557784" y="3666744"/>
            <a:ext cx="10579608" cy="219456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200">
                <a:latin typeface="Arial"/>
                <a:ea typeface="Calibri"/>
                <a:cs typeface="Calibri"/>
              </a:rPr>
              <a:t>IMPORTANT NOTE FOR ALL SSO AGENCIES: </a:t>
            </a:r>
          </a:p>
          <a:p>
            <a:pPr marL="742950" lvl="1" indent="-342900">
              <a:lnSpc>
                <a:spcPct val="90000"/>
              </a:lnSpc>
              <a:spcBef>
                <a:spcPts val="500"/>
              </a:spcBef>
              <a:buFont typeface="Wingdings,Sans-Serif" panose="020B0604020202020204" pitchFamily="34" charset="0"/>
              <a:buChar char="Ø"/>
            </a:pPr>
            <a:r>
              <a:rPr lang="en-US" sz="2200">
                <a:latin typeface="Arial"/>
                <a:ea typeface="Calibri"/>
                <a:cs typeface="Calibri"/>
              </a:rPr>
              <a:t>Ensure new workers are entered into GA@WORK and into your agency's IdP</a:t>
            </a:r>
          </a:p>
          <a:p>
            <a:pPr marL="742950" lvl="1" indent="-342900">
              <a:lnSpc>
                <a:spcPct val="90000"/>
              </a:lnSpc>
              <a:spcBef>
                <a:spcPts val="500"/>
              </a:spcBef>
              <a:buFont typeface="Wingdings,Sans-Serif" panose="020B0604020202020204" pitchFamily="34" charset="0"/>
              <a:buChar char="Ø"/>
            </a:pPr>
            <a:r>
              <a:rPr lang="en-US" sz="2200">
                <a:latin typeface="Arial"/>
                <a:ea typeface="Calibri"/>
                <a:cs typeface="Calibri"/>
              </a:rPr>
              <a:t>New step must be included in Onboarding process to send your Employee ID and details to IdP Admin</a:t>
            </a:r>
          </a:p>
        </p:txBody>
      </p:sp>
    </p:spTree>
    <p:extLst>
      <p:ext uri="{BB962C8B-B14F-4D97-AF65-F5344CB8AC3E}">
        <p14:creationId xmlns:p14="http://schemas.microsoft.com/office/powerpoint/2010/main" val="2017822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DCC4E-C777-8167-9BFC-CE5012C00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03A1B6F-ABEC-79F3-4E84-57611135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Onboarding Process Flow</a:t>
            </a:r>
          </a:p>
          <a:p>
            <a:endParaRPr lang="en-US" sz="3600">
              <a:cs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2724BF-C1E7-A2B0-22AC-C0899B553911}"/>
              </a:ext>
            </a:extLst>
          </p:cNvPr>
          <p:cNvSpPr/>
          <p:nvPr/>
        </p:nvSpPr>
        <p:spPr>
          <a:xfrm>
            <a:off x="4595800" y="1436413"/>
            <a:ext cx="3266088" cy="10316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/>
                <a:ea typeface="Calibri"/>
                <a:cs typeface="Calibri"/>
              </a:rPr>
              <a:t>HR Partner approves New Hires (Employee ID will be generated)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9D7BFA-6C32-FBB7-D09F-39DDC702FFC4}"/>
              </a:ext>
            </a:extLst>
          </p:cNvPr>
          <p:cNvSpPr/>
          <p:nvPr/>
        </p:nvSpPr>
        <p:spPr>
          <a:xfrm>
            <a:off x="4595800" y="3195943"/>
            <a:ext cx="3266088" cy="1053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/>
                <a:ea typeface="Calibri"/>
                <a:cs typeface="Calibri"/>
              </a:rPr>
              <a:t>HR Partner provides Agency IdP Admin with Employee ID of New Hire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5AC0555-3848-6B67-1C55-275CF38503C5}"/>
              </a:ext>
            </a:extLst>
          </p:cNvPr>
          <p:cNvCxnSpPr>
            <a:cxnSpLocks/>
          </p:cNvCxnSpPr>
          <p:nvPr/>
        </p:nvCxnSpPr>
        <p:spPr>
          <a:xfrm flipH="1">
            <a:off x="6226216" y="4251625"/>
            <a:ext cx="5257" cy="7495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D12615-EC86-6C2A-3AFB-A9F69A5FA18F}"/>
              </a:ext>
            </a:extLst>
          </p:cNvPr>
          <p:cNvCxnSpPr>
            <a:cxnSpLocks/>
          </p:cNvCxnSpPr>
          <p:nvPr/>
        </p:nvCxnSpPr>
        <p:spPr>
          <a:xfrm>
            <a:off x="6224903" y="2472749"/>
            <a:ext cx="7883" cy="717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FB8DAF-7ABE-BA0E-1C1F-8457F5872E59}"/>
              </a:ext>
            </a:extLst>
          </p:cNvPr>
          <p:cNvSpPr/>
          <p:nvPr/>
        </p:nvSpPr>
        <p:spPr>
          <a:xfrm>
            <a:off x="4562671" y="5010315"/>
            <a:ext cx="3332347" cy="10316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Arial"/>
              <a:ea typeface="Calibri"/>
              <a:cs typeface="Calibri"/>
            </a:endParaRPr>
          </a:p>
          <a:p>
            <a:pPr algn="ctr"/>
            <a:r>
              <a:rPr lang="en-US" sz="1600">
                <a:solidFill>
                  <a:schemeClr val="tx1"/>
                </a:solidFill>
                <a:latin typeface="Arial"/>
                <a:ea typeface="Calibri"/>
                <a:cs typeface="Calibri"/>
              </a:rPr>
              <a:t>Agency IdP Admin Provision employee account in IMS with Employee ID to Sync with IdP Admin</a:t>
            </a:r>
            <a:endParaRPr lang="en-US" sz="160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endParaRPr lang="en-US" sz="1600">
              <a:solidFill>
                <a:schemeClr val="tx1"/>
              </a:solidFill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372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ABFD4-0992-95C1-BE60-0E5ECC76E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AFA7AD-F1BA-F8D5-BE3A-903F3E8C5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Transfer/Termination Process Flow</a:t>
            </a:r>
          </a:p>
          <a:p>
            <a:endParaRPr lang="en-US" sz="3600">
              <a:cs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D4007A-9620-EA80-8809-D69FBD21A49B}"/>
              </a:ext>
            </a:extLst>
          </p:cNvPr>
          <p:cNvSpPr/>
          <p:nvPr/>
        </p:nvSpPr>
        <p:spPr>
          <a:xfrm>
            <a:off x="4595800" y="1436413"/>
            <a:ext cx="3266088" cy="10316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"/>
                <a:ea typeface="Calibri"/>
                <a:cs typeface="Calibri"/>
              </a:rPr>
              <a:t>HR Partner terminates employee in GA@WORK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0DD9DF-BD85-CD26-6A44-5799E93CD318}"/>
              </a:ext>
            </a:extLst>
          </p:cNvPr>
          <p:cNvSpPr/>
          <p:nvPr/>
        </p:nvSpPr>
        <p:spPr>
          <a:xfrm>
            <a:off x="4595800" y="3195943"/>
            <a:ext cx="3266088" cy="10537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Arial"/>
              <a:ea typeface="Calibri"/>
              <a:cs typeface="Calibri"/>
            </a:endParaRPr>
          </a:p>
          <a:p>
            <a:pPr algn="ctr"/>
            <a:endParaRPr lang="en-US" sz="1600">
              <a:solidFill>
                <a:schemeClr val="tx1"/>
              </a:solidFill>
              <a:latin typeface="Arial"/>
              <a:ea typeface="Calibri"/>
              <a:cs typeface="Calibri"/>
            </a:endParaRPr>
          </a:p>
          <a:p>
            <a:pPr algn="ctr"/>
            <a:r>
              <a:rPr lang="en-US" sz="1600">
                <a:solidFill>
                  <a:schemeClr val="tx1"/>
                </a:solidFill>
                <a:latin typeface="Arial"/>
                <a:ea typeface="Calibri"/>
                <a:cs typeface="Calibri"/>
              </a:rPr>
              <a:t>HR Partner provides Employee ID to Agency IdP Admin of the Terminate or Transfer employee</a:t>
            </a:r>
            <a:endParaRPr lang="en-US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  <a:latin typeface="Arial"/>
              <a:ea typeface="Calibri"/>
              <a:cs typeface="Calibri"/>
            </a:endParaRPr>
          </a:p>
          <a:p>
            <a:pPr algn="ctr"/>
            <a:endParaRPr lang="en-US" sz="1600">
              <a:solidFill>
                <a:schemeClr val="tx1"/>
              </a:solidFill>
              <a:latin typeface="Arial"/>
              <a:ea typeface="Calibri"/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62507F-931E-8018-97FC-1C4099377C7B}"/>
              </a:ext>
            </a:extLst>
          </p:cNvPr>
          <p:cNvCxnSpPr>
            <a:cxnSpLocks/>
          </p:cNvCxnSpPr>
          <p:nvPr/>
        </p:nvCxnSpPr>
        <p:spPr>
          <a:xfrm>
            <a:off x="6224903" y="2472749"/>
            <a:ext cx="7883" cy="717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59469D-3FAC-45D3-E6E1-96644B194A9E}"/>
              </a:ext>
            </a:extLst>
          </p:cNvPr>
          <p:cNvSpPr/>
          <p:nvPr/>
        </p:nvSpPr>
        <p:spPr>
          <a:xfrm>
            <a:off x="4562671" y="5019459"/>
            <a:ext cx="3332347" cy="103168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Arial"/>
              <a:ea typeface="Calibri"/>
              <a:cs typeface="Calibri"/>
            </a:endParaRPr>
          </a:p>
          <a:p>
            <a:pPr algn="ctr"/>
            <a:endParaRPr lang="en-US" sz="1600">
              <a:solidFill>
                <a:schemeClr val="tx1"/>
              </a:solidFill>
              <a:latin typeface="Arial"/>
              <a:ea typeface="Calibri"/>
              <a:cs typeface="Calibri"/>
            </a:endParaRPr>
          </a:p>
          <a:p>
            <a:pPr algn="ctr"/>
            <a:endParaRPr lang="en-US" sz="1600">
              <a:solidFill>
                <a:schemeClr val="tx1"/>
              </a:solidFill>
              <a:latin typeface="Arial"/>
              <a:ea typeface="Calibri"/>
              <a:cs typeface="Calibri"/>
            </a:endParaRPr>
          </a:p>
          <a:p>
            <a:pPr algn="ctr"/>
            <a:r>
              <a:rPr lang="en-US" sz="1600">
                <a:solidFill>
                  <a:schemeClr val="tx1"/>
                </a:solidFill>
                <a:latin typeface="Arial"/>
                <a:ea typeface="Calibri"/>
                <a:cs typeface="Calibri"/>
              </a:rPr>
              <a:t>Agency IdP Admin  removes </a:t>
            </a:r>
            <a:br>
              <a:rPr lang="en-US" sz="1600">
                <a:solidFill>
                  <a:schemeClr val="tx1"/>
                </a:solidFill>
                <a:latin typeface="Arial"/>
                <a:ea typeface="Calibri"/>
                <a:cs typeface="Calibri"/>
              </a:rPr>
            </a:br>
            <a:r>
              <a:rPr lang="en-US" sz="1600">
                <a:solidFill>
                  <a:schemeClr val="tx1"/>
                </a:solidFill>
                <a:latin typeface="Arial"/>
                <a:ea typeface="Calibri"/>
                <a:cs typeface="Calibri"/>
              </a:rPr>
              <a:t>employee from IMS System to inactivate employee </a:t>
            </a:r>
            <a:br>
              <a:rPr lang="en-US" sz="1600">
                <a:solidFill>
                  <a:schemeClr val="tx1"/>
                </a:solidFill>
                <a:latin typeface="Arial"/>
                <a:ea typeface="Calibri"/>
                <a:cs typeface="Calibri"/>
              </a:rPr>
            </a:br>
            <a:r>
              <a:rPr lang="en-US" sz="1600">
                <a:solidFill>
                  <a:schemeClr val="tx1"/>
                </a:solidFill>
                <a:latin typeface="Arial"/>
                <a:ea typeface="Calibri"/>
                <a:cs typeface="Calibri"/>
              </a:rPr>
              <a:t>account</a:t>
            </a:r>
            <a:endParaRPr lang="en-US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  <a:latin typeface="Arial"/>
              <a:ea typeface="Calibri"/>
              <a:cs typeface="Calibri"/>
            </a:endParaRPr>
          </a:p>
          <a:p>
            <a:pPr algn="ctr"/>
            <a:endParaRPr lang="en-US" sz="1600">
              <a:solidFill>
                <a:schemeClr val="tx1"/>
              </a:solidFill>
              <a:latin typeface="Arial"/>
              <a:ea typeface="Calibri"/>
              <a:cs typeface="Calibri"/>
            </a:endParaRPr>
          </a:p>
          <a:p>
            <a:pPr algn="ctr"/>
            <a:endParaRPr lang="en-US" sz="1600">
              <a:solidFill>
                <a:schemeClr val="tx1"/>
              </a:solidFill>
              <a:latin typeface="Arial"/>
              <a:ea typeface="Calibri"/>
              <a:cs typeface="Calibri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844D21-0516-F380-CA66-2ED14040BDD4}"/>
              </a:ext>
            </a:extLst>
          </p:cNvPr>
          <p:cNvCxnSpPr>
            <a:cxnSpLocks/>
          </p:cNvCxnSpPr>
          <p:nvPr/>
        </p:nvCxnSpPr>
        <p:spPr>
          <a:xfrm>
            <a:off x="6224903" y="4251625"/>
            <a:ext cx="7883" cy="7567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007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393E-8E77-708E-429E-CA72640AE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cs typeface="Arial"/>
              </a:rPr>
              <a:t>Importance of Employee ID in GA@WORK / IdP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CEC12-8729-6BEF-2EA3-D5D12C1F4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86700" cy="3195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cs typeface="Arial"/>
              </a:rPr>
              <a:t>Employee ID is a must in GA@WORK.  </a:t>
            </a:r>
            <a:endParaRPr lang="en-US">
              <a:cs typeface="Arial" panose="020B0604020202020204"/>
            </a:endParaRPr>
          </a:p>
          <a:p>
            <a:endParaRPr lang="en-US" sz="2400">
              <a:cs typeface="Arial"/>
            </a:endParaRPr>
          </a:p>
          <a:p>
            <a:r>
              <a:rPr lang="en-US" sz="2400">
                <a:cs typeface="Arial"/>
              </a:rPr>
              <a:t>IdP is setup with "Employee ID" as a Unique Identifier in the name space (Employee ID must have 8-digit numbers (Ex – 00123456)) 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9B7E3-87DA-BC2E-775A-05FE3871B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425" y="1820863"/>
            <a:ext cx="2660650" cy="82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154B99-8715-8E98-124D-09C8B9573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600" y="3233738"/>
            <a:ext cx="2844800" cy="885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4FF92-4103-D03E-4329-36D3012C5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013" y="4714875"/>
            <a:ext cx="2847975" cy="869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1E50A2-13B1-C817-6D51-0A348AEA7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0813" y="4049713"/>
            <a:ext cx="231775" cy="879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AD0BAF-1F7D-C1CC-07D9-B07C23AF4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0813" y="2538413"/>
            <a:ext cx="231775" cy="87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92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86547-1B8A-C979-246D-79340C468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BB0A02-1946-BF60-31A1-5586B0C68710}"/>
              </a:ext>
            </a:extLst>
          </p:cNvPr>
          <p:cNvSpPr txBox="1"/>
          <p:nvPr/>
        </p:nvSpPr>
        <p:spPr>
          <a:xfrm>
            <a:off x="410560" y="1475968"/>
            <a:ext cx="10941268" cy="57041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>
                <a:latin typeface="Arial"/>
                <a:ea typeface="Calibri"/>
                <a:cs typeface="Calibri"/>
              </a:rPr>
              <a:t>Prerequisites</a:t>
            </a:r>
            <a:r>
              <a:rPr lang="en-US" sz="2000">
                <a:latin typeface="Arial"/>
                <a:ea typeface="Calibri"/>
                <a:cs typeface="Calibri"/>
              </a:rPr>
              <a:t>:​</a:t>
            </a:r>
            <a:endParaRPr lang="en-US"/>
          </a:p>
          <a:p>
            <a:pPr marL="285750" lvl="1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Employee record is created in GA@WORK with a unique Employee ID.​</a:t>
            </a:r>
          </a:p>
          <a:p>
            <a:pPr marL="285750" lvl="1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Employee information (Employee ID, Name, Email, Department) should be sent to IdP Admin to synchronize employee data.​</a:t>
            </a:r>
          </a:p>
          <a:p>
            <a:pPr marL="285750" lvl="1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endParaRPr lang="en-US" sz="2000">
              <a:latin typeface="Arial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>
                <a:latin typeface="Arial"/>
                <a:ea typeface="Calibri"/>
                <a:cs typeface="Calibri"/>
              </a:rPr>
              <a:t>Setup Process</a:t>
            </a:r>
            <a:r>
              <a:rPr lang="en-US" sz="2000">
                <a:latin typeface="Arial"/>
                <a:ea typeface="Calibri"/>
                <a:cs typeface="Calibri"/>
              </a:rPr>
              <a:t>:​</a:t>
            </a:r>
          </a:p>
          <a:p>
            <a:pPr marL="285750" lvl="1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IdP account for the employee is created using Employee ID as a unique identifier.​</a:t>
            </a:r>
          </a:p>
          <a:p>
            <a:pPr marL="285750" lvl="1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SSO is configured in the Identity Provider (e.g., Azure AD, ADFS, Okta) using Employee ID for authentication.​</a:t>
            </a:r>
          </a:p>
          <a:p>
            <a:pPr marL="285750" lvl="1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GA@WORK validates SSO token to grant access.​</a:t>
            </a:r>
          </a:p>
          <a:p>
            <a:pPr marL="285750" lvl="1" indent="-285750">
              <a:lnSpc>
                <a:spcPct val="90000"/>
              </a:lnSpc>
              <a:spcBef>
                <a:spcPts val="1000"/>
              </a:spcBef>
              <a:buFont typeface="Arial,Sans-Serif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Once this process is done, Employee can access GA@WORK with SSO directly.​</a:t>
            </a:r>
          </a:p>
          <a:p>
            <a:pPr marL="342900" indent="-342900">
              <a:buFont typeface=""/>
              <a:buChar char="•"/>
            </a:pPr>
            <a:endParaRPr lang="en-US" sz="2000">
              <a:cs typeface="Arial"/>
            </a:endParaRPr>
          </a:p>
          <a:p>
            <a:pPr marL="342900" indent="-342900">
              <a:buFont typeface=""/>
              <a:buChar char="•"/>
            </a:pPr>
            <a:endParaRPr lang="en-US" sz="2000">
              <a:cs typeface="Arial"/>
            </a:endParaRPr>
          </a:p>
          <a:p>
            <a:pPr marL="342900" indent="-342900">
              <a:buFont typeface=""/>
              <a:buChar char="•"/>
            </a:pPr>
            <a:endParaRPr lang="en-US" sz="2000">
              <a:cs typeface="Arial"/>
            </a:endParaRPr>
          </a:p>
          <a:p>
            <a:pPr marL="342900" indent="-342900">
              <a:buFont typeface=""/>
              <a:buChar char="•"/>
            </a:pPr>
            <a:endParaRPr lang="en-US" sz="2000">
              <a:cs typeface="Arial"/>
            </a:endParaRPr>
          </a:p>
          <a:p>
            <a:pPr marL="342900" indent="-342900">
              <a:buFont typeface=""/>
              <a:buChar char="•"/>
            </a:pPr>
            <a:endParaRPr lang="en-US" sz="2000">
              <a:cs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0D3687-361B-B1F2-1B40-624A12475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IdP Setup Process for New Hires</a:t>
            </a:r>
            <a:br>
              <a:rPr lang="en-US" sz="3600">
                <a:cs typeface="Arial"/>
              </a:rPr>
            </a:br>
            <a:endParaRPr lang="en-US" sz="3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659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B3C77-BDB0-E177-3FE4-1378972D2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852C04-A56C-C52E-CA35-7BB4C2272A0B}"/>
              </a:ext>
            </a:extLst>
          </p:cNvPr>
          <p:cNvSpPr txBox="1"/>
          <p:nvPr/>
        </p:nvSpPr>
        <p:spPr>
          <a:xfrm>
            <a:off x="410560" y="1642706"/>
            <a:ext cx="10941268" cy="39934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2400">
                <a:latin typeface="Arial"/>
                <a:ea typeface="Calibri"/>
                <a:cs typeface="Calibri"/>
              </a:rPr>
              <a:t>Termination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Wingdings,Sans-Serif"/>
              <a:buChar char="Ø"/>
            </a:pPr>
            <a:r>
              <a:rPr lang="en-US" sz="2400">
                <a:latin typeface="Arial"/>
                <a:ea typeface="Calibri"/>
                <a:cs typeface="Calibri"/>
              </a:rPr>
              <a:t> As soon as employee is Terminated or Contract has ended, your agency will need to determine a process to send update to your agency IdP Admin for removing employee access.  </a:t>
            </a: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1200150" lvl="2" indent="-285750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95556E-E115-8539-CEFF-2086A8CB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IdP Process for Terminations</a:t>
            </a:r>
            <a:br>
              <a:rPr lang="en-US" sz="3600">
                <a:cs typeface="Arial"/>
              </a:rPr>
            </a:br>
            <a:endParaRPr lang="en-US" sz="3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860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C129-E399-BA61-4F04-B63654979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93"/>
            <a:ext cx="10515600" cy="1325563"/>
          </a:xfrm>
        </p:spPr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1074A-6C15-71F7-52C2-A9EA78AB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897"/>
            <a:ext cx="10515600" cy="11207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True or False</a:t>
            </a:r>
            <a:r>
              <a:rPr lang="en-US"/>
              <a:t>: </a:t>
            </a:r>
            <a:r>
              <a:rPr lang="en-US" sz="2300"/>
              <a:t>Onboarding does not require coordination between IdP admins and HR Partners for SSO agencies?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28A5BC-F0B7-9862-20EA-092DDE403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334219"/>
              </p:ext>
            </p:extLst>
          </p:nvPr>
        </p:nvGraphicFramePr>
        <p:xfrm>
          <a:off x="2313709" y="2271712"/>
          <a:ext cx="7564582" cy="2918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2291">
                  <a:extLst>
                    <a:ext uri="{9D8B030D-6E8A-4147-A177-3AD203B41FA5}">
                      <a16:colId xmlns:a16="http://schemas.microsoft.com/office/drawing/2014/main" val="1572364153"/>
                    </a:ext>
                  </a:extLst>
                </a:gridCol>
                <a:gridCol w="3782291">
                  <a:extLst>
                    <a:ext uri="{9D8B030D-6E8A-4147-A177-3AD203B41FA5}">
                      <a16:colId xmlns:a16="http://schemas.microsoft.com/office/drawing/2014/main" val="3824972872"/>
                    </a:ext>
                  </a:extLst>
                </a:gridCol>
              </a:tblGrid>
              <a:tr h="291869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True</a:t>
                      </a:r>
                    </a:p>
                  </a:txBody>
                  <a:tcPr anchor="ctr">
                    <a:solidFill>
                      <a:srgbClr val="4775E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False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796392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6A7794-631A-1262-7B1A-17D231F5DB4A}"/>
              </a:ext>
            </a:extLst>
          </p:cNvPr>
          <p:cNvSpPr/>
          <p:nvPr/>
        </p:nvSpPr>
        <p:spPr>
          <a:xfrm>
            <a:off x="6753225" y="2680637"/>
            <a:ext cx="2419350" cy="22098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1B4860-389B-DA7B-EEF5-0942510E430D}"/>
              </a:ext>
            </a:extLst>
          </p:cNvPr>
          <p:cNvSpPr txBox="1"/>
          <p:nvPr/>
        </p:nvSpPr>
        <p:spPr>
          <a:xfrm>
            <a:off x="2313709" y="5274937"/>
            <a:ext cx="7564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 i="1"/>
              <a:t>False!</a:t>
            </a:r>
            <a:r>
              <a:rPr lang="en-US" sz="1800" i="1"/>
              <a:t>  A step must be included in Onboarding process to send the Employee ID details to IdP Admin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4084053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3F03E-2802-EF14-876C-4A2C3D564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AA720DA4-A309-BABD-4B66-FDD439D7A7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2" r="345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E3D1A-8E2C-3CAD-3203-B3A2D6E8BF22}"/>
              </a:ext>
            </a:extLst>
          </p:cNvPr>
          <p:cNvSpPr txBox="1">
            <a:spLocks/>
          </p:cNvSpPr>
          <p:nvPr/>
        </p:nvSpPr>
        <p:spPr>
          <a:xfrm>
            <a:off x="1" y="2307655"/>
            <a:ext cx="12192000" cy="74448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>
                <a:solidFill>
                  <a:schemeClr val="bg1"/>
                </a:solidFill>
              </a:rPr>
              <a:t>GA@WORK Security &amp; 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4500" b="1">
                <a:solidFill>
                  <a:schemeClr val="bg1"/>
                </a:solidFill>
              </a:rPr>
              <a:t>Security Groups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D3FBCF4-A8D6-6A16-6E83-47B5A0AA7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08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D499B-7376-828A-DC69-0566E7752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2CAE31-E491-064D-2412-3B128D9553FE}"/>
              </a:ext>
            </a:extLst>
          </p:cNvPr>
          <p:cNvSpPr/>
          <p:nvPr/>
        </p:nvSpPr>
        <p:spPr>
          <a:xfrm>
            <a:off x="772809" y="2059977"/>
            <a:ext cx="4758663" cy="2747545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DF0BF0-E015-A8F3-1E9B-9D93F7A21465}"/>
              </a:ext>
            </a:extLst>
          </p:cNvPr>
          <p:cNvSpPr/>
          <p:nvPr/>
        </p:nvSpPr>
        <p:spPr>
          <a:xfrm>
            <a:off x="1253569" y="2516699"/>
            <a:ext cx="4758663" cy="2747545"/>
          </a:xfrm>
          <a:custGeom>
            <a:avLst/>
            <a:gdLst>
              <a:gd name="connsiteX0" fmla="*/ 0 w 4758663"/>
              <a:gd name="connsiteY0" fmla="*/ 274755 h 2747545"/>
              <a:gd name="connsiteX1" fmla="*/ 274755 w 4758663"/>
              <a:gd name="connsiteY1" fmla="*/ 0 h 2747545"/>
              <a:gd name="connsiteX2" fmla="*/ 4483909 w 4758663"/>
              <a:gd name="connsiteY2" fmla="*/ 0 h 2747545"/>
              <a:gd name="connsiteX3" fmla="*/ 4758664 w 4758663"/>
              <a:gd name="connsiteY3" fmla="*/ 274755 h 2747545"/>
              <a:gd name="connsiteX4" fmla="*/ 4758663 w 4758663"/>
              <a:gd name="connsiteY4" fmla="*/ 2472791 h 2747545"/>
              <a:gd name="connsiteX5" fmla="*/ 4483908 w 4758663"/>
              <a:gd name="connsiteY5" fmla="*/ 2747546 h 2747545"/>
              <a:gd name="connsiteX6" fmla="*/ 274755 w 4758663"/>
              <a:gd name="connsiteY6" fmla="*/ 2747545 h 2747545"/>
              <a:gd name="connsiteX7" fmla="*/ 0 w 4758663"/>
              <a:gd name="connsiteY7" fmla="*/ 2472790 h 2747545"/>
              <a:gd name="connsiteX8" fmla="*/ 0 w 4758663"/>
              <a:gd name="connsiteY8" fmla="*/ 274755 h 274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8663" h="2747545">
                <a:moveTo>
                  <a:pt x="0" y="274755"/>
                </a:moveTo>
                <a:cubicBezTo>
                  <a:pt x="0" y="123012"/>
                  <a:pt x="123012" y="0"/>
                  <a:pt x="274755" y="0"/>
                </a:cubicBezTo>
                <a:lnTo>
                  <a:pt x="4483909" y="0"/>
                </a:lnTo>
                <a:cubicBezTo>
                  <a:pt x="4635652" y="0"/>
                  <a:pt x="4758664" y="123012"/>
                  <a:pt x="4758664" y="274755"/>
                </a:cubicBezTo>
                <a:cubicBezTo>
                  <a:pt x="4758664" y="1007434"/>
                  <a:pt x="4758663" y="1740112"/>
                  <a:pt x="4758663" y="2472791"/>
                </a:cubicBezTo>
                <a:cubicBezTo>
                  <a:pt x="4758663" y="2624534"/>
                  <a:pt x="4635651" y="2747546"/>
                  <a:pt x="4483908" y="2747546"/>
                </a:cubicBezTo>
                <a:lnTo>
                  <a:pt x="274755" y="2747545"/>
                </a:lnTo>
                <a:cubicBezTo>
                  <a:pt x="123012" y="2747545"/>
                  <a:pt x="0" y="2624533"/>
                  <a:pt x="0" y="2472790"/>
                </a:cubicBezTo>
                <a:lnTo>
                  <a:pt x="0" y="274755"/>
                </a:ln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293" tIns="164293" rIns="164293" bIns="164293" numCol="1" spcCol="1270" anchor="ctr" anchorCtr="0">
            <a:noAutofit/>
          </a:bodyPr>
          <a:lstStyle/>
          <a:p>
            <a:pPr marL="0" lvl="0" indent="0" algn="ctr" defTabSz="977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b="1" u="none" kern="1200">
                <a:latin typeface="Arial"/>
                <a:ea typeface="Calibri"/>
                <a:cs typeface="Calibri"/>
              </a:rPr>
              <a:t>SSO</a:t>
            </a:r>
            <a:r>
              <a:rPr lang="en-US" sz="2200" b="0" kern="1200">
                <a:latin typeface="Arial"/>
                <a:ea typeface="Calibri"/>
                <a:cs typeface="Calibri"/>
              </a:rPr>
              <a:t> allows users to access ​ GA@WORK using their agency credentials without needing a separate username and password. It integrates with an agency's IdP to provide seamless authentication and enhanced security.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CD3545-D2FF-6FA5-258D-1C2619884D05}"/>
              </a:ext>
            </a:extLst>
          </p:cNvPr>
          <p:cNvSpPr/>
          <p:nvPr/>
        </p:nvSpPr>
        <p:spPr>
          <a:xfrm>
            <a:off x="6492993" y="2059977"/>
            <a:ext cx="4719115" cy="2747545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8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79A59BB-D0CE-FED1-80FE-7A35DE83BF98}"/>
              </a:ext>
            </a:extLst>
          </p:cNvPr>
          <p:cNvSpPr/>
          <p:nvPr/>
        </p:nvSpPr>
        <p:spPr>
          <a:xfrm>
            <a:off x="6973753" y="2516699"/>
            <a:ext cx="4719115" cy="2747545"/>
          </a:xfrm>
          <a:custGeom>
            <a:avLst/>
            <a:gdLst>
              <a:gd name="connsiteX0" fmla="*/ 0 w 4719115"/>
              <a:gd name="connsiteY0" fmla="*/ 274755 h 2747545"/>
              <a:gd name="connsiteX1" fmla="*/ 274755 w 4719115"/>
              <a:gd name="connsiteY1" fmla="*/ 0 h 2747545"/>
              <a:gd name="connsiteX2" fmla="*/ 4444361 w 4719115"/>
              <a:gd name="connsiteY2" fmla="*/ 0 h 2747545"/>
              <a:gd name="connsiteX3" fmla="*/ 4719116 w 4719115"/>
              <a:gd name="connsiteY3" fmla="*/ 274755 h 2747545"/>
              <a:gd name="connsiteX4" fmla="*/ 4719115 w 4719115"/>
              <a:gd name="connsiteY4" fmla="*/ 2472791 h 2747545"/>
              <a:gd name="connsiteX5" fmla="*/ 4444360 w 4719115"/>
              <a:gd name="connsiteY5" fmla="*/ 2747546 h 2747545"/>
              <a:gd name="connsiteX6" fmla="*/ 274755 w 4719115"/>
              <a:gd name="connsiteY6" fmla="*/ 2747545 h 2747545"/>
              <a:gd name="connsiteX7" fmla="*/ 0 w 4719115"/>
              <a:gd name="connsiteY7" fmla="*/ 2472790 h 2747545"/>
              <a:gd name="connsiteX8" fmla="*/ 0 w 4719115"/>
              <a:gd name="connsiteY8" fmla="*/ 274755 h 274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19115" h="2747545">
                <a:moveTo>
                  <a:pt x="0" y="274755"/>
                </a:moveTo>
                <a:cubicBezTo>
                  <a:pt x="0" y="123012"/>
                  <a:pt x="123012" y="0"/>
                  <a:pt x="274755" y="0"/>
                </a:cubicBezTo>
                <a:lnTo>
                  <a:pt x="4444361" y="0"/>
                </a:lnTo>
                <a:cubicBezTo>
                  <a:pt x="4596104" y="0"/>
                  <a:pt x="4719116" y="123012"/>
                  <a:pt x="4719116" y="274755"/>
                </a:cubicBezTo>
                <a:cubicBezTo>
                  <a:pt x="4719116" y="1007434"/>
                  <a:pt x="4719115" y="1740112"/>
                  <a:pt x="4719115" y="2472791"/>
                </a:cubicBezTo>
                <a:cubicBezTo>
                  <a:pt x="4719115" y="2624534"/>
                  <a:pt x="4596103" y="2747546"/>
                  <a:pt x="4444360" y="2747546"/>
                </a:cubicBezTo>
                <a:lnTo>
                  <a:pt x="274755" y="2747545"/>
                </a:lnTo>
                <a:cubicBezTo>
                  <a:pt x="123012" y="2747545"/>
                  <a:pt x="0" y="2624533"/>
                  <a:pt x="0" y="2472790"/>
                </a:cubicBezTo>
                <a:lnTo>
                  <a:pt x="0" y="274755"/>
                </a:lnTo>
                <a:close/>
              </a:path>
            </a:pathLst>
          </a:cu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293" tIns="164293" rIns="164293" bIns="164293" numCol="1" spcCol="1270" anchor="ctr" anchorCtr="0">
            <a:noAutofit/>
          </a:bodyPr>
          <a:lstStyle/>
          <a:p>
            <a:pPr marL="0" lvl="0" indent="0" algn="ctr" defTabSz="9779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b="1" kern="1200">
                <a:latin typeface="Arial"/>
                <a:ea typeface="Calibri"/>
                <a:cs typeface="Calibri"/>
              </a:rPr>
              <a:t>Native Login</a:t>
            </a:r>
            <a:r>
              <a:rPr lang="en-US" sz="2200" b="0" kern="1200">
                <a:latin typeface="Arial"/>
                <a:ea typeface="Calibri"/>
                <a:cs typeface="Calibri"/>
              </a:rPr>
              <a:t> with MFA allows users to access GA@WORK using their</a:t>
            </a:r>
            <a:r>
              <a:rPr lang="en-US" sz="2200" kern="1200">
                <a:latin typeface="Arial"/>
                <a:ea typeface="Calibri"/>
                <a:cs typeface="Calibri"/>
              </a:rPr>
              <a:t> </a:t>
            </a:r>
            <a:r>
              <a:rPr lang="en-US" sz="2200">
                <a:latin typeface="Arial"/>
                <a:ea typeface="Calibri"/>
                <a:cs typeface="Calibri"/>
              </a:rPr>
              <a:t>u</a:t>
            </a:r>
            <a:r>
              <a:rPr lang="en-US" sz="2200" kern="1200">
                <a:latin typeface="Arial"/>
                <a:ea typeface="Calibri"/>
                <a:cs typeface="Calibri"/>
              </a:rPr>
              <a:t>sername and password to directly login to GA@WORK.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5D95C-6D9B-BFEA-A646-B76942320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Ways to Login to GA@WORK</a:t>
            </a:r>
            <a:br>
              <a:rPr lang="en-US" sz="3600">
                <a:cs typeface="Arial"/>
              </a:rPr>
            </a:br>
            <a:endParaRPr lang="en-US" sz="3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3784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0651A-07CF-7048-B9F5-BCBB36D51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FC6416B7-77EC-13CB-FB5B-741C4E398D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6627435"/>
              </p:ext>
            </p:extLst>
          </p:nvPr>
        </p:nvGraphicFramePr>
        <p:xfrm>
          <a:off x="687779" y="1495463"/>
          <a:ext cx="10868637" cy="3889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374">
                  <a:extLst>
                    <a:ext uri="{9D8B030D-6E8A-4147-A177-3AD203B41FA5}">
                      <a16:colId xmlns:a16="http://schemas.microsoft.com/office/drawing/2014/main" val="3719867356"/>
                    </a:ext>
                  </a:extLst>
                </a:gridCol>
                <a:gridCol w="8249263">
                  <a:extLst>
                    <a:ext uri="{9D8B030D-6E8A-4147-A177-3AD203B41FA5}">
                      <a16:colId xmlns:a16="http://schemas.microsoft.com/office/drawing/2014/main" val="1897172504"/>
                    </a:ext>
                  </a:extLst>
                </a:gridCol>
              </a:tblGrid>
              <a:tr h="44562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/>
                        </a:rPr>
                        <a:t>Component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bg1"/>
                          </a:solidFill>
                          <a:latin typeface="Arial"/>
                        </a:rPr>
                        <a:t>Description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368894"/>
                  </a:ext>
                </a:extLst>
              </a:tr>
              <a:tr h="858008"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Identity Provider (IdP)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Manages user authentication and issues security token. (e.g., Okta, Azure AD, Duo)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766193"/>
                  </a:ext>
                </a:extLst>
              </a:tr>
              <a:tr h="858008"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Service Provider (SP)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Workday is the service provider, which relies on the IdP to authenticate users and grant access to the GA@WORK application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720338"/>
                  </a:ext>
                </a:extLst>
              </a:tr>
              <a:tr h="858008"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Active Directory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Centralized user directory which stores and manages user credentials.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007439"/>
                  </a:ext>
                </a:extLst>
              </a:tr>
              <a:tr h="858008"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SSO Flow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"/>
                        </a:rPr>
                        <a:t>User requests access </a:t>
                      </a:r>
                      <a:r>
                        <a:rPr lang="en-US" sz="2000">
                          <a:latin typeface="Arial"/>
                          <a:sym typeface="Wingdings" panose="05000000000000000000" pitchFamily="2" charset="2"/>
                        </a:rPr>
                        <a:t> Redirected to IdP  Authenticated(via AD)  Security token(SAML) sent to Workday  Access granted</a:t>
                      </a:r>
                      <a:endParaRPr lang="en-US" sz="2000">
                        <a:latin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6407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57B3A80-1D49-D5F0-B7AF-B734FA0E2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Key Components of SSO</a:t>
            </a:r>
            <a:br>
              <a:rPr lang="en-US" sz="3600">
                <a:cs typeface="Arial"/>
              </a:rPr>
            </a:br>
            <a:endParaRPr lang="en-US" sz="3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465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10412-8CAB-19CC-A972-E5A2D8D22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588BDCA-D9B5-F66C-D3C9-6BCCE92D4CE6}"/>
              </a:ext>
            </a:extLst>
          </p:cNvPr>
          <p:cNvSpPr/>
          <p:nvPr/>
        </p:nvSpPr>
        <p:spPr>
          <a:xfrm>
            <a:off x="-105878" y="-36495"/>
            <a:ext cx="4114469" cy="6421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87C965-20A7-EA9C-9759-CA7B767978AE}"/>
              </a:ext>
            </a:extLst>
          </p:cNvPr>
          <p:cNvSpPr/>
          <p:nvPr/>
        </p:nvSpPr>
        <p:spPr>
          <a:xfrm>
            <a:off x="-173736" y="-86626"/>
            <a:ext cx="4182327" cy="6488282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238F6B6-E12B-FAC3-8B4B-4ED49655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6" y="506477"/>
            <a:ext cx="3275736" cy="35560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>
                <a:solidFill>
                  <a:schemeClr val="bg1"/>
                </a:solidFill>
                <a:cs typeface="Arial"/>
              </a:rPr>
              <a:t>Summary of IdP Administrators &amp; </a:t>
            </a:r>
            <a:br>
              <a:rPr lang="en-US" sz="3200">
                <a:solidFill>
                  <a:schemeClr val="bg1"/>
                </a:solidFill>
                <a:cs typeface="Arial"/>
              </a:rPr>
            </a:br>
            <a:r>
              <a:rPr lang="en-US" sz="3200">
                <a:solidFill>
                  <a:schemeClr val="bg1"/>
                </a:solidFill>
                <a:cs typeface="Arial"/>
              </a:rPr>
              <a:t>HR Partners Responsibilities</a:t>
            </a:r>
            <a:endParaRPr lang="en-US" sz="31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BA83-EC04-A144-47B3-6B6C10E45256}"/>
              </a:ext>
            </a:extLst>
          </p:cNvPr>
          <p:cNvSpPr txBox="1"/>
          <p:nvPr/>
        </p:nvSpPr>
        <p:spPr>
          <a:xfrm>
            <a:off x="4435473" y="549546"/>
            <a:ext cx="7495875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/>
                <a:ea typeface="Calibri"/>
                <a:cs typeface="Calibri"/>
              </a:rPr>
              <a:t>Onboarding in GA@WORK/IdP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/>
                <a:ea typeface="Calibri"/>
                <a:cs typeface="Calibri"/>
              </a:rPr>
              <a:t>IdP Admin​</a:t>
            </a:r>
            <a:endParaRPr lang="en-US" sz="2400">
              <a:latin typeface="Arial"/>
              <a:ea typeface="Calibri"/>
              <a:cs typeface="Arial" panose="020B0604020202020204"/>
            </a:endParaRPr>
          </a:p>
          <a:p>
            <a:pPr marL="120015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Calibri"/>
                <a:cs typeface="Calibri"/>
              </a:rPr>
              <a:t>Process for New Hires​</a:t>
            </a:r>
          </a:p>
          <a:p>
            <a:pPr marL="120015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Calibri"/>
                <a:cs typeface="Calibri"/>
              </a:rPr>
              <a:t>Process for Existing Employees (One time update is needed due to Project Implementation)​</a:t>
            </a:r>
          </a:p>
          <a:p>
            <a:pPr marL="1200150" lvl="2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ea typeface="Calibri"/>
                <a:cs typeface="Calibri"/>
              </a:rPr>
              <a:t>Process for Termination​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/>
                <a:ea typeface="Calibri"/>
                <a:cs typeface="Calibri"/>
              </a:rPr>
              <a:t>Configure Agency IdP system for SAML message to GA@WORK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/>
                <a:ea typeface="Calibri"/>
                <a:cs typeface="Calibri"/>
              </a:rPr>
              <a:t>Communicate configuration details with NextGen Security Team to configure in GA@WORK Tenant ​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/>
                <a:ea typeface="Calibri"/>
                <a:cs typeface="Calibri"/>
              </a:rPr>
              <a:t>Educate employees on usage of GA@WORK app setup in IdP</a:t>
            </a:r>
            <a:endParaRPr lang="en-US" sz="2400">
              <a:latin typeface="Arial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56439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474AF-C2A7-940C-4647-FBE60F281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4EB654F9-EE3A-532D-975F-24CA11F18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2" r="345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8D7A09-6C88-0AC6-17A6-98AD9AF4D5AE}"/>
              </a:ext>
            </a:extLst>
          </p:cNvPr>
          <p:cNvSpPr txBox="1">
            <a:spLocks/>
          </p:cNvSpPr>
          <p:nvPr/>
        </p:nvSpPr>
        <p:spPr>
          <a:xfrm>
            <a:off x="1" y="2913347"/>
            <a:ext cx="12192000" cy="74448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>
                <a:solidFill>
                  <a:schemeClr val="bg1"/>
                </a:solidFill>
              </a:rPr>
              <a:t>GA@WORK Multifactor Authentication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AF3AB4E-ECD4-1EF6-2329-92726F713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28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D748B-71AE-1B7E-3EBB-8767A2D3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2AB38-5173-FEA4-837F-98E8FF1A8505}"/>
              </a:ext>
            </a:extLst>
          </p:cNvPr>
          <p:cNvSpPr txBox="1"/>
          <p:nvPr/>
        </p:nvSpPr>
        <p:spPr>
          <a:xfrm>
            <a:off x="493986" y="2136228"/>
            <a:ext cx="11085785" cy="16784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2400">
                <a:latin typeface="Arial"/>
                <a:ea typeface="Calibri"/>
                <a:cs typeface="Calibri"/>
              </a:rPr>
              <a:t>Native Login into GA@WORK uses MFA for most users.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sz="2400">
                <a:latin typeface="Arial"/>
                <a:ea typeface="Calibri"/>
                <a:cs typeface="Calibri"/>
              </a:rPr>
              <a:t>Multifactor Authentication is a method of confirming the identity of a user by requiring more than 1 type of identity verification.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077BD8-48F1-0F21-DA36-2C6F9E48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Native Login with Multifactor Authentication (MFA)</a:t>
            </a:r>
            <a:br>
              <a:rPr lang="en-US" sz="3600">
                <a:cs typeface="Arial"/>
              </a:rPr>
            </a:br>
            <a:endParaRPr lang="en-US" sz="3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645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B7635-9A0B-021B-8DEF-F6DF98B02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4B200D-2B43-AA21-6BF2-371F3657E50A}"/>
              </a:ext>
            </a:extLst>
          </p:cNvPr>
          <p:cNvSpPr txBox="1"/>
          <p:nvPr/>
        </p:nvSpPr>
        <p:spPr>
          <a:xfrm>
            <a:off x="480848" y="1531883"/>
            <a:ext cx="11085785" cy="47515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dk1"/>
                </a:solidFill>
                <a:latin typeface="Arial"/>
                <a:ea typeface="Calibri"/>
                <a:cs typeface="Calibri"/>
              </a:rPr>
              <a:t>GA@WORK supports the following MFA options:</a:t>
            </a:r>
          </a:p>
          <a:p>
            <a:pPr marL="285750" indent="-285750"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742950" lvl="1" indent="-285750">
              <a:lnSpc>
                <a:spcPct val="90000"/>
              </a:lnSpc>
              <a:buFont typeface="Arial,Sans-Serif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Calibri"/>
                <a:cs typeface="Calibri"/>
              </a:rPr>
              <a:t>Authenticator App accessed by smartphone</a:t>
            </a:r>
          </a:p>
          <a:p>
            <a:pPr marL="1409700" lvl="2" indent="-342900">
              <a:lnSpc>
                <a:spcPct val="90000"/>
              </a:lnSpc>
              <a:spcBef>
                <a:spcPts val="500"/>
              </a:spcBef>
              <a:buFont typeface="Wingdings,Sans-Serif"/>
              <a:buChar char="Ø"/>
            </a:pPr>
            <a:r>
              <a:rPr lang="en-US" sz="2400">
                <a:latin typeface="Arial"/>
                <a:ea typeface="Calibri"/>
                <a:cs typeface="Calibri"/>
              </a:rPr>
              <a:t>Any app that supports TOTP (Time-Based One-Time Passcode)</a:t>
            </a:r>
          </a:p>
          <a:p>
            <a:pPr marL="1409700" lvl="2" indent="-342900">
              <a:lnSpc>
                <a:spcPct val="90000"/>
              </a:lnSpc>
              <a:spcBef>
                <a:spcPts val="500"/>
              </a:spcBef>
              <a:buFont typeface="Wingdings,Sans-Serif"/>
              <a:buChar char="Ø"/>
            </a:pPr>
            <a:r>
              <a:rPr lang="en-US" sz="2400">
                <a:latin typeface="Arial"/>
                <a:ea typeface="Calibri"/>
                <a:cs typeface="Calibri"/>
              </a:rPr>
              <a:t>One-time passcodes sent via </a:t>
            </a:r>
            <a:r>
              <a:rPr lang="en-US" sz="2400">
                <a:solidFill>
                  <a:schemeClr val="dk1"/>
                </a:solidFill>
                <a:latin typeface="Arial"/>
                <a:ea typeface="Calibri"/>
                <a:cs typeface="Calibri"/>
              </a:rPr>
              <a:t>SMS</a:t>
            </a:r>
          </a:p>
          <a:p>
            <a:pPr marL="1409700" lvl="2" indent="-342900">
              <a:lnSpc>
                <a:spcPct val="90000"/>
              </a:lnSpc>
              <a:spcBef>
                <a:spcPts val="500"/>
              </a:spcBef>
              <a:buFont typeface="Wingdings,Sans-Serif"/>
              <a:buChar char="Ø"/>
            </a:pPr>
            <a:r>
              <a:rPr lang="en-US" sz="2400">
                <a:solidFill>
                  <a:schemeClr val="dk1"/>
                </a:solidFill>
                <a:latin typeface="Arial"/>
                <a:ea typeface="Calibri"/>
                <a:cs typeface="Calibri"/>
              </a:rPr>
              <a:t>One-time</a:t>
            </a:r>
            <a:r>
              <a:rPr lang="en-US" sz="2400">
                <a:latin typeface="Arial"/>
                <a:ea typeface="Calibri"/>
                <a:cs typeface="Calibri"/>
              </a:rPr>
              <a:t> passcodes sent via E-mail</a:t>
            </a:r>
          </a:p>
          <a:p>
            <a:pPr marL="742950" indent="-285750"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742950" indent="-285750"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742950" indent="-285750"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742950" indent="-285750"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B96574-000A-A17C-BB75-DA90ECAFA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Multifactor Authentication (MFA) Options</a:t>
            </a:r>
            <a:br>
              <a:rPr lang="en-US" sz="3600">
                <a:cs typeface="Arial"/>
              </a:rPr>
            </a:br>
            <a:endParaRPr lang="en-US" sz="3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194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C129-E399-BA61-4F04-B63654979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413"/>
            <a:ext cx="10515600" cy="1325563"/>
          </a:xfrm>
        </p:spPr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1074A-6C15-71F7-52C2-A9EA78AB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491"/>
            <a:ext cx="10515600" cy="11207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True or False</a:t>
            </a:r>
            <a:r>
              <a:rPr lang="en-US"/>
              <a:t>: SSO configuration for GA@WORK is entirely an agency responsibility?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28A5BC-F0B7-9862-20EA-092DDE403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890203"/>
              </p:ext>
            </p:extLst>
          </p:nvPr>
        </p:nvGraphicFramePr>
        <p:xfrm>
          <a:off x="2313709" y="2452687"/>
          <a:ext cx="7564582" cy="2918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2291">
                  <a:extLst>
                    <a:ext uri="{9D8B030D-6E8A-4147-A177-3AD203B41FA5}">
                      <a16:colId xmlns:a16="http://schemas.microsoft.com/office/drawing/2014/main" val="1572364153"/>
                    </a:ext>
                  </a:extLst>
                </a:gridCol>
                <a:gridCol w="3782291">
                  <a:extLst>
                    <a:ext uri="{9D8B030D-6E8A-4147-A177-3AD203B41FA5}">
                      <a16:colId xmlns:a16="http://schemas.microsoft.com/office/drawing/2014/main" val="3824972872"/>
                    </a:ext>
                  </a:extLst>
                </a:gridCol>
              </a:tblGrid>
              <a:tr h="291869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True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False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796392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FEBBBF-5E81-AEA6-12B7-5591F834821B}"/>
              </a:ext>
            </a:extLst>
          </p:cNvPr>
          <p:cNvSpPr/>
          <p:nvPr/>
        </p:nvSpPr>
        <p:spPr>
          <a:xfrm>
            <a:off x="6791325" y="2757129"/>
            <a:ext cx="2419350" cy="22098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81A4D-986E-2ACE-6CD3-CC8C7ABDC402}"/>
              </a:ext>
            </a:extLst>
          </p:cNvPr>
          <p:cNvSpPr txBox="1"/>
          <p:nvPr/>
        </p:nvSpPr>
        <p:spPr>
          <a:xfrm>
            <a:off x="2313708" y="5402919"/>
            <a:ext cx="7564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1" i="1">
                <a:ea typeface="+mn-lt"/>
                <a:cs typeface="+mn-lt"/>
              </a:rPr>
              <a:t>False!</a:t>
            </a:r>
            <a:r>
              <a:rPr lang="en-US" i="1">
                <a:ea typeface="+mn-lt"/>
                <a:cs typeface="+mn-lt"/>
              </a:rPr>
              <a:t>  SAO will work closely with Agencies</a:t>
            </a:r>
            <a:r>
              <a:rPr lang="en-US" sz="1600" i="1">
                <a:ea typeface="+mn-lt"/>
                <a:cs typeface="+mn-lt"/>
              </a:rPr>
              <a:t> </a:t>
            </a:r>
            <a:r>
              <a:rPr lang="en-US" i="1">
                <a:ea typeface="+mn-lt"/>
                <a:cs typeface="+mn-lt"/>
              </a:rPr>
              <a:t>throughout configuration, testing, and maintaining SAML certificate expiry.  </a:t>
            </a:r>
            <a:endParaRPr lang="en-US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676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D4AC4-18BE-8D24-BD62-305BBB10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78">
            <a:extLst>
              <a:ext uri="{FF2B5EF4-FFF2-40B4-BE49-F238E27FC236}">
                <a16:creationId xmlns:a16="http://schemas.microsoft.com/office/drawing/2014/main" id="{A0A3A4AA-3D5E-95C5-C5EF-D203B0BB6A3B}"/>
              </a:ext>
            </a:extLst>
          </p:cNvPr>
          <p:cNvSpPr>
            <a:spLocks noEditPoints="1"/>
          </p:cNvSpPr>
          <p:nvPr/>
        </p:nvSpPr>
        <p:spPr bwMode="auto">
          <a:xfrm>
            <a:off x="7923278" y="2313079"/>
            <a:ext cx="842146" cy="713908"/>
          </a:xfrm>
          <a:custGeom>
            <a:avLst/>
            <a:gdLst>
              <a:gd name="T0" fmla="*/ 167 w 200"/>
              <a:gd name="T1" fmla="*/ 119 h 181"/>
              <a:gd name="T2" fmla="*/ 148 w 200"/>
              <a:gd name="T3" fmla="*/ 95 h 181"/>
              <a:gd name="T4" fmla="*/ 121 w 200"/>
              <a:gd name="T5" fmla="*/ 72 h 181"/>
              <a:gd name="T6" fmla="*/ 113 w 200"/>
              <a:gd name="T7" fmla="*/ 63 h 181"/>
              <a:gd name="T8" fmla="*/ 119 w 200"/>
              <a:gd name="T9" fmla="*/ 47 h 181"/>
              <a:gd name="T10" fmla="*/ 124 w 200"/>
              <a:gd name="T11" fmla="*/ 31 h 181"/>
              <a:gd name="T12" fmla="*/ 101 w 200"/>
              <a:gd name="T13" fmla="*/ 0 h 181"/>
              <a:gd name="T14" fmla="*/ 77 w 200"/>
              <a:gd name="T15" fmla="*/ 31 h 181"/>
              <a:gd name="T16" fmla="*/ 82 w 200"/>
              <a:gd name="T17" fmla="*/ 47 h 181"/>
              <a:gd name="T18" fmla="*/ 88 w 200"/>
              <a:gd name="T19" fmla="*/ 63 h 181"/>
              <a:gd name="T20" fmla="*/ 80 w 200"/>
              <a:gd name="T21" fmla="*/ 72 h 181"/>
              <a:gd name="T22" fmla="*/ 53 w 200"/>
              <a:gd name="T23" fmla="*/ 95 h 181"/>
              <a:gd name="T24" fmla="*/ 33 w 200"/>
              <a:gd name="T25" fmla="*/ 119 h 181"/>
              <a:gd name="T26" fmla="*/ 0 w 200"/>
              <a:gd name="T27" fmla="*/ 150 h 181"/>
              <a:gd name="T28" fmla="*/ 62 w 200"/>
              <a:gd name="T29" fmla="*/ 150 h 181"/>
              <a:gd name="T30" fmla="*/ 60 w 200"/>
              <a:gd name="T31" fmla="*/ 101 h 181"/>
              <a:gd name="T32" fmla="*/ 97 w 200"/>
              <a:gd name="T33" fmla="*/ 119 h 181"/>
              <a:gd name="T34" fmla="*/ 101 w 200"/>
              <a:gd name="T35" fmla="*/ 181 h 181"/>
              <a:gd name="T36" fmla="*/ 104 w 200"/>
              <a:gd name="T37" fmla="*/ 119 h 181"/>
              <a:gd name="T38" fmla="*/ 140 w 200"/>
              <a:gd name="T39" fmla="*/ 101 h 181"/>
              <a:gd name="T40" fmla="*/ 138 w 200"/>
              <a:gd name="T41" fmla="*/ 150 h 181"/>
              <a:gd name="T42" fmla="*/ 200 w 200"/>
              <a:gd name="T43" fmla="*/ 150 h 181"/>
              <a:gd name="T44" fmla="*/ 43 w 200"/>
              <a:gd name="T45" fmla="*/ 157 h 181"/>
              <a:gd name="T46" fmla="*/ 49 w 200"/>
              <a:gd name="T47" fmla="*/ 168 h 181"/>
              <a:gd name="T48" fmla="*/ 13 w 200"/>
              <a:gd name="T49" fmla="*/ 165 h 181"/>
              <a:gd name="T50" fmla="*/ 23 w 200"/>
              <a:gd name="T51" fmla="*/ 156 h 181"/>
              <a:gd name="T52" fmla="*/ 26 w 200"/>
              <a:gd name="T53" fmla="*/ 153 h 181"/>
              <a:gd name="T54" fmla="*/ 24 w 200"/>
              <a:gd name="T55" fmla="*/ 147 h 181"/>
              <a:gd name="T56" fmla="*/ 22 w 200"/>
              <a:gd name="T57" fmla="*/ 141 h 181"/>
              <a:gd name="T58" fmla="*/ 31 w 200"/>
              <a:gd name="T59" fmla="*/ 129 h 181"/>
              <a:gd name="T60" fmla="*/ 40 w 200"/>
              <a:gd name="T61" fmla="*/ 141 h 181"/>
              <a:gd name="T62" fmla="*/ 38 w 200"/>
              <a:gd name="T63" fmla="*/ 147 h 181"/>
              <a:gd name="T64" fmla="*/ 36 w 200"/>
              <a:gd name="T65" fmla="*/ 153 h 181"/>
              <a:gd name="T66" fmla="*/ 39 w 200"/>
              <a:gd name="T67" fmla="*/ 156 h 181"/>
              <a:gd name="T68" fmla="*/ 110 w 200"/>
              <a:gd name="T69" fmla="*/ 138 h 181"/>
              <a:gd name="T70" fmla="*/ 110 w 200"/>
              <a:gd name="T71" fmla="*/ 143 h 181"/>
              <a:gd name="T72" fmla="*/ 106 w 200"/>
              <a:gd name="T73" fmla="*/ 152 h 181"/>
              <a:gd name="T74" fmla="*/ 106 w 200"/>
              <a:gd name="T75" fmla="*/ 153 h 181"/>
              <a:gd name="T76" fmla="*/ 113 w 200"/>
              <a:gd name="T77" fmla="*/ 157 h 181"/>
              <a:gd name="T78" fmla="*/ 119 w 200"/>
              <a:gd name="T79" fmla="*/ 168 h 181"/>
              <a:gd name="T80" fmla="*/ 82 w 200"/>
              <a:gd name="T81" fmla="*/ 165 h 181"/>
              <a:gd name="T82" fmla="*/ 93 w 200"/>
              <a:gd name="T83" fmla="*/ 156 h 181"/>
              <a:gd name="T84" fmla="*/ 96 w 200"/>
              <a:gd name="T85" fmla="*/ 153 h 181"/>
              <a:gd name="T86" fmla="*/ 93 w 200"/>
              <a:gd name="T87" fmla="*/ 147 h 181"/>
              <a:gd name="T88" fmla="*/ 92 w 200"/>
              <a:gd name="T89" fmla="*/ 141 h 181"/>
              <a:gd name="T90" fmla="*/ 101 w 200"/>
              <a:gd name="T91" fmla="*/ 129 h 181"/>
              <a:gd name="T92" fmla="*/ 188 w 200"/>
              <a:gd name="T93" fmla="*/ 168 h 181"/>
              <a:gd name="T94" fmla="*/ 151 w 200"/>
              <a:gd name="T95" fmla="*/ 165 h 181"/>
              <a:gd name="T96" fmla="*/ 161 w 200"/>
              <a:gd name="T97" fmla="*/ 156 h 181"/>
              <a:gd name="T98" fmla="*/ 164 w 200"/>
              <a:gd name="T99" fmla="*/ 153 h 181"/>
              <a:gd name="T100" fmla="*/ 162 w 200"/>
              <a:gd name="T101" fmla="*/ 147 h 181"/>
              <a:gd name="T102" fmla="*/ 160 w 200"/>
              <a:gd name="T103" fmla="*/ 141 h 181"/>
              <a:gd name="T104" fmla="*/ 169 w 200"/>
              <a:gd name="T105" fmla="*/ 129 h 181"/>
              <a:gd name="T106" fmla="*/ 178 w 200"/>
              <a:gd name="T107" fmla="*/ 141 h 181"/>
              <a:gd name="T108" fmla="*/ 177 w 200"/>
              <a:gd name="T109" fmla="*/ 147 h 181"/>
              <a:gd name="T110" fmla="*/ 174 w 200"/>
              <a:gd name="T111" fmla="*/ 153 h 181"/>
              <a:gd name="T112" fmla="*/ 177 w 200"/>
              <a:gd name="T113" fmla="*/ 156 h 181"/>
              <a:gd name="T114" fmla="*/ 188 w 200"/>
              <a:gd name="T115" fmla="*/ 16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" h="181">
                <a:moveTo>
                  <a:pt x="169" y="119"/>
                </a:moveTo>
                <a:cubicBezTo>
                  <a:pt x="168" y="119"/>
                  <a:pt x="168" y="119"/>
                  <a:pt x="167" y="119"/>
                </a:cubicBezTo>
                <a:cubicBezTo>
                  <a:pt x="148" y="101"/>
                  <a:pt x="148" y="101"/>
                  <a:pt x="148" y="101"/>
                </a:cubicBezTo>
                <a:cubicBezTo>
                  <a:pt x="148" y="95"/>
                  <a:pt x="148" y="95"/>
                  <a:pt x="148" y="95"/>
                </a:cubicBezTo>
                <a:cubicBezTo>
                  <a:pt x="148" y="85"/>
                  <a:pt x="142" y="77"/>
                  <a:pt x="133" y="75"/>
                </a:cubicBezTo>
                <a:cubicBezTo>
                  <a:pt x="130" y="74"/>
                  <a:pt x="121" y="72"/>
                  <a:pt x="121" y="72"/>
                </a:cubicBezTo>
                <a:cubicBezTo>
                  <a:pt x="117" y="71"/>
                  <a:pt x="113" y="69"/>
                  <a:pt x="113" y="6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13" y="62"/>
                  <a:pt x="113" y="61"/>
                  <a:pt x="113" y="60"/>
                </a:cubicBezTo>
                <a:cubicBezTo>
                  <a:pt x="116" y="56"/>
                  <a:pt x="118" y="52"/>
                  <a:pt x="119" y="47"/>
                </a:cubicBezTo>
                <a:cubicBezTo>
                  <a:pt x="124" y="44"/>
                  <a:pt x="126" y="41"/>
                  <a:pt x="126" y="37"/>
                </a:cubicBezTo>
                <a:cubicBezTo>
                  <a:pt x="126" y="35"/>
                  <a:pt x="126" y="33"/>
                  <a:pt x="124" y="31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10"/>
                  <a:pt x="114" y="0"/>
                  <a:pt x="101" y="0"/>
                </a:cubicBezTo>
                <a:cubicBezTo>
                  <a:pt x="88" y="0"/>
                  <a:pt x="77" y="10"/>
                  <a:pt x="77" y="23"/>
                </a:cubicBezTo>
                <a:cubicBezTo>
                  <a:pt x="77" y="31"/>
                  <a:pt x="77" y="31"/>
                  <a:pt x="77" y="31"/>
                </a:cubicBezTo>
                <a:cubicBezTo>
                  <a:pt x="76" y="33"/>
                  <a:pt x="75" y="35"/>
                  <a:pt x="75" y="37"/>
                </a:cubicBezTo>
                <a:cubicBezTo>
                  <a:pt x="75" y="41"/>
                  <a:pt x="78" y="44"/>
                  <a:pt x="82" y="47"/>
                </a:cubicBezTo>
                <a:cubicBezTo>
                  <a:pt x="84" y="52"/>
                  <a:pt x="85" y="56"/>
                  <a:pt x="88" y="60"/>
                </a:cubicBezTo>
                <a:cubicBezTo>
                  <a:pt x="88" y="61"/>
                  <a:pt x="88" y="62"/>
                  <a:pt x="88" y="63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69"/>
                  <a:pt x="85" y="71"/>
                  <a:pt x="80" y="72"/>
                </a:cubicBezTo>
                <a:cubicBezTo>
                  <a:pt x="80" y="72"/>
                  <a:pt x="72" y="74"/>
                  <a:pt x="69" y="75"/>
                </a:cubicBezTo>
                <a:cubicBezTo>
                  <a:pt x="60" y="77"/>
                  <a:pt x="53" y="85"/>
                  <a:pt x="53" y="95"/>
                </a:cubicBezTo>
                <a:cubicBezTo>
                  <a:pt x="53" y="99"/>
                  <a:pt x="53" y="99"/>
                  <a:pt x="53" y="99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3" y="119"/>
                  <a:pt x="32" y="119"/>
                  <a:pt x="31" y="119"/>
                </a:cubicBezTo>
                <a:cubicBezTo>
                  <a:pt x="14" y="119"/>
                  <a:pt x="0" y="133"/>
                  <a:pt x="0" y="150"/>
                </a:cubicBezTo>
                <a:cubicBezTo>
                  <a:pt x="0" y="167"/>
                  <a:pt x="14" y="181"/>
                  <a:pt x="31" y="181"/>
                </a:cubicBezTo>
                <a:cubicBezTo>
                  <a:pt x="48" y="181"/>
                  <a:pt x="62" y="167"/>
                  <a:pt x="62" y="150"/>
                </a:cubicBezTo>
                <a:cubicBezTo>
                  <a:pt x="62" y="136"/>
                  <a:pt x="53" y="125"/>
                  <a:pt x="41" y="121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82" y="121"/>
                  <a:pt x="70" y="134"/>
                  <a:pt x="70" y="150"/>
                </a:cubicBezTo>
                <a:cubicBezTo>
                  <a:pt x="70" y="167"/>
                  <a:pt x="84" y="181"/>
                  <a:pt x="101" y="181"/>
                </a:cubicBezTo>
                <a:cubicBezTo>
                  <a:pt x="118" y="181"/>
                  <a:pt x="132" y="167"/>
                  <a:pt x="132" y="150"/>
                </a:cubicBezTo>
                <a:cubicBezTo>
                  <a:pt x="132" y="134"/>
                  <a:pt x="119" y="121"/>
                  <a:pt x="104" y="119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59" y="121"/>
                  <a:pt x="159" y="121"/>
                  <a:pt x="159" y="121"/>
                </a:cubicBezTo>
                <a:cubicBezTo>
                  <a:pt x="147" y="125"/>
                  <a:pt x="138" y="136"/>
                  <a:pt x="138" y="150"/>
                </a:cubicBezTo>
                <a:cubicBezTo>
                  <a:pt x="138" y="167"/>
                  <a:pt x="152" y="181"/>
                  <a:pt x="169" y="181"/>
                </a:cubicBezTo>
                <a:cubicBezTo>
                  <a:pt x="186" y="181"/>
                  <a:pt x="200" y="167"/>
                  <a:pt x="200" y="150"/>
                </a:cubicBezTo>
                <a:cubicBezTo>
                  <a:pt x="200" y="133"/>
                  <a:pt x="186" y="119"/>
                  <a:pt x="169" y="119"/>
                </a:cubicBezTo>
                <a:close/>
                <a:moveTo>
                  <a:pt x="43" y="157"/>
                </a:moveTo>
                <a:cubicBezTo>
                  <a:pt x="47" y="158"/>
                  <a:pt x="49" y="162"/>
                  <a:pt x="49" y="165"/>
                </a:cubicBezTo>
                <a:cubicBezTo>
                  <a:pt x="49" y="168"/>
                  <a:pt x="49" y="168"/>
                  <a:pt x="49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3" y="165"/>
                  <a:pt x="13" y="165"/>
                  <a:pt x="13" y="165"/>
                </a:cubicBezTo>
                <a:cubicBezTo>
                  <a:pt x="13" y="162"/>
                  <a:pt x="15" y="158"/>
                  <a:pt x="19" y="157"/>
                </a:cubicBezTo>
                <a:cubicBezTo>
                  <a:pt x="20" y="157"/>
                  <a:pt x="23" y="156"/>
                  <a:pt x="23" y="156"/>
                </a:cubicBezTo>
                <a:cubicBezTo>
                  <a:pt x="25" y="156"/>
                  <a:pt x="26" y="155"/>
                  <a:pt x="26" y="153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6" y="152"/>
                </a:cubicBezTo>
                <a:cubicBezTo>
                  <a:pt x="25" y="150"/>
                  <a:pt x="25" y="149"/>
                  <a:pt x="24" y="147"/>
                </a:cubicBezTo>
                <a:cubicBezTo>
                  <a:pt x="22" y="146"/>
                  <a:pt x="21" y="144"/>
                  <a:pt x="21" y="143"/>
                </a:cubicBezTo>
                <a:cubicBezTo>
                  <a:pt x="21" y="142"/>
                  <a:pt x="21" y="141"/>
                  <a:pt x="22" y="141"/>
                </a:cubicBezTo>
                <a:cubicBezTo>
                  <a:pt x="22" y="138"/>
                  <a:pt x="22" y="138"/>
                  <a:pt x="22" y="138"/>
                </a:cubicBezTo>
                <a:cubicBezTo>
                  <a:pt x="22" y="133"/>
                  <a:pt x="26" y="129"/>
                  <a:pt x="31" y="129"/>
                </a:cubicBezTo>
                <a:cubicBezTo>
                  <a:pt x="36" y="129"/>
                  <a:pt x="40" y="133"/>
                  <a:pt x="40" y="13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1"/>
                  <a:pt x="41" y="142"/>
                  <a:pt x="41" y="143"/>
                </a:cubicBezTo>
                <a:cubicBezTo>
                  <a:pt x="41" y="144"/>
                  <a:pt x="40" y="146"/>
                  <a:pt x="38" y="147"/>
                </a:cubicBezTo>
                <a:cubicBezTo>
                  <a:pt x="38" y="149"/>
                  <a:pt x="37" y="150"/>
                  <a:pt x="36" y="152"/>
                </a:cubicBezTo>
                <a:cubicBezTo>
                  <a:pt x="36" y="152"/>
                  <a:pt x="36" y="153"/>
                  <a:pt x="36" y="153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36" y="155"/>
                  <a:pt x="37" y="156"/>
                  <a:pt x="39" y="156"/>
                </a:cubicBezTo>
                <a:cubicBezTo>
                  <a:pt x="39" y="156"/>
                  <a:pt x="42" y="157"/>
                  <a:pt x="43" y="157"/>
                </a:cubicBezTo>
                <a:close/>
                <a:moveTo>
                  <a:pt x="110" y="138"/>
                </a:moveTo>
                <a:cubicBezTo>
                  <a:pt x="110" y="141"/>
                  <a:pt x="110" y="141"/>
                  <a:pt x="110" y="141"/>
                </a:cubicBezTo>
                <a:cubicBezTo>
                  <a:pt x="110" y="141"/>
                  <a:pt x="110" y="142"/>
                  <a:pt x="110" y="143"/>
                </a:cubicBezTo>
                <a:cubicBezTo>
                  <a:pt x="110" y="144"/>
                  <a:pt x="109" y="146"/>
                  <a:pt x="108" y="147"/>
                </a:cubicBezTo>
                <a:cubicBezTo>
                  <a:pt x="107" y="149"/>
                  <a:pt x="106" y="150"/>
                  <a:pt x="106" y="152"/>
                </a:cubicBezTo>
                <a:cubicBezTo>
                  <a:pt x="106" y="152"/>
                  <a:pt x="106" y="153"/>
                  <a:pt x="106" y="153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5"/>
                  <a:pt x="107" y="156"/>
                  <a:pt x="109" y="156"/>
                </a:cubicBezTo>
                <a:cubicBezTo>
                  <a:pt x="109" y="156"/>
                  <a:pt x="112" y="157"/>
                  <a:pt x="113" y="157"/>
                </a:cubicBezTo>
                <a:cubicBezTo>
                  <a:pt x="116" y="158"/>
                  <a:pt x="119" y="162"/>
                  <a:pt x="119" y="165"/>
                </a:cubicBezTo>
                <a:cubicBezTo>
                  <a:pt x="119" y="168"/>
                  <a:pt x="119" y="168"/>
                  <a:pt x="119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5"/>
                  <a:pt x="82" y="165"/>
                  <a:pt x="82" y="165"/>
                </a:cubicBezTo>
                <a:cubicBezTo>
                  <a:pt x="82" y="162"/>
                  <a:pt x="85" y="158"/>
                  <a:pt x="88" y="157"/>
                </a:cubicBezTo>
                <a:cubicBezTo>
                  <a:pt x="89" y="157"/>
                  <a:pt x="93" y="156"/>
                  <a:pt x="93" y="156"/>
                </a:cubicBezTo>
                <a:cubicBezTo>
                  <a:pt x="95" y="156"/>
                  <a:pt x="96" y="155"/>
                  <a:pt x="96" y="153"/>
                </a:cubicBezTo>
                <a:cubicBezTo>
                  <a:pt x="96" y="153"/>
                  <a:pt x="96" y="153"/>
                  <a:pt x="96" y="153"/>
                </a:cubicBezTo>
                <a:cubicBezTo>
                  <a:pt x="96" y="153"/>
                  <a:pt x="96" y="152"/>
                  <a:pt x="96" y="152"/>
                </a:cubicBezTo>
                <a:cubicBezTo>
                  <a:pt x="95" y="150"/>
                  <a:pt x="94" y="149"/>
                  <a:pt x="93" y="147"/>
                </a:cubicBezTo>
                <a:cubicBezTo>
                  <a:pt x="92" y="146"/>
                  <a:pt x="91" y="144"/>
                  <a:pt x="91" y="143"/>
                </a:cubicBezTo>
                <a:cubicBezTo>
                  <a:pt x="91" y="142"/>
                  <a:pt x="91" y="141"/>
                  <a:pt x="92" y="141"/>
                </a:cubicBezTo>
                <a:cubicBezTo>
                  <a:pt x="92" y="138"/>
                  <a:pt x="92" y="138"/>
                  <a:pt x="92" y="138"/>
                </a:cubicBezTo>
                <a:cubicBezTo>
                  <a:pt x="92" y="133"/>
                  <a:pt x="96" y="129"/>
                  <a:pt x="101" y="129"/>
                </a:cubicBezTo>
                <a:cubicBezTo>
                  <a:pt x="106" y="129"/>
                  <a:pt x="110" y="133"/>
                  <a:pt x="110" y="138"/>
                </a:cubicBezTo>
                <a:close/>
                <a:moveTo>
                  <a:pt x="188" y="168"/>
                </a:moveTo>
                <a:cubicBezTo>
                  <a:pt x="151" y="168"/>
                  <a:pt x="151" y="168"/>
                  <a:pt x="151" y="168"/>
                </a:cubicBezTo>
                <a:cubicBezTo>
                  <a:pt x="151" y="165"/>
                  <a:pt x="151" y="165"/>
                  <a:pt x="151" y="165"/>
                </a:cubicBezTo>
                <a:cubicBezTo>
                  <a:pt x="151" y="162"/>
                  <a:pt x="154" y="158"/>
                  <a:pt x="157" y="157"/>
                </a:cubicBezTo>
                <a:cubicBezTo>
                  <a:pt x="158" y="157"/>
                  <a:pt x="161" y="156"/>
                  <a:pt x="161" y="156"/>
                </a:cubicBezTo>
                <a:cubicBezTo>
                  <a:pt x="163" y="156"/>
                  <a:pt x="164" y="155"/>
                  <a:pt x="164" y="153"/>
                </a:cubicBezTo>
                <a:cubicBezTo>
                  <a:pt x="164" y="153"/>
                  <a:pt x="164" y="153"/>
                  <a:pt x="164" y="153"/>
                </a:cubicBezTo>
                <a:cubicBezTo>
                  <a:pt x="164" y="153"/>
                  <a:pt x="164" y="152"/>
                  <a:pt x="164" y="152"/>
                </a:cubicBezTo>
                <a:cubicBezTo>
                  <a:pt x="163" y="150"/>
                  <a:pt x="163" y="149"/>
                  <a:pt x="162" y="147"/>
                </a:cubicBezTo>
                <a:cubicBezTo>
                  <a:pt x="160" y="146"/>
                  <a:pt x="159" y="144"/>
                  <a:pt x="159" y="143"/>
                </a:cubicBezTo>
                <a:cubicBezTo>
                  <a:pt x="159" y="142"/>
                  <a:pt x="160" y="141"/>
                  <a:pt x="160" y="141"/>
                </a:cubicBezTo>
                <a:cubicBezTo>
                  <a:pt x="160" y="138"/>
                  <a:pt x="160" y="138"/>
                  <a:pt x="160" y="138"/>
                </a:cubicBezTo>
                <a:cubicBezTo>
                  <a:pt x="160" y="133"/>
                  <a:pt x="164" y="129"/>
                  <a:pt x="169" y="129"/>
                </a:cubicBezTo>
                <a:cubicBezTo>
                  <a:pt x="174" y="129"/>
                  <a:pt x="178" y="133"/>
                  <a:pt x="178" y="138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179" y="141"/>
                  <a:pt x="179" y="142"/>
                  <a:pt x="179" y="143"/>
                </a:cubicBezTo>
                <a:cubicBezTo>
                  <a:pt x="179" y="144"/>
                  <a:pt x="178" y="146"/>
                  <a:pt x="177" y="147"/>
                </a:cubicBezTo>
                <a:cubicBezTo>
                  <a:pt x="176" y="149"/>
                  <a:pt x="175" y="150"/>
                  <a:pt x="174" y="152"/>
                </a:cubicBezTo>
                <a:cubicBezTo>
                  <a:pt x="174" y="152"/>
                  <a:pt x="174" y="153"/>
                  <a:pt x="174" y="153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74" y="155"/>
                  <a:pt x="175" y="156"/>
                  <a:pt x="177" y="156"/>
                </a:cubicBezTo>
                <a:cubicBezTo>
                  <a:pt x="177" y="156"/>
                  <a:pt x="180" y="157"/>
                  <a:pt x="182" y="157"/>
                </a:cubicBezTo>
                <a:cubicBezTo>
                  <a:pt x="185" y="158"/>
                  <a:pt x="188" y="162"/>
                  <a:pt x="188" y="165"/>
                </a:cubicBezTo>
                <a:lnTo>
                  <a:pt x="188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CB9"/>
              </a:solidFill>
              <a:cs typeface="Arial"/>
            </a:endParaRPr>
          </a:p>
        </p:txBody>
      </p:sp>
      <p:sp>
        <p:nvSpPr>
          <p:cNvPr id="93" name="Freeform 478">
            <a:extLst>
              <a:ext uri="{FF2B5EF4-FFF2-40B4-BE49-F238E27FC236}">
                <a16:creationId xmlns:a16="http://schemas.microsoft.com/office/drawing/2014/main" id="{CA24FBB8-054D-1916-0EE0-E8C3BAE2B77D}"/>
              </a:ext>
            </a:extLst>
          </p:cNvPr>
          <p:cNvSpPr>
            <a:spLocks noEditPoints="1"/>
          </p:cNvSpPr>
          <p:nvPr/>
        </p:nvSpPr>
        <p:spPr bwMode="auto">
          <a:xfrm>
            <a:off x="4400408" y="4786818"/>
            <a:ext cx="842146" cy="713908"/>
          </a:xfrm>
          <a:custGeom>
            <a:avLst/>
            <a:gdLst>
              <a:gd name="T0" fmla="*/ 167 w 200"/>
              <a:gd name="T1" fmla="*/ 119 h 181"/>
              <a:gd name="T2" fmla="*/ 148 w 200"/>
              <a:gd name="T3" fmla="*/ 95 h 181"/>
              <a:gd name="T4" fmla="*/ 121 w 200"/>
              <a:gd name="T5" fmla="*/ 72 h 181"/>
              <a:gd name="T6" fmla="*/ 113 w 200"/>
              <a:gd name="T7" fmla="*/ 63 h 181"/>
              <a:gd name="T8" fmla="*/ 119 w 200"/>
              <a:gd name="T9" fmla="*/ 47 h 181"/>
              <a:gd name="T10" fmla="*/ 124 w 200"/>
              <a:gd name="T11" fmla="*/ 31 h 181"/>
              <a:gd name="T12" fmla="*/ 101 w 200"/>
              <a:gd name="T13" fmla="*/ 0 h 181"/>
              <a:gd name="T14" fmla="*/ 77 w 200"/>
              <a:gd name="T15" fmla="*/ 31 h 181"/>
              <a:gd name="T16" fmla="*/ 82 w 200"/>
              <a:gd name="T17" fmla="*/ 47 h 181"/>
              <a:gd name="T18" fmla="*/ 88 w 200"/>
              <a:gd name="T19" fmla="*/ 63 h 181"/>
              <a:gd name="T20" fmla="*/ 80 w 200"/>
              <a:gd name="T21" fmla="*/ 72 h 181"/>
              <a:gd name="T22" fmla="*/ 53 w 200"/>
              <a:gd name="T23" fmla="*/ 95 h 181"/>
              <a:gd name="T24" fmla="*/ 33 w 200"/>
              <a:gd name="T25" fmla="*/ 119 h 181"/>
              <a:gd name="T26" fmla="*/ 0 w 200"/>
              <a:gd name="T27" fmla="*/ 150 h 181"/>
              <a:gd name="T28" fmla="*/ 62 w 200"/>
              <a:gd name="T29" fmla="*/ 150 h 181"/>
              <a:gd name="T30" fmla="*/ 60 w 200"/>
              <a:gd name="T31" fmla="*/ 101 h 181"/>
              <a:gd name="T32" fmla="*/ 97 w 200"/>
              <a:gd name="T33" fmla="*/ 119 h 181"/>
              <a:gd name="T34" fmla="*/ 101 w 200"/>
              <a:gd name="T35" fmla="*/ 181 h 181"/>
              <a:gd name="T36" fmla="*/ 104 w 200"/>
              <a:gd name="T37" fmla="*/ 119 h 181"/>
              <a:gd name="T38" fmla="*/ 140 w 200"/>
              <a:gd name="T39" fmla="*/ 101 h 181"/>
              <a:gd name="T40" fmla="*/ 138 w 200"/>
              <a:gd name="T41" fmla="*/ 150 h 181"/>
              <a:gd name="T42" fmla="*/ 200 w 200"/>
              <a:gd name="T43" fmla="*/ 150 h 181"/>
              <a:gd name="T44" fmla="*/ 43 w 200"/>
              <a:gd name="T45" fmla="*/ 157 h 181"/>
              <a:gd name="T46" fmla="*/ 49 w 200"/>
              <a:gd name="T47" fmla="*/ 168 h 181"/>
              <a:gd name="T48" fmla="*/ 13 w 200"/>
              <a:gd name="T49" fmla="*/ 165 h 181"/>
              <a:gd name="T50" fmla="*/ 23 w 200"/>
              <a:gd name="T51" fmla="*/ 156 h 181"/>
              <a:gd name="T52" fmla="*/ 26 w 200"/>
              <a:gd name="T53" fmla="*/ 153 h 181"/>
              <a:gd name="T54" fmla="*/ 24 w 200"/>
              <a:gd name="T55" fmla="*/ 147 h 181"/>
              <a:gd name="T56" fmla="*/ 22 w 200"/>
              <a:gd name="T57" fmla="*/ 141 h 181"/>
              <a:gd name="T58" fmla="*/ 31 w 200"/>
              <a:gd name="T59" fmla="*/ 129 h 181"/>
              <a:gd name="T60" fmla="*/ 40 w 200"/>
              <a:gd name="T61" fmla="*/ 141 h 181"/>
              <a:gd name="T62" fmla="*/ 38 w 200"/>
              <a:gd name="T63" fmla="*/ 147 h 181"/>
              <a:gd name="T64" fmla="*/ 36 w 200"/>
              <a:gd name="T65" fmla="*/ 153 h 181"/>
              <a:gd name="T66" fmla="*/ 39 w 200"/>
              <a:gd name="T67" fmla="*/ 156 h 181"/>
              <a:gd name="T68" fmla="*/ 110 w 200"/>
              <a:gd name="T69" fmla="*/ 138 h 181"/>
              <a:gd name="T70" fmla="*/ 110 w 200"/>
              <a:gd name="T71" fmla="*/ 143 h 181"/>
              <a:gd name="T72" fmla="*/ 106 w 200"/>
              <a:gd name="T73" fmla="*/ 152 h 181"/>
              <a:gd name="T74" fmla="*/ 106 w 200"/>
              <a:gd name="T75" fmla="*/ 153 h 181"/>
              <a:gd name="T76" fmla="*/ 113 w 200"/>
              <a:gd name="T77" fmla="*/ 157 h 181"/>
              <a:gd name="T78" fmla="*/ 119 w 200"/>
              <a:gd name="T79" fmla="*/ 168 h 181"/>
              <a:gd name="T80" fmla="*/ 82 w 200"/>
              <a:gd name="T81" fmla="*/ 165 h 181"/>
              <a:gd name="T82" fmla="*/ 93 w 200"/>
              <a:gd name="T83" fmla="*/ 156 h 181"/>
              <a:gd name="T84" fmla="*/ 96 w 200"/>
              <a:gd name="T85" fmla="*/ 153 h 181"/>
              <a:gd name="T86" fmla="*/ 93 w 200"/>
              <a:gd name="T87" fmla="*/ 147 h 181"/>
              <a:gd name="T88" fmla="*/ 92 w 200"/>
              <a:gd name="T89" fmla="*/ 141 h 181"/>
              <a:gd name="T90" fmla="*/ 101 w 200"/>
              <a:gd name="T91" fmla="*/ 129 h 181"/>
              <a:gd name="T92" fmla="*/ 188 w 200"/>
              <a:gd name="T93" fmla="*/ 168 h 181"/>
              <a:gd name="T94" fmla="*/ 151 w 200"/>
              <a:gd name="T95" fmla="*/ 165 h 181"/>
              <a:gd name="T96" fmla="*/ 161 w 200"/>
              <a:gd name="T97" fmla="*/ 156 h 181"/>
              <a:gd name="T98" fmla="*/ 164 w 200"/>
              <a:gd name="T99" fmla="*/ 153 h 181"/>
              <a:gd name="T100" fmla="*/ 162 w 200"/>
              <a:gd name="T101" fmla="*/ 147 h 181"/>
              <a:gd name="T102" fmla="*/ 160 w 200"/>
              <a:gd name="T103" fmla="*/ 141 h 181"/>
              <a:gd name="T104" fmla="*/ 169 w 200"/>
              <a:gd name="T105" fmla="*/ 129 h 181"/>
              <a:gd name="T106" fmla="*/ 178 w 200"/>
              <a:gd name="T107" fmla="*/ 141 h 181"/>
              <a:gd name="T108" fmla="*/ 177 w 200"/>
              <a:gd name="T109" fmla="*/ 147 h 181"/>
              <a:gd name="T110" fmla="*/ 174 w 200"/>
              <a:gd name="T111" fmla="*/ 153 h 181"/>
              <a:gd name="T112" fmla="*/ 177 w 200"/>
              <a:gd name="T113" fmla="*/ 156 h 181"/>
              <a:gd name="T114" fmla="*/ 188 w 200"/>
              <a:gd name="T115" fmla="*/ 16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" h="181">
                <a:moveTo>
                  <a:pt x="169" y="119"/>
                </a:moveTo>
                <a:cubicBezTo>
                  <a:pt x="168" y="119"/>
                  <a:pt x="168" y="119"/>
                  <a:pt x="167" y="119"/>
                </a:cubicBezTo>
                <a:cubicBezTo>
                  <a:pt x="148" y="101"/>
                  <a:pt x="148" y="101"/>
                  <a:pt x="148" y="101"/>
                </a:cubicBezTo>
                <a:cubicBezTo>
                  <a:pt x="148" y="95"/>
                  <a:pt x="148" y="95"/>
                  <a:pt x="148" y="95"/>
                </a:cubicBezTo>
                <a:cubicBezTo>
                  <a:pt x="148" y="85"/>
                  <a:pt x="142" y="77"/>
                  <a:pt x="133" y="75"/>
                </a:cubicBezTo>
                <a:cubicBezTo>
                  <a:pt x="130" y="74"/>
                  <a:pt x="121" y="72"/>
                  <a:pt x="121" y="72"/>
                </a:cubicBezTo>
                <a:cubicBezTo>
                  <a:pt x="117" y="71"/>
                  <a:pt x="113" y="69"/>
                  <a:pt x="113" y="6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13" y="62"/>
                  <a:pt x="113" y="61"/>
                  <a:pt x="113" y="60"/>
                </a:cubicBezTo>
                <a:cubicBezTo>
                  <a:pt x="116" y="56"/>
                  <a:pt x="118" y="52"/>
                  <a:pt x="119" y="47"/>
                </a:cubicBezTo>
                <a:cubicBezTo>
                  <a:pt x="124" y="44"/>
                  <a:pt x="126" y="41"/>
                  <a:pt x="126" y="37"/>
                </a:cubicBezTo>
                <a:cubicBezTo>
                  <a:pt x="126" y="35"/>
                  <a:pt x="126" y="33"/>
                  <a:pt x="124" y="31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10"/>
                  <a:pt x="114" y="0"/>
                  <a:pt x="101" y="0"/>
                </a:cubicBezTo>
                <a:cubicBezTo>
                  <a:pt x="88" y="0"/>
                  <a:pt x="77" y="10"/>
                  <a:pt x="77" y="23"/>
                </a:cubicBezTo>
                <a:cubicBezTo>
                  <a:pt x="77" y="31"/>
                  <a:pt x="77" y="31"/>
                  <a:pt x="77" y="31"/>
                </a:cubicBezTo>
                <a:cubicBezTo>
                  <a:pt x="76" y="33"/>
                  <a:pt x="75" y="35"/>
                  <a:pt x="75" y="37"/>
                </a:cubicBezTo>
                <a:cubicBezTo>
                  <a:pt x="75" y="41"/>
                  <a:pt x="78" y="44"/>
                  <a:pt x="82" y="47"/>
                </a:cubicBezTo>
                <a:cubicBezTo>
                  <a:pt x="84" y="52"/>
                  <a:pt x="85" y="56"/>
                  <a:pt x="88" y="60"/>
                </a:cubicBezTo>
                <a:cubicBezTo>
                  <a:pt x="88" y="61"/>
                  <a:pt x="88" y="62"/>
                  <a:pt x="88" y="63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69"/>
                  <a:pt x="85" y="71"/>
                  <a:pt x="80" y="72"/>
                </a:cubicBezTo>
                <a:cubicBezTo>
                  <a:pt x="80" y="72"/>
                  <a:pt x="72" y="74"/>
                  <a:pt x="69" y="75"/>
                </a:cubicBezTo>
                <a:cubicBezTo>
                  <a:pt x="60" y="77"/>
                  <a:pt x="53" y="85"/>
                  <a:pt x="53" y="95"/>
                </a:cubicBezTo>
                <a:cubicBezTo>
                  <a:pt x="53" y="99"/>
                  <a:pt x="53" y="99"/>
                  <a:pt x="53" y="99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3" y="119"/>
                  <a:pt x="32" y="119"/>
                  <a:pt x="31" y="119"/>
                </a:cubicBezTo>
                <a:cubicBezTo>
                  <a:pt x="14" y="119"/>
                  <a:pt x="0" y="133"/>
                  <a:pt x="0" y="150"/>
                </a:cubicBezTo>
                <a:cubicBezTo>
                  <a:pt x="0" y="167"/>
                  <a:pt x="14" y="181"/>
                  <a:pt x="31" y="181"/>
                </a:cubicBezTo>
                <a:cubicBezTo>
                  <a:pt x="48" y="181"/>
                  <a:pt x="62" y="167"/>
                  <a:pt x="62" y="150"/>
                </a:cubicBezTo>
                <a:cubicBezTo>
                  <a:pt x="62" y="136"/>
                  <a:pt x="53" y="125"/>
                  <a:pt x="41" y="121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82" y="121"/>
                  <a:pt x="70" y="134"/>
                  <a:pt x="70" y="150"/>
                </a:cubicBezTo>
                <a:cubicBezTo>
                  <a:pt x="70" y="167"/>
                  <a:pt x="84" y="181"/>
                  <a:pt x="101" y="181"/>
                </a:cubicBezTo>
                <a:cubicBezTo>
                  <a:pt x="118" y="181"/>
                  <a:pt x="132" y="167"/>
                  <a:pt x="132" y="150"/>
                </a:cubicBezTo>
                <a:cubicBezTo>
                  <a:pt x="132" y="134"/>
                  <a:pt x="119" y="121"/>
                  <a:pt x="104" y="119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59" y="121"/>
                  <a:pt x="159" y="121"/>
                  <a:pt x="159" y="121"/>
                </a:cubicBezTo>
                <a:cubicBezTo>
                  <a:pt x="147" y="125"/>
                  <a:pt x="138" y="136"/>
                  <a:pt x="138" y="150"/>
                </a:cubicBezTo>
                <a:cubicBezTo>
                  <a:pt x="138" y="167"/>
                  <a:pt x="152" y="181"/>
                  <a:pt x="169" y="181"/>
                </a:cubicBezTo>
                <a:cubicBezTo>
                  <a:pt x="186" y="181"/>
                  <a:pt x="200" y="167"/>
                  <a:pt x="200" y="150"/>
                </a:cubicBezTo>
                <a:cubicBezTo>
                  <a:pt x="200" y="133"/>
                  <a:pt x="186" y="119"/>
                  <a:pt x="169" y="119"/>
                </a:cubicBezTo>
                <a:close/>
                <a:moveTo>
                  <a:pt x="43" y="157"/>
                </a:moveTo>
                <a:cubicBezTo>
                  <a:pt x="47" y="158"/>
                  <a:pt x="49" y="162"/>
                  <a:pt x="49" y="165"/>
                </a:cubicBezTo>
                <a:cubicBezTo>
                  <a:pt x="49" y="168"/>
                  <a:pt x="49" y="168"/>
                  <a:pt x="49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3" y="165"/>
                  <a:pt x="13" y="165"/>
                  <a:pt x="13" y="165"/>
                </a:cubicBezTo>
                <a:cubicBezTo>
                  <a:pt x="13" y="162"/>
                  <a:pt x="15" y="158"/>
                  <a:pt x="19" y="157"/>
                </a:cubicBezTo>
                <a:cubicBezTo>
                  <a:pt x="20" y="157"/>
                  <a:pt x="23" y="156"/>
                  <a:pt x="23" y="156"/>
                </a:cubicBezTo>
                <a:cubicBezTo>
                  <a:pt x="25" y="156"/>
                  <a:pt x="26" y="155"/>
                  <a:pt x="26" y="153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6" y="152"/>
                </a:cubicBezTo>
                <a:cubicBezTo>
                  <a:pt x="25" y="150"/>
                  <a:pt x="25" y="149"/>
                  <a:pt x="24" y="147"/>
                </a:cubicBezTo>
                <a:cubicBezTo>
                  <a:pt x="22" y="146"/>
                  <a:pt x="21" y="144"/>
                  <a:pt x="21" y="143"/>
                </a:cubicBezTo>
                <a:cubicBezTo>
                  <a:pt x="21" y="142"/>
                  <a:pt x="21" y="141"/>
                  <a:pt x="22" y="141"/>
                </a:cubicBezTo>
                <a:cubicBezTo>
                  <a:pt x="22" y="138"/>
                  <a:pt x="22" y="138"/>
                  <a:pt x="22" y="138"/>
                </a:cubicBezTo>
                <a:cubicBezTo>
                  <a:pt x="22" y="133"/>
                  <a:pt x="26" y="129"/>
                  <a:pt x="31" y="129"/>
                </a:cubicBezTo>
                <a:cubicBezTo>
                  <a:pt x="36" y="129"/>
                  <a:pt x="40" y="133"/>
                  <a:pt x="40" y="13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1"/>
                  <a:pt x="41" y="142"/>
                  <a:pt x="41" y="143"/>
                </a:cubicBezTo>
                <a:cubicBezTo>
                  <a:pt x="41" y="144"/>
                  <a:pt x="40" y="146"/>
                  <a:pt x="38" y="147"/>
                </a:cubicBezTo>
                <a:cubicBezTo>
                  <a:pt x="38" y="149"/>
                  <a:pt x="37" y="150"/>
                  <a:pt x="36" y="152"/>
                </a:cubicBezTo>
                <a:cubicBezTo>
                  <a:pt x="36" y="152"/>
                  <a:pt x="36" y="153"/>
                  <a:pt x="36" y="153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36" y="155"/>
                  <a:pt x="37" y="156"/>
                  <a:pt x="39" y="156"/>
                </a:cubicBezTo>
                <a:cubicBezTo>
                  <a:pt x="39" y="156"/>
                  <a:pt x="42" y="157"/>
                  <a:pt x="43" y="157"/>
                </a:cubicBezTo>
                <a:close/>
                <a:moveTo>
                  <a:pt x="110" y="138"/>
                </a:moveTo>
                <a:cubicBezTo>
                  <a:pt x="110" y="141"/>
                  <a:pt x="110" y="141"/>
                  <a:pt x="110" y="141"/>
                </a:cubicBezTo>
                <a:cubicBezTo>
                  <a:pt x="110" y="141"/>
                  <a:pt x="110" y="142"/>
                  <a:pt x="110" y="143"/>
                </a:cubicBezTo>
                <a:cubicBezTo>
                  <a:pt x="110" y="144"/>
                  <a:pt x="109" y="146"/>
                  <a:pt x="108" y="147"/>
                </a:cubicBezTo>
                <a:cubicBezTo>
                  <a:pt x="107" y="149"/>
                  <a:pt x="106" y="150"/>
                  <a:pt x="106" y="152"/>
                </a:cubicBezTo>
                <a:cubicBezTo>
                  <a:pt x="106" y="152"/>
                  <a:pt x="106" y="153"/>
                  <a:pt x="106" y="153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5"/>
                  <a:pt x="107" y="156"/>
                  <a:pt x="109" y="156"/>
                </a:cubicBezTo>
                <a:cubicBezTo>
                  <a:pt x="109" y="156"/>
                  <a:pt x="112" y="157"/>
                  <a:pt x="113" y="157"/>
                </a:cubicBezTo>
                <a:cubicBezTo>
                  <a:pt x="116" y="158"/>
                  <a:pt x="119" y="162"/>
                  <a:pt x="119" y="165"/>
                </a:cubicBezTo>
                <a:cubicBezTo>
                  <a:pt x="119" y="168"/>
                  <a:pt x="119" y="168"/>
                  <a:pt x="119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5"/>
                  <a:pt x="82" y="165"/>
                  <a:pt x="82" y="165"/>
                </a:cubicBezTo>
                <a:cubicBezTo>
                  <a:pt x="82" y="162"/>
                  <a:pt x="85" y="158"/>
                  <a:pt x="88" y="157"/>
                </a:cubicBezTo>
                <a:cubicBezTo>
                  <a:pt x="89" y="157"/>
                  <a:pt x="93" y="156"/>
                  <a:pt x="93" y="156"/>
                </a:cubicBezTo>
                <a:cubicBezTo>
                  <a:pt x="95" y="156"/>
                  <a:pt x="96" y="155"/>
                  <a:pt x="96" y="153"/>
                </a:cubicBezTo>
                <a:cubicBezTo>
                  <a:pt x="96" y="153"/>
                  <a:pt x="96" y="153"/>
                  <a:pt x="96" y="153"/>
                </a:cubicBezTo>
                <a:cubicBezTo>
                  <a:pt x="96" y="153"/>
                  <a:pt x="96" y="152"/>
                  <a:pt x="96" y="152"/>
                </a:cubicBezTo>
                <a:cubicBezTo>
                  <a:pt x="95" y="150"/>
                  <a:pt x="94" y="149"/>
                  <a:pt x="93" y="147"/>
                </a:cubicBezTo>
                <a:cubicBezTo>
                  <a:pt x="92" y="146"/>
                  <a:pt x="91" y="144"/>
                  <a:pt x="91" y="143"/>
                </a:cubicBezTo>
                <a:cubicBezTo>
                  <a:pt x="91" y="142"/>
                  <a:pt x="91" y="141"/>
                  <a:pt x="92" y="141"/>
                </a:cubicBezTo>
                <a:cubicBezTo>
                  <a:pt x="92" y="138"/>
                  <a:pt x="92" y="138"/>
                  <a:pt x="92" y="138"/>
                </a:cubicBezTo>
                <a:cubicBezTo>
                  <a:pt x="92" y="133"/>
                  <a:pt x="96" y="129"/>
                  <a:pt x="101" y="129"/>
                </a:cubicBezTo>
                <a:cubicBezTo>
                  <a:pt x="106" y="129"/>
                  <a:pt x="110" y="133"/>
                  <a:pt x="110" y="138"/>
                </a:cubicBezTo>
                <a:close/>
                <a:moveTo>
                  <a:pt x="188" y="168"/>
                </a:moveTo>
                <a:cubicBezTo>
                  <a:pt x="151" y="168"/>
                  <a:pt x="151" y="168"/>
                  <a:pt x="151" y="168"/>
                </a:cubicBezTo>
                <a:cubicBezTo>
                  <a:pt x="151" y="165"/>
                  <a:pt x="151" y="165"/>
                  <a:pt x="151" y="165"/>
                </a:cubicBezTo>
                <a:cubicBezTo>
                  <a:pt x="151" y="162"/>
                  <a:pt x="154" y="158"/>
                  <a:pt x="157" y="157"/>
                </a:cubicBezTo>
                <a:cubicBezTo>
                  <a:pt x="158" y="157"/>
                  <a:pt x="161" y="156"/>
                  <a:pt x="161" y="156"/>
                </a:cubicBezTo>
                <a:cubicBezTo>
                  <a:pt x="163" y="156"/>
                  <a:pt x="164" y="155"/>
                  <a:pt x="164" y="153"/>
                </a:cubicBezTo>
                <a:cubicBezTo>
                  <a:pt x="164" y="153"/>
                  <a:pt x="164" y="153"/>
                  <a:pt x="164" y="153"/>
                </a:cubicBezTo>
                <a:cubicBezTo>
                  <a:pt x="164" y="153"/>
                  <a:pt x="164" y="152"/>
                  <a:pt x="164" y="152"/>
                </a:cubicBezTo>
                <a:cubicBezTo>
                  <a:pt x="163" y="150"/>
                  <a:pt x="163" y="149"/>
                  <a:pt x="162" y="147"/>
                </a:cubicBezTo>
                <a:cubicBezTo>
                  <a:pt x="160" y="146"/>
                  <a:pt x="159" y="144"/>
                  <a:pt x="159" y="143"/>
                </a:cubicBezTo>
                <a:cubicBezTo>
                  <a:pt x="159" y="142"/>
                  <a:pt x="160" y="141"/>
                  <a:pt x="160" y="141"/>
                </a:cubicBezTo>
                <a:cubicBezTo>
                  <a:pt x="160" y="138"/>
                  <a:pt x="160" y="138"/>
                  <a:pt x="160" y="138"/>
                </a:cubicBezTo>
                <a:cubicBezTo>
                  <a:pt x="160" y="133"/>
                  <a:pt x="164" y="129"/>
                  <a:pt x="169" y="129"/>
                </a:cubicBezTo>
                <a:cubicBezTo>
                  <a:pt x="174" y="129"/>
                  <a:pt x="178" y="133"/>
                  <a:pt x="178" y="138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179" y="141"/>
                  <a:pt x="179" y="142"/>
                  <a:pt x="179" y="143"/>
                </a:cubicBezTo>
                <a:cubicBezTo>
                  <a:pt x="179" y="144"/>
                  <a:pt x="178" y="146"/>
                  <a:pt x="177" y="147"/>
                </a:cubicBezTo>
                <a:cubicBezTo>
                  <a:pt x="176" y="149"/>
                  <a:pt x="175" y="150"/>
                  <a:pt x="174" y="152"/>
                </a:cubicBezTo>
                <a:cubicBezTo>
                  <a:pt x="174" y="152"/>
                  <a:pt x="174" y="153"/>
                  <a:pt x="174" y="153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74" y="155"/>
                  <a:pt x="175" y="156"/>
                  <a:pt x="177" y="156"/>
                </a:cubicBezTo>
                <a:cubicBezTo>
                  <a:pt x="177" y="156"/>
                  <a:pt x="180" y="157"/>
                  <a:pt x="182" y="157"/>
                </a:cubicBezTo>
                <a:cubicBezTo>
                  <a:pt x="185" y="158"/>
                  <a:pt x="188" y="162"/>
                  <a:pt x="188" y="165"/>
                </a:cubicBezTo>
                <a:lnTo>
                  <a:pt x="188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CB9"/>
              </a:solidFill>
              <a:cs typeface="Arial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968B4AE8-FF54-DFAD-7E66-781FE6C631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9067657"/>
              </p:ext>
            </p:extLst>
          </p:nvPr>
        </p:nvGraphicFramePr>
        <p:xfrm>
          <a:off x="584900" y="1076784"/>
          <a:ext cx="10969889" cy="5131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4022">
                  <a:extLst>
                    <a:ext uri="{9D8B030D-6E8A-4147-A177-3AD203B41FA5}">
                      <a16:colId xmlns:a16="http://schemas.microsoft.com/office/drawing/2014/main" val="1178258527"/>
                    </a:ext>
                  </a:extLst>
                </a:gridCol>
                <a:gridCol w="8515867">
                  <a:extLst>
                    <a:ext uri="{9D8B030D-6E8A-4147-A177-3AD203B41FA5}">
                      <a16:colId xmlns:a16="http://schemas.microsoft.com/office/drawing/2014/main" val="90254273"/>
                    </a:ext>
                  </a:extLst>
                </a:gridCol>
              </a:tblGrid>
              <a:tr h="38625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</a:rPr>
                        <a:t>IdP System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</a:rPr>
                        <a:t>Agencies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181048"/>
                  </a:ext>
                </a:extLst>
              </a:tr>
              <a:tr h="34187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/>
                          </a:solidFill>
                          <a:latin typeface="Arial"/>
                        </a:rPr>
                        <a:t>SafeNet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Georgia Dept. of Banking and Finance</a:t>
                      </a:r>
                      <a:endParaRPr lang="en-US" sz="140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074827"/>
                  </a:ext>
                </a:extLst>
              </a:tr>
              <a:tr h="341871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</a:rPr>
                        <a:t>DUO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Georgia Student Finance Commission </a:t>
                      </a:r>
                      <a:endParaRPr lang="en-US" sz="140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961757"/>
                  </a:ext>
                </a:extLst>
              </a:tr>
              <a:tr h="759713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</a:rPr>
                        <a:t>Google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Department of Community Supervision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Georgia Public Safety Training Center</a:t>
                      </a:r>
                      <a:endParaRPr lang="en-US" sz="1400"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State Board of </a:t>
                      </a:r>
                      <a:r>
                        <a:rPr lang="en-US" sz="1400" b="0" i="0" u="none" strike="noStrike" noProof="0">
                          <a:latin typeface="Arial"/>
                        </a:rPr>
                        <a:t>Pardons and Paroles</a:t>
                      </a:r>
                      <a:endParaRPr lang="en-US" sz="140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291243"/>
                  </a:ext>
                </a:extLst>
              </a:tr>
              <a:tr h="3140147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/>
                        </a:rPr>
                        <a:t>MS Azure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Audits and Accounts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Community Affairs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Criminal Justice Coordinating Council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Department of Early Care &amp; Learning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General Assembly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Georgia Department of Law / Office of the Attorney General 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Georgia Department of Transportation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Georgia Dept. of Education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Georgia Employees Retirement System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Georgia Public Service Commission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Georgia Vocational Rehabilitation Agency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Judicial Council Administrative Office of the Courts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Office of Planning and Budget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Office of Inspector General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Prosecuting Attorneys' Council of the State of Georgia</a:t>
                      </a:r>
                      <a:endParaRPr lang="en-US" sz="140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54945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871491D-1721-B73E-0080-F5B00C70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List of SSO Agencies by IdP Systems</a:t>
            </a:r>
            <a:br>
              <a:rPr lang="en-US" sz="3600">
                <a:cs typeface="Arial"/>
              </a:rPr>
            </a:br>
            <a:endParaRPr lang="en-US" sz="3600">
              <a:cs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0B056-CFB3-E387-08FA-290B08D06F7F}"/>
              </a:ext>
            </a:extLst>
          </p:cNvPr>
          <p:cNvSpPr/>
          <p:nvPr/>
        </p:nvSpPr>
        <p:spPr>
          <a:xfrm>
            <a:off x="10270156" y="67377"/>
            <a:ext cx="1790299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As of April 2025</a:t>
            </a:r>
          </a:p>
        </p:txBody>
      </p:sp>
    </p:spTree>
    <p:extLst>
      <p:ext uri="{BB962C8B-B14F-4D97-AF65-F5344CB8AC3E}">
        <p14:creationId xmlns:p14="http://schemas.microsoft.com/office/powerpoint/2010/main" val="1173026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AF9A3-4A69-D5F4-7AEF-1D0D8C3A7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78">
            <a:extLst>
              <a:ext uri="{FF2B5EF4-FFF2-40B4-BE49-F238E27FC236}">
                <a16:creationId xmlns:a16="http://schemas.microsoft.com/office/drawing/2014/main" id="{B69C68A9-6225-C728-3105-176F96990898}"/>
              </a:ext>
            </a:extLst>
          </p:cNvPr>
          <p:cNvSpPr>
            <a:spLocks noEditPoints="1"/>
          </p:cNvSpPr>
          <p:nvPr/>
        </p:nvSpPr>
        <p:spPr bwMode="auto">
          <a:xfrm>
            <a:off x="7923278" y="2313079"/>
            <a:ext cx="842146" cy="713908"/>
          </a:xfrm>
          <a:custGeom>
            <a:avLst/>
            <a:gdLst>
              <a:gd name="T0" fmla="*/ 167 w 200"/>
              <a:gd name="T1" fmla="*/ 119 h 181"/>
              <a:gd name="T2" fmla="*/ 148 w 200"/>
              <a:gd name="T3" fmla="*/ 95 h 181"/>
              <a:gd name="T4" fmla="*/ 121 w 200"/>
              <a:gd name="T5" fmla="*/ 72 h 181"/>
              <a:gd name="T6" fmla="*/ 113 w 200"/>
              <a:gd name="T7" fmla="*/ 63 h 181"/>
              <a:gd name="T8" fmla="*/ 119 w 200"/>
              <a:gd name="T9" fmla="*/ 47 h 181"/>
              <a:gd name="T10" fmla="*/ 124 w 200"/>
              <a:gd name="T11" fmla="*/ 31 h 181"/>
              <a:gd name="T12" fmla="*/ 101 w 200"/>
              <a:gd name="T13" fmla="*/ 0 h 181"/>
              <a:gd name="T14" fmla="*/ 77 w 200"/>
              <a:gd name="T15" fmla="*/ 31 h 181"/>
              <a:gd name="T16" fmla="*/ 82 w 200"/>
              <a:gd name="T17" fmla="*/ 47 h 181"/>
              <a:gd name="T18" fmla="*/ 88 w 200"/>
              <a:gd name="T19" fmla="*/ 63 h 181"/>
              <a:gd name="T20" fmla="*/ 80 w 200"/>
              <a:gd name="T21" fmla="*/ 72 h 181"/>
              <a:gd name="T22" fmla="*/ 53 w 200"/>
              <a:gd name="T23" fmla="*/ 95 h 181"/>
              <a:gd name="T24" fmla="*/ 33 w 200"/>
              <a:gd name="T25" fmla="*/ 119 h 181"/>
              <a:gd name="T26" fmla="*/ 0 w 200"/>
              <a:gd name="T27" fmla="*/ 150 h 181"/>
              <a:gd name="T28" fmla="*/ 62 w 200"/>
              <a:gd name="T29" fmla="*/ 150 h 181"/>
              <a:gd name="T30" fmla="*/ 60 w 200"/>
              <a:gd name="T31" fmla="*/ 101 h 181"/>
              <a:gd name="T32" fmla="*/ 97 w 200"/>
              <a:gd name="T33" fmla="*/ 119 h 181"/>
              <a:gd name="T34" fmla="*/ 101 w 200"/>
              <a:gd name="T35" fmla="*/ 181 h 181"/>
              <a:gd name="T36" fmla="*/ 104 w 200"/>
              <a:gd name="T37" fmla="*/ 119 h 181"/>
              <a:gd name="T38" fmla="*/ 140 w 200"/>
              <a:gd name="T39" fmla="*/ 101 h 181"/>
              <a:gd name="T40" fmla="*/ 138 w 200"/>
              <a:gd name="T41" fmla="*/ 150 h 181"/>
              <a:gd name="T42" fmla="*/ 200 w 200"/>
              <a:gd name="T43" fmla="*/ 150 h 181"/>
              <a:gd name="T44" fmla="*/ 43 w 200"/>
              <a:gd name="T45" fmla="*/ 157 h 181"/>
              <a:gd name="T46" fmla="*/ 49 w 200"/>
              <a:gd name="T47" fmla="*/ 168 h 181"/>
              <a:gd name="T48" fmla="*/ 13 w 200"/>
              <a:gd name="T49" fmla="*/ 165 h 181"/>
              <a:gd name="T50" fmla="*/ 23 w 200"/>
              <a:gd name="T51" fmla="*/ 156 h 181"/>
              <a:gd name="T52" fmla="*/ 26 w 200"/>
              <a:gd name="T53" fmla="*/ 153 h 181"/>
              <a:gd name="T54" fmla="*/ 24 w 200"/>
              <a:gd name="T55" fmla="*/ 147 h 181"/>
              <a:gd name="T56" fmla="*/ 22 w 200"/>
              <a:gd name="T57" fmla="*/ 141 h 181"/>
              <a:gd name="T58" fmla="*/ 31 w 200"/>
              <a:gd name="T59" fmla="*/ 129 h 181"/>
              <a:gd name="T60" fmla="*/ 40 w 200"/>
              <a:gd name="T61" fmla="*/ 141 h 181"/>
              <a:gd name="T62" fmla="*/ 38 w 200"/>
              <a:gd name="T63" fmla="*/ 147 h 181"/>
              <a:gd name="T64" fmla="*/ 36 w 200"/>
              <a:gd name="T65" fmla="*/ 153 h 181"/>
              <a:gd name="T66" fmla="*/ 39 w 200"/>
              <a:gd name="T67" fmla="*/ 156 h 181"/>
              <a:gd name="T68" fmla="*/ 110 w 200"/>
              <a:gd name="T69" fmla="*/ 138 h 181"/>
              <a:gd name="T70" fmla="*/ 110 w 200"/>
              <a:gd name="T71" fmla="*/ 143 h 181"/>
              <a:gd name="T72" fmla="*/ 106 w 200"/>
              <a:gd name="T73" fmla="*/ 152 h 181"/>
              <a:gd name="T74" fmla="*/ 106 w 200"/>
              <a:gd name="T75" fmla="*/ 153 h 181"/>
              <a:gd name="T76" fmla="*/ 113 w 200"/>
              <a:gd name="T77" fmla="*/ 157 h 181"/>
              <a:gd name="T78" fmla="*/ 119 w 200"/>
              <a:gd name="T79" fmla="*/ 168 h 181"/>
              <a:gd name="T80" fmla="*/ 82 w 200"/>
              <a:gd name="T81" fmla="*/ 165 h 181"/>
              <a:gd name="T82" fmla="*/ 93 w 200"/>
              <a:gd name="T83" fmla="*/ 156 h 181"/>
              <a:gd name="T84" fmla="*/ 96 w 200"/>
              <a:gd name="T85" fmla="*/ 153 h 181"/>
              <a:gd name="T86" fmla="*/ 93 w 200"/>
              <a:gd name="T87" fmla="*/ 147 h 181"/>
              <a:gd name="T88" fmla="*/ 92 w 200"/>
              <a:gd name="T89" fmla="*/ 141 h 181"/>
              <a:gd name="T90" fmla="*/ 101 w 200"/>
              <a:gd name="T91" fmla="*/ 129 h 181"/>
              <a:gd name="T92" fmla="*/ 188 w 200"/>
              <a:gd name="T93" fmla="*/ 168 h 181"/>
              <a:gd name="T94" fmla="*/ 151 w 200"/>
              <a:gd name="T95" fmla="*/ 165 h 181"/>
              <a:gd name="T96" fmla="*/ 161 w 200"/>
              <a:gd name="T97" fmla="*/ 156 h 181"/>
              <a:gd name="T98" fmla="*/ 164 w 200"/>
              <a:gd name="T99" fmla="*/ 153 h 181"/>
              <a:gd name="T100" fmla="*/ 162 w 200"/>
              <a:gd name="T101" fmla="*/ 147 h 181"/>
              <a:gd name="T102" fmla="*/ 160 w 200"/>
              <a:gd name="T103" fmla="*/ 141 h 181"/>
              <a:gd name="T104" fmla="*/ 169 w 200"/>
              <a:gd name="T105" fmla="*/ 129 h 181"/>
              <a:gd name="T106" fmla="*/ 178 w 200"/>
              <a:gd name="T107" fmla="*/ 141 h 181"/>
              <a:gd name="T108" fmla="*/ 177 w 200"/>
              <a:gd name="T109" fmla="*/ 147 h 181"/>
              <a:gd name="T110" fmla="*/ 174 w 200"/>
              <a:gd name="T111" fmla="*/ 153 h 181"/>
              <a:gd name="T112" fmla="*/ 177 w 200"/>
              <a:gd name="T113" fmla="*/ 156 h 181"/>
              <a:gd name="T114" fmla="*/ 188 w 200"/>
              <a:gd name="T115" fmla="*/ 16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" h="181">
                <a:moveTo>
                  <a:pt x="169" y="119"/>
                </a:moveTo>
                <a:cubicBezTo>
                  <a:pt x="168" y="119"/>
                  <a:pt x="168" y="119"/>
                  <a:pt x="167" y="119"/>
                </a:cubicBezTo>
                <a:cubicBezTo>
                  <a:pt x="148" y="101"/>
                  <a:pt x="148" y="101"/>
                  <a:pt x="148" y="101"/>
                </a:cubicBezTo>
                <a:cubicBezTo>
                  <a:pt x="148" y="95"/>
                  <a:pt x="148" y="95"/>
                  <a:pt x="148" y="95"/>
                </a:cubicBezTo>
                <a:cubicBezTo>
                  <a:pt x="148" y="85"/>
                  <a:pt x="142" y="77"/>
                  <a:pt x="133" y="75"/>
                </a:cubicBezTo>
                <a:cubicBezTo>
                  <a:pt x="130" y="74"/>
                  <a:pt x="121" y="72"/>
                  <a:pt x="121" y="72"/>
                </a:cubicBezTo>
                <a:cubicBezTo>
                  <a:pt x="117" y="71"/>
                  <a:pt x="113" y="69"/>
                  <a:pt x="113" y="6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13" y="62"/>
                  <a:pt x="113" y="61"/>
                  <a:pt x="113" y="60"/>
                </a:cubicBezTo>
                <a:cubicBezTo>
                  <a:pt x="116" y="56"/>
                  <a:pt x="118" y="52"/>
                  <a:pt x="119" y="47"/>
                </a:cubicBezTo>
                <a:cubicBezTo>
                  <a:pt x="124" y="44"/>
                  <a:pt x="126" y="41"/>
                  <a:pt x="126" y="37"/>
                </a:cubicBezTo>
                <a:cubicBezTo>
                  <a:pt x="126" y="35"/>
                  <a:pt x="126" y="33"/>
                  <a:pt x="124" y="31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10"/>
                  <a:pt x="114" y="0"/>
                  <a:pt x="101" y="0"/>
                </a:cubicBezTo>
                <a:cubicBezTo>
                  <a:pt x="88" y="0"/>
                  <a:pt x="77" y="10"/>
                  <a:pt x="77" y="23"/>
                </a:cubicBezTo>
                <a:cubicBezTo>
                  <a:pt x="77" y="31"/>
                  <a:pt x="77" y="31"/>
                  <a:pt x="77" y="31"/>
                </a:cubicBezTo>
                <a:cubicBezTo>
                  <a:pt x="76" y="33"/>
                  <a:pt x="75" y="35"/>
                  <a:pt x="75" y="37"/>
                </a:cubicBezTo>
                <a:cubicBezTo>
                  <a:pt x="75" y="41"/>
                  <a:pt x="78" y="44"/>
                  <a:pt x="82" y="47"/>
                </a:cubicBezTo>
                <a:cubicBezTo>
                  <a:pt x="84" y="52"/>
                  <a:pt x="85" y="56"/>
                  <a:pt x="88" y="60"/>
                </a:cubicBezTo>
                <a:cubicBezTo>
                  <a:pt x="88" y="61"/>
                  <a:pt x="88" y="62"/>
                  <a:pt x="88" y="63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69"/>
                  <a:pt x="85" y="71"/>
                  <a:pt x="80" y="72"/>
                </a:cubicBezTo>
                <a:cubicBezTo>
                  <a:pt x="80" y="72"/>
                  <a:pt x="72" y="74"/>
                  <a:pt x="69" y="75"/>
                </a:cubicBezTo>
                <a:cubicBezTo>
                  <a:pt x="60" y="77"/>
                  <a:pt x="53" y="85"/>
                  <a:pt x="53" y="95"/>
                </a:cubicBezTo>
                <a:cubicBezTo>
                  <a:pt x="53" y="99"/>
                  <a:pt x="53" y="99"/>
                  <a:pt x="53" y="99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3" y="119"/>
                  <a:pt x="32" y="119"/>
                  <a:pt x="31" y="119"/>
                </a:cubicBezTo>
                <a:cubicBezTo>
                  <a:pt x="14" y="119"/>
                  <a:pt x="0" y="133"/>
                  <a:pt x="0" y="150"/>
                </a:cubicBezTo>
                <a:cubicBezTo>
                  <a:pt x="0" y="167"/>
                  <a:pt x="14" y="181"/>
                  <a:pt x="31" y="181"/>
                </a:cubicBezTo>
                <a:cubicBezTo>
                  <a:pt x="48" y="181"/>
                  <a:pt x="62" y="167"/>
                  <a:pt x="62" y="150"/>
                </a:cubicBezTo>
                <a:cubicBezTo>
                  <a:pt x="62" y="136"/>
                  <a:pt x="53" y="125"/>
                  <a:pt x="41" y="121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82" y="121"/>
                  <a:pt x="70" y="134"/>
                  <a:pt x="70" y="150"/>
                </a:cubicBezTo>
                <a:cubicBezTo>
                  <a:pt x="70" y="167"/>
                  <a:pt x="84" y="181"/>
                  <a:pt x="101" y="181"/>
                </a:cubicBezTo>
                <a:cubicBezTo>
                  <a:pt x="118" y="181"/>
                  <a:pt x="132" y="167"/>
                  <a:pt x="132" y="150"/>
                </a:cubicBezTo>
                <a:cubicBezTo>
                  <a:pt x="132" y="134"/>
                  <a:pt x="119" y="121"/>
                  <a:pt x="104" y="119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59" y="121"/>
                  <a:pt x="159" y="121"/>
                  <a:pt x="159" y="121"/>
                </a:cubicBezTo>
                <a:cubicBezTo>
                  <a:pt x="147" y="125"/>
                  <a:pt x="138" y="136"/>
                  <a:pt x="138" y="150"/>
                </a:cubicBezTo>
                <a:cubicBezTo>
                  <a:pt x="138" y="167"/>
                  <a:pt x="152" y="181"/>
                  <a:pt x="169" y="181"/>
                </a:cubicBezTo>
                <a:cubicBezTo>
                  <a:pt x="186" y="181"/>
                  <a:pt x="200" y="167"/>
                  <a:pt x="200" y="150"/>
                </a:cubicBezTo>
                <a:cubicBezTo>
                  <a:pt x="200" y="133"/>
                  <a:pt x="186" y="119"/>
                  <a:pt x="169" y="119"/>
                </a:cubicBezTo>
                <a:close/>
                <a:moveTo>
                  <a:pt x="43" y="157"/>
                </a:moveTo>
                <a:cubicBezTo>
                  <a:pt x="47" y="158"/>
                  <a:pt x="49" y="162"/>
                  <a:pt x="49" y="165"/>
                </a:cubicBezTo>
                <a:cubicBezTo>
                  <a:pt x="49" y="168"/>
                  <a:pt x="49" y="168"/>
                  <a:pt x="49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3" y="165"/>
                  <a:pt x="13" y="165"/>
                  <a:pt x="13" y="165"/>
                </a:cubicBezTo>
                <a:cubicBezTo>
                  <a:pt x="13" y="162"/>
                  <a:pt x="15" y="158"/>
                  <a:pt x="19" y="157"/>
                </a:cubicBezTo>
                <a:cubicBezTo>
                  <a:pt x="20" y="157"/>
                  <a:pt x="23" y="156"/>
                  <a:pt x="23" y="156"/>
                </a:cubicBezTo>
                <a:cubicBezTo>
                  <a:pt x="25" y="156"/>
                  <a:pt x="26" y="155"/>
                  <a:pt x="26" y="153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6" y="152"/>
                </a:cubicBezTo>
                <a:cubicBezTo>
                  <a:pt x="25" y="150"/>
                  <a:pt x="25" y="149"/>
                  <a:pt x="24" y="147"/>
                </a:cubicBezTo>
                <a:cubicBezTo>
                  <a:pt x="22" y="146"/>
                  <a:pt x="21" y="144"/>
                  <a:pt x="21" y="143"/>
                </a:cubicBezTo>
                <a:cubicBezTo>
                  <a:pt x="21" y="142"/>
                  <a:pt x="21" y="141"/>
                  <a:pt x="22" y="141"/>
                </a:cubicBezTo>
                <a:cubicBezTo>
                  <a:pt x="22" y="138"/>
                  <a:pt x="22" y="138"/>
                  <a:pt x="22" y="138"/>
                </a:cubicBezTo>
                <a:cubicBezTo>
                  <a:pt x="22" y="133"/>
                  <a:pt x="26" y="129"/>
                  <a:pt x="31" y="129"/>
                </a:cubicBezTo>
                <a:cubicBezTo>
                  <a:pt x="36" y="129"/>
                  <a:pt x="40" y="133"/>
                  <a:pt x="40" y="13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1"/>
                  <a:pt x="41" y="142"/>
                  <a:pt x="41" y="143"/>
                </a:cubicBezTo>
                <a:cubicBezTo>
                  <a:pt x="41" y="144"/>
                  <a:pt x="40" y="146"/>
                  <a:pt x="38" y="147"/>
                </a:cubicBezTo>
                <a:cubicBezTo>
                  <a:pt x="38" y="149"/>
                  <a:pt x="37" y="150"/>
                  <a:pt x="36" y="152"/>
                </a:cubicBezTo>
                <a:cubicBezTo>
                  <a:pt x="36" y="152"/>
                  <a:pt x="36" y="153"/>
                  <a:pt x="36" y="153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36" y="155"/>
                  <a:pt x="37" y="156"/>
                  <a:pt x="39" y="156"/>
                </a:cubicBezTo>
                <a:cubicBezTo>
                  <a:pt x="39" y="156"/>
                  <a:pt x="42" y="157"/>
                  <a:pt x="43" y="157"/>
                </a:cubicBezTo>
                <a:close/>
                <a:moveTo>
                  <a:pt x="110" y="138"/>
                </a:moveTo>
                <a:cubicBezTo>
                  <a:pt x="110" y="141"/>
                  <a:pt x="110" y="141"/>
                  <a:pt x="110" y="141"/>
                </a:cubicBezTo>
                <a:cubicBezTo>
                  <a:pt x="110" y="141"/>
                  <a:pt x="110" y="142"/>
                  <a:pt x="110" y="143"/>
                </a:cubicBezTo>
                <a:cubicBezTo>
                  <a:pt x="110" y="144"/>
                  <a:pt x="109" y="146"/>
                  <a:pt x="108" y="147"/>
                </a:cubicBezTo>
                <a:cubicBezTo>
                  <a:pt x="107" y="149"/>
                  <a:pt x="106" y="150"/>
                  <a:pt x="106" y="152"/>
                </a:cubicBezTo>
                <a:cubicBezTo>
                  <a:pt x="106" y="152"/>
                  <a:pt x="106" y="153"/>
                  <a:pt x="106" y="153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5"/>
                  <a:pt x="107" y="156"/>
                  <a:pt x="109" y="156"/>
                </a:cubicBezTo>
                <a:cubicBezTo>
                  <a:pt x="109" y="156"/>
                  <a:pt x="112" y="157"/>
                  <a:pt x="113" y="157"/>
                </a:cubicBezTo>
                <a:cubicBezTo>
                  <a:pt x="116" y="158"/>
                  <a:pt x="119" y="162"/>
                  <a:pt x="119" y="165"/>
                </a:cubicBezTo>
                <a:cubicBezTo>
                  <a:pt x="119" y="168"/>
                  <a:pt x="119" y="168"/>
                  <a:pt x="119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5"/>
                  <a:pt x="82" y="165"/>
                  <a:pt x="82" y="165"/>
                </a:cubicBezTo>
                <a:cubicBezTo>
                  <a:pt x="82" y="162"/>
                  <a:pt x="85" y="158"/>
                  <a:pt x="88" y="157"/>
                </a:cubicBezTo>
                <a:cubicBezTo>
                  <a:pt x="89" y="157"/>
                  <a:pt x="93" y="156"/>
                  <a:pt x="93" y="156"/>
                </a:cubicBezTo>
                <a:cubicBezTo>
                  <a:pt x="95" y="156"/>
                  <a:pt x="96" y="155"/>
                  <a:pt x="96" y="153"/>
                </a:cubicBezTo>
                <a:cubicBezTo>
                  <a:pt x="96" y="153"/>
                  <a:pt x="96" y="153"/>
                  <a:pt x="96" y="153"/>
                </a:cubicBezTo>
                <a:cubicBezTo>
                  <a:pt x="96" y="153"/>
                  <a:pt x="96" y="152"/>
                  <a:pt x="96" y="152"/>
                </a:cubicBezTo>
                <a:cubicBezTo>
                  <a:pt x="95" y="150"/>
                  <a:pt x="94" y="149"/>
                  <a:pt x="93" y="147"/>
                </a:cubicBezTo>
                <a:cubicBezTo>
                  <a:pt x="92" y="146"/>
                  <a:pt x="91" y="144"/>
                  <a:pt x="91" y="143"/>
                </a:cubicBezTo>
                <a:cubicBezTo>
                  <a:pt x="91" y="142"/>
                  <a:pt x="91" y="141"/>
                  <a:pt x="92" y="141"/>
                </a:cubicBezTo>
                <a:cubicBezTo>
                  <a:pt x="92" y="138"/>
                  <a:pt x="92" y="138"/>
                  <a:pt x="92" y="138"/>
                </a:cubicBezTo>
                <a:cubicBezTo>
                  <a:pt x="92" y="133"/>
                  <a:pt x="96" y="129"/>
                  <a:pt x="101" y="129"/>
                </a:cubicBezTo>
                <a:cubicBezTo>
                  <a:pt x="106" y="129"/>
                  <a:pt x="110" y="133"/>
                  <a:pt x="110" y="138"/>
                </a:cubicBezTo>
                <a:close/>
                <a:moveTo>
                  <a:pt x="188" y="168"/>
                </a:moveTo>
                <a:cubicBezTo>
                  <a:pt x="151" y="168"/>
                  <a:pt x="151" y="168"/>
                  <a:pt x="151" y="168"/>
                </a:cubicBezTo>
                <a:cubicBezTo>
                  <a:pt x="151" y="165"/>
                  <a:pt x="151" y="165"/>
                  <a:pt x="151" y="165"/>
                </a:cubicBezTo>
                <a:cubicBezTo>
                  <a:pt x="151" y="162"/>
                  <a:pt x="154" y="158"/>
                  <a:pt x="157" y="157"/>
                </a:cubicBezTo>
                <a:cubicBezTo>
                  <a:pt x="158" y="157"/>
                  <a:pt x="161" y="156"/>
                  <a:pt x="161" y="156"/>
                </a:cubicBezTo>
                <a:cubicBezTo>
                  <a:pt x="163" y="156"/>
                  <a:pt x="164" y="155"/>
                  <a:pt x="164" y="153"/>
                </a:cubicBezTo>
                <a:cubicBezTo>
                  <a:pt x="164" y="153"/>
                  <a:pt x="164" y="153"/>
                  <a:pt x="164" y="153"/>
                </a:cubicBezTo>
                <a:cubicBezTo>
                  <a:pt x="164" y="153"/>
                  <a:pt x="164" y="152"/>
                  <a:pt x="164" y="152"/>
                </a:cubicBezTo>
                <a:cubicBezTo>
                  <a:pt x="163" y="150"/>
                  <a:pt x="163" y="149"/>
                  <a:pt x="162" y="147"/>
                </a:cubicBezTo>
                <a:cubicBezTo>
                  <a:pt x="160" y="146"/>
                  <a:pt x="159" y="144"/>
                  <a:pt x="159" y="143"/>
                </a:cubicBezTo>
                <a:cubicBezTo>
                  <a:pt x="159" y="142"/>
                  <a:pt x="160" y="141"/>
                  <a:pt x="160" y="141"/>
                </a:cubicBezTo>
                <a:cubicBezTo>
                  <a:pt x="160" y="138"/>
                  <a:pt x="160" y="138"/>
                  <a:pt x="160" y="138"/>
                </a:cubicBezTo>
                <a:cubicBezTo>
                  <a:pt x="160" y="133"/>
                  <a:pt x="164" y="129"/>
                  <a:pt x="169" y="129"/>
                </a:cubicBezTo>
                <a:cubicBezTo>
                  <a:pt x="174" y="129"/>
                  <a:pt x="178" y="133"/>
                  <a:pt x="178" y="138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179" y="141"/>
                  <a:pt x="179" y="142"/>
                  <a:pt x="179" y="143"/>
                </a:cubicBezTo>
                <a:cubicBezTo>
                  <a:pt x="179" y="144"/>
                  <a:pt x="178" y="146"/>
                  <a:pt x="177" y="147"/>
                </a:cubicBezTo>
                <a:cubicBezTo>
                  <a:pt x="176" y="149"/>
                  <a:pt x="175" y="150"/>
                  <a:pt x="174" y="152"/>
                </a:cubicBezTo>
                <a:cubicBezTo>
                  <a:pt x="174" y="152"/>
                  <a:pt x="174" y="153"/>
                  <a:pt x="174" y="153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74" y="155"/>
                  <a:pt x="175" y="156"/>
                  <a:pt x="177" y="156"/>
                </a:cubicBezTo>
                <a:cubicBezTo>
                  <a:pt x="177" y="156"/>
                  <a:pt x="180" y="157"/>
                  <a:pt x="182" y="157"/>
                </a:cubicBezTo>
                <a:cubicBezTo>
                  <a:pt x="185" y="158"/>
                  <a:pt x="188" y="162"/>
                  <a:pt x="188" y="165"/>
                </a:cubicBezTo>
                <a:lnTo>
                  <a:pt x="188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CB9"/>
              </a:solidFill>
              <a:cs typeface="Arial"/>
            </a:endParaRPr>
          </a:p>
        </p:txBody>
      </p:sp>
      <p:sp>
        <p:nvSpPr>
          <p:cNvPr id="93" name="Freeform 478">
            <a:extLst>
              <a:ext uri="{FF2B5EF4-FFF2-40B4-BE49-F238E27FC236}">
                <a16:creationId xmlns:a16="http://schemas.microsoft.com/office/drawing/2014/main" id="{81C9D457-A1E8-66B8-6916-CC5A9D83CF09}"/>
              </a:ext>
            </a:extLst>
          </p:cNvPr>
          <p:cNvSpPr>
            <a:spLocks noEditPoints="1"/>
          </p:cNvSpPr>
          <p:nvPr/>
        </p:nvSpPr>
        <p:spPr bwMode="auto">
          <a:xfrm>
            <a:off x="4400408" y="4786818"/>
            <a:ext cx="842146" cy="713908"/>
          </a:xfrm>
          <a:custGeom>
            <a:avLst/>
            <a:gdLst>
              <a:gd name="T0" fmla="*/ 167 w 200"/>
              <a:gd name="T1" fmla="*/ 119 h 181"/>
              <a:gd name="T2" fmla="*/ 148 w 200"/>
              <a:gd name="T3" fmla="*/ 95 h 181"/>
              <a:gd name="T4" fmla="*/ 121 w 200"/>
              <a:gd name="T5" fmla="*/ 72 h 181"/>
              <a:gd name="T6" fmla="*/ 113 w 200"/>
              <a:gd name="T7" fmla="*/ 63 h 181"/>
              <a:gd name="T8" fmla="*/ 119 w 200"/>
              <a:gd name="T9" fmla="*/ 47 h 181"/>
              <a:gd name="T10" fmla="*/ 124 w 200"/>
              <a:gd name="T11" fmla="*/ 31 h 181"/>
              <a:gd name="T12" fmla="*/ 101 w 200"/>
              <a:gd name="T13" fmla="*/ 0 h 181"/>
              <a:gd name="T14" fmla="*/ 77 w 200"/>
              <a:gd name="T15" fmla="*/ 31 h 181"/>
              <a:gd name="T16" fmla="*/ 82 w 200"/>
              <a:gd name="T17" fmla="*/ 47 h 181"/>
              <a:gd name="T18" fmla="*/ 88 w 200"/>
              <a:gd name="T19" fmla="*/ 63 h 181"/>
              <a:gd name="T20" fmla="*/ 80 w 200"/>
              <a:gd name="T21" fmla="*/ 72 h 181"/>
              <a:gd name="T22" fmla="*/ 53 w 200"/>
              <a:gd name="T23" fmla="*/ 95 h 181"/>
              <a:gd name="T24" fmla="*/ 33 w 200"/>
              <a:gd name="T25" fmla="*/ 119 h 181"/>
              <a:gd name="T26" fmla="*/ 0 w 200"/>
              <a:gd name="T27" fmla="*/ 150 h 181"/>
              <a:gd name="T28" fmla="*/ 62 w 200"/>
              <a:gd name="T29" fmla="*/ 150 h 181"/>
              <a:gd name="T30" fmla="*/ 60 w 200"/>
              <a:gd name="T31" fmla="*/ 101 h 181"/>
              <a:gd name="T32" fmla="*/ 97 w 200"/>
              <a:gd name="T33" fmla="*/ 119 h 181"/>
              <a:gd name="T34" fmla="*/ 101 w 200"/>
              <a:gd name="T35" fmla="*/ 181 h 181"/>
              <a:gd name="T36" fmla="*/ 104 w 200"/>
              <a:gd name="T37" fmla="*/ 119 h 181"/>
              <a:gd name="T38" fmla="*/ 140 w 200"/>
              <a:gd name="T39" fmla="*/ 101 h 181"/>
              <a:gd name="T40" fmla="*/ 138 w 200"/>
              <a:gd name="T41" fmla="*/ 150 h 181"/>
              <a:gd name="T42" fmla="*/ 200 w 200"/>
              <a:gd name="T43" fmla="*/ 150 h 181"/>
              <a:gd name="T44" fmla="*/ 43 w 200"/>
              <a:gd name="T45" fmla="*/ 157 h 181"/>
              <a:gd name="T46" fmla="*/ 49 w 200"/>
              <a:gd name="T47" fmla="*/ 168 h 181"/>
              <a:gd name="T48" fmla="*/ 13 w 200"/>
              <a:gd name="T49" fmla="*/ 165 h 181"/>
              <a:gd name="T50" fmla="*/ 23 w 200"/>
              <a:gd name="T51" fmla="*/ 156 h 181"/>
              <a:gd name="T52" fmla="*/ 26 w 200"/>
              <a:gd name="T53" fmla="*/ 153 h 181"/>
              <a:gd name="T54" fmla="*/ 24 w 200"/>
              <a:gd name="T55" fmla="*/ 147 h 181"/>
              <a:gd name="T56" fmla="*/ 22 w 200"/>
              <a:gd name="T57" fmla="*/ 141 h 181"/>
              <a:gd name="T58" fmla="*/ 31 w 200"/>
              <a:gd name="T59" fmla="*/ 129 h 181"/>
              <a:gd name="T60" fmla="*/ 40 w 200"/>
              <a:gd name="T61" fmla="*/ 141 h 181"/>
              <a:gd name="T62" fmla="*/ 38 w 200"/>
              <a:gd name="T63" fmla="*/ 147 h 181"/>
              <a:gd name="T64" fmla="*/ 36 w 200"/>
              <a:gd name="T65" fmla="*/ 153 h 181"/>
              <a:gd name="T66" fmla="*/ 39 w 200"/>
              <a:gd name="T67" fmla="*/ 156 h 181"/>
              <a:gd name="T68" fmla="*/ 110 w 200"/>
              <a:gd name="T69" fmla="*/ 138 h 181"/>
              <a:gd name="T70" fmla="*/ 110 w 200"/>
              <a:gd name="T71" fmla="*/ 143 h 181"/>
              <a:gd name="T72" fmla="*/ 106 w 200"/>
              <a:gd name="T73" fmla="*/ 152 h 181"/>
              <a:gd name="T74" fmla="*/ 106 w 200"/>
              <a:gd name="T75" fmla="*/ 153 h 181"/>
              <a:gd name="T76" fmla="*/ 113 w 200"/>
              <a:gd name="T77" fmla="*/ 157 h 181"/>
              <a:gd name="T78" fmla="*/ 119 w 200"/>
              <a:gd name="T79" fmla="*/ 168 h 181"/>
              <a:gd name="T80" fmla="*/ 82 w 200"/>
              <a:gd name="T81" fmla="*/ 165 h 181"/>
              <a:gd name="T82" fmla="*/ 93 w 200"/>
              <a:gd name="T83" fmla="*/ 156 h 181"/>
              <a:gd name="T84" fmla="*/ 96 w 200"/>
              <a:gd name="T85" fmla="*/ 153 h 181"/>
              <a:gd name="T86" fmla="*/ 93 w 200"/>
              <a:gd name="T87" fmla="*/ 147 h 181"/>
              <a:gd name="T88" fmla="*/ 92 w 200"/>
              <a:gd name="T89" fmla="*/ 141 h 181"/>
              <a:gd name="T90" fmla="*/ 101 w 200"/>
              <a:gd name="T91" fmla="*/ 129 h 181"/>
              <a:gd name="T92" fmla="*/ 188 w 200"/>
              <a:gd name="T93" fmla="*/ 168 h 181"/>
              <a:gd name="T94" fmla="*/ 151 w 200"/>
              <a:gd name="T95" fmla="*/ 165 h 181"/>
              <a:gd name="T96" fmla="*/ 161 w 200"/>
              <a:gd name="T97" fmla="*/ 156 h 181"/>
              <a:gd name="T98" fmla="*/ 164 w 200"/>
              <a:gd name="T99" fmla="*/ 153 h 181"/>
              <a:gd name="T100" fmla="*/ 162 w 200"/>
              <a:gd name="T101" fmla="*/ 147 h 181"/>
              <a:gd name="T102" fmla="*/ 160 w 200"/>
              <a:gd name="T103" fmla="*/ 141 h 181"/>
              <a:gd name="T104" fmla="*/ 169 w 200"/>
              <a:gd name="T105" fmla="*/ 129 h 181"/>
              <a:gd name="T106" fmla="*/ 178 w 200"/>
              <a:gd name="T107" fmla="*/ 141 h 181"/>
              <a:gd name="T108" fmla="*/ 177 w 200"/>
              <a:gd name="T109" fmla="*/ 147 h 181"/>
              <a:gd name="T110" fmla="*/ 174 w 200"/>
              <a:gd name="T111" fmla="*/ 153 h 181"/>
              <a:gd name="T112" fmla="*/ 177 w 200"/>
              <a:gd name="T113" fmla="*/ 156 h 181"/>
              <a:gd name="T114" fmla="*/ 188 w 200"/>
              <a:gd name="T115" fmla="*/ 16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" h="181">
                <a:moveTo>
                  <a:pt x="169" y="119"/>
                </a:moveTo>
                <a:cubicBezTo>
                  <a:pt x="168" y="119"/>
                  <a:pt x="168" y="119"/>
                  <a:pt x="167" y="119"/>
                </a:cubicBezTo>
                <a:cubicBezTo>
                  <a:pt x="148" y="101"/>
                  <a:pt x="148" y="101"/>
                  <a:pt x="148" y="101"/>
                </a:cubicBezTo>
                <a:cubicBezTo>
                  <a:pt x="148" y="95"/>
                  <a:pt x="148" y="95"/>
                  <a:pt x="148" y="95"/>
                </a:cubicBezTo>
                <a:cubicBezTo>
                  <a:pt x="148" y="85"/>
                  <a:pt x="142" y="77"/>
                  <a:pt x="133" y="75"/>
                </a:cubicBezTo>
                <a:cubicBezTo>
                  <a:pt x="130" y="74"/>
                  <a:pt x="121" y="72"/>
                  <a:pt x="121" y="72"/>
                </a:cubicBezTo>
                <a:cubicBezTo>
                  <a:pt x="117" y="71"/>
                  <a:pt x="113" y="69"/>
                  <a:pt x="113" y="6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13" y="62"/>
                  <a:pt x="113" y="61"/>
                  <a:pt x="113" y="60"/>
                </a:cubicBezTo>
                <a:cubicBezTo>
                  <a:pt x="116" y="56"/>
                  <a:pt x="118" y="52"/>
                  <a:pt x="119" y="47"/>
                </a:cubicBezTo>
                <a:cubicBezTo>
                  <a:pt x="124" y="44"/>
                  <a:pt x="126" y="41"/>
                  <a:pt x="126" y="37"/>
                </a:cubicBezTo>
                <a:cubicBezTo>
                  <a:pt x="126" y="35"/>
                  <a:pt x="126" y="33"/>
                  <a:pt x="124" y="31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10"/>
                  <a:pt x="114" y="0"/>
                  <a:pt x="101" y="0"/>
                </a:cubicBezTo>
                <a:cubicBezTo>
                  <a:pt x="88" y="0"/>
                  <a:pt x="77" y="10"/>
                  <a:pt x="77" y="23"/>
                </a:cubicBezTo>
                <a:cubicBezTo>
                  <a:pt x="77" y="31"/>
                  <a:pt x="77" y="31"/>
                  <a:pt x="77" y="31"/>
                </a:cubicBezTo>
                <a:cubicBezTo>
                  <a:pt x="76" y="33"/>
                  <a:pt x="75" y="35"/>
                  <a:pt x="75" y="37"/>
                </a:cubicBezTo>
                <a:cubicBezTo>
                  <a:pt x="75" y="41"/>
                  <a:pt x="78" y="44"/>
                  <a:pt x="82" y="47"/>
                </a:cubicBezTo>
                <a:cubicBezTo>
                  <a:pt x="84" y="52"/>
                  <a:pt x="85" y="56"/>
                  <a:pt x="88" y="60"/>
                </a:cubicBezTo>
                <a:cubicBezTo>
                  <a:pt x="88" y="61"/>
                  <a:pt x="88" y="62"/>
                  <a:pt x="88" y="63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69"/>
                  <a:pt x="85" y="71"/>
                  <a:pt x="80" y="72"/>
                </a:cubicBezTo>
                <a:cubicBezTo>
                  <a:pt x="80" y="72"/>
                  <a:pt x="72" y="74"/>
                  <a:pt x="69" y="75"/>
                </a:cubicBezTo>
                <a:cubicBezTo>
                  <a:pt x="60" y="77"/>
                  <a:pt x="53" y="85"/>
                  <a:pt x="53" y="95"/>
                </a:cubicBezTo>
                <a:cubicBezTo>
                  <a:pt x="53" y="99"/>
                  <a:pt x="53" y="99"/>
                  <a:pt x="53" y="99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3" y="119"/>
                  <a:pt x="32" y="119"/>
                  <a:pt x="31" y="119"/>
                </a:cubicBezTo>
                <a:cubicBezTo>
                  <a:pt x="14" y="119"/>
                  <a:pt x="0" y="133"/>
                  <a:pt x="0" y="150"/>
                </a:cubicBezTo>
                <a:cubicBezTo>
                  <a:pt x="0" y="167"/>
                  <a:pt x="14" y="181"/>
                  <a:pt x="31" y="181"/>
                </a:cubicBezTo>
                <a:cubicBezTo>
                  <a:pt x="48" y="181"/>
                  <a:pt x="62" y="167"/>
                  <a:pt x="62" y="150"/>
                </a:cubicBezTo>
                <a:cubicBezTo>
                  <a:pt x="62" y="136"/>
                  <a:pt x="53" y="125"/>
                  <a:pt x="41" y="121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82" y="121"/>
                  <a:pt x="70" y="134"/>
                  <a:pt x="70" y="150"/>
                </a:cubicBezTo>
                <a:cubicBezTo>
                  <a:pt x="70" y="167"/>
                  <a:pt x="84" y="181"/>
                  <a:pt x="101" y="181"/>
                </a:cubicBezTo>
                <a:cubicBezTo>
                  <a:pt x="118" y="181"/>
                  <a:pt x="132" y="167"/>
                  <a:pt x="132" y="150"/>
                </a:cubicBezTo>
                <a:cubicBezTo>
                  <a:pt x="132" y="134"/>
                  <a:pt x="119" y="121"/>
                  <a:pt x="104" y="119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59" y="121"/>
                  <a:pt x="159" y="121"/>
                  <a:pt x="159" y="121"/>
                </a:cubicBezTo>
                <a:cubicBezTo>
                  <a:pt x="147" y="125"/>
                  <a:pt x="138" y="136"/>
                  <a:pt x="138" y="150"/>
                </a:cubicBezTo>
                <a:cubicBezTo>
                  <a:pt x="138" y="167"/>
                  <a:pt x="152" y="181"/>
                  <a:pt x="169" y="181"/>
                </a:cubicBezTo>
                <a:cubicBezTo>
                  <a:pt x="186" y="181"/>
                  <a:pt x="200" y="167"/>
                  <a:pt x="200" y="150"/>
                </a:cubicBezTo>
                <a:cubicBezTo>
                  <a:pt x="200" y="133"/>
                  <a:pt x="186" y="119"/>
                  <a:pt x="169" y="119"/>
                </a:cubicBezTo>
                <a:close/>
                <a:moveTo>
                  <a:pt x="43" y="157"/>
                </a:moveTo>
                <a:cubicBezTo>
                  <a:pt x="47" y="158"/>
                  <a:pt x="49" y="162"/>
                  <a:pt x="49" y="165"/>
                </a:cubicBezTo>
                <a:cubicBezTo>
                  <a:pt x="49" y="168"/>
                  <a:pt x="49" y="168"/>
                  <a:pt x="49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3" y="165"/>
                  <a:pt x="13" y="165"/>
                  <a:pt x="13" y="165"/>
                </a:cubicBezTo>
                <a:cubicBezTo>
                  <a:pt x="13" y="162"/>
                  <a:pt x="15" y="158"/>
                  <a:pt x="19" y="157"/>
                </a:cubicBezTo>
                <a:cubicBezTo>
                  <a:pt x="20" y="157"/>
                  <a:pt x="23" y="156"/>
                  <a:pt x="23" y="156"/>
                </a:cubicBezTo>
                <a:cubicBezTo>
                  <a:pt x="25" y="156"/>
                  <a:pt x="26" y="155"/>
                  <a:pt x="26" y="153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6" y="152"/>
                </a:cubicBezTo>
                <a:cubicBezTo>
                  <a:pt x="25" y="150"/>
                  <a:pt x="25" y="149"/>
                  <a:pt x="24" y="147"/>
                </a:cubicBezTo>
                <a:cubicBezTo>
                  <a:pt x="22" y="146"/>
                  <a:pt x="21" y="144"/>
                  <a:pt x="21" y="143"/>
                </a:cubicBezTo>
                <a:cubicBezTo>
                  <a:pt x="21" y="142"/>
                  <a:pt x="21" y="141"/>
                  <a:pt x="22" y="141"/>
                </a:cubicBezTo>
                <a:cubicBezTo>
                  <a:pt x="22" y="138"/>
                  <a:pt x="22" y="138"/>
                  <a:pt x="22" y="138"/>
                </a:cubicBezTo>
                <a:cubicBezTo>
                  <a:pt x="22" y="133"/>
                  <a:pt x="26" y="129"/>
                  <a:pt x="31" y="129"/>
                </a:cubicBezTo>
                <a:cubicBezTo>
                  <a:pt x="36" y="129"/>
                  <a:pt x="40" y="133"/>
                  <a:pt x="40" y="13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1"/>
                  <a:pt x="41" y="142"/>
                  <a:pt x="41" y="143"/>
                </a:cubicBezTo>
                <a:cubicBezTo>
                  <a:pt x="41" y="144"/>
                  <a:pt x="40" y="146"/>
                  <a:pt x="38" y="147"/>
                </a:cubicBezTo>
                <a:cubicBezTo>
                  <a:pt x="38" y="149"/>
                  <a:pt x="37" y="150"/>
                  <a:pt x="36" y="152"/>
                </a:cubicBezTo>
                <a:cubicBezTo>
                  <a:pt x="36" y="152"/>
                  <a:pt x="36" y="153"/>
                  <a:pt x="36" y="153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36" y="155"/>
                  <a:pt x="37" y="156"/>
                  <a:pt x="39" y="156"/>
                </a:cubicBezTo>
                <a:cubicBezTo>
                  <a:pt x="39" y="156"/>
                  <a:pt x="42" y="157"/>
                  <a:pt x="43" y="157"/>
                </a:cubicBezTo>
                <a:close/>
                <a:moveTo>
                  <a:pt x="110" y="138"/>
                </a:moveTo>
                <a:cubicBezTo>
                  <a:pt x="110" y="141"/>
                  <a:pt x="110" y="141"/>
                  <a:pt x="110" y="141"/>
                </a:cubicBezTo>
                <a:cubicBezTo>
                  <a:pt x="110" y="141"/>
                  <a:pt x="110" y="142"/>
                  <a:pt x="110" y="143"/>
                </a:cubicBezTo>
                <a:cubicBezTo>
                  <a:pt x="110" y="144"/>
                  <a:pt x="109" y="146"/>
                  <a:pt x="108" y="147"/>
                </a:cubicBezTo>
                <a:cubicBezTo>
                  <a:pt x="107" y="149"/>
                  <a:pt x="106" y="150"/>
                  <a:pt x="106" y="152"/>
                </a:cubicBezTo>
                <a:cubicBezTo>
                  <a:pt x="106" y="152"/>
                  <a:pt x="106" y="153"/>
                  <a:pt x="106" y="153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5"/>
                  <a:pt x="107" y="156"/>
                  <a:pt x="109" y="156"/>
                </a:cubicBezTo>
                <a:cubicBezTo>
                  <a:pt x="109" y="156"/>
                  <a:pt x="112" y="157"/>
                  <a:pt x="113" y="157"/>
                </a:cubicBezTo>
                <a:cubicBezTo>
                  <a:pt x="116" y="158"/>
                  <a:pt x="119" y="162"/>
                  <a:pt x="119" y="165"/>
                </a:cubicBezTo>
                <a:cubicBezTo>
                  <a:pt x="119" y="168"/>
                  <a:pt x="119" y="168"/>
                  <a:pt x="119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5"/>
                  <a:pt x="82" y="165"/>
                  <a:pt x="82" y="165"/>
                </a:cubicBezTo>
                <a:cubicBezTo>
                  <a:pt x="82" y="162"/>
                  <a:pt x="85" y="158"/>
                  <a:pt x="88" y="157"/>
                </a:cubicBezTo>
                <a:cubicBezTo>
                  <a:pt x="89" y="157"/>
                  <a:pt x="93" y="156"/>
                  <a:pt x="93" y="156"/>
                </a:cubicBezTo>
                <a:cubicBezTo>
                  <a:pt x="95" y="156"/>
                  <a:pt x="96" y="155"/>
                  <a:pt x="96" y="153"/>
                </a:cubicBezTo>
                <a:cubicBezTo>
                  <a:pt x="96" y="153"/>
                  <a:pt x="96" y="153"/>
                  <a:pt x="96" y="153"/>
                </a:cubicBezTo>
                <a:cubicBezTo>
                  <a:pt x="96" y="153"/>
                  <a:pt x="96" y="152"/>
                  <a:pt x="96" y="152"/>
                </a:cubicBezTo>
                <a:cubicBezTo>
                  <a:pt x="95" y="150"/>
                  <a:pt x="94" y="149"/>
                  <a:pt x="93" y="147"/>
                </a:cubicBezTo>
                <a:cubicBezTo>
                  <a:pt x="92" y="146"/>
                  <a:pt x="91" y="144"/>
                  <a:pt x="91" y="143"/>
                </a:cubicBezTo>
                <a:cubicBezTo>
                  <a:pt x="91" y="142"/>
                  <a:pt x="91" y="141"/>
                  <a:pt x="92" y="141"/>
                </a:cubicBezTo>
                <a:cubicBezTo>
                  <a:pt x="92" y="138"/>
                  <a:pt x="92" y="138"/>
                  <a:pt x="92" y="138"/>
                </a:cubicBezTo>
                <a:cubicBezTo>
                  <a:pt x="92" y="133"/>
                  <a:pt x="96" y="129"/>
                  <a:pt x="101" y="129"/>
                </a:cubicBezTo>
                <a:cubicBezTo>
                  <a:pt x="106" y="129"/>
                  <a:pt x="110" y="133"/>
                  <a:pt x="110" y="138"/>
                </a:cubicBezTo>
                <a:close/>
                <a:moveTo>
                  <a:pt x="188" y="168"/>
                </a:moveTo>
                <a:cubicBezTo>
                  <a:pt x="151" y="168"/>
                  <a:pt x="151" y="168"/>
                  <a:pt x="151" y="168"/>
                </a:cubicBezTo>
                <a:cubicBezTo>
                  <a:pt x="151" y="165"/>
                  <a:pt x="151" y="165"/>
                  <a:pt x="151" y="165"/>
                </a:cubicBezTo>
                <a:cubicBezTo>
                  <a:pt x="151" y="162"/>
                  <a:pt x="154" y="158"/>
                  <a:pt x="157" y="157"/>
                </a:cubicBezTo>
                <a:cubicBezTo>
                  <a:pt x="158" y="157"/>
                  <a:pt x="161" y="156"/>
                  <a:pt x="161" y="156"/>
                </a:cubicBezTo>
                <a:cubicBezTo>
                  <a:pt x="163" y="156"/>
                  <a:pt x="164" y="155"/>
                  <a:pt x="164" y="153"/>
                </a:cubicBezTo>
                <a:cubicBezTo>
                  <a:pt x="164" y="153"/>
                  <a:pt x="164" y="153"/>
                  <a:pt x="164" y="153"/>
                </a:cubicBezTo>
                <a:cubicBezTo>
                  <a:pt x="164" y="153"/>
                  <a:pt x="164" y="152"/>
                  <a:pt x="164" y="152"/>
                </a:cubicBezTo>
                <a:cubicBezTo>
                  <a:pt x="163" y="150"/>
                  <a:pt x="163" y="149"/>
                  <a:pt x="162" y="147"/>
                </a:cubicBezTo>
                <a:cubicBezTo>
                  <a:pt x="160" y="146"/>
                  <a:pt x="159" y="144"/>
                  <a:pt x="159" y="143"/>
                </a:cubicBezTo>
                <a:cubicBezTo>
                  <a:pt x="159" y="142"/>
                  <a:pt x="160" y="141"/>
                  <a:pt x="160" y="141"/>
                </a:cubicBezTo>
                <a:cubicBezTo>
                  <a:pt x="160" y="138"/>
                  <a:pt x="160" y="138"/>
                  <a:pt x="160" y="138"/>
                </a:cubicBezTo>
                <a:cubicBezTo>
                  <a:pt x="160" y="133"/>
                  <a:pt x="164" y="129"/>
                  <a:pt x="169" y="129"/>
                </a:cubicBezTo>
                <a:cubicBezTo>
                  <a:pt x="174" y="129"/>
                  <a:pt x="178" y="133"/>
                  <a:pt x="178" y="138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179" y="141"/>
                  <a:pt x="179" y="142"/>
                  <a:pt x="179" y="143"/>
                </a:cubicBezTo>
                <a:cubicBezTo>
                  <a:pt x="179" y="144"/>
                  <a:pt x="178" y="146"/>
                  <a:pt x="177" y="147"/>
                </a:cubicBezTo>
                <a:cubicBezTo>
                  <a:pt x="176" y="149"/>
                  <a:pt x="175" y="150"/>
                  <a:pt x="174" y="152"/>
                </a:cubicBezTo>
                <a:cubicBezTo>
                  <a:pt x="174" y="152"/>
                  <a:pt x="174" y="153"/>
                  <a:pt x="174" y="153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74" y="155"/>
                  <a:pt x="175" y="156"/>
                  <a:pt x="177" y="156"/>
                </a:cubicBezTo>
                <a:cubicBezTo>
                  <a:pt x="177" y="156"/>
                  <a:pt x="180" y="157"/>
                  <a:pt x="182" y="157"/>
                </a:cubicBezTo>
                <a:cubicBezTo>
                  <a:pt x="185" y="158"/>
                  <a:pt x="188" y="162"/>
                  <a:pt x="188" y="165"/>
                </a:cubicBezTo>
                <a:lnTo>
                  <a:pt x="188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CB9"/>
              </a:solidFill>
              <a:cs typeface="Arial"/>
            </a:endParaRP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BFC98624-F5B5-6948-7E37-4299ADFF49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8080204"/>
              </p:ext>
            </p:extLst>
          </p:nvPr>
        </p:nvGraphicFramePr>
        <p:xfrm>
          <a:off x="630407" y="1111526"/>
          <a:ext cx="10865621" cy="515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7414">
                  <a:extLst>
                    <a:ext uri="{9D8B030D-6E8A-4147-A177-3AD203B41FA5}">
                      <a16:colId xmlns:a16="http://schemas.microsoft.com/office/drawing/2014/main" val="1178258527"/>
                    </a:ext>
                  </a:extLst>
                </a:gridCol>
                <a:gridCol w="8518207">
                  <a:extLst>
                    <a:ext uri="{9D8B030D-6E8A-4147-A177-3AD203B41FA5}">
                      <a16:colId xmlns:a16="http://schemas.microsoft.com/office/drawing/2014/main" val="90254273"/>
                    </a:ext>
                  </a:extLst>
                </a:gridCol>
              </a:tblGrid>
              <a:tr h="3979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</a:rPr>
                        <a:t>IdP System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Arial"/>
                        </a:rPr>
                        <a:t>Agencies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181048"/>
                  </a:ext>
                </a:extLst>
              </a:tr>
              <a:tr h="6083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MS Azure (</a:t>
                      </a:r>
                      <a:r>
                        <a:rPr lang="en-US" sz="1400" b="0" i="0" u="none" strike="noStrike" noProof="0" err="1">
                          <a:latin typeface="Arial"/>
                        </a:rPr>
                        <a:t>cont</a:t>
                      </a:r>
                      <a:r>
                        <a:rPr lang="en-US" sz="1400" b="0" i="0" u="none" strike="noStrike" noProof="0">
                          <a:latin typeface="Arial"/>
                        </a:rPr>
                        <a:t>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Georgia Public Broadcasting</a:t>
                      </a:r>
                      <a:endParaRPr lang="en-US" sz="1400">
                        <a:latin typeface="Arial"/>
                      </a:endParaRPr>
                    </a:p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Viewpoint Health/CSB-Gwinnett, Rockdale, Newton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16716"/>
                  </a:ext>
                </a:extLst>
              </a:tr>
              <a:tr h="384994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Okta</a:t>
                      </a:r>
                      <a:endParaRPr lang="en-US" sz="140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Aviation Authority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Department of Administrative Services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Department of Behavioral Health and Developmental Disabilities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DHS - Family and Children Services, Division of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Department of Driver Services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Department of Human Services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Department of Juvenile Justice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Department of Natural Resources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Department of Revenue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Georgia Bureau of Investigation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Georgia Correctional Industries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Georgia Office of the State Treasurer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Georgia Technology Authority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Office of State Administrative Hearings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Professional Standards Commission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State Ethics Commission / Government Transparency &amp; Campaign Finance Commission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State Accounting Office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Public Health, Department of</a:t>
                      </a:r>
                      <a:endParaRPr lang="en-US" sz="1400">
                        <a:latin typeface="Arial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</a:rPr>
                        <a:t>Corrections, Department of</a:t>
                      </a:r>
                      <a:endParaRPr lang="en-US" sz="140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17668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4829D7C-8DA9-5549-D5E5-5058905C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List of SSO Agencies by IdP Systems (continued)</a:t>
            </a:r>
            <a:br>
              <a:rPr lang="en-US" sz="3600">
                <a:cs typeface="Arial"/>
              </a:rPr>
            </a:br>
            <a:endParaRPr lang="en-US" sz="3600">
              <a:cs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49F623-A520-FB58-C7B5-2A15CF4DB59E}"/>
              </a:ext>
            </a:extLst>
          </p:cNvPr>
          <p:cNvSpPr/>
          <p:nvPr/>
        </p:nvSpPr>
        <p:spPr>
          <a:xfrm>
            <a:off x="10270156" y="67377"/>
            <a:ext cx="1790299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As of April 2025</a:t>
            </a:r>
          </a:p>
        </p:txBody>
      </p:sp>
    </p:spTree>
    <p:extLst>
      <p:ext uri="{BB962C8B-B14F-4D97-AF65-F5344CB8AC3E}">
        <p14:creationId xmlns:p14="http://schemas.microsoft.com/office/powerpoint/2010/main" val="2763677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E47DF-7F43-C575-05E2-3C508F373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5629-32D8-19C8-8696-621F758C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Hybrid Agencies (SSO and Native)</a:t>
            </a:r>
            <a:br>
              <a:rPr lang="en-US" sz="3600">
                <a:cs typeface="Arial"/>
              </a:rPr>
            </a:br>
            <a:endParaRPr lang="en-US" sz="3600">
              <a:cs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C22A01-19B2-48D8-E0B9-2CA7854783C7}"/>
              </a:ext>
            </a:extLst>
          </p:cNvPr>
          <p:cNvSpPr/>
          <p:nvPr/>
        </p:nvSpPr>
        <p:spPr>
          <a:xfrm>
            <a:off x="10047514" y="67377"/>
            <a:ext cx="2012941" cy="41159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As of June 2026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02B3EF24-F2C0-A843-B0A6-68F169F8D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683446"/>
              </p:ext>
            </p:extLst>
          </p:nvPr>
        </p:nvGraphicFramePr>
        <p:xfrm>
          <a:off x="6319082" y="1534152"/>
          <a:ext cx="5621651" cy="14787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1651">
                  <a:extLst>
                    <a:ext uri="{9D8B030D-6E8A-4147-A177-3AD203B41FA5}">
                      <a16:colId xmlns:a16="http://schemas.microsoft.com/office/drawing/2014/main" val="3899056553"/>
                    </a:ext>
                  </a:extLst>
                </a:gridCol>
              </a:tblGrid>
              <a:tr h="46250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1" u="none" strike="noStrike" noProof="0">
                          <a:solidFill>
                            <a:schemeClr val="bg1"/>
                          </a:solidFill>
                          <a:effectLst/>
                        </a:rPr>
                        <a:t>Non-GETS*</a:t>
                      </a:r>
                      <a:r>
                        <a:rPr lang="en-US" sz="1200" b="1" i="0" u="none" strike="noStrike" noProof="0">
                          <a:solidFill>
                            <a:schemeClr val="bg1"/>
                          </a:solidFill>
                          <a:effectLst/>
                        </a:rPr>
                        <a:t> Agencies using Hybrid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1" u="none" strike="noStrike" noProof="0">
                          <a:solidFill>
                            <a:schemeClr val="bg1"/>
                          </a:solidFill>
                          <a:effectLst/>
                        </a:rPr>
                        <a:t>Allows Agencies to use both methods (i.e., SSO and Native Login) as needed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90972"/>
                  </a:ext>
                </a:extLst>
              </a:tr>
              <a:tr h="1016293">
                <a:tc>
                  <a:txBody>
                    <a:bodyPr/>
                    <a:lstStyle/>
                    <a:p>
                      <a:pPr marL="0" marR="0" lv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83552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0EC01F2-DDE3-F50D-0AA8-9EA4ABB60F34}"/>
              </a:ext>
            </a:extLst>
          </p:cNvPr>
          <p:cNvSpPr txBox="1"/>
          <p:nvPr/>
        </p:nvSpPr>
        <p:spPr>
          <a:xfrm>
            <a:off x="6336769" y="2079704"/>
            <a:ext cx="3389019" cy="7540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Administrative Office of the Courts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Superior Courts of Georgia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>
              <a:spcBef>
                <a:spcPts val="600"/>
              </a:spcBef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Vocational Rehabilitation of Georgia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F7283-BA2E-2FA0-59D9-8FFB0DA2BD47}"/>
              </a:ext>
            </a:extLst>
          </p:cNvPr>
          <p:cNvSpPr txBox="1"/>
          <p:nvPr/>
        </p:nvSpPr>
        <p:spPr>
          <a:xfrm>
            <a:off x="9041221" y="2079704"/>
            <a:ext cx="2952306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/>
              </a:rPr>
              <a:t>Department of Education</a:t>
            </a:r>
          </a:p>
          <a:p>
            <a:pPr>
              <a:spcBef>
                <a:spcPts val="600"/>
              </a:spcBef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/>
              </a:rPr>
              <a:t>Office of Planning and Budget</a:t>
            </a:r>
          </a:p>
          <a:p>
            <a:pPr lvl="0"/>
            <a:endParaRPr lang="en-US" sz="1100">
              <a:solidFill>
                <a:srgbClr val="000000"/>
              </a:solidFill>
              <a:cs typeface="Arial"/>
            </a:endParaRPr>
          </a:p>
        </p:txBody>
      </p:sp>
      <p:graphicFrame>
        <p:nvGraphicFramePr>
          <p:cNvPr id="12" name="Table 3">
            <a:extLst>
              <a:ext uri="{FF2B5EF4-FFF2-40B4-BE49-F238E27FC236}">
                <a16:creationId xmlns:a16="http://schemas.microsoft.com/office/drawing/2014/main" id="{924B1ED4-1CA4-B845-65A4-182C4166AC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066795"/>
              </p:ext>
            </p:extLst>
          </p:nvPr>
        </p:nvGraphicFramePr>
        <p:xfrm>
          <a:off x="449729" y="1525066"/>
          <a:ext cx="5623560" cy="1752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23560">
                  <a:extLst>
                    <a:ext uri="{9D8B030D-6E8A-4147-A177-3AD203B41FA5}">
                      <a16:colId xmlns:a16="http://schemas.microsoft.com/office/drawing/2014/main" val="3899056553"/>
                    </a:ext>
                  </a:extLst>
                </a:gridCol>
              </a:tblGrid>
              <a:tr h="4704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GETS*</a:t>
                      </a:r>
                      <a:r>
                        <a:rPr lang="en-US" sz="1200" b="1" i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Agencies using Hybrid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>
                          <a:solidFill>
                            <a:schemeClr val="bg1"/>
                          </a:solidFill>
                        </a:rPr>
                        <a:t>Allows Agencies to use both methods (i.e., SSO and Native Login) as needed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90972"/>
                  </a:ext>
                </a:extLst>
              </a:tr>
              <a:tr h="128218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1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83552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F04D3C5-7681-5D4D-201C-DE5519236B41}"/>
              </a:ext>
            </a:extLst>
          </p:cNvPr>
          <p:cNvSpPr txBox="1"/>
          <p:nvPr/>
        </p:nvSpPr>
        <p:spPr>
          <a:xfrm>
            <a:off x="443969" y="2019789"/>
            <a:ext cx="5623560" cy="14927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Department of Corrections</a:t>
            </a:r>
            <a:r>
              <a:rPr lang="en-US" sz="1100" dirty="0">
                <a:solidFill>
                  <a:prstClr val="black"/>
                </a:solidFill>
                <a:latin typeface="Arial" panose="020B0604020202020204"/>
              </a:rPr>
              <a:t>                         </a:t>
            </a:r>
            <a:endParaRPr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>
              <a:spcBef>
                <a:spcPts val="600"/>
              </a:spcBef>
              <a:defRPr/>
            </a:pPr>
            <a:r>
              <a:rPr lang="en-US" sz="1100" dirty="0">
                <a:solidFill>
                  <a:prstClr val="black"/>
                </a:solidFill>
                <a:latin typeface="Arial" panose="020B0604020202020204"/>
              </a:rPr>
              <a:t>Department of Driver Services</a:t>
            </a:r>
          </a:p>
          <a:p>
            <a:pPr>
              <a:spcBef>
                <a:spcPts val="600"/>
              </a:spcBef>
              <a:defRPr/>
            </a:pPr>
            <a:r>
              <a:rPr lang="en-US" sz="1100" dirty="0">
                <a:solidFill>
                  <a:prstClr val="black"/>
                </a:solidFill>
              </a:rPr>
              <a:t>Department of Human Services</a:t>
            </a:r>
            <a:endParaRPr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lvl="0">
              <a:spcBef>
                <a:spcPts val="600"/>
              </a:spcBef>
              <a:defRPr/>
            </a:pPr>
            <a:r>
              <a:rPr lang="en-US" sz="1100" dirty="0">
                <a:solidFill>
                  <a:prstClr val="black"/>
                </a:solidFill>
              </a:rPr>
              <a:t>Department of Natural Resources </a:t>
            </a:r>
          </a:p>
          <a:p>
            <a:pPr>
              <a:spcBef>
                <a:spcPts val="600"/>
              </a:spcBef>
              <a:defRPr/>
            </a:pPr>
            <a:r>
              <a:rPr lang="en-US" sz="1100" dirty="0">
                <a:solidFill>
                  <a:prstClr val="black"/>
                </a:solidFill>
              </a:rPr>
              <a:t>Department of Behavioral Health and Developmental Disabilities</a:t>
            </a:r>
          </a:p>
          <a:p>
            <a:pPr lvl="0">
              <a:spcBef>
                <a:spcPts val="600"/>
              </a:spcBef>
              <a:defRPr/>
            </a:pPr>
            <a:r>
              <a:rPr lang="en-US" sz="1100" dirty="0">
                <a:solidFill>
                  <a:prstClr val="black"/>
                </a:solidFill>
              </a:rPr>
              <a:t>	</a:t>
            </a:r>
            <a:r>
              <a:rPr lang="en-US" sz="1100" dirty="0">
                <a:solidFill>
                  <a:prstClr val="black"/>
                </a:solidFill>
                <a:latin typeface="Arial" panose="020B0604020202020204"/>
              </a:rPr>
              <a:t>		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86E432-B79A-428C-3003-0F090C7D0744}"/>
              </a:ext>
            </a:extLst>
          </p:cNvPr>
          <p:cNvSpPr txBox="1"/>
          <p:nvPr/>
        </p:nvSpPr>
        <p:spPr>
          <a:xfrm>
            <a:off x="3262142" y="2003220"/>
            <a:ext cx="2952306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1100" dirty="0">
                <a:solidFill>
                  <a:srgbClr val="000000"/>
                </a:solidFill>
              </a:rPr>
              <a:t>Office of The Governor</a:t>
            </a:r>
          </a:p>
        </p:txBody>
      </p:sp>
    </p:spTree>
    <p:extLst>
      <p:ext uri="{BB962C8B-B14F-4D97-AF65-F5344CB8AC3E}">
        <p14:creationId xmlns:p14="http://schemas.microsoft.com/office/powerpoint/2010/main" val="2870280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C6D3-7761-66C3-DE27-D594478A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GA@WORK Security</a:t>
            </a:r>
          </a:p>
          <a:p>
            <a:endParaRPr lang="en-US" sz="360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7AFCC-6708-6C23-9F33-E412896B1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60" y="1549728"/>
            <a:ext cx="11114032" cy="42330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>
                <a:cs typeface="Arial"/>
              </a:rPr>
              <a:t>GA@WORK </a:t>
            </a:r>
            <a:r>
              <a:rPr lang="en-US" sz="2400">
                <a:cs typeface="Arial"/>
              </a:rPr>
              <a:t>is the name we use to refer to Georgia’s Workday system, a cloud-based enterprise resource planning (ERP) system</a:t>
            </a:r>
            <a:r>
              <a:rPr lang="en-US" sz="2400">
                <a:solidFill>
                  <a:srgbClr val="FF0000"/>
                </a:solidFill>
                <a:cs typeface="Arial"/>
              </a:rPr>
              <a:t> </a:t>
            </a:r>
            <a:r>
              <a:rPr lang="en-US" sz="2400">
                <a:cs typeface="Arial"/>
              </a:rPr>
              <a:t>that is replacing our 25-year-old TeamWorks/Peoplesoft system.</a:t>
            </a:r>
          </a:p>
          <a:p>
            <a:pPr marL="0" indent="0">
              <a:buNone/>
            </a:pPr>
            <a:endParaRPr lang="en-US" sz="2400">
              <a:cs typeface="Arial"/>
            </a:endParaRPr>
          </a:p>
          <a:p>
            <a:pPr marL="0" indent="0">
              <a:buNone/>
            </a:pPr>
            <a:r>
              <a:rPr lang="en-US" sz="2400">
                <a:cs typeface="Arial"/>
              </a:rPr>
              <a:t>"</a:t>
            </a:r>
            <a:r>
              <a:rPr lang="en-US" sz="2400" b="1">
                <a:cs typeface="Arial"/>
              </a:rPr>
              <a:t>Security</a:t>
            </a:r>
            <a:r>
              <a:rPr lang="en-US" sz="2400">
                <a:cs typeface="Arial"/>
              </a:rPr>
              <a:t>" refers to the framework within GA@WORK that controls access to data, tasks, and functionality based on users and roles. GA@WORK Security ensures that employees, managers, HR personnel, financial personnel, and other users can only access the information and actions relevant to their job responsibilities.</a:t>
            </a:r>
          </a:p>
          <a:p>
            <a:endParaRPr lang="en-US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504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26566-A037-9FB1-DE75-0469089BA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78">
            <a:extLst>
              <a:ext uri="{FF2B5EF4-FFF2-40B4-BE49-F238E27FC236}">
                <a16:creationId xmlns:a16="http://schemas.microsoft.com/office/drawing/2014/main" id="{904060A0-F76C-BB5F-66F6-554F395F7F8A}"/>
              </a:ext>
            </a:extLst>
          </p:cNvPr>
          <p:cNvSpPr>
            <a:spLocks noEditPoints="1"/>
          </p:cNvSpPr>
          <p:nvPr/>
        </p:nvSpPr>
        <p:spPr bwMode="auto">
          <a:xfrm>
            <a:off x="7923278" y="2313079"/>
            <a:ext cx="842146" cy="713908"/>
          </a:xfrm>
          <a:custGeom>
            <a:avLst/>
            <a:gdLst>
              <a:gd name="T0" fmla="*/ 167 w 200"/>
              <a:gd name="T1" fmla="*/ 119 h 181"/>
              <a:gd name="T2" fmla="*/ 148 w 200"/>
              <a:gd name="T3" fmla="*/ 95 h 181"/>
              <a:gd name="T4" fmla="*/ 121 w 200"/>
              <a:gd name="T5" fmla="*/ 72 h 181"/>
              <a:gd name="T6" fmla="*/ 113 w 200"/>
              <a:gd name="T7" fmla="*/ 63 h 181"/>
              <a:gd name="T8" fmla="*/ 119 w 200"/>
              <a:gd name="T9" fmla="*/ 47 h 181"/>
              <a:gd name="T10" fmla="*/ 124 w 200"/>
              <a:gd name="T11" fmla="*/ 31 h 181"/>
              <a:gd name="T12" fmla="*/ 101 w 200"/>
              <a:gd name="T13" fmla="*/ 0 h 181"/>
              <a:gd name="T14" fmla="*/ 77 w 200"/>
              <a:gd name="T15" fmla="*/ 31 h 181"/>
              <a:gd name="T16" fmla="*/ 82 w 200"/>
              <a:gd name="T17" fmla="*/ 47 h 181"/>
              <a:gd name="T18" fmla="*/ 88 w 200"/>
              <a:gd name="T19" fmla="*/ 63 h 181"/>
              <a:gd name="T20" fmla="*/ 80 w 200"/>
              <a:gd name="T21" fmla="*/ 72 h 181"/>
              <a:gd name="T22" fmla="*/ 53 w 200"/>
              <a:gd name="T23" fmla="*/ 95 h 181"/>
              <a:gd name="T24" fmla="*/ 33 w 200"/>
              <a:gd name="T25" fmla="*/ 119 h 181"/>
              <a:gd name="T26" fmla="*/ 0 w 200"/>
              <a:gd name="T27" fmla="*/ 150 h 181"/>
              <a:gd name="T28" fmla="*/ 62 w 200"/>
              <a:gd name="T29" fmla="*/ 150 h 181"/>
              <a:gd name="T30" fmla="*/ 60 w 200"/>
              <a:gd name="T31" fmla="*/ 101 h 181"/>
              <a:gd name="T32" fmla="*/ 97 w 200"/>
              <a:gd name="T33" fmla="*/ 119 h 181"/>
              <a:gd name="T34" fmla="*/ 101 w 200"/>
              <a:gd name="T35" fmla="*/ 181 h 181"/>
              <a:gd name="T36" fmla="*/ 104 w 200"/>
              <a:gd name="T37" fmla="*/ 119 h 181"/>
              <a:gd name="T38" fmla="*/ 140 w 200"/>
              <a:gd name="T39" fmla="*/ 101 h 181"/>
              <a:gd name="T40" fmla="*/ 138 w 200"/>
              <a:gd name="T41" fmla="*/ 150 h 181"/>
              <a:gd name="T42" fmla="*/ 200 w 200"/>
              <a:gd name="T43" fmla="*/ 150 h 181"/>
              <a:gd name="T44" fmla="*/ 43 w 200"/>
              <a:gd name="T45" fmla="*/ 157 h 181"/>
              <a:gd name="T46" fmla="*/ 49 w 200"/>
              <a:gd name="T47" fmla="*/ 168 h 181"/>
              <a:gd name="T48" fmla="*/ 13 w 200"/>
              <a:gd name="T49" fmla="*/ 165 h 181"/>
              <a:gd name="T50" fmla="*/ 23 w 200"/>
              <a:gd name="T51" fmla="*/ 156 h 181"/>
              <a:gd name="T52" fmla="*/ 26 w 200"/>
              <a:gd name="T53" fmla="*/ 153 h 181"/>
              <a:gd name="T54" fmla="*/ 24 w 200"/>
              <a:gd name="T55" fmla="*/ 147 h 181"/>
              <a:gd name="T56" fmla="*/ 22 w 200"/>
              <a:gd name="T57" fmla="*/ 141 h 181"/>
              <a:gd name="T58" fmla="*/ 31 w 200"/>
              <a:gd name="T59" fmla="*/ 129 h 181"/>
              <a:gd name="T60" fmla="*/ 40 w 200"/>
              <a:gd name="T61" fmla="*/ 141 h 181"/>
              <a:gd name="T62" fmla="*/ 38 w 200"/>
              <a:gd name="T63" fmla="*/ 147 h 181"/>
              <a:gd name="T64" fmla="*/ 36 w 200"/>
              <a:gd name="T65" fmla="*/ 153 h 181"/>
              <a:gd name="T66" fmla="*/ 39 w 200"/>
              <a:gd name="T67" fmla="*/ 156 h 181"/>
              <a:gd name="T68" fmla="*/ 110 w 200"/>
              <a:gd name="T69" fmla="*/ 138 h 181"/>
              <a:gd name="T70" fmla="*/ 110 w 200"/>
              <a:gd name="T71" fmla="*/ 143 h 181"/>
              <a:gd name="T72" fmla="*/ 106 w 200"/>
              <a:gd name="T73" fmla="*/ 152 h 181"/>
              <a:gd name="T74" fmla="*/ 106 w 200"/>
              <a:gd name="T75" fmla="*/ 153 h 181"/>
              <a:gd name="T76" fmla="*/ 113 w 200"/>
              <a:gd name="T77" fmla="*/ 157 h 181"/>
              <a:gd name="T78" fmla="*/ 119 w 200"/>
              <a:gd name="T79" fmla="*/ 168 h 181"/>
              <a:gd name="T80" fmla="*/ 82 w 200"/>
              <a:gd name="T81" fmla="*/ 165 h 181"/>
              <a:gd name="T82" fmla="*/ 93 w 200"/>
              <a:gd name="T83" fmla="*/ 156 h 181"/>
              <a:gd name="T84" fmla="*/ 96 w 200"/>
              <a:gd name="T85" fmla="*/ 153 h 181"/>
              <a:gd name="T86" fmla="*/ 93 w 200"/>
              <a:gd name="T87" fmla="*/ 147 h 181"/>
              <a:gd name="T88" fmla="*/ 92 w 200"/>
              <a:gd name="T89" fmla="*/ 141 h 181"/>
              <a:gd name="T90" fmla="*/ 101 w 200"/>
              <a:gd name="T91" fmla="*/ 129 h 181"/>
              <a:gd name="T92" fmla="*/ 188 w 200"/>
              <a:gd name="T93" fmla="*/ 168 h 181"/>
              <a:gd name="T94" fmla="*/ 151 w 200"/>
              <a:gd name="T95" fmla="*/ 165 h 181"/>
              <a:gd name="T96" fmla="*/ 161 w 200"/>
              <a:gd name="T97" fmla="*/ 156 h 181"/>
              <a:gd name="T98" fmla="*/ 164 w 200"/>
              <a:gd name="T99" fmla="*/ 153 h 181"/>
              <a:gd name="T100" fmla="*/ 162 w 200"/>
              <a:gd name="T101" fmla="*/ 147 h 181"/>
              <a:gd name="T102" fmla="*/ 160 w 200"/>
              <a:gd name="T103" fmla="*/ 141 h 181"/>
              <a:gd name="T104" fmla="*/ 169 w 200"/>
              <a:gd name="T105" fmla="*/ 129 h 181"/>
              <a:gd name="T106" fmla="*/ 178 w 200"/>
              <a:gd name="T107" fmla="*/ 141 h 181"/>
              <a:gd name="T108" fmla="*/ 177 w 200"/>
              <a:gd name="T109" fmla="*/ 147 h 181"/>
              <a:gd name="T110" fmla="*/ 174 w 200"/>
              <a:gd name="T111" fmla="*/ 153 h 181"/>
              <a:gd name="T112" fmla="*/ 177 w 200"/>
              <a:gd name="T113" fmla="*/ 156 h 181"/>
              <a:gd name="T114" fmla="*/ 188 w 200"/>
              <a:gd name="T115" fmla="*/ 16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" h="181">
                <a:moveTo>
                  <a:pt x="169" y="119"/>
                </a:moveTo>
                <a:cubicBezTo>
                  <a:pt x="168" y="119"/>
                  <a:pt x="168" y="119"/>
                  <a:pt x="167" y="119"/>
                </a:cubicBezTo>
                <a:cubicBezTo>
                  <a:pt x="148" y="101"/>
                  <a:pt x="148" y="101"/>
                  <a:pt x="148" y="101"/>
                </a:cubicBezTo>
                <a:cubicBezTo>
                  <a:pt x="148" y="95"/>
                  <a:pt x="148" y="95"/>
                  <a:pt x="148" y="95"/>
                </a:cubicBezTo>
                <a:cubicBezTo>
                  <a:pt x="148" y="85"/>
                  <a:pt x="142" y="77"/>
                  <a:pt x="133" y="75"/>
                </a:cubicBezTo>
                <a:cubicBezTo>
                  <a:pt x="130" y="74"/>
                  <a:pt x="121" y="72"/>
                  <a:pt x="121" y="72"/>
                </a:cubicBezTo>
                <a:cubicBezTo>
                  <a:pt x="117" y="71"/>
                  <a:pt x="113" y="69"/>
                  <a:pt x="113" y="6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13" y="62"/>
                  <a:pt x="113" y="61"/>
                  <a:pt x="113" y="60"/>
                </a:cubicBezTo>
                <a:cubicBezTo>
                  <a:pt x="116" y="56"/>
                  <a:pt x="118" y="52"/>
                  <a:pt x="119" y="47"/>
                </a:cubicBezTo>
                <a:cubicBezTo>
                  <a:pt x="124" y="44"/>
                  <a:pt x="126" y="41"/>
                  <a:pt x="126" y="37"/>
                </a:cubicBezTo>
                <a:cubicBezTo>
                  <a:pt x="126" y="35"/>
                  <a:pt x="126" y="33"/>
                  <a:pt x="124" y="31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10"/>
                  <a:pt x="114" y="0"/>
                  <a:pt x="101" y="0"/>
                </a:cubicBezTo>
                <a:cubicBezTo>
                  <a:pt x="88" y="0"/>
                  <a:pt x="77" y="10"/>
                  <a:pt x="77" y="23"/>
                </a:cubicBezTo>
                <a:cubicBezTo>
                  <a:pt x="77" y="31"/>
                  <a:pt x="77" y="31"/>
                  <a:pt x="77" y="31"/>
                </a:cubicBezTo>
                <a:cubicBezTo>
                  <a:pt x="76" y="33"/>
                  <a:pt x="75" y="35"/>
                  <a:pt x="75" y="37"/>
                </a:cubicBezTo>
                <a:cubicBezTo>
                  <a:pt x="75" y="41"/>
                  <a:pt x="78" y="44"/>
                  <a:pt x="82" y="47"/>
                </a:cubicBezTo>
                <a:cubicBezTo>
                  <a:pt x="84" y="52"/>
                  <a:pt x="85" y="56"/>
                  <a:pt x="88" y="60"/>
                </a:cubicBezTo>
                <a:cubicBezTo>
                  <a:pt x="88" y="61"/>
                  <a:pt x="88" y="62"/>
                  <a:pt x="88" y="63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69"/>
                  <a:pt x="85" y="71"/>
                  <a:pt x="80" y="72"/>
                </a:cubicBezTo>
                <a:cubicBezTo>
                  <a:pt x="80" y="72"/>
                  <a:pt x="72" y="74"/>
                  <a:pt x="69" y="75"/>
                </a:cubicBezTo>
                <a:cubicBezTo>
                  <a:pt x="60" y="77"/>
                  <a:pt x="53" y="85"/>
                  <a:pt x="53" y="95"/>
                </a:cubicBezTo>
                <a:cubicBezTo>
                  <a:pt x="53" y="99"/>
                  <a:pt x="53" y="99"/>
                  <a:pt x="53" y="99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3" y="119"/>
                  <a:pt x="32" y="119"/>
                  <a:pt x="31" y="119"/>
                </a:cubicBezTo>
                <a:cubicBezTo>
                  <a:pt x="14" y="119"/>
                  <a:pt x="0" y="133"/>
                  <a:pt x="0" y="150"/>
                </a:cubicBezTo>
                <a:cubicBezTo>
                  <a:pt x="0" y="167"/>
                  <a:pt x="14" y="181"/>
                  <a:pt x="31" y="181"/>
                </a:cubicBezTo>
                <a:cubicBezTo>
                  <a:pt x="48" y="181"/>
                  <a:pt x="62" y="167"/>
                  <a:pt x="62" y="150"/>
                </a:cubicBezTo>
                <a:cubicBezTo>
                  <a:pt x="62" y="136"/>
                  <a:pt x="53" y="125"/>
                  <a:pt x="41" y="121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82" y="121"/>
                  <a:pt x="70" y="134"/>
                  <a:pt x="70" y="150"/>
                </a:cubicBezTo>
                <a:cubicBezTo>
                  <a:pt x="70" y="167"/>
                  <a:pt x="84" y="181"/>
                  <a:pt x="101" y="181"/>
                </a:cubicBezTo>
                <a:cubicBezTo>
                  <a:pt x="118" y="181"/>
                  <a:pt x="132" y="167"/>
                  <a:pt x="132" y="150"/>
                </a:cubicBezTo>
                <a:cubicBezTo>
                  <a:pt x="132" y="134"/>
                  <a:pt x="119" y="121"/>
                  <a:pt x="104" y="119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59" y="121"/>
                  <a:pt x="159" y="121"/>
                  <a:pt x="159" y="121"/>
                </a:cubicBezTo>
                <a:cubicBezTo>
                  <a:pt x="147" y="125"/>
                  <a:pt x="138" y="136"/>
                  <a:pt x="138" y="150"/>
                </a:cubicBezTo>
                <a:cubicBezTo>
                  <a:pt x="138" y="167"/>
                  <a:pt x="152" y="181"/>
                  <a:pt x="169" y="181"/>
                </a:cubicBezTo>
                <a:cubicBezTo>
                  <a:pt x="186" y="181"/>
                  <a:pt x="200" y="167"/>
                  <a:pt x="200" y="150"/>
                </a:cubicBezTo>
                <a:cubicBezTo>
                  <a:pt x="200" y="133"/>
                  <a:pt x="186" y="119"/>
                  <a:pt x="169" y="119"/>
                </a:cubicBezTo>
                <a:close/>
                <a:moveTo>
                  <a:pt x="43" y="157"/>
                </a:moveTo>
                <a:cubicBezTo>
                  <a:pt x="47" y="158"/>
                  <a:pt x="49" y="162"/>
                  <a:pt x="49" y="165"/>
                </a:cubicBezTo>
                <a:cubicBezTo>
                  <a:pt x="49" y="168"/>
                  <a:pt x="49" y="168"/>
                  <a:pt x="49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3" y="165"/>
                  <a:pt x="13" y="165"/>
                  <a:pt x="13" y="165"/>
                </a:cubicBezTo>
                <a:cubicBezTo>
                  <a:pt x="13" y="162"/>
                  <a:pt x="15" y="158"/>
                  <a:pt x="19" y="157"/>
                </a:cubicBezTo>
                <a:cubicBezTo>
                  <a:pt x="20" y="157"/>
                  <a:pt x="23" y="156"/>
                  <a:pt x="23" y="156"/>
                </a:cubicBezTo>
                <a:cubicBezTo>
                  <a:pt x="25" y="156"/>
                  <a:pt x="26" y="155"/>
                  <a:pt x="26" y="153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6" y="152"/>
                </a:cubicBezTo>
                <a:cubicBezTo>
                  <a:pt x="25" y="150"/>
                  <a:pt x="25" y="149"/>
                  <a:pt x="24" y="147"/>
                </a:cubicBezTo>
                <a:cubicBezTo>
                  <a:pt x="22" y="146"/>
                  <a:pt x="21" y="144"/>
                  <a:pt x="21" y="143"/>
                </a:cubicBezTo>
                <a:cubicBezTo>
                  <a:pt x="21" y="142"/>
                  <a:pt x="21" y="141"/>
                  <a:pt x="22" y="141"/>
                </a:cubicBezTo>
                <a:cubicBezTo>
                  <a:pt x="22" y="138"/>
                  <a:pt x="22" y="138"/>
                  <a:pt x="22" y="138"/>
                </a:cubicBezTo>
                <a:cubicBezTo>
                  <a:pt x="22" y="133"/>
                  <a:pt x="26" y="129"/>
                  <a:pt x="31" y="129"/>
                </a:cubicBezTo>
                <a:cubicBezTo>
                  <a:pt x="36" y="129"/>
                  <a:pt x="40" y="133"/>
                  <a:pt x="40" y="13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1"/>
                  <a:pt x="41" y="142"/>
                  <a:pt x="41" y="143"/>
                </a:cubicBezTo>
                <a:cubicBezTo>
                  <a:pt x="41" y="144"/>
                  <a:pt x="40" y="146"/>
                  <a:pt x="38" y="147"/>
                </a:cubicBezTo>
                <a:cubicBezTo>
                  <a:pt x="38" y="149"/>
                  <a:pt x="37" y="150"/>
                  <a:pt x="36" y="152"/>
                </a:cubicBezTo>
                <a:cubicBezTo>
                  <a:pt x="36" y="152"/>
                  <a:pt x="36" y="153"/>
                  <a:pt x="36" y="153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36" y="155"/>
                  <a:pt x="37" y="156"/>
                  <a:pt x="39" y="156"/>
                </a:cubicBezTo>
                <a:cubicBezTo>
                  <a:pt x="39" y="156"/>
                  <a:pt x="42" y="157"/>
                  <a:pt x="43" y="157"/>
                </a:cubicBezTo>
                <a:close/>
                <a:moveTo>
                  <a:pt x="110" y="138"/>
                </a:moveTo>
                <a:cubicBezTo>
                  <a:pt x="110" y="141"/>
                  <a:pt x="110" y="141"/>
                  <a:pt x="110" y="141"/>
                </a:cubicBezTo>
                <a:cubicBezTo>
                  <a:pt x="110" y="141"/>
                  <a:pt x="110" y="142"/>
                  <a:pt x="110" y="143"/>
                </a:cubicBezTo>
                <a:cubicBezTo>
                  <a:pt x="110" y="144"/>
                  <a:pt x="109" y="146"/>
                  <a:pt x="108" y="147"/>
                </a:cubicBezTo>
                <a:cubicBezTo>
                  <a:pt x="107" y="149"/>
                  <a:pt x="106" y="150"/>
                  <a:pt x="106" y="152"/>
                </a:cubicBezTo>
                <a:cubicBezTo>
                  <a:pt x="106" y="152"/>
                  <a:pt x="106" y="153"/>
                  <a:pt x="106" y="153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5"/>
                  <a:pt x="107" y="156"/>
                  <a:pt x="109" y="156"/>
                </a:cubicBezTo>
                <a:cubicBezTo>
                  <a:pt x="109" y="156"/>
                  <a:pt x="112" y="157"/>
                  <a:pt x="113" y="157"/>
                </a:cubicBezTo>
                <a:cubicBezTo>
                  <a:pt x="116" y="158"/>
                  <a:pt x="119" y="162"/>
                  <a:pt x="119" y="165"/>
                </a:cubicBezTo>
                <a:cubicBezTo>
                  <a:pt x="119" y="168"/>
                  <a:pt x="119" y="168"/>
                  <a:pt x="119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5"/>
                  <a:pt x="82" y="165"/>
                  <a:pt x="82" y="165"/>
                </a:cubicBezTo>
                <a:cubicBezTo>
                  <a:pt x="82" y="162"/>
                  <a:pt x="85" y="158"/>
                  <a:pt x="88" y="157"/>
                </a:cubicBezTo>
                <a:cubicBezTo>
                  <a:pt x="89" y="157"/>
                  <a:pt x="93" y="156"/>
                  <a:pt x="93" y="156"/>
                </a:cubicBezTo>
                <a:cubicBezTo>
                  <a:pt x="95" y="156"/>
                  <a:pt x="96" y="155"/>
                  <a:pt x="96" y="153"/>
                </a:cubicBezTo>
                <a:cubicBezTo>
                  <a:pt x="96" y="153"/>
                  <a:pt x="96" y="153"/>
                  <a:pt x="96" y="153"/>
                </a:cubicBezTo>
                <a:cubicBezTo>
                  <a:pt x="96" y="153"/>
                  <a:pt x="96" y="152"/>
                  <a:pt x="96" y="152"/>
                </a:cubicBezTo>
                <a:cubicBezTo>
                  <a:pt x="95" y="150"/>
                  <a:pt x="94" y="149"/>
                  <a:pt x="93" y="147"/>
                </a:cubicBezTo>
                <a:cubicBezTo>
                  <a:pt x="92" y="146"/>
                  <a:pt x="91" y="144"/>
                  <a:pt x="91" y="143"/>
                </a:cubicBezTo>
                <a:cubicBezTo>
                  <a:pt x="91" y="142"/>
                  <a:pt x="91" y="141"/>
                  <a:pt x="92" y="141"/>
                </a:cubicBezTo>
                <a:cubicBezTo>
                  <a:pt x="92" y="138"/>
                  <a:pt x="92" y="138"/>
                  <a:pt x="92" y="138"/>
                </a:cubicBezTo>
                <a:cubicBezTo>
                  <a:pt x="92" y="133"/>
                  <a:pt x="96" y="129"/>
                  <a:pt x="101" y="129"/>
                </a:cubicBezTo>
                <a:cubicBezTo>
                  <a:pt x="106" y="129"/>
                  <a:pt x="110" y="133"/>
                  <a:pt x="110" y="138"/>
                </a:cubicBezTo>
                <a:close/>
                <a:moveTo>
                  <a:pt x="188" y="168"/>
                </a:moveTo>
                <a:cubicBezTo>
                  <a:pt x="151" y="168"/>
                  <a:pt x="151" y="168"/>
                  <a:pt x="151" y="168"/>
                </a:cubicBezTo>
                <a:cubicBezTo>
                  <a:pt x="151" y="165"/>
                  <a:pt x="151" y="165"/>
                  <a:pt x="151" y="165"/>
                </a:cubicBezTo>
                <a:cubicBezTo>
                  <a:pt x="151" y="162"/>
                  <a:pt x="154" y="158"/>
                  <a:pt x="157" y="157"/>
                </a:cubicBezTo>
                <a:cubicBezTo>
                  <a:pt x="158" y="157"/>
                  <a:pt x="161" y="156"/>
                  <a:pt x="161" y="156"/>
                </a:cubicBezTo>
                <a:cubicBezTo>
                  <a:pt x="163" y="156"/>
                  <a:pt x="164" y="155"/>
                  <a:pt x="164" y="153"/>
                </a:cubicBezTo>
                <a:cubicBezTo>
                  <a:pt x="164" y="153"/>
                  <a:pt x="164" y="153"/>
                  <a:pt x="164" y="153"/>
                </a:cubicBezTo>
                <a:cubicBezTo>
                  <a:pt x="164" y="153"/>
                  <a:pt x="164" y="152"/>
                  <a:pt x="164" y="152"/>
                </a:cubicBezTo>
                <a:cubicBezTo>
                  <a:pt x="163" y="150"/>
                  <a:pt x="163" y="149"/>
                  <a:pt x="162" y="147"/>
                </a:cubicBezTo>
                <a:cubicBezTo>
                  <a:pt x="160" y="146"/>
                  <a:pt x="159" y="144"/>
                  <a:pt x="159" y="143"/>
                </a:cubicBezTo>
                <a:cubicBezTo>
                  <a:pt x="159" y="142"/>
                  <a:pt x="160" y="141"/>
                  <a:pt x="160" y="141"/>
                </a:cubicBezTo>
                <a:cubicBezTo>
                  <a:pt x="160" y="138"/>
                  <a:pt x="160" y="138"/>
                  <a:pt x="160" y="138"/>
                </a:cubicBezTo>
                <a:cubicBezTo>
                  <a:pt x="160" y="133"/>
                  <a:pt x="164" y="129"/>
                  <a:pt x="169" y="129"/>
                </a:cubicBezTo>
                <a:cubicBezTo>
                  <a:pt x="174" y="129"/>
                  <a:pt x="178" y="133"/>
                  <a:pt x="178" y="138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179" y="141"/>
                  <a:pt x="179" y="142"/>
                  <a:pt x="179" y="143"/>
                </a:cubicBezTo>
                <a:cubicBezTo>
                  <a:pt x="179" y="144"/>
                  <a:pt x="178" y="146"/>
                  <a:pt x="177" y="147"/>
                </a:cubicBezTo>
                <a:cubicBezTo>
                  <a:pt x="176" y="149"/>
                  <a:pt x="175" y="150"/>
                  <a:pt x="174" y="152"/>
                </a:cubicBezTo>
                <a:cubicBezTo>
                  <a:pt x="174" y="152"/>
                  <a:pt x="174" y="153"/>
                  <a:pt x="174" y="153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74" y="155"/>
                  <a:pt x="175" y="156"/>
                  <a:pt x="177" y="156"/>
                </a:cubicBezTo>
                <a:cubicBezTo>
                  <a:pt x="177" y="156"/>
                  <a:pt x="180" y="157"/>
                  <a:pt x="182" y="157"/>
                </a:cubicBezTo>
                <a:cubicBezTo>
                  <a:pt x="185" y="158"/>
                  <a:pt x="188" y="162"/>
                  <a:pt x="188" y="165"/>
                </a:cubicBezTo>
                <a:lnTo>
                  <a:pt x="188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CB9"/>
              </a:solidFill>
              <a:cs typeface="Arial"/>
            </a:endParaRPr>
          </a:p>
        </p:txBody>
      </p:sp>
      <p:sp>
        <p:nvSpPr>
          <p:cNvPr id="93" name="Freeform 478">
            <a:extLst>
              <a:ext uri="{FF2B5EF4-FFF2-40B4-BE49-F238E27FC236}">
                <a16:creationId xmlns:a16="http://schemas.microsoft.com/office/drawing/2014/main" id="{75C43303-06AF-70A3-D9C2-A94ABC00A4EF}"/>
              </a:ext>
            </a:extLst>
          </p:cNvPr>
          <p:cNvSpPr>
            <a:spLocks noEditPoints="1"/>
          </p:cNvSpPr>
          <p:nvPr/>
        </p:nvSpPr>
        <p:spPr bwMode="auto">
          <a:xfrm>
            <a:off x="4400408" y="4786818"/>
            <a:ext cx="842146" cy="713908"/>
          </a:xfrm>
          <a:custGeom>
            <a:avLst/>
            <a:gdLst>
              <a:gd name="T0" fmla="*/ 167 w 200"/>
              <a:gd name="T1" fmla="*/ 119 h 181"/>
              <a:gd name="T2" fmla="*/ 148 w 200"/>
              <a:gd name="T3" fmla="*/ 95 h 181"/>
              <a:gd name="T4" fmla="*/ 121 w 200"/>
              <a:gd name="T5" fmla="*/ 72 h 181"/>
              <a:gd name="T6" fmla="*/ 113 w 200"/>
              <a:gd name="T7" fmla="*/ 63 h 181"/>
              <a:gd name="T8" fmla="*/ 119 w 200"/>
              <a:gd name="T9" fmla="*/ 47 h 181"/>
              <a:gd name="T10" fmla="*/ 124 w 200"/>
              <a:gd name="T11" fmla="*/ 31 h 181"/>
              <a:gd name="T12" fmla="*/ 101 w 200"/>
              <a:gd name="T13" fmla="*/ 0 h 181"/>
              <a:gd name="T14" fmla="*/ 77 w 200"/>
              <a:gd name="T15" fmla="*/ 31 h 181"/>
              <a:gd name="T16" fmla="*/ 82 w 200"/>
              <a:gd name="T17" fmla="*/ 47 h 181"/>
              <a:gd name="T18" fmla="*/ 88 w 200"/>
              <a:gd name="T19" fmla="*/ 63 h 181"/>
              <a:gd name="T20" fmla="*/ 80 w 200"/>
              <a:gd name="T21" fmla="*/ 72 h 181"/>
              <a:gd name="T22" fmla="*/ 53 w 200"/>
              <a:gd name="T23" fmla="*/ 95 h 181"/>
              <a:gd name="T24" fmla="*/ 33 w 200"/>
              <a:gd name="T25" fmla="*/ 119 h 181"/>
              <a:gd name="T26" fmla="*/ 0 w 200"/>
              <a:gd name="T27" fmla="*/ 150 h 181"/>
              <a:gd name="T28" fmla="*/ 62 w 200"/>
              <a:gd name="T29" fmla="*/ 150 h 181"/>
              <a:gd name="T30" fmla="*/ 60 w 200"/>
              <a:gd name="T31" fmla="*/ 101 h 181"/>
              <a:gd name="T32" fmla="*/ 97 w 200"/>
              <a:gd name="T33" fmla="*/ 119 h 181"/>
              <a:gd name="T34" fmla="*/ 101 w 200"/>
              <a:gd name="T35" fmla="*/ 181 h 181"/>
              <a:gd name="T36" fmla="*/ 104 w 200"/>
              <a:gd name="T37" fmla="*/ 119 h 181"/>
              <a:gd name="T38" fmla="*/ 140 w 200"/>
              <a:gd name="T39" fmla="*/ 101 h 181"/>
              <a:gd name="T40" fmla="*/ 138 w 200"/>
              <a:gd name="T41" fmla="*/ 150 h 181"/>
              <a:gd name="T42" fmla="*/ 200 w 200"/>
              <a:gd name="T43" fmla="*/ 150 h 181"/>
              <a:gd name="T44" fmla="*/ 43 w 200"/>
              <a:gd name="T45" fmla="*/ 157 h 181"/>
              <a:gd name="T46" fmla="*/ 49 w 200"/>
              <a:gd name="T47" fmla="*/ 168 h 181"/>
              <a:gd name="T48" fmla="*/ 13 w 200"/>
              <a:gd name="T49" fmla="*/ 165 h 181"/>
              <a:gd name="T50" fmla="*/ 23 w 200"/>
              <a:gd name="T51" fmla="*/ 156 h 181"/>
              <a:gd name="T52" fmla="*/ 26 w 200"/>
              <a:gd name="T53" fmla="*/ 153 h 181"/>
              <a:gd name="T54" fmla="*/ 24 w 200"/>
              <a:gd name="T55" fmla="*/ 147 h 181"/>
              <a:gd name="T56" fmla="*/ 22 w 200"/>
              <a:gd name="T57" fmla="*/ 141 h 181"/>
              <a:gd name="T58" fmla="*/ 31 w 200"/>
              <a:gd name="T59" fmla="*/ 129 h 181"/>
              <a:gd name="T60" fmla="*/ 40 w 200"/>
              <a:gd name="T61" fmla="*/ 141 h 181"/>
              <a:gd name="T62" fmla="*/ 38 w 200"/>
              <a:gd name="T63" fmla="*/ 147 h 181"/>
              <a:gd name="T64" fmla="*/ 36 w 200"/>
              <a:gd name="T65" fmla="*/ 153 h 181"/>
              <a:gd name="T66" fmla="*/ 39 w 200"/>
              <a:gd name="T67" fmla="*/ 156 h 181"/>
              <a:gd name="T68" fmla="*/ 110 w 200"/>
              <a:gd name="T69" fmla="*/ 138 h 181"/>
              <a:gd name="T70" fmla="*/ 110 w 200"/>
              <a:gd name="T71" fmla="*/ 143 h 181"/>
              <a:gd name="T72" fmla="*/ 106 w 200"/>
              <a:gd name="T73" fmla="*/ 152 h 181"/>
              <a:gd name="T74" fmla="*/ 106 w 200"/>
              <a:gd name="T75" fmla="*/ 153 h 181"/>
              <a:gd name="T76" fmla="*/ 113 w 200"/>
              <a:gd name="T77" fmla="*/ 157 h 181"/>
              <a:gd name="T78" fmla="*/ 119 w 200"/>
              <a:gd name="T79" fmla="*/ 168 h 181"/>
              <a:gd name="T80" fmla="*/ 82 w 200"/>
              <a:gd name="T81" fmla="*/ 165 h 181"/>
              <a:gd name="T82" fmla="*/ 93 w 200"/>
              <a:gd name="T83" fmla="*/ 156 h 181"/>
              <a:gd name="T84" fmla="*/ 96 w 200"/>
              <a:gd name="T85" fmla="*/ 153 h 181"/>
              <a:gd name="T86" fmla="*/ 93 w 200"/>
              <a:gd name="T87" fmla="*/ 147 h 181"/>
              <a:gd name="T88" fmla="*/ 92 w 200"/>
              <a:gd name="T89" fmla="*/ 141 h 181"/>
              <a:gd name="T90" fmla="*/ 101 w 200"/>
              <a:gd name="T91" fmla="*/ 129 h 181"/>
              <a:gd name="T92" fmla="*/ 188 w 200"/>
              <a:gd name="T93" fmla="*/ 168 h 181"/>
              <a:gd name="T94" fmla="*/ 151 w 200"/>
              <a:gd name="T95" fmla="*/ 165 h 181"/>
              <a:gd name="T96" fmla="*/ 161 w 200"/>
              <a:gd name="T97" fmla="*/ 156 h 181"/>
              <a:gd name="T98" fmla="*/ 164 w 200"/>
              <a:gd name="T99" fmla="*/ 153 h 181"/>
              <a:gd name="T100" fmla="*/ 162 w 200"/>
              <a:gd name="T101" fmla="*/ 147 h 181"/>
              <a:gd name="T102" fmla="*/ 160 w 200"/>
              <a:gd name="T103" fmla="*/ 141 h 181"/>
              <a:gd name="T104" fmla="*/ 169 w 200"/>
              <a:gd name="T105" fmla="*/ 129 h 181"/>
              <a:gd name="T106" fmla="*/ 178 w 200"/>
              <a:gd name="T107" fmla="*/ 141 h 181"/>
              <a:gd name="T108" fmla="*/ 177 w 200"/>
              <a:gd name="T109" fmla="*/ 147 h 181"/>
              <a:gd name="T110" fmla="*/ 174 w 200"/>
              <a:gd name="T111" fmla="*/ 153 h 181"/>
              <a:gd name="T112" fmla="*/ 177 w 200"/>
              <a:gd name="T113" fmla="*/ 156 h 181"/>
              <a:gd name="T114" fmla="*/ 188 w 200"/>
              <a:gd name="T115" fmla="*/ 16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" h="181">
                <a:moveTo>
                  <a:pt x="169" y="119"/>
                </a:moveTo>
                <a:cubicBezTo>
                  <a:pt x="168" y="119"/>
                  <a:pt x="168" y="119"/>
                  <a:pt x="167" y="119"/>
                </a:cubicBezTo>
                <a:cubicBezTo>
                  <a:pt x="148" y="101"/>
                  <a:pt x="148" y="101"/>
                  <a:pt x="148" y="101"/>
                </a:cubicBezTo>
                <a:cubicBezTo>
                  <a:pt x="148" y="95"/>
                  <a:pt x="148" y="95"/>
                  <a:pt x="148" y="95"/>
                </a:cubicBezTo>
                <a:cubicBezTo>
                  <a:pt x="148" y="85"/>
                  <a:pt x="142" y="77"/>
                  <a:pt x="133" y="75"/>
                </a:cubicBezTo>
                <a:cubicBezTo>
                  <a:pt x="130" y="74"/>
                  <a:pt x="121" y="72"/>
                  <a:pt x="121" y="72"/>
                </a:cubicBezTo>
                <a:cubicBezTo>
                  <a:pt x="117" y="71"/>
                  <a:pt x="113" y="69"/>
                  <a:pt x="113" y="6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13" y="62"/>
                  <a:pt x="113" y="61"/>
                  <a:pt x="113" y="60"/>
                </a:cubicBezTo>
                <a:cubicBezTo>
                  <a:pt x="116" y="56"/>
                  <a:pt x="118" y="52"/>
                  <a:pt x="119" y="47"/>
                </a:cubicBezTo>
                <a:cubicBezTo>
                  <a:pt x="124" y="44"/>
                  <a:pt x="126" y="41"/>
                  <a:pt x="126" y="37"/>
                </a:cubicBezTo>
                <a:cubicBezTo>
                  <a:pt x="126" y="35"/>
                  <a:pt x="126" y="33"/>
                  <a:pt x="124" y="31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10"/>
                  <a:pt x="114" y="0"/>
                  <a:pt x="101" y="0"/>
                </a:cubicBezTo>
                <a:cubicBezTo>
                  <a:pt x="88" y="0"/>
                  <a:pt x="77" y="10"/>
                  <a:pt x="77" y="23"/>
                </a:cubicBezTo>
                <a:cubicBezTo>
                  <a:pt x="77" y="31"/>
                  <a:pt x="77" y="31"/>
                  <a:pt x="77" y="31"/>
                </a:cubicBezTo>
                <a:cubicBezTo>
                  <a:pt x="76" y="33"/>
                  <a:pt x="75" y="35"/>
                  <a:pt x="75" y="37"/>
                </a:cubicBezTo>
                <a:cubicBezTo>
                  <a:pt x="75" y="41"/>
                  <a:pt x="78" y="44"/>
                  <a:pt x="82" y="47"/>
                </a:cubicBezTo>
                <a:cubicBezTo>
                  <a:pt x="84" y="52"/>
                  <a:pt x="85" y="56"/>
                  <a:pt x="88" y="60"/>
                </a:cubicBezTo>
                <a:cubicBezTo>
                  <a:pt x="88" y="61"/>
                  <a:pt x="88" y="62"/>
                  <a:pt x="88" y="63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69"/>
                  <a:pt x="85" y="71"/>
                  <a:pt x="80" y="72"/>
                </a:cubicBezTo>
                <a:cubicBezTo>
                  <a:pt x="80" y="72"/>
                  <a:pt x="72" y="74"/>
                  <a:pt x="69" y="75"/>
                </a:cubicBezTo>
                <a:cubicBezTo>
                  <a:pt x="60" y="77"/>
                  <a:pt x="53" y="85"/>
                  <a:pt x="53" y="95"/>
                </a:cubicBezTo>
                <a:cubicBezTo>
                  <a:pt x="53" y="99"/>
                  <a:pt x="53" y="99"/>
                  <a:pt x="53" y="99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3" y="119"/>
                  <a:pt x="32" y="119"/>
                  <a:pt x="31" y="119"/>
                </a:cubicBezTo>
                <a:cubicBezTo>
                  <a:pt x="14" y="119"/>
                  <a:pt x="0" y="133"/>
                  <a:pt x="0" y="150"/>
                </a:cubicBezTo>
                <a:cubicBezTo>
                  <a:pt x="0" y="167"/>
                  <a:pt x="14" y="181"/>
                  <a:pt x="31" y="181"/>
                </a:cubicBezTo>
                <a:cubicBezTo>
                  <a:pt x="48" y="181"/>
                  <a:pt x="62" y="167"/>
                  <a:pt x="62" y="150"/>
                </a:cubicBezTo>
                <a:cubicBezTo>
                  <a:pt x="62" y="136"/>
                  <a:pt x="53" y="125"/>
                  <a:pt x="41" y="121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82" y="121"/>
                  <a:pt x="70" y="134"/>
                  <a:pt x="70" y="150"/>
                </a:cubicBezTo>
                <a:cubicBezTo>
                  <a:pt x="70" y="167"/>
                  <a:pt x="84" y="181"/>
                  <a:pt x="101" y="181"/>
                </a:cubicBezTo>
                <a:cubicBezTo>
                  <a:pt x="118" y="181"/>
                  <a:pt x="132" y="167"/>
                  <a:pt x="132" y="150"/>
                </a:cubicBezTo>
                <a:cubicBezTo>
                  <a:pt x="132" y="134"/>
                  <a:pt x="119" y="121"/>
                  <a:pt x="104" y="119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59" y="121"/>
                  <a:pt x="159" y="121"/>
                  <a:pt x="159" y="121"/>
                </a:cubicBezTo>
                <a:cubicBezTo>
                  <a:pt x="147" y="125"/>
                  <a:pt x="138" y="136"/>
                  <a:pt x="138" y="150"/>
                </a:cubicBezTo>
                <a:cubicBezTo>
                  <a:pt x="138" y="167"/>
                  <a:pt x="152" y="181"/>
                  <a:pt x="169" y="181"/>
                </a:cubicBezTo>
                <a:cubicBezTo>
                  <a:pt x="186" y="181"/>
                  <a:pt x="200" y="167"/>
                  <a:pt x="200" y="150"/>
                </a:cubicBezTo>
                <a:cubicBezTo>
                  <a:pt x="200" y="133"/>
                  <a:pt x="186" y="119"/>
                  <a:pt x="169" y="119"/>
                </a:cubicBezTo>
                <a:close/>
                <a:moveTo>
                  <a:pt x="43" y="157"/>
                </a:moveTo>
                <a:cubicBezTo>
                  <a:pt x="47" y="158"/>
                  <a:pt x="49" y="162"/>
                  <a:pt x="49" y="165"/>
                </a:cubicBezTo>
                <a:cubicBezTo>
                  <a:pt x="49" y="168"/>
                  <a:pt x="49" y="168"/>
                  <a:pt x="49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3" y="165"/>
                  <a:pt x="13" y="165"/>
                  <a:pt x="13" y="165"/>
                </a:cubicBezTo>
                <a:cubicBezTo>
                  <a:pt x="13" y="162"/>
                  <a:pt x="15" y="158"/>
                  <a:pt x="19" y="157"/>
                </a:cubicBezTo>
                <a:cubicBezTo>
                  <a:pt x="20" y="157"/>
                  <a:pt x="23" y="156"/>
                  <a:pt x="23" y="156"/>
                </a:cubicBezTo>
                <a:cubicBezTo>
                  <a:pt x="25" y="156"/>
                  <a:pt x="26" y="155"/>
                  <a:pt x="26" y="153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6" y="152"/>
                </a:cubicBezTo>
                <a:cubicBezTo>
                  <a:pt x="25" y="150"/>
                  <a:pt x="25" y="149"/>
                  <a:pt x="24" y="147"/>
                </a:cubicBezTo>
                <a:cubicBezTo>
                  <a:pt x="22" y="146"/>
                  <a:pt x="21" y="144"/>
                  <a:pt x="21" y="143"/>
                </a:cubicBezTo>
                <a:cubicBezTo>
                  <a:pt x="21" y="142"/>
                  <a:pt x="21" y="141"/>
                  <a:pt x="22" y="141"/>
                </a:cubicBezTo>
                <a:cubicBezTo>
                  <a:pt x="22" y="138"/>
                  <a:pt x="22" y="138"/>
                  <a:pt x="22" y="138"/>
                </a:cubicBezTo>
                <a:cubicBezTo>
                  <a:pt x="22" y="133"/>
                  <a:pt x="26" y="129"/>
                  <a:pt x="31" y="129"/>
                </a:cubicBezTo>
                <a:cubicBezTo>
                  <a:pt x="36" y="129"/>
                  <a:pt x="40" y="133"/>
                  <a:pt x="40" y="13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1"/>
                  <a:pt x="41" y="142"/>
                  <a:pt x="41" y="143"/>
                </a:cubicBezTo>
                <a:cubicBezTo>
                  <a:pt x="41" y="144"/>
                  <a:pt x="40" y="146"/>
                  <a:pt x="38" y="147"/>
                </a:cubicBezTo>
                <a:cubicBezTo>
                  <a:pt x="38" y="149"/>
                  <a:pt x="37" y="150"/>
                  <a:pt x="36" y="152"/>
                </a:cubicBezTo>
                <a:cubicBezTo>
                  <a:pt x="36" y="152"/>
                  <a:pt x="36" y="153"/>
                  <a:pt x="36" y="153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36" y="155"/>
                  <a:pt x="37" y="156"/>
                  <a:pt x="39" y="156"/>
                </a:cubicBezTo>
                <a:cubicBezTo>
                  <a:pt x="39" y="156"/>
                  <a:pt x="42" y="157"/>
                  <a:pt x="43" y="157"/>
                </a:cubicBezTo>
                <a:close/>
                <a:moveTo>
                  <a:pt x="110" y="138"/>
                </a:moveTo>
                <a:cubicBezTo>
                  <a:pt x="110" y="141"/>
                  <a:pt x="110" y="141"/>
                  <a:pt x="110" y="141"/>
                </a:cubicBezTo>
                <a:cubicBezTo>
                  <a:pt x="110" y="141"/>
                  <a:pt x="110" y="142"/>
                  <a:pt x="110" y="143"/>
                </a:cubicBezTo>
                <a:cubicBezTo>
                  <a:pt x="110" y="144"/>
                  <a:pt x="109" y="146"/>
                  <a:pt x="108" y="147"/>
                </a:cubicBezTo>
                <a:cubicBezTo>
                  <a:pt x="107" y="149"/>
                  <a:pt x="106" y="150"/>
                  <a:pt x="106" y="152"/>
                </a:cubicBezTo>
                <a:cubicBezTo>
                  <a:pt x="106" y="152"/>
                  <a:pt x="106" y="153"/>
                  <a:pt x="106" y="153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5"/>
                  <a:pt x="107" y="156"/>
                  <a:pt x="109" y="156"/>
                </a:cubicBezTo>
                <a:cubicBezTo>
                  <a:pt x="109" y="156"/>
                  <a:pt x="112" y="157"/>
                  <a:pt x="113" y="157"/>
                </a:cubicBezTo>
                <a:cubicBezTo>
                  <a:pt x="116" y="158"/>
                  <a:pt x="119" y="162"/>
                  <a:pt x="119" y="165"/>
                </a:cubicBezTo>
                <a:cubicBezTo>
                  <a:pt x="119" y="168"/>
                  <a:pt x="119" y="168"/>
                  <a:pt x="119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5"/>
                  <a:pt x="82" y="165"/>
                  <a:pt x="82" y="165"/>
                </a:cubicBezTo>
                <a:cubicBezTo>
                  <a:pt x="82" y="162"/>
                  <a:pt x="85" y="158"/>
                  <a:pt x="88" y="157"/>
                </a:cubicBezTo>
                <a:cubicBezTo>
                  <a:pt x="89" y="157"/>
                  <a:pt x="93" y="156"/>
                  <a:pt x="93" y="156"/>
                </a:cubicBezTo>
                <a:cubicBezTo>
                  <a:pt x="95" y="156"/>
                  <a:pt x="96" y="155"/>
                  <a:pt x="96" y="153"/>
                </a:cubicBezTo>
                <a:cubicBezTo>
                  <a:pt x="96" y="153"/>
                  <a:pt x="96" y="153"/>
                  <a:pt x="96" y="153"/>
                </a:cubicBezTo>
                <a:cubicBezTo>
                  <a:pt x="96" y="153"/>
                  <a:pt x="96" y="152"/>
                  <a:pt x="96" y="152"/>
                </a:cubicBezTo>
                <a:cubicBezTo>
                  <a:pt x="95" y="150"/>
                  <a:pt x="94" y="149"/>
                  <a:pt x="93" y="147"/>
                </a:cubicBezTo>
                <a:cubicBezTo>
                  <a:pt x="92" y="146"/>
                  <a:pt x="91" y="144"/>
                  <a:pt x="91" y="143"/>
                </a:cubicBezTo>
                <a:cubicBezTo>
                  <a:pt x="91" y="142"/>
                  <a:pt x="91" y="141"/>
                  <a:pt x="92" y="141"/>
                </a:cubicBezTo>
                <a:cubicBezTo>
                  <a:pt x="92" y="138"/>
                  <a:pt x="92" y="138"/>
                  <a:pt x="92" y="138"/>
                </a:cubicBezTo>
                <a:cubicBezTo>
                  <a:pt x="92" y="133"/>
                  <a:pt x="96" y="129"/>
                  <a:pt x="101" y="129"/>
                </a:cubicBezTo>
                <a:cubicBezTo>
                  <a:pt x="106" y="129"/>
                  <a:pt x="110" y="133"/>
                  <a:pt x="110" y="138"/>
                </a:cubicBezTo>
                <a:close/>
                <a:moveTo>
                  <a:pt x="188" y="168"/>
                </a:moveTo>
                <a:cubicBezTo>
                  <a:pt x="151" y="168"/>
                  <a:pt x="151" y="168"/>
                  <a:pt x="151" y="168"/>
                </a:cubicBezTo>
                <a:cubicBezTo>
                  <a:pt x="151" y="165"/>
                  <a:pt x="151" y="165"/>
                  <a:pt x="151" y="165"/>
                </a:cubicBezTo>
                <a:cubicBezTo>
                  <a:pt x="151" y="162"/>
                  <a:pt x="154" y="158"/>
                  <a:pt x="157" y="157"/>
                </a:cubicBezTo>
                <a:cubicBezTo>
                  <a:pt x="158" y="157"/>
                  <a:pt x="161" y="156"/>
                  <a:pt x="161" y="156"/>
                </a:cubicBezTo>
                <a:cubicBezTo>
                  <a:pt x="163" y="156"/>
                  <a:pt x="164" y="155"/>
                  <a:pt x="164" y="153"/>
                </a:cubicBezTo>
                <a:cubicBezTo>
                  <a:pt x="164" y="153"/>
                  <a:pt x="164" y="153"/>
                  <a:pt x="164" y="153"/>
                </a:cubicBezTo>
                <a:cubicBezTo>
                  <a:pt x="164" y="153"/>
                  <a:pt x="164" y="152"/>
                  <a:pt x="164" y="152"/>
                </a:cubicBezTo>
                <a:cubicBezTo>
                  <a:pt x="163" y="150"/>
                  <a:pt x="163" y="149"/>
                  <a:pt x="162" y="147"/>
                </a:cubicBezTo>
                <a:cubicBezTo>
                  <a:pt x="160" y="146"/>
                  <a:pt x="159" y="144"/>
                  <a:pt x="159" y="143"/>
                </a:cubicBezTo>
                <a:cubicBezTo>
                  <a:pt x="159" y="142"/>
                  <a:pt x="160" y="141"/>
                  <a:pt x="160" y="141"/>
                </a:cubicBezTo>
                <a:cubicBezTo>
                  <a:pt x="160" y="138"/>
                  <a:pt x="160" y="138"/>
                  <a:pt x="160" y="138"/>
                </a:cubicBezTo>
                <a:cubicBezTo>
                  <a:pt x="160" y="133"/>
                  <a:pt x="164" y="129"/>
                  <a:pt x="169" y="129"/>
                </a:cubicBezTo>
                <a:cubicBezTo>
                  <a:pt x="174" y="129"/>
                  <a:pt x="178" y="133"/>
                  <a:pt x="178" y="138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179" y="141"/>
                  <a:pt x="179" y="142"/>
                  <a:pt x="179" y="143"/>
                </a:cubicBezTo>
                <a:cubicBezTo>
                  <a:pt x="179" y="144"/>
                  <a:pt x="178" y="146"/>
                  <a:pt x="177" y="147"/>
                </a:cubicBezTo>
                <a:cubicBezTo>
                  <a:pt x="176" y="149"/>
                  <a:pt x="175" y="150"/>
                  <a:pt x="174" y="152"/>
                </a:cubicBezTo>
                <a:cubicBezTo>
                  <a:pt x="174" y="152"/>
                  <a:pt x="174" y="153"/>
                  <a:pt x="174" y="153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74" y="155"/>
                  <a:pt x="175" y="156"/>
                  <a:pt x="177" y="156"/>
                </a:cubicBezTo>
                <a:cubicBezTo>
                  <a:pt x="177" y="156"/>
                  <a:pt x="180" y="157"/>
                  <a:pt x="182" y="157"/>
                </a:cubicBezTo>
                <a:cubicBezTo>
                  <a:pt x="185" y="158"/>
                  <a:pt x="188" y="162"/>
                  <a:pt x="188" y="165"/>
                </a:cubicBezTo>
                <a:lnTo>
                  <a:pt x="188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CB9"/>
              </a:solidFill>
              <a:cs typeface="Arial"/>
            </a:endParaRP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35A33726-1943-E146-E5CA-722F300E0E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6130958"/>
              </p:ext>
            </p:extLst>
          </p:nvPr>
        </p:nvGraphicFramePr>
        <p:xfrm>
          <a:off x="1101796" y="1348598"/>
          <a:ext cx="9997242" cy="4816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8621">
                  <a:extLst>
                    <a:ext uri="{9D8B030D-6E8A-4147-A177-3AD203B41FA5}">
                      <a16:colId xmlns:a16="http://schemas.microsoft.com/office/drawing/2014/main" val="794769584"/>
                    </a:ext>
                  </a:extLst>
                </a:gridCol>
                <a:gridCol w="4998621">
                  <a:extLst>
                    <a:ext uri="{9D8B030D-6E8A-4147-A177-3AD203B41FA5}">
                      <a16:colId xmlns:a16="http://schemas.microsoft.com/office/drawing/2014/main" val="1665757100"/>
                    </a:ext>
                  </a:extLst>
                </a:gridCol>
              </a:tblGrid>
              <a:tr h="4273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</a:rPr>
                        <a:t>IdP Administrators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kern="1200" noProof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+mn-cs"/>
                        </a:rPr>
                        <a:t>SAO Security Administrators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666494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Configure Agency IdP system during Login: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/>
                        <a:buChar char="Ø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Issuer/Entity ID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/>
                        <a:buChar char="Ø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x509/Base64 SAML certificate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/>
                        <a:buChar char="Ø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Name ID/Namespace with Employee ID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/>
                        <a:buChar char="Ø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IdP Login URL</a:t>
                      </a:r>
                      <a:endParaRPr lang="en-US" sz="1800" i="0">
                        <a:latin typeface="Arial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/>
                        <a:buChar char="Ø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Workday Tenant URL </a:t>
                      </a:r>
                      <a:endParaRPr lang="en-US" sz="1800" i="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Configure GA@WORK Tenant/Environment with Issuer/Entity.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157231"/>
                  </a:ext>
                </a:extLst>
              </a:tr>
              <a:tr h="1515087"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en-US" sz="1800" b="0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Share below details with SAO Security Administrators to configure in ​GA@WORK Tenant:</a:t>
                      </a:r>
                      <a:endParaRPr lang="en-US" sz="1800">
                        <a:latin typeface="Arial"/>
                      </a:endParaRP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/>
                        <a:buChar char="Ø"/>
                      </a:pPr>
                      <a:r>
                        <a:rPr lang="en-US" sz="1800" b="0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Issuer/Entity ID </a:t>
                      </a:r>
                      <a:endParaRPr lang="en-US" sz="1800" i="0">
                        <a:latin typeface="Arial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/>
                        <a:buChar char="Ø"/>
                      </a:pPr>
                      <a:r>
                        <a:rPr lang="en-US" sz="1800" b="0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x509/Base64 SAML certificate </a:t>
                      </a:r>
                      <a:endParaRPr lang="en-US" sz="1800" i="0">
                        <a:latin typeface="Arial"/>
                      </a:endParaRP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Wingdings"/>
                        <a:buChar char="Ø"/>
                      </a:pPr>
                      <a:r>
                        <a:rPr lang="en-US" sz="1800" b="0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IdP Login URL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Update </a:t>
                      </a:r>
                      <a:r>
                        <a:rPr lang="en-US" sz="1800" b="0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GA@WORK with 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ID, x509/Base64 Certificate and IdP Login URL which is shared by each Agency's IdP Administrators.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983075"/>
                  </a:ext>
                </a:extLst>
              </a:tr>
              <a:tr h="845127">
                <a:tc>
                  <a:txBody>
                    <a:bodyPr/>
                    <a:lstStyle/>
                    <a:p>
                      <a:pPr marL="285750" marR="0" lvl="0" indent="-28575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,Sans-Serif"/>
                        <a:buChar char="•"/>
                      </a:pPr>
                      <a:r>
                        <a:rPr lang="en-US" sz="1800" b="0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Share the renewed x509/Base64 certificate, annually with SAO Security Administrator.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Update the x509/Base64 certificate, annually, which is renewed by each state agency.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89806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7BFE028-ACAE-EE2E-52ED-DD8B6FFE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>
                <a:cs typeface="Arial"/>
              </a:rPr>
              <a:t>SSO/IdP Agency Administrators &amp; SAO Security Administrators Responsibilities</a:t>
            </a:r>
            <a:br>
              <a:rPr lang="en-US" sz="3600">
                <a:cs typeface="Arial"/>
              </a:rPr>
            </a:br>
            <a:endParaRPr lang="en-US" sz="3600">
              <a:cs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6336E0-BF69-EC8F-2348-56730BFB6194}"/>
              </a:ext>
            </a:extLst>
          </p:cNvPr>
          <p:cNvSpPr/>
          <p:nvPr/>
        </p:nvSpPr>
        <p:spPr>
          <a:xfrm>
            <a:off x="10270156" y="67377"/>
            <a:ext cx="1790299" cy="36576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As of April 2025</a:t>
            </a:r>
          </a:p>
        </p:txBody>
      </p:sp>
    </p:spTree>
    <p:extLst>
      <p:ext uri="{BB962C8B-B14F-4D97-AF65-F5344CB8AC3E}">
        <p14:creationId xmlns:p14="http://schemas.microsoft.com/office/powerpoint/2010/main" val="3182440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FD208-6A46-9F98-532A-DCA510124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D1F5E3-47A8-71E6-36ED-7DF9C1F1C8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2482"/>
              </p:ext>
            </p:extLst>
          </p:nvPr>
        </p:nvGraphicFramePr>
        <p:xfrm>
          <a:off x="1318759" y="1505584"/>
          <a:ext cx="4633753" cy="2824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3753">
                  <a:extLst>
                    <a:ext uri="{9D8B030D-6E8A-4147-A177-3AD203B41FA5}">
                      <a16:colId xmlns:a16="http://schemas.microsoft.com/office/drawing/2014/main" val="3771267483"/>
                    </a:ext>
                  </a:extLst>
                </a:gridCol>
              </a:tblGrid>
              <a:tr h="66611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+mn-lt"/>
                        </a:rPr>
                        <a:t>When to Contact Agency IdP Admin</a:t>
                      </a:r>
                    </a:p>
                  </a:txBody>
                  <a:tcPr marL="71391" marR="71391" marT="35696" marB="35696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661933"/>
                  </a:ext>
                </a:extLst>
              </a:tr>
              <a:tr h="98107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Initial Setup/Installation process for SSO.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149305"/>
                  </a:ext>
                </a:extLst>
              </a:tr>
              <a:tr h="117692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latin typeface="+mn-lt"/>
                        </a:rPr>
                        <a:t>Product related/configuration questions.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617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75672C8-89C6-34C1-F86C-514ABBE83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166527"/>
              </p:ext>
            </p:extLst>
          </p:nvPr>
        </p:nvGraphicFramePr>
        <p:xfrm>
          <a:off x="6449039" y="1505584"/>
          <a:ext cx="4572294" cy="3586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294">
                  <a:extLst>
                    <a:ext uri="{9D8B030D-6E8A-4147-A177-3AD203B41FA5}">
                      <a16:colId xmlns:a16="http://schemas.microsoft.com/office/drawing/2014/main" val="3948111234"/>
                    </a:ext>
                  </a:extLst>
                </a:gridCol>
              </a:tblGrid>
              <a:tr h="675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noProof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When to Contact  SAO Security Team</a:t>
                      </a:r>
                      <a:endParaRPr lang="en-US" sz="18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391" marR="71391" marT="35696" marB="35696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733866"/>
                  </a:ext>
                </a:extLst>
              </a:tr>
              <a:tr h="122872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Questions related to requirement for establishing an SSO connection at GA@WORK.</a:t>
                      </a:r>
                      <a:endParaRPr lang="en-US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</a:rPr>
                        <a:t>NextGen_SecMap@sao.ga.gov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903251"/>
                  </a:ext>
                </a:extLst>
              </a:tr>
              <a:tr h="1176925">
                <a:tc>
                  <a:txBody>
                    <a:bodyPr/>
                    <a:lstStyle/>
                    <a:p>
                      <a:r>
                        <a:rPr lang="en-US" sz="1800">
                          <a:latin typeface="+mn-lt"/>
                        </a:rPr>
                        <a:t>Questions related to Troubleshooting SSO connection/Request Troubleshooting SSO Connection.</a:t>
                      </a:r>
                    </a:p>
                    <a:p>
                      <a:pPr lvl="0">
                        <a:buNone/>
                      </a:pPr>
                      <a:endParaRPr lang="en-US" sz="1800">
                        <a:latin typeface="+mn-lt"/>
                      </a:endParaRPr>
                    </a:p>
                    <a:p>
                      <a:pPr lvl="0">
                        <a:buNone/>
                      </a:pPr>
                      <a:r>
                        <a:rPr lang="en-US" sz="17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NextGen_SecMap@sao.ga.gov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56719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2CA482E3-97D1-6CEA-AE18-5E4928CDDEDF}"/>
              </a:ext>
            </a:extLst>
          </p:cNvPr>
          <p:cNvSpPr txBox="1">
            <a:spLocks/>
          </p:cNvSpPr>
          <p:nvPr/>
        </p:nvSpPr>
        <p:spPr>
          <a:xfrm>
            <a:off x="352425" y="373062"/>
            <a:ext cx="10515600" cy="844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cs typeface="Arial"/>
              </a:rPr>
              <a:t>Who to Contact for Support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012326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37422-A7CC-E9BD-1FC2-9D6F0E97F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753C4D-BA75-866E-8122-93B79E2E3545}"/>
              </a:ext>
            </a:extLst>
          </p:cNvPr>
          <p:cNvSpPr/>
          <p:nvPr/>
        </p:nvSpPr>
        <p:spPr>
          <a:xfrm>
            <a:off x="0" y="-95694"/>
            <a:ext cx="12192000" cy="649649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32AAF5A-CF62-67E3-12CC-DD76E2F5DDCC}"/>
              </a:ext>
            </a:extLst>
          </p:cNvPr>
          <p:cNvSpPr txBox="1">
            <a:spLocks/>
          </p:cNvSpPr>
          <p:nvPr/>
        </p:nvSpPr>
        <p:spPr>
          <a:xfrm>
            <a:off x="2237739" y="2224908"/>
            <a:ext cx="9286824" cy="74448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solidFill>
                  <a:schemeClr val="bg1"/>
                </a:solidFill>
              </a:rPr>
              <a:t>Questions, Requests, Concerns:</a:t>
            </a:r>
            <a:br>
              <a:rPr lang="en-US" sz="4500" b="1">
                <a:solidFill>
                  <a:schemeClr val="bg1"/>
                </a:solidFill>
              </a:rPr>
            </a:br>
            <a:br>
              <a:rPr lang="en-US" sz="4500" b="1"/>
            </a:br>
            <a:r>
              <a:rPr lang="en-US" sz="4500" b="1">
                <a:solidFill>
                  <a:schemeClr val="bg1"/>
                </a:solidFill>
              </a:rPr>
              <a:t>NextGen_SecMap@sao.ga.gov 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13" name="Graphic 12" descr="Questions outline">
            <a:extLst>
              <a:ext uri="{FF2B5EF4-FFF2-40B4-BE49-F238E27FC236}">
                <a16:creationId xmlns:a16="http://schemas.microsoft.com/office/drawing/2014/main" id="{287AA259-2582-6A4F-45F4-D809387918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7240" y="2038736"/>
            <a:ext cx="1118616" cy="11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93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3FEDC8EA-C269-0C92-4DEE-7E8D4E4DE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2" r="345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6F1407F-10D7-F086-4C22-4010007B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04" y="725077"/>
            <a:ext cx="4064825" cy="7307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BAE3A5-465B-16F2-0B10-C6DAB8FB98DD}"/>
              </a:ext>
            </a:extLst>
          </p:cNvPr>
          <p:cNvSpPr txBox="1"/>
          <p:nvPr/>
        </p:nvSpPr>
        <p:spPr>
          <a:xfrm>
            <a:off x="3327104" y="2767800"/>
            <a:ext cx="555019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>
                <a:solidFill>
                  <a:schemeClr val="bg1"/>
                </a:solidFill>
                <a:cs typeface="Arial"/>
              </a:rPr>
              <a:t>Thank</a:t>
            </a:r>
            <a:r>
              <a:rPr lang="en-US" sz="8000">
                <a:solidFill>
                  <a:schemeClr val="bg1"/>
                </a:solidFill>
              </a:rPr>
              <a:t> You</a:t>
            </a:r>
            <a:endParaRPr lang="en-US" sz="800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319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765CF32-5E69-63C0-78D1-090F61358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377048"/>
              </p:ext>
            </p:extLst>
          </p:nvPr>
        </p:nvGraphicFramePr>
        <p:xfrm>
          <a:off x="1318759" y="1505584"/>
          <a:ext cx="4633753" cy="4365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3753">
                  <a:extLst>
                    <a:ext uri="{9D8B030D-6E8A-4147-A177-3AD203B41FA5}">
                      <a16:colId xmlns:a16="http://schemas.microsoft.com/office/drawing/2014/main" val="3771267483"/>
                    </a:ext>
                  </a:extLst>
                </a:gridCol>
              </a:tblGrid>
              <a:tr h="417618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</a:rPr>
                        <a:t>Role-based</a:t>
                      </a:r>
                    </a:p>
                  </a:txBody>
                  <a:tcPr marL="71391" marR="71391" marT="35696" marB="35696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661933"/>
                  </a:ext>
                </a:extLst>
              </a:tr>
              <a:tr h="1385454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b="0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Tied to assignable roles that are provisioned to a user's position. (Manager, Developer, etc.)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149305"/>
                  </a:ext>
                </a:extLst>
              </a:tr>
              <a:tr h="1176925">
                <a:tc>
                  <a:txBody>
                    <a:bodyPr/>
                    <a:lstStyle/>
                    <a:p>
                      <a:pPr marL="0" lvl="0" indent="0" algn="l">
                        <a:buFont typeface="Arial"/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Primary type of security group for most assignable roles in ​GA@WORK.</a:t>
                      </a:r>
                      <a:endParaRPr lang="en-US" sz="1800">
                        <a:latin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6173"/>
                  </a:ext>
                </a:extLst>
              </a:tr>
              <a:tr h="1385454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Example: Someone with the HR Partner role-based security group can review or approve a step in Hire Business Process.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63538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BE6496-BA3B-2D49-A039-62CCB1D2C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191549"/>
              </p:ext>
            </p:extLst>
          </p:nvPr>
        </p:nvGraphicFramePr>
        <p:xfrm>
          <a:off x="6449039" y="1505584"/>
          <a:ext cx="4572294" cy="4365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294">
                  <a:extLst>
                    <a:ext uri="{9D8B030D-6E8A-4147-A177-3AD203B41FA5}">
                      <a16:colId xmlns:a16="http://schemas.microsoft.com/office/drawing/2014/main" val="3948111234"/>
                    </a:ext>
                  </a:extLst>
                </a:gridCol>
              </a:tblGrid>
              <a:tr h="417618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bg1"/>
                          </a:solidFill>
                          <a:latin typeface="Arial"/>
                        </a:rPr>
                        <a:t>User-based</a:t>
                      </a:r>
                    </a:p>
                  </a:txBody>
                  <a:tcPr marL="71391" marR="71391" marT="35696" marB="35696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733866"/>
                  </a:ext>
                </a:extLst>
              </a:tr>
              <a:tr h="1385454">
                <a:tc>
                  <a:txBody>
                    <a:bodyPr/>
                    <a:lstStyle/>
                    <a:p>
                      <a:pPr marL="0" lvl="0" indent="0" algn="l">
                        <a:buFont typeface="Arial"/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Assigned directly to users, not their position.</a:t>
                      </a:r>
                      <a:endParaRPr lang="en-US" sz="1800">
                        <a:latin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903251"/>
                  </a:ext>
                </a:extLst>
              </a:tr>
              <a:tr h="117692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Typically assigned when a specific user needs access beyond their day-to-day roles.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567193"/>
                  </a:ext>
                </a:extLst>
              </a:tr>
              <a:tr h="1385454">
                <a:tc>
                  <a:txBody>
                    <a:bodyPr/>
                    <a:lstStyle/>
                    <a:p>
                      <a:pPr marL="0" lvl="0" indent="0" algn="l">
                        <a:buFont typeface="Arial"/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Example: HR Administrator</a:t>
                      </a:r>
                      <a:endParaRPr lang="en-US" sz="1800">
                        <a:latin typeface="Arial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22750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F624D33-D67F-7EEF-C6B2-9D7654934A62}"/>
              </a:ext>
            </a:extLst>
          </p:cNvPr>
          <p:cNvSpPr txBox="1">
            <a:spLocks/>
          </p:cNvSpPr>
          <p:nvPr/>
        </p:nvSpPr>
        <p:spPr>
          <a:xfrm>
            <a:off x="352425" y="373062"/>
            <a:ext cx="10515600" cy="844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Common GA@WORK Security Group Types</a:t>
            </a:r>
          </a:p>
        </p:txBody>
      </p:sp>
    </p:spTree>
    <p:extLst>
      <p:ext uri="{BB962C8B-B14F-4D97-AF65-F5344CB8AC3E}">
        <p14:creationId xmlns:p14="http://schemas.microsoft.com/office/powerpoint/2010/main" val="2114319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FCB76-7DE6-450D-FA6D-294E4B08D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le 20">
            <a:extLst>
              <a:ext uri="{FF2B5EF4-FFF2-40B4-BE49-F238E27FC236}">
                <a16:creationId xmlns:a16="http://schemas.microsoft.com/office/drawing/2014/main" id="{DC5389B7-494C-FDFC-3B41-AF128461F667}"/>
              </a:ext>
            </a:extLst>
          </p:cNvPr>
          <p:cNvSpPr/>
          <p:nvPr/>
        </p:nvSpPr>
        <p:spPr>
          <a:xfrm>
            <a:off x="576072" y="2193659"/>
            <a:ext cx="3182112" cy="986718"/>
          </a:xfrm>
          <a:prstGeom prst="roundRect">
            <a:avLst>
              <a:gd name="adj" fmla="val 9999"/>
            </a:avLst>
          </a:prstGeom>
          <a:solidFill>
            <a:schemeClr val="accent4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1440" indent="-91440" algn="ctr">
              <a:spcBef>
                <a:spcPts val="1200"/>
              </a:spcBef>
            </a:pPr>
            <a:r>
              <a:rPr lang="en-US" sz="1700" b="1">
                <a:solidFill>
                  <a:schemeClr val="bg1"/>
                </a:solidFill>
                <a:cs typeface="Arial"/>
              </a:rPr>
              <a:t>Role-based Security Group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2A7E13B-FE2C-EADE-4301-12217CDA58F8}"/>
              </a:ext>
            </a:extLst>
          </p:cNvPr>
          <p:cNvGrpSpPr/>
          <p:nvPr/>
        </p:nvGrpSpPr>
        <p:grpSpPr>
          <a:xfrm>
            <a:off x="4733530" y="2183492"/>
            <a:ext cx="2442342" cy="995908"/>
            <a:chOff x="4262290" y="2562381"/>
            <a:chExt cx="1833124" cy="920641"/>
          </a:xfrm>
          <a:solidFill>
            <a:schemeClr val="accent4">
              <a:lumMod val="50000"/>
            </a:schemeClr>
          </a:solidFill>
        </p:grpSpPr>
        <p:sp>
          <p:nvSpPr>
            <p:cNvPr id="75" name="Rounded Rectangle 80">
              <a:extLst>
                <a:ext uri="{FF2B5EF4-FFF2-40B4-BE49-F238E27FC236}">
                  <a16:creationId xmlns:a16="http://schemas.microsoft.com/office/drawing/2014/main" id="{DBE2EE0C-6788-DD76-0A16-8F0317F3FA86}"/>
                </a:ext>
              </a:extLst>
            </p:cNvPr>
            <p:cNvSpPr/>
            <p:nvPr/>
          </p:nvSpPr>
          <p:spPr>
            <a:xfrm>
              <a:off x="4262290" y="2562381"/>
              <a:ext cx="1833124" cy="920641"/>
            </a:xfrm>
            <a:prstGeom prst="roundRect">
              <a:avLst>
                <a:gd name="adj" fmla="val 9999"/>
              </a:avLst>
            </a:prstGeom>
            <a:grpFill/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1440" indent="-91440" algn="ctr">
                <a:spcBef>
                  <a:spcPts val="1200"/>
                </a:spcBef>
                <a:buClr>
                  <a:srgbClr val="005CB9"/>
                </a:buClr>
              </a:pPr>
              <a:r>
                <a:rPr lang="en-US" sz="2000">
                  <a:solidFill>
                    <a:srgbClr val="005CB9"/>
                  </a:solidFill>
                  <a:cs typeface="Arial"/>
                </a:rPr>
                <a:t>         </a:t>
              </a:r>
              <a:r>
                <a:rPr lang="en-US" sz="2000" b="1">
                  <a:solidFill>
                    <a:schemeClr val="tx1"/>
                  </a:solidFill>
                  <a:latin typeface="Arial"/>
                  <a:ea typeface="Calibri"/>
                  <a:cs typeface="Arial"/>
                </a:rPr>
                <a:t>    </a:t>
              </a:r>
              <a:r>
                <a:rPr lang="en-US" sz="2000" b="1">
                  <a:solidFill>
                    <a:schemeClr val="bg1"/>
                  </a:solidFill>
                  <a:latin typeface="Arial"/>
                  <a:ea typeface="Calibri"/>
                  <a:cs typeface="Arial"/>
                </a:rPr>
                <a:t>Position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7CE1820-9C08-18AA-A860-01BFC85D9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5288"/>
                      </a14:imgEffect>
                      <a14:imgEffect>
                        <a14:colorTemperature colorTemp="115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49387" y="2627274"/>
              <a:ext cx="636841" cy="636841"/>
            </a:xfrm>
            <a:prstGeom prst="rect">
              <a:avLst/>
            </a:prstGeom>
            <a:grpFill/>
            <a:ln w="19050">
              <a:noFill/>
            </a:ln>
            <a:effectLst/>
          </p:spPr>
        </p:pic>
      </p:grpSp>
      <p:sp>
        <p:nvSpPr>
          <p:cNvPr id="83" name="Rounded Rectangle 76">
            <a:extLst>
              <a:ext uri="{FF2B5EF4-FFF2-40B4-BE49-F238E27FC236}">
                <a16:creationId xmlns:a16="http://schemas.microsoft.com/office/drawing/2014/main" id="{5314680A-BFEF-07BE-058D-3A0A7FA7AABA}"/>
              </a:ext>
            </a:extLst>
          </p:cNvPr>
          <p:cNvSpPr/>
          <p:nvPr/>
        </p:nvSpPr>
        <p:spPr>
          <a:xfrm>
            <a:off x="8261912" y="2197647"/>
            <a:ext cx="2530407" cy="986717"/>
          </a:xfrm>
          <a:prstGeom prst="roundRect">
            <a:avLst>
              <a:gd name="adj" fmla="val 9999"/>
            </a:avLst>
          </a:prstGeom>
          <a:solidFill>
            <a:schemeClr val="accent4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1440" indent="-91440" algn="ctr">
              <a:spcBef>
                <a:spcPts val="1200"/>
              </a:spcBef>
            </a:pPr>
            <a:r>
              <a:rPr lang="en-US" sz="2000" b="1">
                <a:solidFill>
                  <a:schemeClr val="tx1"/>
                </a:solidFill>
                <a:latin typeface="Arial"/>
                <a:ea typeface="Calibri"/>
                <a:cs typeface="Calibri"/>
              </a:rPr>
              <a:t>           </a:t>
            </a:r>
            <a:r>
              <a:rPr lang="en-US" sz="20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Employees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5" name="Freeform 478">
            <a:extLst>
              <a:ext uri="{FF2B5EF4-FFF2-40B4-BE49-F238E27FC236}">
                <a16:creationId xmlns:a16="http://schemas.microsoft.com/office/drawing/2014/main" id="{57CB89B5-5B6A-C36F-A731-ECB777586A53}"/>
              </a:ext>
            </a:extLst>
          </p:cNvPr>
          <p:cNvSpPr>
            <a:spLocks noEditPoints="1"/>
          </p:cNvSpPr>
          <p:nvPr/>
        </p:nvSpPr>
        <p:spPr bwMode="auto">
          <a:xfrm>
            <a:off x="8389622" y="2313079"/>
            <a:ext cx="842146" cy="713908"/>
          </a:xfrm>
          <a:custGeom>
            <a:avLst/>
            <a:gdLst>
              <a:gd name="T0" fmla="*/ 167 w 200"/>
              <a:gd name="T1" fmla="*/ 119 h 181"/>
              <a:gd name="T2" fmla="*/ 148 w 200"/>
              <a:gd name="T3" fmla="*/ 95 h 181"/>
              <a:gd name="T4" fmla="*/ 121 w 200"/>
              <a:gd name="T5" fmla="*/ 72 h 181"/>
              <a:gd name="T6" fmla="*/ 113 w 200"/>
              <a:gd name="T7" fmla="*/ 63 h 181"/>
              <a:gd name="T8" fmla="*/ 119 w 200"/>
              <a:gd name="T9" fmla="*/ 47 h 181"/>
              <a:gd name="T10" fmla="*/ 124 w 200"/>
              <a:gd name="T11" fmla="*/ 31 h 181"/>
              <a:gd name="T12" fmla="*/ 101 w 200"/>
              <a:gd name="T13" fmla="*/ 0 h 181"/>
              <a:gd name="T14" fmla="*/ 77 w 200"/>
              <a:gd name="T15" fmla="*/ 31 h 181"/>
              <a:gd name="T16" fmla="*/ 82 w 200"/>
              <a:gd name="T17" fmla="*/ 47 h 181"/>
              <a:gd name="T18" fmla="*/ 88 w 200"/>
              <a:gd name="T19" fmla="*/ 63 h 181"/>
              <a:gd name="T20" fmla="*/ 80 w 200"/>
              <a:gd name="T21" fmla="*/ 72 h 181"/>
              <a:gd name="T22" fmla="*/ 53 w 200"/>
              <a:gd name="T23" fmla="*/ 95 h 181"/>
              <a:gd name="T24" fmla="*/ 33 w 200"/>
              <a:gd name="T25" fmla="*/ 119 h 181"/>
              <a:gd name="T26" fmla="*/ 0 w 200"/>
              <a:gd name="T27" fmla="*/ 150 h 181"/>
              <a:gd name="T28" fmla="*/ 62 w 200"/>
              <a:gd name="T29" fmla="*/ 150 h 181"/>
              <a:gd name="T30" fmla="*/ 60 w 200"/>
              <a:gd name="T31" fmla="*/ 101 h 181"/>
              <a:gd name="T32" fmla="*/ 97 w 200"/>
              <a:gd name="T33" fmla="*/ 119 h 181"/>
              <a:gd name="T34" fmla="*/ 101 w 200"/>
              <a:gd name="T35" fmla="*/ 181 h 181"/>
              <a:gd name="T36" fmla="*/ 104 w 200"/>
              <a:gd name="T37" fmla="*/ 119 h 181"/>
              <a:gd name="T38" fmla="*/ 140 w 200"/>
              <a:gd name="T39" fmla="*/ 101 h 181"/>
              <a:gd name="T40" fmla="*/ 138 w 200"/>
              <a:gd name="T41" fmla="*/ 150 h 181"/>
              <a:gd name="T42" fmla="*/ 200 w 200"/>
              <a:gd name="T43" fmla="*/ 150 h 181"/>
              <a:gd name="T44" fmla="*/ 43 w 200"/>
              <a:gd name="T45" fmla="*/ 157 h 181"/>
              <a:gd name="T46" fmla="*/ 49 w 200"/>
              <a:gd name="T47" fmla="*/ 168 h 181"/>
              <a:gd name="T48" fmla="*/ 13 w 200"/>
              <a:gd name="T49" fmla="*/ 165 h 181"/>
              <a:gd name="T50" fmla="*/ 23 w 200"/>
              <a:gd name="T51" fmla="*/ 156 h 181"/>
              <a:gd name="T52" fmla="*/ 26 w 200"/>
              <a:gd name="T53" fmla="*/ 153 h 181"/>
              <a:gd name="T54" fmla="*/ 24 w 200"/>
              <a:gd name="T55" fmla="*/ 147 h 181"/>
              <a:gd name="T56" fmla="*/ 22 w 200"/>
              <a:gd name="T57" fmla="*/ 141 h 181"/>
              <a:gd name="T58" fmla="*/ 31 w 200"/>
              <a:gd name="T59" fmla="*/ 129 h 181"/>
              <a:gd name="T60" fmla="*/ 40 w 200"/>
              <a:gd name="T61" fmla="*/ 141 h 181"/>
              <a:gd name="T62" fmla="*/ 38 w 200"/>
              <a:gd name="T63" fmla="*/ 147 h 181"/>
              <a:gd name="T64" fmla="*/ 36 w 200"/>
              <a:gd name="T65" fmla="*/ 153 h 181"/>
              <a:gd name="T66" fmla="*/ 39 w 200"/>
              <a:gd name="T67" fmla="*/ 156 h 181"/>
              <a:gd name="T68" fmla="*/ 110 w 200"/>
              <a:gd name="T69" fmla="*/ 138 h 181"/>
              <a:gd name="T70" fmla="*/ 110 w 200"/>
              <a:gd name="T71" fmla="*/ 143 h 181"/>
              <a:gd name="T72" fmla="*/ 106 w 200"/>
              <a:gd name="T73" fmla="*/ 152 h 181"/>
              <a:gd name="T74" fmla="*/ 106 w 200"/>
              <a:gd name="T75" fmla="*/ 153 h 181"/>
              <a:gd name="T76" fmla="*/ 113 w 200"/>
              <a:gd name="T77" fmla="*/ 157 h 181"/>
              <a:gd name="T78" fmla="*/ 119 w 200"/>
              <a:gd name="T79" fmla="*/ 168 h 181"/>
              <a:gd name="T80" fmla="*/ 82 w 200"/>
              <a:gd name="T81" fmla="*/ 165 h 181"/>
              <a:gd name="T82" fmla="*/ 93 w 200"/>
              <a:gd name="T83" fmla="*/ 156 h 181"/>
              <a:gd name="T84" fmla="*/ 96 w 200"/>
              <a:gd name="T85" fmla="*/ 153 h 181"/>
              <a:gd name="T86" fmla="*/ 93 w 200"/>
              <a:gd name="T87" fmla="*/ 147 h 181"/>
              <a:gd name="T88" fmla="*/ 92 w 200"/>
              <a:gd name="T89" fmla="*/ 141 h 181"/>
              <a:gd name="T90" fmla="*/ 101 w 200"/>
              <a:gd name="T91" fmla="*/ 129 h 181"/>
              <a:gd name="T92" fmla="*/ 188 w 200"/>
              <a:gd name="T93" fmla="*/ 168 h 181"/>
              <a:gd name="T94" fmla="*/ 151 w 200"/>
              <a:gd name="T95" fmla="*/ 165 h 181"/>
              <a:gd name="T96" fmla="*/ 161 w 200"/>
              <a:gd name="T97" fmla="*/ 156 h 181"/>
              <a:gd name="T98" fmla="*/ 164 w 200"/>
              <a:gd name="T99" fmla="*/ 153 h 181"/>
              <a:gd name="T100" fmla="*/ 162 w 200"/>
              <a:gd name="T101" fmla="*/ 147 h 181"/>
              <a:gd name="T102" fmla="*/ 160 w 200"/>
              <a:gd name="T103" fmla="*/ 141 h 181"/>
              <a:gd name="T104" fmla="*/ 169 w 200"/>
              <a:gd name="T105" fmla="*/ 129 h 181"/>
              <a:gd name="T106" fmla="*/ 178 w 200"/>
              <a:gd name="T107" fmla="*/ 141 h 181"/>
              <a:gd name="T108" fmla="*/ 177 w 200"/>
              <a:gd name="T109" fmla="*/ 147 h 181"/>
              <a:gd name="T110" fmla="*/ 174 w 200"/>
              <a:gd name="T111" fmla="*/ 153 h 181"/>
              <a:gd name="T112" fmla="*/ 177 w 200"/>
              <a:gd name="T113" fmla="*/ 156 h 181"/>
              <a:gd name="T114" fmla="*/ 188 w 200"/>
              <a:gd name="T115" fmla="*/ 16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" h="181">
                <a:moveTo>
                  <a:pt x="169" y="119"/>
                </a:moveTo>
                <a:cubicBezTo>
                  <a:pt x="168" y="119"/>
                  <a:pt x="168" y="119"/>
                  <a:pt x="167" y="119"/>
                </a:cubicBezTo>
                <a:cubicBezTo>
                  <a:pt x="148" y="101"/>
                  <a:pt x="148" y="101"/>
                  <a:pt x="148" y="101"/>
                </a:cubicBezTo>
                <a:cubicBezTo>
                  <a:pt x="148" y="95"/>
                  <a:pt x="148" y="95"/>
                  <a:pt x="148" y="95"/>
                </a:cubicBezTo>
                <a:cubicBezTo>
                  <a:pt x="148" y="85"/>
                  <a:pt x="142" y="77"/>
                  <a:pt x="133" y="75"/>
                </a:cubicBezTo>
                <a:cubicBezTo>
                  <a:pt x="130" y="74"/>
                  <a:pt x="121" y="72"/>
                  <a:pt x="121" y="72"/>
                </a:cubicBezTo>
                <a:cubicBezTo>
                  <a:pt x="117" y="71"/>
                  <a:pt x="113" y="69"/>
                  <a:pt x="113" y="6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13" y="62"/>
                  <a:pt x="113" y="61"/>
                  <a:pt x="113" y="60"/>
                </a:cubicBezTo>
                <a:cubicBezTo>
                  <a:pt x="116" y="56"/>
                  <a:pt x="118" y="52"/>
                  <a:pt x="119" y="47"/>
                </a:cubicBezTo>
                <a:cubicBezTo>
                  <a:pt x="124" y="44"/>
                  <a:pt x="126" y="41"/>
                  <a:pt x="126" y="37"/>
                </a:cubicBezTo>
                <a:cubicBezTo>
                  <a:pt x="126" y="35"/>
                  <a:pt x="126" y="33"/>
                  <a:pt x="124" y="31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10"/>
                  <a:pt x="114" y="0"/>
                  <a:pt x="101" y="0"/>
                </a:cubicBezTo>
                <a:cubicBezTo>
                  <a:pt x="88" y="0"/>
                  <a:pt x="77" y="10"/>
                  <a:pt x="77" y="23"/>
                </a:cubicBezTo>
                <a:cubicBezTo>
                  <a:pt x="77" y="31"/>
                  <a:pt x="77" y="31"/>
                  <a:pt x="77" y="31"/>
                </a:cubicBezTo>
                <a:cubicBezTo>
                  <a:pt x="76" y="33"/>
                  <a:pt x="75" y="35"/>
                  <a:pt x="75" y="37"/>
                </a:cubicBezTo>
                <a:cubicBezTo>
                  <a:pt x="75" y="41"/>
                  <a:pt x="78" y="44"/>
                  <a:pt x="82" y="47"/>
                </a:cubicBezTo>
                <a:cubicBezTo>
                  <a:pt x="84" y="52"/>
                  <a:pt x="85" y="56"/>
                  <a:pt x="88" y="60"/>
                </a:cubicBezTo>
                <a:cubicBezTo>
                  <a:pt x="88" y="61"/>
                  <a:pt x="88" y="62"/>
                  <a:pt x="88" y="63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69"/>
                  <a:pt x="85" y="71"/>
                  <a:pt x="80" y="72"/>
                </a:cubicBezTo>
                <a:cubicBezTo>
                  <a:pt x="80" y="72"/>
                  <a:pt x="72" y="74"/>
                  <a:pt x="69" y="75"/>
                </a:cubicBezTo>
                <a:cubicBezTo>
                  <a:pt x="60" y="77"/>
                  <a:pt x="53" y="85"/>
                  <a:pt x="53" y="95"/>
                </a:cubicBezTo>
                <a:cubicBezTo>
                  <a:pt x="53" y="99"/>
                  <a:pt x="53" y="99"/>
                  <a:pt x="53" y="99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3" y="119"/>
                  <a:pt x="32" y="119"/>
                  <a:pt x="31" y="119"/>
                </a:cubicBezTo>
                <a:cubicBezTo>
                  <a:pt x="14" y="119"/>
                  <a:pt x="0" y="133"/>
                  <a:pt x="0" y="150"/>
                </a:cubicBezTo>
                <a:cubicBezTo>
                  <a:pt x="0" y="167"/>
                  <a:pt x="14" y="181"/>
                  <a:pt x="31" y="181"/>
                </a:cubicBezTo>
                <a:cubicBezTo>
                  <a:pt x="48" y="181"/>
                  <a:pt x="62" y="167"/>
                  <a:pt x="62" y="150"/>
                </a:cubicBezTo>
                <a:cubicBezTo>
                  <a:pt x="62" y="136"/>
                  <a:pt x="53" y="125"/>
                  <a:pt x="41" y="121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82" y="121"/>
                  <a:pt x="70" y="134"/>
                  <a:pt x="70" y="150"/>
                </a:cubicBezTo>
                <a:cubicBezTo>
                  <a:pt x="70" y="167"/>
                  <a:pt x="84" y="181"/>
                  <a:pt x="101" y="181"/>
                </a:cubicBezTo>
                <a:cubicBezTo>
                  <a:pt x="118" y="181"/>
                  <a:pt x="132" y="167"/>
                  <a:pt x="132" y="150"/>
                </a:cubicBezTo>
                <a:cubicBezTo>
                  <a:pt x="132" y="134"/>
                  <a:pt x="119" y="121"/>
                  <a:pt x="104" y="119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59" y="121"/>
                  <a:pt x="159" y="121"/>
                  <a:pt x="159" y="121"/>
                </a:cubicBezTo>
                <a:cubicBezTo>
                  <a:pt x="147" y="125"/>
                  <a:pt x="138" y="136"/>
                  <a:pt x="138" y="150"/>
                </a:cubicBezTo>
                <a:cubicBezTo>
                  <a:pt x="138" y="167"/>
                  <a:pt x="152" y="181"/>
                  <a:pt x="169" y="181"/>
                </a:cubicBezTo>
                <a:cubicBezTo>
                  <a:pt x="186" y="181"/>
                  <a:pt x="200" y="167"/>
                  <a:pt x="200" y="150"/>
                </a:cubicBezTo>
                <a:cubicBezTo>
                  <a:pt x="200" y="133"/>
                  <a:pt x="186" y="119"/>
                  <a:pt x="169" y="119"/>
                </a:cubicBezTo>
                <a:close/>
                <a:moveTo>
                  <a:pt x="43" y="157"/>
                </a:moveTo>
                <a:cubicBezTo>
                  <a:pt x="47" y="158"/>
                  <a:pt x="49" y="162"/>
                  <a:pt x="49" y="165"/>
                </a:cubicBezTo>
                <a:cubicBezTo>
                  <a:pt x="49" y="168"/>
                  <a:pt x="49" y="168"/>
                  <a:pt x="49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3" y="165"/>
                  <a:pt x="13" y="165"/>
                  <a:pt x="13" y="165"/>
                </a:cubicBezTo>
                <a:cubicBezTo>
                  <a:pt x="13" y="162"/>
                  <a:pt x="15" y="158"/>
                  <a:pt x="19" y="157"/>
                </a:cubicBezTo>
                <a:cubicBezTo>
                  <a:pt x="20" y="157"/>
                  <a:pt x="23" y="156"/>
                  <a:pt x="23" y="156"/>
                </a:cubicBezTo>
                <a:cubicBezTo>
                  <a:pt x="25" y="156"/>
                  <a:pt x="26" y="155"/>
                  <a:pt x="26" y="153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6" y="152"/>
                </a:cubicBezTo>
                <a:cubicBezTo>
                  <a:pt x="25" y="150"/>
                  <a:pt x="25" y="149"/>
                  <a:pt x="24" y="147"/>
                </a:cubicBezTo>
                <a:cubicBezTo>
                  <a:pt x="22" y="146"/>
                  <a:pt x="21" y="144"/>
                  <a:pt x="21" y="143"/>
                </a:cubicBezTo>
                <a:cubicBezTo>
                  <a:pt x="21" y="142"/>
                  <a:pt x="21" y="141"/>
                  <a:pt x="22" y="141"/>
                </a:cubicBezTo>
                <a:cubicBezTo>
                  <a:pt x="22" y="138"/>
                  <a:pt x="22" y="138"/>
                  <a:pt x="22" y="138"/>
                </a:cubicBezTo>
                <a:cubicBezTo>
                  <a:pt x="22" y="133"/>
                  <a:pt x="26" y="129"/>
                  <a:pt x="31" y="129"/>
                </a:cubicBezTo>
                <a:cubicBezTo>
                  <a:pt x="36" y="129"/>
                  <a:pt x="40" y="133"/>
                  <a:pt x="40" y="13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1"/>
                  <a:pt x="41" y="142"/>
                  <a:pt x="41" y="143"/>
                </a:cubicBezTo>
                <a:cubicBezTo>
                  <a:pt x="41" y="144"/>
                  <a:pt x="40" y="146"/>
                  <a:pt x="38" y="147"/>
                </a:cubicBezTo>
                <a:cubicBezTo>
                  <a:pt x="38" y="149"/>
                  <a:pt x="37" y="150"/>
                  <a:pt x="36" y="152"/>
                </a:cubicBezTo>
                <a:cubicBezTo>
                  <a:pt x="36" y="152"/>
                  <a:pt x="36" y="153"/>
                  <a:pt x="36" y="153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36" y="155"/>
                  <a:pt x="37" y="156"/>
                  <a:pt x="39" y="156"/>
                </a:cubicBezTo>
                <a:cubicBezTo>
                  <a:pt x="39" y="156"/>
                  <a:pt x="42" y="157"/>
                  <a:pt x="43" y="157"/>
                </a:cubicBezTo>
                <a:close/>
                <a:moveTo>
                  <a:pt x="110" y="138"/>
                </a:moveTo>
                <a:cubicBezTo>
                  <a:pt x="110" y="141"/>
                  <a:pt x="110" y="141"/>
                  <a:pt x="110" y="141"/>
                </a:cubicBezTo>
                <a:cubicBezTo>
                  <a:pt x="110" y="141"/>
                  <a:pt x="110" y="142"/>
                  <a:pt x="110" y="143"/>
                </a:cubicBezTo>
                <a:cubicBezTo>
                  <a:pt x="110" y="144"/>
                  <a:pt x="109" y="146"/>
                  <a:pt x="108" y="147"/>
                </a:cubicBezTo>
                <a:cubicBezTo>
                  <a:pt x="107" y="149"/>
                  <a:pt x="106" y="150"/>
                  <a:pt x="106" y="152"/>
                </a:cubicBezTo>
                <a:cubicBezTo>
                  <a:pt x="106" y="152"/>
                  <a:pt x="106" y="153"/>
                  <a:pt x="106" y="153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5"/>
                  <a:pt x="107" y="156"/>
                  <a:pt x="109" y="156"/>
                </a:cubicBezTo>
                <a:cubicBezTo>
                  <a:pt x="109" y="156"/>
                  <a:pt x="112" y="157"/>
                  <a:pt x="113" y="157"/>
                </a:cubicBezTo>
                <a:cubicBezTo>
                  <a:pt x="116" y="158"/>
                  <a:pt x="119" y="162"/>
                  <a:pt x="119" y="165"/>
                </a:cubicBezTo>
                <a:cubicBezTo>
                  <a:pt x="119" y="168"/>
                  <a:pt x="119" y="168"/>
                  <a:pt x="119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5"/>
                  <a:pt x="82" y="165"/>
                  <a:pt x="82" y="165"/>
                </a:cubicBezTo>
                <a:cubicBezTo>
                  <a:pt x="82" y="162"/>
                  <a:pt x="85" y="158"/>
                  <a:pt x="88" y="157"/>
                </a:cubicBezTo>
                <a:cubicBezTo>
                  <a:pt x="89" y="157"/>
                  <a:pt x="93" y="156"/>
                  <a:pt x="93" y="156"/>
                </a:cubicBezTo>
                <a:cubicBezTo>
                  <a:pt x="95" y="156"/>
                  <a:pt x="96" y="155"/>
                  <a:pt x="96" y="153"/>
                </a:cubicBezTo>
                <a:cubicBezTo>
                  <a:pt x="96" y="153"/>
                  <a:pt x="96" y="153"/>
                  <a:pt x="96" y="153"/>
                </a:cubicBezTo>
                <a:cubicBezTo>
                  <a:pt x="96" y="153"/>
                  <a:pt x="96" y="152"/>
                  <a:pt x="96" y="152"/>
                </a:cubicBezTo>
                <a:cubicBezTo>
                  <a:pt x="95" y="150"/>
                  <a:pt x="94" y="149"/>
                  <a:pt x="93" y="147"/>
                </a:cubicBezTo>
                <a:cubicBezTo>
                  <a:pt x="92" y="146"/>
                  <a:pt x="91" y="144"/>
                  <a:pt x="91" y="143"/>
                </a:cubicBezTo>
                <a:cubicBezTo>
                  <a:pt x="91" y="142"/>
                  <a:pt x="91" y="141"/>
                  <a:pt x="92" y="141"/>
                </a:cubicBezTo>
                <a:cubicBezTo>
                  <a:pt x="92" y="138"/>
                  <a:pt x="92" y="138"/>
                  <a:pt x="92" y="138"/>
                </a:cubicBezTo>
                <a:cubicBezTo>
                  <a:pt x="92" y="133"/>
                  <a:pt x="96" y="129"/>
                  <a:pt x="101" y="129"/>
                </a:cubicBezTo>
                <a:cubicBezTo>
                  <a:pt x="106" y="129"/>
                  <a:pt x="110" y="133"/>
                  <a:pt x="110" y="138"/>
                </a:cubicBezTo>
                <a:close/>
                <a:moveTo>
                  <a:pt x="188" y="168"/>
                </a:moveTo>
                <a:cubicBezTo>
                  <a:pt x="151" y="168"/>
                  <a:pt x="151" y="168"/>
                  <a:pt x="151" y="168"/>
                </a:cubicBezTo>
                <a:cubicBezTo>
                  <a:pt x="151" y="165"/>
                  <a:pt x="151" y="165"/>
                  <a:pt x="151" y="165"/>
                </a:cubicBezTo>
                <a:cubicBezTo>
                  <a:pt x="151" y="162"/>
                  <a:pt x="154" y="158"/>
                  <a:pt x="157" y="157"/>
                </a:cubicBezTo>
                <a:cubicBezTo>
                  <a:pt x="158" y="157"/>
                  <a:pt x="161" y="156"/>
                  <a:pt x="161" y="156"/>
                </a:cubicBezTo>
                <a:cubicBezTo>
                  <a:pt x="163" y="156"/>
                  <a:pt x="164" y="155"/>
                  <a:pt x="164" y="153"/>
                </a:cubicBezTo>
                <a:cubicBezTo>
                  <a:pt x="164" y="153"/>
                  <a:pt x="164" y="153"/>
                  <a:pt x="164" y="153"/>
                </a:cubicBezTo>
                <a:cubicBezTo>
                  <a:pt x="164" y="153"/>
                  <a:pt x="164" y="152"/>
                  <a:pt x="164" y="152"/>
                </a:cubicBezTo>
                <a:cubicBezTo>
                  <a:pt x="163" y="150"/>
                  <a:pt x="163" y="149"/>
                  <a:pt x="162" y="147"/>
                </a:cubicBezTo>
                <a:cubicBezTo>
                  <a:pt x="160" y="146"/>
                  <a:pt x="159" y="144"/>
                  <a:pt x="159" y="143"/>
                </a:cubicBezTo>
                <a:cubicBezTo>
                  <a:pt x="159" y="142"/>
                  <a:pt x="160" y="141"/>
                  <a:pt x="160" y="141"/>
                </a:cubicBezTo>
                <a:cubicBezTo>
                  <a:pt x="160" y="138"/>
                  <a:pt x="160" y="138"/>
                  <a:pt x="160" y="138"/>
                </a:cubicBezTo>
                <a:cubicBezTo>
                  <a:pt x="160" y="133"/>
                  <a:pt x="164" y="129"/>
                  <a:pt x="169" y="129"/>
                </a:cubicBezTo>
                <a:cubicBezTo>
                  <a:pt x="174" y="129"/>
                  <a:pt x="178" y="133"/>
                  <a:pt x="178" y="138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179" y="141"/>
                  <a:pt x="179" y="142"/>
                  <a:pt x="179" y="143"/>
                </a:cubicBezTo>
                <a:cubicBezTo>
                  <a:pt x="179" y="144"/>
                  <a:pt x="178" y="146"/>
                  <a:pt x="177" y="147"/>
                </a:cubicBezTo>
                <a:cubicBezTo>
                  <a:pt x="176" y="149"/>
                  <a:pt x="175" y="150"/>
                  <a:pt x="174" y="152"/>
                </a:cubicBezTo>
                <a:cubicBezTo>
                  <a:pt x="174" y="152"/>
                  <a:pt x="174" y="153"/>
                  <a:pt x="174" y="153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74" y="155"/>
                  <a:pt x="175" y="156"/>
                  <a:pt x="177" y="156"/>
                </a:cubicBezTo>
                <a:cubicBezTo>
                  <a:pt x="177" y="156"/>
                  <a:pt x="180" y="157"/>
                  <a:pt x="182" y="157"/>
                </a:cubicBezTo>
                <a:cubicBezTo>
                  <a:pt x="185" y="158"/>
                  <a:pt x="188" y="162"/>
                  <a:pt x="188" y="165"/>
                </a:cubicBezTo>
                <a:lnTo>
                  <a:pt x="188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CB9"/>
              </a:solidFill>
              <a:cs typeface="Arial"/>
            </a:endParaRPr>
          </a:p>
        </p:txBody>
      </p:sp>
      <p:sp>
        <p:nvSpPr>
          <p:cNvPr id="89" name="Rounded Rectangle 76">
            <a:extLst>
              <a:ext uri="{FF2B5EF4-FFF2-40B4-BE49-F238E27FC236}">
                <a16:creationId xmlns:a16="http://schemas.microsoft.com/office/drawing/2014/main" id="{4C23B9BB-879C-2A90-460A-4ADE31D0876C}"/>
              </a:ext>
            </a:extLst>
          </p:cNvPr>
          <p:cNvSpPr/>
          <p:nvPr/>
        </p:nvSpPr>
        <p:spPr>
          <a:xfrm>
            <a:off x="8261912" y="4199756"/>
            <a:ext cx="2530407" cy="986717"/>
          </a:xfrm>
          <a:prstGeom prst="roundRect">
            <a:avLst>
              <a:gd name="adj" fmla="val 9999"/>
            </a:avLst>
          </a:prstGeom>
          <a:solidFill>
            <a:schemeClr val="accent4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1440" indent="-91440" algn="ctr">
              <a:spcBef>
                <a:spcPts val="1200"/>
              </a:spcBef>
            </a:pPr>
            <a:r>
              <a:rPr lang="en-US" sz="2000" b="1">
                <a:solidFill>
                  <a:schemeClr val="tx1"/>
                </a:solidFill>
                <a:latin typeface="Arial"/>
                <a:ea typeface="Calibri"/>
                <a:cs typeface="Calibri"/>
              </a:rPr>
              <a:t>           </a:t>
            </a:r>
            <a:r>
              <a:rPr lang="en-US" sz="2000" b="1">
                <a:solidFill>
                  <a:schemeClr val="bg1"/>
                </a:solidFill>
                <a:latin typeface="Arial"/>
                <a:ea typeface="Calibri"/>
                <a:cs typeface="Calibri"/>
              </a:rPr>
              <a:t>Employees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3" name="Freeform 478">
            <a:extLst>
              <a:ext uri="{FF2B5EF4-FFF2-40B4-BE49-F238E27FC236}">
                <a16:creationId xmlns:a16="http://schemas.microsoft.com/office/drawing/2014/main" id="{70369994-6CC2-EF47-77B3-0E7989A0A8CE}"/>
              </a:ext>
            </a:extLst>
          </p:cNvPr>
          <p:cNvSpPr>
            <a:spLocks noEditPoints="1"/>
          </p:cNvSpPr>
          <p:nvPr/>
        </p:nvSpPr>
        <p:spPr bwMode="auto">
          <a:xfrm>
            <a:off x="8452393" y="4336862"/>
            <a:ext cx="842146" cy="713908"/>
          </a:xfrm>
          <a:custGeom>
            <a:avLst/>
            <a:gdLst>
              <a:gd name="T0" fmla="*/ 167 w 200"/>
              <a:gd name="T1" fmla="*/ 119 h 181"/>
              <a:gd name="T2" fmla="*/ 148 w 200"/>
              <a:gd name="T3" fmla="*/ 95 h 181"/>
              <a:gd name="T4" fmla="*/ 121 w 200"/>
              <a:gd name="T5" fmla="*/ 72 h 181"/>
              <a:gd name="T6" fmla="*/ 113 w 200"/>
              <a:gd name="T7" fmla="*/ 63 h 181"/>
              <a:gd name="T8" fmla="*/ 119 w 200"/>
              <a:gd name="T9" fmla="*/ 47 h 181"/>
              <a:gd name="T10" fmla="*/ 124 w 200"/>
              <a:gd name="T11" fmla="*/ 31 h 181"/>
              <a:gd name="T12" fmla="*/ 101 w 200"/>
              <a:gd name="T13" fmla="*/ 0 h 181"/>
              <a:gd name="T14" fmla="*/ 77 w 200"/>
              <a:gd name="T15" fmla="*/ 31 h 181"/>
              <a:gd name="T16" fmla="*/ 82 w 200"/>
              <a:gd name="T17" fmla="*/ 47 h 181"/>
              <a:gd name="T18" fmla="*/ 88 w 200"/>
              <a:gd name="T19" fmla="*/ 63 h 181"/>
              <a:gd name="T20" fmla="*/ 80 w 200"/>
              <a:gd name="T21" fmla="*/ 72 h 181"/>
              <a:gd name="T22" fmla="*/ 53 w 200"/>
              <a:gd name="T23" fmla="*/ 95 h 181"/>
              <a:gd name="T24" fmla="*/ 33 w 200"/>
              <a:gd name="T25" fmla="*/ 119 h 181"/>
              <a:gd name="T26" fmla="*/ 0 w 200"/>
              <a:gd name="T27" fmla="*/ 150 h 181"/>
              <a:gd name="T28" fmla="*/ 62 w 200"/>
              <a:gd name="T29" fmla="*/ 150 h 181"/>
              <a:gd name="T30" fmla="*/ 60 w 200"/>
              <a:gd name="T31" fmla="*/ 101 h 181"/>
              <a:gd name="T32" fmla="*/ 97 w 200"/>
              <a:gd name="T33" fmla="*/ 119 h 181"/>
              <a:gd name="T34" fmla="*/ 101 w 200"/>
              <a:gd name="T35" fmla="*/ 181 h 181"/>
              <a:gd name="T36" fmla="*/ 104 w 200"/>
              <a:gd name="T37" fmla="*/ 119 h 181"/>
              <a:gd name="T38" fmla="*/ 140 w 200"/>
              <a:gd name="T39" fmla="*/ 101 h 181"/>
              <a:gd name="T40" fmla="*/ 138 w 200"/>
              <a:gd name="T41" fmla="*/ 150 h 181"/>
              <a:gd name="T42" fmla="*/ 200 w 200"/>
              <a:gd name="T43" fmla="*/ 150 h 181"/>
              <a:gd name="T44" fmla="*/ 43 w 200"/>
              <a:gd name="T45" fmla="*/ 157 h 181"/>
              <a:gd name="T46" fmla="*/ 49 w 200"/>
              <a:gd name="T47" fmla="*/ 168 h 181"/>
              <a:gd name="T48" fmla="*/ 13 w 200"/>
              <a:gd name="T49" fmla="*/ 165 h 181"/>
              <a:gd name="T50" fmla="*/ 23 w 200"/>
              <a:gd name="T51" fmla="*/ 156 h 181"/>
              <a:gd name="T52" fmla="*/ 26 w 200"/>
              <a:gd name="T53" fmla="*/ 153 h 181"/>
              <a:gd name="T54" fmla="*/ 24 w 200"/>
              <a:gd name="T55" fmla="*/ 147 h 181"/>
              <a:gd name="T56" fmla="*/ 22 w 200"/>
              <a:gd name="T57" fmla="*/ 141 h 181"/>
              <a:gd name="T58" fmla="*/ 31 w 200"/>
              <a:gd name="T59" fmla="*/ 129 h 181"/>
              <a:gd name="T60" fmla="*/ 40 w 200"/>
              <a:gd name="T61" fmla="*/ 141 h 181"/>
              <a:gd name="T62" fmla="*/ 38 w 200"/>
              <a:gd name="T63" fmla="*/ 147 h 181"/>
              <a:gd name="T64" fmla="*/ 36 w 200"/>
              <a:gd name="T65" fmla="*/ 153 h 181"/>
              <a:gd name="T66" fmla="*/ 39 w 200"/>
              <a:gd name="T67" fmla="*/ 156 h 181"/>
              <a:gd name="T68" fmla="*/ 110 w 200"/>
              <a:gd name="T69" fmla="*/ 138 h 181"/>
              <a:gd name="T70" fmla="*/ 110 w 200"/>
              <a:gd name="T71" fmla="*/ 143 h 181"/>
              <a:gd name="T72" fmla="*/ 106 w 200"/>
              <a:gd name="T73" fmla="*/ 152 h 181"/>
              <a:gd name="T74" fmla="*/ 106 w 200"/>
              <a:gd name="T75" fmla="*/ 153 h 181"/>
              <a:gd name="T76" fmla="*/ 113 w 200"/>
              <a:gd name="T77" fmla="*/ 157 h 181"/>
              <a:gd name="T78" fmla="*/ 119 w 200"/>
              <a:gd name="T79" fmla="*/ 168 h 181"/>
              <a:gd name="T80" fmla="*/ 82 w 200"/>
              <a:gd name="T81" fmla="*/ 165 h 181"/>
              <a:gd name="T82" fmla="*/ 93 w 200"/>
              <a:gd name="T83" fmla="*/ 156 h 181"/>
              <a:gd name="T84" fmla="*/ 96 w 200"/>
              <a:gd name="T85" fmla="*/ 153 h 181"/>
              <a:gd name="T86" fmla="*/ 93 w 200"/>
              <a:gd name="T87" fmla="*/ 147 h 181"/>
              <a:gd name="T88" fmla="*/ 92 w 200"/>
              <a:gd name="T89" fmla="*/ 141 h 181"/>
              <a:gd name="T90" fmla="*/ 101 w 200"/>
              <a:gd name="T91" fmla="*/ 129 h 181"/>
              <a:gd name="T92" fmla="*/ 188 w 200"/>
              <a:gd name="T93" fmla="*/ 168 h 181"/>
              <a:gd name="T94" fmla="*/ 151 w 200"/>
              <a:gd name="T95" fmla="*/ 165 h 181"/>
              <a:gd name="T96" fmla="*/ 161 w 200"/>
              <a:gd name="T97" fmla="*/ 156 h 181"/>
              <a:gd name="T98" fmla="*/ 164 w 200"/>
              <a:gd name="T99" fmla="*/ 153 h 181"/>
              <a:gd name="T100" fmla="*/ 162 w 200"/>
              <a:gd name="T101" fmla="*/ 147 h 181"/>
              <a:gd name="T102" fmla="*/ 160 w 200"/>
              <a:gd name="T103" fmla="*/ 141 h 181"/>
              <a:gd name="T104" fmla="*/ 169 w 200"/>
              <a:gd name="T105" fmla="*/ 129 h 181"/>
              <a:gd name="T106" fmla="*/ 178 w 200"/>
              <a:gd name="T107" fmla="*/ 141 h 181"/>
              <a:gd name="T108" fmla="*/ 177 w 200"/>
              <a:gd name="T109" fmla="*/ 147 h 181"/>
              <a:gd name="T110" fmla="*/ 174 w 200"/>
              <a:gd name="T111" fmla="*/ 153 h 181"/>
              <a:gd name="T112" fmla="*/ 177 w 200"/>
              <a:gd name="T113" fmla="*/ 156 h 181"/>
              <a:gd name="T114" fmla="*/ 188 w 200"/>
              <a:gd name="T115" fmla="*/ 165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0" h="181">
                <a:moveTo>
                  <a:pt x="169" y="119"/>
                </a:moveTo>
                <a:cubicBezTo>
                  <a:pt x="168" y="119"/>
                  <a:pt x="168" y="119"/>
                  <a:pt x="167" y="119"/>
                </a:cubicBezTo>
                <a:cubicBezTo>
                  <a:pt x="148" y="101"/>
                  <a:pt x="148" y="101"/>
                  <a:pt x="148" y="101"/>
                </a:cubicBezTo>
                <a:cubicBezTo>
                  <a:pt x="148" y="95"/>
                  <a:pt x="148" y="95"/>
                  <a:pt x="148" y="95"/>
                </a:cubicBezTo>
                <a:cubicBezTo>
                  <a:pt x="148" y="85"/>
                  <a:pt x="142" y="77"/>
                  <a:pt x="133" y="75"/>
                </a:cubicBezTo>
                <a:cubicBezTo>
                  <a:pt x="130" y="74"/>
                  <a:pt x="121" y="72"/>
                  <a:pt x="121" y="72"/>
                </a:cubicBezTo>
                <a:cubicBezTo>
                  <a:pt x="117" y="71"/>
                  <a:pt x="113" y="69"/>
                  <a:pt x="113" y="6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13" y="62"/>
                  <a:pt x="113" y="61"/>
                  <a:pt x="113" y="60"/>
                </a:cubicBezTo>
                <a:cubicBezTo>
                  <a:pt x="116" y="56"/>
                  <a:pt x="118" y="52"/>
                  <a:pt x="119" y="47"/>
                </a:cubicBezTo>
                <a:cubicBezTo>
                  <a:pt x="124" y="44"/>
                  <a:pt x="126" y="41"/>
                  <a:pt x="126" y="37"/>
                </a:cubicBezTo>
                <a:cubicBezTo>
                  <a:pt x="126" y="35"/>
                  <a:pt x="126" y="33"/>
                  <a:pt x="124" y="31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4" y="10"/>
                  <a:pt x="114" y="0"/>
                  <a:pt x="101" y="0"/>
                </a:cubicBezTo>
                <a:cubicBezTo>
                  <a:pt x="88" y="0"/>
                  <a:pt x="77" y="10"/>
                  <a:pt x="77" y="23"/>
                </a:cubicBezTo>
                <a:cubicBezTo>
                  <a:pt x="77" y="31"/>
                  <a:pt x="77" y="31"/>
                  <a:pt x="77" y="31"/>
                </a:cubicBezTo>
                <a:cubicBezTo>
                  <a:pt x="76" y="33"/>
                  <a:pt x="75" y="35"/>
                  <a:pt x="75" y="37"/>
                </a:cubicBezTo>
                <a:cubicBezTo>
                  <a:pt x="75" y="41"/>
                  <a:pt x="78" y="44"/>
                  <a:pt x="82" y="47"/>
                </a:cubicBezTo>
                <a:cubicBezTo>
                  <a:pt x="84" y="52"/>
                  <a:pt x="85" y="56"/>
                  <a:pt x="88" y="60"/>
                </a:cubicBezTo>
                <a:cubicBezTo>
                  <a:pt x="88" y="61"/>
                  <a:pt x="88" y="62"/>
                  <a:pt x="88" y="63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69"/>
                  <a:pt x="85" y="71"/>
                  <a:pt x="80" y="72"/>
                </a:cubicBezTo>
                <a:cubicBezTo>
                  <a:pt x="80" y="72"/>
                  <a:pt x="72" y="74"/>
                  <a:pt x="69" y="75"/>
                </a:cubicBezTo>
                <a:cubicBezTo>
                  <a:pt x="60" y="77"/>
                  <a:pt x="53" y="85"/>
                  <a:pt x="53" y="95"/>
                </a:cubicBezTo>
                <a:cubicBezTo>
                  <a:pt x="53" y="99"/>
                  <a:pt x="53" y="99"/>
                  <a:pt x="53" y="99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3" y="119"/>
                  <a:pt x="32" y="119"/>
                  <a:pt x="31" y="119"/>
                </a:cubicBezTo>
                <a:cubicBezTo>
                  <a:pt x="14" y="119"/>
                  <a:pt x="0" y="133"/>
                  <a:pt x="0" y="150"/>
                </a:cubicBezTo>
                <a:cubicBezTo>
                  <a:pt x="0" y="167"/>
                  <a:pt x="14" y="181"/>
                  <a:pt x="31" y="181"/>
                </a:cubicBezTo>
                <a:cubicBezTo>
                  <a:pt x="48" y="181"/>
                  <a:pt x="62" y="167"/>
                  <a:pt x="62" y="150"/>
                </a:cubicBezTo>
                <a:cubicBezTo>
                  <a:pt x="62" y="136"/>
                  <a:pt x="53" y="125"/>
                  <a:pt x="41" y="121"/>
                </a:cubicBezTo>
                <a:cubicBezTo>
                  <a:pt x="60" y="101"/>
                  <a:pt x="60" y="101"/>
                  <a:pt x="60" y="101"/>
                </a:cubicBezTo>
                <a:cubicBezTo>
                  <a:pt x="97" y="101"/>
                  <a:pt x="97" y="101"/>
                  <a:pt x="97" y="101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82" y="121"/>
                  <a:pt x="70" y="134"/>
                  <a:pt x="70" y="150"/>
                </a:cubicBezTo>
                <a:cubicBezTo>
                  <a:pt x="70" y="167"/>
                  <a:pt x="84" y="181"/>
                  <a:pt x="101" y="181"/>
                </a:cubicBezTo>
                <a:cubicBezTo>
                  <a:pt x="118" y="181"/>
                  <a:pt x="132" y="167"/>
                  <a:pt x="132" y="150"/>
                </a:cubicBezTo>
                <a:cubicBezTo>
                  <a:pt x="132" y="134"/>
                  <a:pt x="119" y="121"/>
                  <a:pt x="104" y="119"/>
                </a:cubicBezTo>
                <a:cubicBezTo>
                  <a:pt x="104" y="101"/>
                  <a:pt x="104" y="101"/>
                  <a:pt x="104" y="101"/>
                </a:cubicBezTo>
                <a:cubicBezTo>
                  <a:pt x="140" y="101"/>
                  <a:pt x="140" y="101"/>
                  <a:pt x="140" y="101"/>
                </a:cubicBezTo>
                <a:cubicBezTo>
                  <a:pt x="159" y="121"/>
                  <a:pt x="159" y="121"/>
                  <a:pt x="159" y="121"/>
                </a:cubicBezTo>
                <a:cubicBezTo>
                  <a:pt x="147" y="125"/>
                  <a:pt x="138" y="136"/>
                  <a:pt x="138" y="150"/>
                </a:cubicBezTo>
                <a:cubicBezTo>
                  <a:pt x="138" y="167"/>
                  <a:pt x="152" y="181"/>
                  <a:pt x="169" y="181"/>
                </a:cubicBezTo>
                <a:cubicBezTo>
                  <a:pt x="186" y="181"/>
                  <a:pt x="200" y="167"/>
                  <a:pt x="200" y="150"/>
                </a:cubicBezTo>
                <a:cubicBezTo>
                  <a:pt x="200" y="133"/>
                  <a:pt x="186" y="119"/>
                  <a:pt x="169" y="119"/>
                </a:cubicBezTo>
                <a:close/>
                <a:moveTo>
                  <a:pt x="43" y="157"/>
                </a:moveTo>
                <a:cubicBezTo>
                  <a:pt x="47" y="158"/>
                  <a:pt x="49" y="162"/>
                  <a:pt x="49" y="165"/>
                </a:cubicBezTo>
                <a:cubicBezTo>
                  <a:pt x="49" y="168"/>
                  <a:pt x="49" y="168"/>
                  <a:pt x="49" y="168"/>
                </a:cubicBezTo>
                <a:cubicBezTo>
                  <a:pt x="13" y="168"/>
                  <a:pt x="13" y="168"/>
                  <a:pt x="13" y="168"/>
                </a:cubicBezTo>
                <a:cubicBezTo>
                  <a:pt x="13" y="165"/>
                  <a:pt x="13" y="165"/>
                  <a:pt x="13" y="165"/>
                </a:cubicBezTo>
                <a:cubicBezTo>
                  <a:pt x="13" y="162"/>
                  <a:pt x="15" y="158"/>
                  <a:pt x="19" y="157"/>
                </a:cubicBezTo>
                <a:cubicBezTo>
                  <a:pt x="20" y="157"/>
                  <a:pt x="23" y="156"/>
                  <a:pt x="23" y="156"/>
                </a:cubicBezTo>
                <a:cubicBezTo>
                  <a:pt x="25" y="156"/>
                  <a:pt x="26" y="155"/>
                  <a:pt x="26" y="153"/>
                </a:cubicBezTo>
                <a:cubicBezTo>
                  <a:pt x="26" y="153"/>
                  <a:pt x="26" y="153"/>
                  <a:pt x="26" y="153"/>
                </a:cubicBezTo>
                <a:cubicBezTo>
                  <a:pt x="26" y="153"/>
                  <a:pt x="26" y="152"/>
                  <a:pt x="26" y="152"/>
                </a:cubicBezTo>
                <a:cubicBezTo>
                  <a:pt x="25" y="150"/>
                  <a:pt x="25" y="149"/>
                  <a:pt x="24" y="147"/>
                </a:cubicBezTo>
                <a:cubicBezTo>
                  <a:pt x="22" y="146"/>
                  <a:pt x="21" y="144"/>
                  <a:pt x="21" y="143"/>
                </a:cubicBezTo>
                <a:cubicBezTo>
                  <a:pt x="21" y="142"/>
                  <a:pt x="21" y="141"/>
                  <a:pt x="22" y="141"/>
                </a:cubicBezTo>
                <a:cubicBezTo>
                  <a:pt x="22" y="138"/>
                  <a:pt x="22" y="138"/>
                  <a:pt x="22" y="138"/>
                </a:cubicBezTo>
                <a:cubicBezTo>
                  <a:pt x="22" y="133"/>
                  <a:pt x="26" y="129"/>
                  <a:pt x="31" y="129"/>
                </a:cubicBezTo>
                <a:cubicBezTo>
                  <a:pt x="36" y="129"/>
                  <a:pt x="40" y="133"/>
                  <a:pt x="40" y="138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41" y="141"/>
                  <a:pt x="41" y="142"/>
                  <a:pt x="41" y="143"/>
                </a:cubicBezTo>
                <a:cubicBezTo>
                  <a:pt x="41" y="144"/>
                  <a:pt x="40" y="146"/>
                  <a:pt x="38" y="147"/>
                </a:cubicBezTo>
                <a:cubicBezTo>
                  <a:pt x="38" y="149"/>
                  <a:pt x="37" y="150"/>
                  <a:pt x="36" y="152"/>
                </a:cubicBezTo>
                <a:cubicBezTo>
                  <a:pt x="36" y="152"/>
                  <a:pt x="36" y="153"/>
                  <a:pt x="36" y="153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36" y="155"/>
                  <a:pt x="37" y="156"/>
                  <a:pt x="39" y="156"/>
                </a:cubicBezTo>
                <a:cubicBezTo>
                  <a:pt x="39" y="156"/>
                  <a:pt x="42" y="157"/>
                  <a:pt x="43" y="157"/>
                </a:cubicBezTo>
                <a:close/>
                <a:moveTo>
                  <a:pt x="110" y="138"/>
                </a:moveTo>
                <a:cubicBezTo>
                  <a:pt x="110" y="141"/>
                  <a:pt x="110" y="141"/>
                  <a:pt x="110" y="141"/>
                </a:cubicBezTo>
                <a:cubicBezTo>
                  <a:pt x="110" y="141"/>
                  <a:pt x="110" y="142"/>
                  <a:pt x="110" y="143"/>
                </a:cubicBezTo>
                <a:cubicBezTo>
                  <a:pt x="110" y="144"/>
                  <a:pt x="109" y="146"/>
                  <a:pt x="108" y="147"/>
                </a:cubicBezTo>
                <a:cubicBezTo>
                  <a:pt x="107" y="149"/>
                  <a:pt x="106" y="150"/>
                  <a:pt x="106" y="152"/>
                </a:cubicBezTo>
                <a:cubicBezTo>
                  <a:pt x="106" y="152"/>
                  <a:pt x="106" y="153"/>
                  <a:pt x="106" y="153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5"/>
                  <a:pt x="107" y="156"/>
                  <a:pt x="109" y="156"/>
                </a:cubicBezTo>
                <a:cubicBezTo>
                  <a:pt x="109" y="156"/>
                  <a:pt x="112" y="157"/>
                  <a:pt x="113" y="157"/>
                </a:cubicBezTo>
                <a:cubicBezTo>
                  <a:pt x="116" y="158"/>
                  <a:pt x="119" y="162"/>
                  <a:pt x="119" y="165"/>
                </a:cubicBezTo>
                <a:cubicBezTo>
                  <a:pt x="119" y="168"/>
                  <a:pt x="119" y="168"/>
                  <a:pt x="119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5"/>
                  <a:pt x="82" y="165"/>
                  <a:pt x="82" y="165"/>
                </a:cubicBezTo>
                <a:cubicBezTo>
                  <a:pt x="82" y="162"/>
                  <a:pt x="85" y="158"/>
                  <a:pt x="88" y="157"/>
                </a:cubicBezTo>
                <a:cubicBezTo>
                  <a:pt x="89" y="157"/>
                  <a:pt x="93" y="156"/>
                  <a:pt x="93" y="156"/>
                </a:cubicBezTo>
                <a:cubicBezTo>
                  <a:pt x="95" y="156"/>
                  <a:pt x="96" y="155"/>
                  <a:pt x="96" y="153"/>
                </a:cubicBezTo>
                <a:cubicBezTo>
                  <a:pt x="96" y="153"/>
                  <a:pt x="96" y="153"/>
                  <a:pt x="96" y="153"/>
                </a:cubicBezTo>
                <a:cubicBezTo>
                  <a:pt x="96" y="153"/>
                  <a:pt x="96" y="152"/>
                  <a:pt x="96" y="152"/>
                </a:cubicBezTo>
                <a:cubicBezTo>
                  <a:pt x="95" y="150"/>
                  <a:pt x="94" y="149"/>
                  <a:pt x="93" y="147"/>
                </a:cubicBezTo>
                <a:cubicBezTo>
                  <a:pt x="92" y="146"/>
                  <a:pt x="91" y="144"/>
                  <a:pt x="91" y="143"/>
                </a:cubicBezTo>
                <a:cubicBezTo>
                  <a:pt x="91" y="142"/>
                  <a:pt x="91" y="141"/>
                  <a:pt x="92" y="141"/>
                </a:cubicBezTo>
                <a:cubicBezTo>
                  <a:pt x="92" y="138"/>
                  <a:pt x="92" y="138"/>
                  <a:pt x="92" y="138"/>
                </a:cubicBezTo>
                <a:cubicBezTo>
                  <a:pt x="92" y="133"/>
                  <a:pt x="96" y="129"/>
                  <a:pt x="101" y="129"/>
                </a:cubicBezTo>
                <a:cubicBezTo>
                  <a:pt x="106" y="129"/>
                  <a:pt x="110" y="133"/>
                  <a:pt x="110" y="138"/>
                </a:cubicBezTo>
                <a:close/>
                <a:moveTo>
                  <a:pt x="188" y="168"/>
                </a:moveTo>
                <a:cubicBezTo>
                  <a:pt x="151" y="168"/>
                  <a:pt x="151" y="168"/>
                  <a:pt x="151" y="168"/>
                </a:cubicBezTo>
                <a:cubicBezTo>
                  <a:pt x="151" y="165"/>
                  <a:pt x="151" y="165"/>
                  <a:pt x="151" y="165"/>
                </a:cubicBezTo>
                <a:cubicBezTo>
                  <a:pt x="151" y="162"/>
                  <a:pt x="154" y="158"/>
                  <a:pt x="157" y="157"/>
                </a:cubicBezTo>
                <a:cubicBezTo>
                  <a:pt x="158" y="157"/>
                  <a:pt x="161" y="156"/>
                  <a:pt x="161" y="156"/>
                </a:cubicBezTo>
                <a:cubicBezTo>
                  <a:pt x="163" y="156"/>
                  <a:pt x="164" y="155"/>
                  <a:pt x="164" y="153"/>
                </a:cubicBezTo>
                <a:cubicBezTo>
                  <a:pt x="164" y="153"/>
                  <a:pt x="164" y="153"/>
                  <a:pt x="164" y="153"/>
                </a:cubicBezTo>
                <a:cubicBezTo>
                  <a:pt x="164" y="153"/>
                  <a:pt x="164" y="152"/>
                  <a:pt x="164" y="152"/>
                </a:cubicBezTo>
                <a:cubicBezTo>
                  <a:pt x="163" y="150"/>
                  <a:pt x="163" y="149"/>
                  <a:pt x="162" y="147"/>
                </a:cubicBezTo>
                <a:cubicBezTo>
                  <a:pt x="160" y="146"/>
                  <a:pt x="159" y="144"/>
                  <a:pt x="159" y="143"/>
                </a:cubicBezTo>
                <a:cubicBezTo>
                  <a:pt x="159" y="142"/>
                  <a:pt x="160" y="141"/>
                  <a:pt x="160" y="141"/>
                </a:cubicBezTo>
                <a:cubicBezTo>
                  <a:pt x="160" y="138"/>
                  <a:pt x="160" y="138"/>
                  <a:pt x="160" y="138"/>
                </a:cubicBezTo>
                <a:cubicBezTo>
                  <a:pt x="160" y="133"/>
                  <a:pt x="164" y="129"/>
                  <a:pt x="169" y="129"/>
                </a:cubicBezTo>
                <a:cubicBezTo>
                  <a:pt x="174" y="129"/>
                  <a:pt x="178" y="133"/>
                  <a:pt x="178" y="138"/>
                </a:cubicBezTo>
                <a:cubicBezTo>
                  <a:pt x="178" y="141"/>
                  <a:pt x="178" y="141"/>
                  <a:pt x="178" y="141"/>
                </a:cubicBezTo>
                <a:cubicBezTo>
                  <a:pt x="179" y="141"/>
                  <a:pt x="179" y="142"/>
                  <a:pt x="179" y="143"/>
                </a:cubicBezTo>
                <a:cubicBezTo>
                  <a:pt x="179" y="144"/>
                  <a:pt x="178" y="146"/>
                  <a:pt x="177" y="147"/>
                </a:cubicBezTo>
                <a:cubicBezTo>
                  <a:pt x="176" y="149"/>
                  <a:pt x="175" y="150"/>
                  <a:pt x="174" y="152"/>
                </a:cubicBezTo>
                <a:cubicBezTo>
                  <a:pt x="174" y="152"/>
                  <a:pt x="174" y="153"/>
                  <a:pt x="174" y="153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74" y="155"/>
                  <a:pt x="175" y="156"/>
                  <a:pt x="177" y="156"/>
                </a:cubicBezTo>
                <a:cubicBezTo>
                  <a:pt x="177" y="156"/>
                  <a:pt x="180" y="157"/>
                  <a:pt x="182" y="157"/>
                </a:cubicBezTo>
                <a:cubicBezTo>
                  <a:pt x="185" y="158"/>
                  <a:pt x="188" y="162"/>
                  <a:pt x="188" y="165"/>
                </a:cubicBezTo>
                <a:lnTo>
                  <a:pt x="188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CB9"/>
              </a:solidFill>
              <a:cs typeface="Arial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BDB6E8D3-D0E4-DA1F-F174-194C6710D1D9}"/>
              </a:ext>
            </a:extLst>
          </p:cNvPr>
          <p:cNvCxnSpPr>
            <a:cxnSpLocks/>
          </p:cNvCxnSpPr>
          <p:nvPr/>
        </p:nvCxnSpPr>
        <p:spPr>
          <a:xfrm flipV="1">
            <a:off x="3836048" y="2663176"/>
            <a:ext cx="827519" cy="6842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46AFACF-7C1E-C40B-EED0-B0343A9881C5}"/>
              </a:ext>
            </a:extLst>
          </p:cNvPr>
          <p:cNvCxnSpPr>
            <a:cxnSpLocks/>
          </p:cNvCxnSpPr>
          <p:nvPr/>
        </p:nvCxnSpPr>
        <p:spPr>
          <a:xfrm>
            <a:off x="7285294" y="2663176"/>
            <a:ext cx="854135" cy="1827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CD243F9-8113-A9A5-28DC-1035413F93A5}"/>
              </a:ext>
            </a:extLst>
          </p:cNvPr>
          <p:cNvCxnSpPr>
            <a:cxnSpLocks/>
          </p:cNvCxnSpPr>
          <p:nvPr/>
        </p:nvCxnSpPr>
        <p:spPr>
          <a:xfrm flipV="1">
            <a:off x="3836048" y="4743179"/>
            <a:ext cx="4303381" cy="22271"/>
          </a:xfrm>
          <a:prstGeom prst="straightConnector1">
            <a:avLst/>
          </a:prstGeom>
          <a:ln w="28575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455482B1-B49F-08D0-A0E5-8730C51C68AE}"/>
              </a:ext>
            </a:extLst>
          </p:cNvPr>
          <p:cNvSpPr txBox="1">
            <a:spLocks/>
          </p:cNvSpPr>
          <p:nvPr/>
        </p:nvSpPr>
        <p:spPr>
          <a:xfrm>
            <a:off x="352425" y="373062"/>
            <a:ext cx="10515600" cy="844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Role-based and User-based Security Groups</a:t>
            </a:r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4CD16CB3-5E07-207C-7C42-ADEBEA731359}"/>
              </a:ext>
            </a:extLst>
          </p:cNvPr>
          <p:cNvSpPr/>
          <p:nvPr/>
        </p:nvSpPr>
        <p:spPr>
          <a:xfrm>
            <a:off x="576072" y="4249820"/>
            <a:ext cx="3182112" cy="986718"/>
          </a:xfrm>
          <a:prstGeom prst="roundRect">
            <a:avLst>
              <a:gd name="adj" fmla="val 9999"/>
            </a:avLst>
          </a:prstGeom>
          <a:solidFill>
            <a:schemeClr val="accent4">
              <a:lumMod val="50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1440" indent="-91440" algn="ctr">
              <a:spcBef>
                <a:spcPts val="1200"/>
              </a:spcBef>
            </a:pPr>
            <a:r>
              <a:rPr lang="en-US" sz="1700" b="1">
                <a:solidFill>
                  <a:schemeClr val="bg1"/>
                </a:solidFill>
                <a:cs typeface="Arial"/>
              </a:rPr>
              <a:t>User-based Security Group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24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CC129-E399-BA61-4F04-B63654979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835"/>
            <a:ext cx="10515600" cy="1325563"/>
          </a:xfrm>
        </p:spPr>
        <p:txBody>
          <a:bodyPr/>
          <a:lstStyle/>
          <a:p>
            <a:r>
              <a:rPr lang="en-US"/>
              <a:t>Knowledge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1074A-6C15-71F7-52C2-A9EA78AB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4073"/>
            <a:ext cx="10515600" cy="1120775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True or False: Role Based and User Based Security Roles are the same thing.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28A5BC-F0B7-9862-20EA-092DDE403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68689"/>
              </p:ext>
            </p:extLst>
          </p:nvPr>
        </p:nvGraphicFramePr>
        <p:xfrm>
          <a:off x="2313709" y="2557462"/>
          <a:ext cx="7564582" cy="2918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2291">
                  <a:extLst>
                    <a:ext uri="{9D8B030D-6E8A-4147-A177-3AD203B41FA5}">
                      <a16:colId xmlns:a16="http://schemas.microsoft.com/office/drawing/2014/main" val="1572364153"/>
                    </a:ext>
                  </a:extLst>
                </a:gridCol>
                <a:gridCol w="3782291">
                  <a:extLst>
                    <a:ext uri="{9D8B030D-6E8A-4147-A177-3AD203B41FA5}">
                      <a16:colId xmlns:a16="http://schemas.microsoft.com/office/drawing/2014/main" val="3824972872"/>
                    </a:ext>
                  </a:extLst>
                </a:gridCol>
              </a:tblGrid>
              <a:tr h="2918690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True</a:t>
                      </a:r>
                    </a:p>
                  </a:txBody>
                  <a:tcPr anchor="ctr">
                    <a:solidFill>
                      <a:srgbClr val="4775E7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False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796392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4526471-CCBF-D35F-891B-4D9A2ECC36DE}"/>
              </a:ext>
            </a:extLst>
          </p:cNvPr>
          <p:cNvSpPr/>
          <p:nvPr/>
        </p:nvSpPr>
        <p:spPr>
          <a:xfrm>
            <a:off x="6838950" y="2895600"/>
            <a:ext cx="2419350" cy="22098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05629-C048-3D4A-BC11-CB789BEB4151}"/>
              </a:ext>
            </a:extLst>
          </p:cNvPr>
          <p:cNvSpPr txBox="1"/>
          <p:nvPr/>
        </p:nvSpPr>
        <p:spPr>
          <a:xfrm>
            <a:off x="2313709" y="5556392"/>
            <a:ext cx="7564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i="1"/>
              <a:t>False, Role Based and User Based Security Roles </a:t>
            </a:r>
            <a:br>
              <a:rPr lang="en-US" i="1"/>
            </a:br>
            <a:r>
              <a:rPr lang="en-US" i="1"/>
              <a:t>are not the same thing.</a:t>
            </a:r>
          </a:p>
        </p:txBody>
      </p:sp>
    </p:spTree>
    <p:extLst>
      <p:ext uri="{BB962C8B-B14F-4D97-AF65-F5344CB8AC3E}">
        <p14:creationId xmlns:p14="http://schemas.microsoft.com/office/powerpoint/2010/main" val="89290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13AA0-3CE7-8FE7-53F4-C09754A07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laxy in space&#10;&#10;Description automatically generated with medium confidence">
            <a:extLst>
              <a:ext uri="{FF2B5EF4-FFF2-40B4-BE49-F238E27FC236}">
                <a16:creationId xmlns:a16="http://schemas.microsoft.com/office/drawing/2014/main" id="{2D0C9F27-FEAA-8702-7CB7-C2A521BD72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2" r="34565"/>
          <a:stretch/>
        </p:blipFill>
        <p:spPr>
          <a:xfrm>
            <a:off x="0" y="976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1F53B-8FFA-E514-91D6-BBCDD6F14280}"/>
              </a:ext>
            </a:extLst>
          </p:cNvPr>
          <p:cNvSpPr txBox="1">
            <a:spLocks/>
          </p:cNvSpPr>
          <p:nvPr/>
        </p:nvSpPr>
        <p:spPr>
          <a:xfrm>
            <a:off x="1" y="2913347"/>
            <a:ext cx="12192000" cy="74448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b="1">
                <a:solidFill>
                  <a:schemeClr val="bg1"/>
                </a:solidFill>
              </a:rPr>
              <a:t>GA@WORK for Agency Security Partners (ASPs)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1C1FC15-3F0D-3FCE-220E-42986133F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74" y="6437312"/>
            <a:ext cx="2107095" cy="3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6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823DF-D4F1-F6CB-DAF7-BBD3C8F6B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Definition of ASP</a:t>
            </a:r>
          </a:p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TeamWorks vs GA@WORK</a:t>
            </a:r>
          </a:p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Security Request Forms</a:t>
            </a:r>
          </a:p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Delegation of Authority</a:t>
            </a:r>
          </a:p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Quarterly/Annual SOD account reviews for ASPs</a:t>
            </a:r>
          </a:p>
          <a:p>
            <a:pPr marL="514350" indent="-514350">
              <a:buAutoNum type="arabicPeriod"/>
            </a:pPr>
            <a:r>
              <a:rPr lang="en-US" sz="2800">
                <a:latin typeface="Arial"/>
                <a:ea typeface="Calibri"/>
                <a:cs typeface="Calibri"/>
              </a:rPr>
              <a:t>Summary</a:t>
            </a:r>
          </a:p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060EE8-F828-69FA-1CC9-36E98657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60" y="31714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Arial"/>
              </a:rPr>
              <a:t>Session Objectives for ASPs</a:t>
            </a:r>
          </a:p>
          <a:p>
            <a:endParaRPr lang="en-US" sz="3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398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d5ae7cb-5eaa-45bd-87a9-9ecdfd4d7a10" xsi:nil="true"/>
    <lcf76f155ced4ddcb4097134ff3c332f xmlns="e3798cac-b32e-49c5-b898-ca5bb4f9f13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90DDD70423AD44AA41EF33C7AAC081" ma:contentTypeVersion="14" ma:contentTypeDescription="Create a new document." ma:contentTypeScope="" ma:versionID="b1ed05f14f29b8175775cdbd547e36e8">
  <xsd:schema xmlns:xsd="http://www.w3.org/2001/XMLSchema" xmlns:xs="http://www.w3.org/2001/XMLSchema" xmlns:p="http://schemas.microsoft.com/office/2006/metadata/properties" xmlns:ns2="e3798cac-b32e-49c5-b898-ca5bb4f9f130" xmlns:ns3="8d5ae7cb-5eaa-45bd-87a9-9ecdfd4d7a10" targetNamespace="http://schemas.microsoft.com/office/2006/metadata/properties" ma:root="true" ma:fieldsID="3da889561c64217fbfa1e65232c3fe41" ns2:_="" ns3:_="">
    <xsd:import namespace="e3798cac-b32e-49c5-b898-ca5bb4f9f130"/>
    <xsd:import namespace="8d5ae7cb-5eaa-45bd-87a9-9ecdfd4d7a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98cac-b32e-49c5-b898-ca5bb4f9f1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d1b9b15-6ca2-435f-87bd-c880ab9116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5ae7cb-5eaa-45bd-87a9-9ecdfd4d7a1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7b3830a-905b-4cd3-90a5-cc2916807d11}" ma:internalName="TaxCatchAll" ma:showField="CatchAllData" ma:web="8d5ae7cb-5eaa-45bd-87a9-9ecdfd4d7a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7A78B8-1519-4935-B048-E71302BF1B76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8d5ae7cb-5eaa-45bd-87a9-9ecdfd4d7a10"/>
    <ds:schemaRef ds:uri="http://schemas.microsoft.com/office/2006/metadata/properties"/>
    <ds:schemaRef ds:uri="http://schemas.openxmlformats.org/package/2006/metadata/core-properties"/>
    <ds:schemaRef ds:uri="e3798cac-b32e-49c5-b898-ca5bb4f9f13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FD94D0D-83F2-450B-A3D7-D8F1DEBB3CDD}">
  <ds:schemaRefs>
    <ds:schemaRef ds:uri="8d5ae7cb-5eaa-45bd-87a9-9ecdfd4d7a10"/>
    <ds:schemaRef ds:uri="e3798cac-b32e-49c5-b898-ca5bb4f9f13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6832A37-6BBC-4E7F-A99F-A8CF40B9B75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12da10d-071b-4b94-8abc-9ec4044d1516}" enabled="0" method="" siteId="{512da10d-071b-4b94-8abc-9ec4044d1516}" removed="1"/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2750</Words>
  <Application>Microsoft Macintosh PowerPoint</Application>
  <PresentationFormat>Widescreen</PresentationFormat>
  <Paragraphs>362</Paragraphs>
  <Slides>43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Arial,Sans-Serif</vt:lpstr>
      <vt:lpstr>Calibri</vt:lpstr>
      <vt:lpstr>Courier New</vt:lpstr>
      <vt:lpstr>Franklin Gothic Book</vt:lpstr>
      <vt:lpstr>Lucida Grande</vt:lpstr>
      <vt:lpstr>Nexa Black</vt:lpstr>
      <vt:lpstr>Open Sans</vt:lpstr>
      <vt:lpstr>Symbol</vt:lpstr>
      <vt:lpstr>Wingdings</vt:lpstr>
      <vt:lpstr>Wingdings,Sans-Serif</vt:lpstr>
      <vt:lpstr>Office Theme</vt:lpstr>
      <vt:lpstr>1_Office Theme</vt:lpstr>
      <vt:lpstr>GA@WORK Security Education Session</vt:lpstr>
      <vt:lpstr>Meeting Agenda</vt:lpstr>
      <vt:lpstr>PowerPoint Presentation</vt:lpstr>
      <vt:lpstr>GA@WORK Security </vt:lpstr>
      <vt:lpstr>PowerPoint Presentation</vt:lpstr>
      <vt:lpstr>PowerPoint Presentation</vt:lpstr>
      <vt:lpstr>Knowledge Check</vt:lpstr>
      <vt:lpstr>PowerPoint Presentation</vt:lpstr>
      <vt:lpstr>Session Objectives for ASPs </vt:lpstr>
      <vt:lpstr>Agency Security Partner (ASP) </vt:lpstr>
      <vt:lpstr>Before vs. After</vt:lpstr>
      <vt:lpstr>PowerPoint Presentation</vt:lpstr>
      <vt:lpstr>PowerPoint Presentation</vt:lpstr>
      <vt:lpstr>Knowledge Check</vt:lpstr>
      <vt:lpstr>Delegation of Authority </vt:lpstr>
      <vt:lpstr>New Delegation of Authority Responsibilities for ASPs </vt:lpstr>
      <vt:lpstr>Knowledge Check</vt:lpstr>
      <vt:lpstr>Quarterly Account Reviews for ASPs</vt:lpstr>
      <vt:lpstr>Annual Segregation of Duties (SOD) Review</vt:lpstr>
      <vt:lpstr>Summary of ASP Responsibilities</vt:lpstr>
      <vt:lpstr>PowerPoint Presentation</vt:lpstr>
      <vt:lpstr>Session Objectives for Identity Provider (IdP) Administrators</vt:lpstr>
      <vt:lpstr>Onboarding in GA@WORK: IdP for SSO Agencies </vt:lpstr>
      <vt:lpstr>Onboarding Process Flow </vt:lpstr>
      <vt:lpstr>Transfer/Termination Process Flow </vt:lpstr>
      <vt:lpstr>Importance of Employee ID in GA@WORK / IdP</vt:lpstr>
      <vt:lpstr>IdP Setup Process for New Hires </vt:lpstr>
      <vt:lpstr>IdP Process for Terminations </vt:lpstr>
      <vt:lpstr>Knowledge Check</vt:lpstr>
      <vt:lpstr>Ways to Login to GA@WORK </vt:lpstr>
      <vt:lpstr>Key Components of SSO </vt:lpstr>
      <vt:lpstr>Summary of IdP Administrators &amp;  HR Partners Responsibilities</vt:lpstr>
      <vt:lpstr>PowerPoint Presentation</vt:lpstr>
      <vt:lpstr>Native Login with Multifactor Authentication (MFA) </vt:lpstr>
      <vt:lpstr>Multifactor Authentication (MFA) Options </vt:lpstr>
      <vt:lpstr>Knowledge Check</vt:lpstr>
      <vt:lpstr>List of SSO Agencies by IdP Systems </vt:lpstr>
      <vt:lpstr>List of SSO Agencies by IdP Systems (continued) </vt:lpstr>
      <vt:lpstr>Hybrid Agencies (SSO and Native) </vt:lpstr>
      <vt:lpstr>SSO/IdP Agency Administrators &amp; SAO Security Administrators Responsibilities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Segars, Tahni</dc:creator>
  <cp:lastModifiedBy>Segars, Tahni</cp:lastModifiedBy>
  <cp:revision>2</cp:revision>
  <dcterms:created xsi:type="dcterms:W3CDTF">2022-06-01T13:47:42Z</dcterms:created>
  <dcterms:modified xsi:type="dcterms:W3CDTF">2026-06-03T21:44:29Z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0x010100F490DDD70423AD44AA41EF33C7AAC081</vt:lpwstr>
  </property>
  <property fmtid="{D5CDD505-2E9C-101B-9397-08002B2CF9AE}" pid="3" name="MSIP_Label_ea60d57e-af5b-4752-ac57-3e4f28ca11dc_Enabled">
    <vt:lpwstr>true</vt:lpwstr>
  </property>
  <property fmtid="{D5CDD505-2E9C-101B-9397-08002B2CF9AE}" pid="4" name="MSIP_Label_ea60d57e-af5b-4752-ac57-3e4f28ca11dc_SetDate">
    <vt:lpwstr>2023-11-22T14:09:17Z</vt:lpwstr>
  </property>
  <property fmtid="{D5CDD505-2E9C-101B-9397-08002B2CF9AE}" pid="5" name="MSIP_Label_ea60d57e-af5b-4752-ac57-3e4f28ca11dc_Method">
    <vt:lpwstr>Standard</vt:lpwstr>
  </property>
  <property fmtid="{D5CDD505-2E9C-101B-9397-08002B2CF9AE}" pid="6" name="MSIP_Label_ea60d57e-af5b-4752-ac57-3e4f28ca11dc_Name">
    <vt:lpwstr>ea60d57e-af5b-4752-ac57-3e4f28ca11dc</vt:lpwstr>
  </property>
  <property fmtid="{D5CDD505-2E9C-101B-9397-08002B2CF9AE}" pid="7" name="MSIP_Label_ea60d57e-af5b-4752-ac57-3e4f28ca11dc_SiteId">
    <vt:lpwstr>36da45f1-dd2c-4d1f-af13-5abe46b99921</vt:lpwstr>
  </property>
  <property fmtid="{D5CDD505-2E9C-101B-9397-08002B2CF9AE}" pid="8" name="MSIP_Label_ea60d57e-af5b-4752-ac57-3e4f28ca11dc_ActionId">
    <vt:lpwstr>83927355-014c-4a03-adcd-a72e92e0474f</vt:lpwstr>
  </property>
  <property fmtid="{D5CDD505-2E9C-101B-9397-08002B2CF9AE}" pid="9" name="MSIP_Label_ea60d57e-af5b-4752-ac57-3e4f28ca11dc_ContentBits">
    <vt:lpwstr>0</vt:lpwstr>
  </property>
  <property fmtid="{D5CDD505-2E9C-101B-9397-08002B2CF9AE}" pid="10" name="MediaServiceImageTags">
    <vt:lpwstr/>
  </property>
</Properties>
</file>