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474834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DBD1002-E9DA-CF14-9F35-F0B0A1A3D793}" name="Woods, Pamela" initials="WP" userId="S::pamela.woods@sao.ga.gov::5b29f719-0cd6-44ed-9711-fcc43c6b4d57" providerId="AD"/>
  <p188:author id="{00CA4B48-BF22-AA2C-93F9-DD61F18C0FDD}" name="Orban, Linda" initials="LO" userId="S::linda.orban@sao.ga.gov::67aa9d3c-bf96-45fe-95ed-b5c8fa0ea22c" providerId="AD"/>
  <p188:author id="{EA51AE8D-B91D-CC65-E3B4-D93E1948E48C}" name="Segars, Tahni" initials="TS" userId="S::tahni.segars@sao.ga.gov::64e0f1c5-cbd2-4ec4-b5fa-ccd2a6333b5c" providerId="AD"/>
  <p188:author id="{7FC03FAA-EFEF-E423-8DBC-F9150098B1A6}" name="Tiernan, Diana" initials="TD" userId="S::diana.tiernan@sao.ga.gov::48195535-aa32-469e-ab3a-fc477825ec60" providerId="AD"/>
  <p188:author id="{0BE746B9-A1D5-483B-5A84-685E3B983DD3}" name="Lokula, Raghava" initials="LR" userId="S::raghava.lokula@sao.ga.gov::678cad94-13b0-4b0b-9f5d-be4a11eb164c" providerId="AD"/>
  <p188:author id="{45BA40BA-BFEE-E1EF-5FD6-09F5578BC950}" name="Guevara, Miriam Guevara" initials="MG" userId="S::Miriamguevara.Guevara@sao.ga.gov::717ffee5-d02d-493b-87da-3f9550bfaca7" providerId="AD"/>
  <p188:author id="{89E892EB-C24C-1308-C8E8-DD27F4D192B4}" name="Brown, Alaysia" initials="AB" userId="S::Alaysia.Brown@sao.ga.gov::c5e678dc-7c52-4a2d-91f9-5f3b0466fa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21E"/>
    <a:srgbClr val="FF971E"/>
    <a:srgbClr val="235789"/>
    <a:srgbClr val="90C3C8"/>
    <a:srgbClr val="959595"/>
    <a:srgbClr val="E3F0F1"/>
    <a:srgbClr val="7FA267"/>
    <a:srgbClr val="F3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707"/>
  </p:normalViewPr>
  <p:slideViewPr>
    <p:cSldViewPr snapToGrid="0">
      <p:cViewPr varScale="1">
        <p:scale>
          <a:sx n="110" d="100"/>
          <a:sy n="110" d="100"/>
        </p:scale>
        <p:origin x="7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828ED-1A91-450A-8EA1-FB328D610BD5}" type="datetimeFigureOut">
              <a:rPr lang="en-US" smtClean="0"/>
              <a:t>6/15/26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2F9F6-FF47-4270-9A68-BBB2A3E6C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2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94C567-C0B4-1F4B-97C9-00FF931C5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842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E65E6-E199-FE63-29F6-FA68C6A70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68C44-FF98-203F-47DE-F8D49ABFC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6EF97-431B-597D-C816-4733ECBC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03CAB-5DEF-E26D-7375-F460E2F6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56201-0113-8D32-251A-2BA9838E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5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7FAB9-1A20-D9C2-8A4C-DEDB6C09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FB889-985D-F984-A2C0-515F1DC8F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3E7D1-12E1-45D8-127F-FA757B16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0450C-7C6C-215B-807F-819D1A05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F482B-1CFE-B1E9-39D1-1A3D6AA79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7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2CED86-71C2-F8BF-FD47-8D277A5EF4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6CAD2-0B06-2724-E2EC-F2619045E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A21CE-E969-30C3-C336-4F7B71D9B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37053-FC25-31B3-EF7C-8299D5D1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09F89-7D98-3F75-EC8C-E9466C76E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0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1C86C-EAC0-57F9-5ABF-4A604B317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52287-E63F-09F3-BBFE-20C2B18F5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4BDFD-3684-7C36-44EC-151873BC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FEBC1-D0AC-E88A-33A7-EF71226F9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4DD72-A9C0-3DAD-DF3E-D2146C70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99C53-FD39-5A49-882B-59295AE30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5EEC9-EC13-B539-9F3F-05E87F53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6237-EC38-3DAB-447F-2A0C377FE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35756-AEE1-409C-8BB3-D81C88DD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DA91B-9842-1659-C85A-63BA7955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13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819BA-1C27-0C52-B5B5-03F6815B8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B0F8A-3820-722A-AB51-E27587865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27C1DE-D272-ED48-327E-F51E3615C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6E840-98D3-07BA-BE59-E39D78D5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1A041-B928-2956-0591-563E63054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E2AFE-1E1C-1646-4CA5-2B06296A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2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ED51-295A-7456-673D-1ED37448A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29864-7B73-D48D-8CB6-458498B3C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615E8-2805-A57C-522C-E56F965E6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E9D429-0DB7-E99B-DAF3-1327E9366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095735-5478-456D-E909-9B66CB542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555779-512D-D666-698A-DB87FB08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352F70-942D-BE36-47F7-7A543713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2008D8-1E26-41D6-1FE3-7D06D18D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3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D9828-CD83-DAA4-B486-16D36304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8BA0F-5027-5B5F-82AA-C603C52C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61C94-F4BB-F4BB-D163-567DF5484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4675B-CBE4-9309-2E1E-8457EC1E6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5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A8491-1280-42EF-0DD5-632E10F0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21AA3-CC17-2ED0-C359-7F6292E65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C66A8-AAEB-7F47-977B-0C4178D7D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397E-9B4E-59C3-B29F-B74854F0D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B99DD-3DA4-23F9-76E8-5C165AA47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D14942-E28C-715C-14C7-01763708A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EF3CC-130C-3DA3-B129-41138F5BA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DE80D-88E3-3AD4-8F92-2A7963B1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DE3BA-CC70-4D2F-0CA2-FECC61698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6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BB071-5A34-344F-128B-3031CD879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B208F-A9FC-3813-13D1-88224554E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02BA6-1250-2F4E-CECA-5669DF354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BA7BF-4085-8FA5-D548-6A1803F4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13F7A-A76E-5330-216B-0AD48041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1F0D6-26AB-1172-6F96-96017781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CB866-9678-ECCD-2299-12C9C051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5CB59C-6B1C-25B7-7DBB-83ED61242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96EF9-13E3-14AD-EE60-88E0654FC9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A3809-E8A6-AB47-A8AE-B364B739BAC8}" type="datetimeFigureOut">
              <a:rPr lang="en-US" smtClean="0"/>
              <a:t>6/15/26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78131-F51E-4D03-6B58-634F520F3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40C15-9F46-D72E-5363-3BF43A69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1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nextgen_secmap@sao.ga.gov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A535941B-431D-11A2-307C-E13D034A1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9118" y="4328883"/>
            <a:ext cx="5603481" cy="2187420"/>
          </a:xfrm>
          <a:prstGeom prst="rect">
            <a:avLst/>
          </a:prstGeom>
          <a:solidFill>
            <a:srgbClr val="23578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88A6CDD-B623-39D0-03F5-83A9ACA03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5768746" y="-5789606"/>
            <a:ext cx="654508" cy="12192000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Folded Corner 5">
            <a:extLst>
              <a:ext uri="{FF2B5EF4-FFF2-40B4-BE49-F238E27FC236}">
                <a16:creationId xmlns:a16="http://schemas.microsoft.com/office/drawing/2014/main" id="{C604219C-3C9F-4996-112C-06572540A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2041"/>
            <a:ext cx="2088776" cy="331249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21" name="Table 3">
            <a:extLst>
              <a:ext uri="{FF2B5EF4-FFF2-40B4-BE49-F238E27FC236}">
                <a16:creationId xmlns:a16="http://schemas.microsoft.com/office/drawing/2014/main" id="{F2141015-D184-7898-0662-34C29E8B8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921874"/>
              </p:ext>
            </p:extLst>
          </p:nvPr>
        </p:nvGraphicFramePr>
        <p:xfrm>
          <a:off x="6342529" y="3339352"/>
          <a:ext cx="5623560" cy="175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3560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4704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GETS*</a:t>
                      </a:r>
                      <a:r>
                        <a:rPr lang="en-US" sz="1200" b="1" i="1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Agencies using Hybrid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>
                          <a:solidFill>
                            <a:schemeClr val="bg1"/>
                          </a:solidFill>
                        </a:rPr>
                        <a:t>Allows Agencies to use both methods (i.e., SSO and Native Login) as needed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128218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1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1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100" b="0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1B80DAC-AC79-298D-1795-6CF7F6F5CF82}"/>
              </a:ext>
            </a:extLst>
          </p:cNvPr>
          <p:cNvSpPr txBox="1"/>
          <p:nvPr/>
        </p:nvSpPr>
        <p:spPr>
          <a:xfrm>
            <a:off x="6336769" y="3834075"/>
            <a:ext cx="5623560" cy="14927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Department of Corrections</a:t>
            </a:r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                         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Department of Driver Services</a:t>
            </a: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Human Services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0"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Natural Resources </a:t>
            </a: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Behavioral Health and Developmental Disabilities</a:t>
            </a:r>
          </a:p>
          <a:p>
            <a:pPr lvl="0"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	</a:t>
            </a:r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		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8" name="Table 3">
            <a:extLst>
              <a:ext uri="{FF2B5EF4-FFF2-40B4-BE49-F238E27FC236}">
                <a16:creationId xmlns:a16="http://schemas.microsoft.com/office/drawing/2014/main" id="{8078077F-5582-3190-BB8C-5E4871C63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896976"/>
              </p:ext>
            </p:extLst>
          </p:nvPr>
        </p:nvGraphicFramePr>
        <p:xfrm>
          <a:off x="252317" y="696397"/>
          <a:ext cx="5621652" cy="34869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1652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6285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Non-GETS* 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Agencies using Single Sign On (SSO)</a:t>
                      </a: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Allows users to access GA@WORK using their Agency credentials without needing a separate username and password</a:t>
                      </a:r>
                      <a:endParaRPr lang="en-US" sz="110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28583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98CA577-7460-50CD-6771-3E3E814EBC4B}"/>
              </a:ext>
            </a:extLst>
          </p:cNvPr>
          <p:cNvSpPr txBox="1"/>
          <p:nvPr/>
        </p:nvSpPr>
        <p:spPr>
          <a:xfrm>
            <a:off x="249118" y="1322421"/>
            <a:ext cx="5623559" cy="2677656"/>
          </a:xfrm>
          <a:prstGeom prst="rect">
            <a:avLst/>
          </a:prstGeom>
          <a:noFill/>
        </p:spPr>
        <p:txBody>
          <a:bodyPr wrap="square" lIns="91440" tIns="45720" rIns="91440" bIns="0" numCol="2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Public Broadcasting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Office of the State Treasurer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General Assembly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Department of Law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  <a:ea typeface="+mn-lt"/>
                <a:cs typeface="+mn-lt"/>
              </a:rPr>
              <a:t>Public Safety Training Center</a:t>
            </a:r>
            <a:endParaRPr lang="en-US">
              <a:solidFill>
                <a:prstClr val="black"/>
              </a:solidFill>
              <a:ea typeface="+mn-lt"/>
              <a:cs typeface="+mn-lt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Criminal Justice Coordinating Council</a:t>
            </a:r>
            <a:endParaRPr lang="en-US">
              <a:solidFill>
                <a:prstClr val="black"/>
              </a:solidFill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Audits and Accounts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Banking and Finance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Community Affairs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Community Supervision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Early Care and Learning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Labor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Technical College System of Georgia (</a:t>
            </a:r>
            <a:r>
              <a:rPr kumimoji="0" lang="en-US" sz="11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TCSG/ Including 22 Colleges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Employees Retirement System of Georgia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Office of the Inspector General</a:t>
            </a:r>
          </a:p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Professional Standards </a:t>
            </a:r>
            <a:r>
              <a:rPr lang="en-US" sz="1100">
                <a:solidFill>
                  <a:prstClr val="black"/>
                </a:solidFill>
              </a:rPr>
              <a:t>Commission  </a:t>
            </a: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prstClr val="black"/>
                </a:solidFill>
              </a:rPr>
              <a:t>Public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Service Commission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 Board of Pardons and Paroles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 Road and Tollway Authority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 Finance Commission</a:t>
            </a:r>
          </a:p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View Point Health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/>
            </a:endParaRPr>
          </a:p>
        </p:txBody>
      </p:sp>
      <p:pic>
        <p:nvPicPr>
          <p:cNvPr id="8" name="Picture 7" descr="Logo for GA@WORK, includes a black text and an orange power symbol">
            <a:extLst>
              <a:ext uri="{FF2B5EF4-FFF2-40B4-BE49-F238E27FC236}">
                <a16:creationId xmlns:a16="http://schemas.microsoft.com/office/drawing/2014/main" id="{EBB5A082-B71F-A1A4-5A47-8027A0314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90" y="190296"/>
            <a:ext cx="1344939" cy="2147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E78B21-EEF1-0272-4944-EFB1E9A710C5}"/>
              </a:ext>
            </a:extLst>
          </p:cNvPr>
          <p:cNvSpPr txBox="1"/>
          <p:nvPr/>
        </p:nvSpPr>
        <p:spPr>
          <a:xfrm>
            <a:off x="1996140" y="50929"/>
            <a:ext cx="819971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GA@WORK login methods at go-live</a:t>
            </a:r>
          </a:p>
        </p:txBody>
      </p:sp>
      <p:grpSp>
        <p:nvGrpSpPr>
          <p:cNvPr id="3" name="Group 2" descr="Logo for GA@WORK, includes black text and orange power symbol. ">
            <a:extLst>
              <a:ext uri="{FF2B5EF4-FFF2-40B4-BE49-F238E27FC236}">
                <a16:creationId xmlns:a16="http://schemas.microsoft.com/office/drawing/2014/main" id="{57D35E7D-0C6A-4903-122D-21D65A7D31DC}"/>
              </a:ext>
            </a:extLst>
          </p:cNvPr>
          <p:cNvGrpSpPr/>
          <p:nvPr/>
        </p:nvGrpSpPr>
        <p:grpSpPr>
          <a:xfrm>
            <a:off x="10589843" y="105606"/>
            <a:ext cx="1323340" cy="398780"/>
            <a:chOff x="0" y="0"/>
            <a:chExt cx="1323528" cy="399033"/>
          </a:xfrm>
        </p:grpSpPr>
        <p:sp>
          <p:nvSpPr>
            <p:cNvPr id="4" name="Folded Corner 6">
              <a:extLst>
                <a:ext uri="{FF2B5EF4-FFF2-40B4-BE49-F238E27FC236}">
                  <a16:creationId xmlns:a16="http://schemas.microsoft.com/office/drawing/2014/main" id="{85E14E6A-A3C8-D240-3144-B2479EA13B11}"/>
                </a:ext>
              </a:extLst>
            </p:cNvPr>
            <p:cNvSpPr/>
            <p:nvPr/>
          </p:nvSpPr>
          <p:spPr>
            <a:xfrm>
              <a:off x="0" y="0"/>
              <a:ext cx="1323528" cy="399033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7" name="Picture 6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409A715F-01BA-28D0-6FF1-6828C943E2C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50" y="19050"/>
              <a:ext cx="835025" cy="137795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9" name="TextBox 4">
              <a:extLst>
                <a:ext uri="{FF2B5EF4-FFF2-40B4-BE49-F238E27FC236}">
                  <a16:creationId xmlns:a16="http://schemas.microsoft.com/office/drawing/2014/main" id="{3298079C-E01D-1FF0-64CB-860EC8A0126B}"/>
                </a:ext>
              </a:extLst>
            </p:cNvPr>
            <p:cNvSpPr txBox="1"/>
            <p:nvPr/>
          </p:nvSpPr>
          <p:spPr>
            <a:xfrm>
              <a:off x="44450" y="158750"/>
              <a:ext cx="1228090" cy="228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kumimoji="0" lang="en-US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Calibri"/>
                  <a:cs typeface="Arial"/>
                </a:rPr>
                <a:t>As of date:</a:t>
              </a:r>
              <a:r>
                <a:rPr lang="en-US" sz="900">
                  <a:solidFill>
                    <a:srgbClr val="000000"/>
                  </a:solidFill>
                  <a:latin typeface="Arial"/>
                  <a:ea typeface="Calibri"/>
                  <a:cs typeface="Arial"/>
                </a:rPr>
                <a:t> 6.9.26</a:t>
              </a:r>
              <a:endParaRPr kumimoji="0" lang="en-US" sz="11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Arial"/>
              </a:endParaRP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39AE1FF-4F8D-F8FA-4BA2-7C06CD07A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671081"/>
              </p:ext>
            </p:extLst>
          </p:nvPr>
        </p:nvGraphicFramePr>
        <p:xfrm>
          <a:off x="6339402" y="748872"/>
          <a:ext cx="5623560" cy="25199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3560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5553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GETS* </a:t>
                      </a: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Agencies using Single Sign On (SSO)</a:t>
                      </a:r>
                      <a:r>
                        <a:rPr lang="en-US" sz="1200" b="1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kern="120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Allows users to access GA@WORK using their Agency credentials without needing a separate username and password</a:t>
                      </a:r>
                      <a:endParaRPr lang="en-US" sz="110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1964607">
                <a:tc>
                  <a:txBody>
                    <a:bodyPr/>
                    <a:lstStyle/>
                    <a:p>
                      <a:endParaRPr lang="en-US" sz="11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8325C297-FD97-CDB8-5CBE-00CC35A2C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295842"/>
              </p:ext>
            </p:extLst>
          </p:nvPr>
        </p:nvGraphicFramePr>
        <p:xfrm>
          <a:off x="6319082" y="5210224"/>
          <a:ext cx="5621651" cy="1478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1651">
                  <a:extLst>
                    <a:ext uri="{9D8B030D-6E8A-4147-A177-3AD203B41FA5}">
                      <a16:colId xmlns:a16="http://schemas.microsoft.com/office/drawing/2014/main" val="3899056553"/>
                    </a:ext>
                  </a:extLst>
                </a:gridCol>
              </a:tblGrid>
              <a:tr h="462506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Non-GETS*</a:t>
                      </a:r>
                      <a:r>
                        <a:rPr lang="en-US" sz="1200" b="1" i="0" u="none" strike="noStrike" noProof="0">
                          <a:solidFill>
                            <a:schemeClr val="bg1"/>
                          </a:solidFill>
                          <a:effectLst/>
                        </a:rPr>
                        <a:t> Agencies using Hybrid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1" u="none" strike="noStrike" noProof="0">
                          <a:solidFill>
                            <a:schemeClr val="bg1"/>
                          </a:solidFill>
                          <a:effectLst/>
                        </a:rPr>
                        <a:t>Allows Agencies to use both methods (i.e., SSO and Native Login) as needed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72"/>
                  </a:ext>
                </a:extLst>
              </a:tr>
              <a:tr h="1016293">
                <a:tc>
                  <a:txBody>
                    <a:bodyPr/>
                    <a:lstStyle/>
                    <a:p>
                      <a:pPr marL="0" marR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835525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F1ABEE2-CDB5-9D43-72FC-E6A433A9A0BC}"/>
              </a:ext>
            </a:extLst>
          </p:cNvPr>
          <p:cNvSpPr txBox="1"/>
          <p:nvPr/>
        </p:nvSpPr>
        <p:spPr>
          <a:xfrm>
            <a:off x="6336769" y="1309306"/>
            <a:ext cx="5623560" cy="1948663"/>
          </a:xfrm>
          <a:prstGeom prst="rect">
            <a:avLst/>
          </a:prstGeom>
          <a:noFill/>
        </p:spPr>
        <p:txBody>
          <a:bodyPr wrap="square" lIns="91440" tIns="45720" rIns="91440" bIns="45720" numCol="2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Department of Administrative Services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Department of Community Health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ea typeface="+mn-lt"/>
                <a:cs typeface="+mn-lt"/>
              </a:rPr>
              <a:t>Georgia Aviation Authority </a:t>
            </a:r>
            <a:endParaRPr lang="en-US" dirty="0">
              <a:solidFill>
                <a:prstClr val="black"/>
              </a:solidFill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ea typeface="+mn-lt"/>
                <a:cs typeface="+mn-lt"/>
              </a:rPr>
              <a:t>Department of Public Health</a:t>
            </a:r>
            <a:endParaRPr lang="en-US" dirty="0">
              <a:solidFill>
                <a:prstClr val="black"/>
              </a:solidFill>
              <a:ea typeface="+mn-lt"/>
              <a:cs typeface="+mn-l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Division of Family and Children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Services</a:t>
            </a:r>
            <a:r>
              <a:rPr lang="en-US" sz="1100">
                <a:solidFill>
                  <a:prstClr val="black"/>
                </a:solidFill>
                <a:latin typeface="Arial" panose="020B0604020202020204"/>
              </a:rPr>
              <a:t>                             </a:t>
            </a:r>
            <a:endParaRPr lang="en-US" sz="1100">
              <a:solidFill>
                <a:prstClr val="black"/>
              </a:solidFill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Georgia Bureau of Investigation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Georgia Technology Authority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  <a:cs typeface="Arial"/>
              </a:rPr>
              <a:t>State Accounting Office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Office of State Administrative Hearings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black"/>
                </a:solidFill>
                <a:cs typeface="Arial"/>
              </a:rPr>
              <a:t>Department of Juvenile Justice</a:t>
            </a:r>
          </a:p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prstClr val="black"/>
                </a:solidFill>
              </a:rPr>
              <a:t>Department of Revenue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>
              <a:solidFill>
                <a:prstClr val="black"/>
              </a:solidFill>
              <a:latin typeface="Arial" panose="020B0604020202020204"/>
              <a:cs typeface="Arial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E5FF6-F8FD-75E0-9797-948636615539}"/>
              </a:ext>
            </a:extLst>
          </p:cNvPr>
          <p:cNvSpPr txBox="1"/>
          <p:nvPr/>
        </p:nvSpPr>
        <p:spPr>
          <a:xfrm>
            <a:off x="6346929" y="5755776"/>
            <a:ext cx="2830219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Judicial Council of Georgia/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lt"/>
                <a:cs typeface="+mn-lt"/>
              </a:rPr>
              <a:t>Administrative Office of the Courts</a:t>
            </a: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/Council of 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lt"/>
                <a:cs typeface="+mn-lt"/>
              </a:rPr>
              <a:t>Superior </a:t>
            </a: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Court Judges</a:t>
            </a:r>
            <a:endParaRPr lang="en-US" dirty="0">
              <a:ea typeface="+mn-lt"/>
              <a:cs typeface="+mn-lt"/>
            </a:endParaRPr>
          </a:p>
          <a:p>
            <a:pPr>
              <a:spcBef>
                <a:spcPts val="600"/>
              </a:spcBef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Vocational Rehabilitation of Georgia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lt"/>
              <a:cs typeface="+mn-l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2562ED3-C6DC-3653-9005-008E011A9F97}"/>
              </a:ext>
            </a:extLst>
          </p:cNvPr>
          <p:cNvSpPr txBox="1"/>
          <p:nvPr/>
        </p:nvSpPr>
        <p:spPr>
          <a:xfrm>
            <a:off x="1044621" y="4368186"/>
            <a:ext cx="4012474" cy="276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if my agency is not listed on this sheet?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2D93850-30F1-196B-FFA6-F324CD83DE32}"/>
              </a:ext>
            </a:extLst>
          </p:cNvPr>
          <p:cNvSpPr txBox="1"/>
          <p:nvPr/>
        </p:nvSpPr>
        <p:spPr>
          <a:xfrm>
            <a:off x="351467" y="4688929"/>
            <a:ext cx="5418859" cy="7694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100">
                <a:solidFill>
                  <a:schemeClr val="bg1"/>
                </a:solidFill>
                <a:ea typeface="Calibri"/>
                <a:cs typeface="Arial"/>
              </a:rPr>
              <a:t>If your Agency is not listed, then your Agency will use Native Login with a form of multi-factor authentication (MFA). </a:t>
            </a:r>
            <a:r>
              <a:rPr lang="en-US" sz="1100" b="1">
                <a:solidFill>
                  <a:schemeClr val="bg1"/>
                </a:solidFill>
                <a:ea typeface="Calibri"/>
                <a:cs typeface="Calibri"/>
              </a:rPr>
              <a:t>Native Login</a:t>
            </a:r>
            <a:r>
              <a:rPr lang="en-US" sz="1100">
                <a:solidFill>
                  <a:schemeClr val="bg1"/>
                </a:solidFill>
                <a:ea typeface="Calibri"/>
                <a:cs typeface="Calibri"/>
              </a:rPr>
              <a:t> </a:t>
            </a:r>
            <a:r>
              <a:rPr lang="en-US" sz="1100" b="1">
                <a:solidFill>
                  <a:schemeClr val="bg1"/>
                </a:solidFill>
                <a:ea typeface="Calibri"/>
                <a:cs typeface="Calibri"/>
              </a:rPr>
              <a:t>with MFA </a:t>
            </a:r>
            <a:r>
              <a:rPr lang="en-US" sz="1100">
                <a:solidFill>
                  <a:schemeClr val="bg1"/>
                </a:solidFill>
                <a:ea typeface="Calibri"/>
                <a:cs typeface="Calibri"/>
              </a:rPr>
              <a:t>allows users to access GA@WORK using their username and password to directly login to GA@WORK. Native login all</a:t>
            </a:r>
            <a:r>
              <a:rPr lang="en-US" sz="1100">
                <a:solidFill>
                  <a:schemeClr val="bg1"/>
                </a:solidFill>
              </a:rPr>
              <a:t>ows users to manage their own password resets, if and when needed.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B7C952-4452-B6E2-2A14-CD0B7C8277E4}"/>
              </a:ext>
            </a:extLst>
          </p:cNvPr>
          <p:cNvSpPr txBox="1"/>
          <p:nvPr/>
        </p:nvSpPr>
        <p:spPr>
          <a:xfrm>
            <a:off x="1044621" y="5679466"/>
            <a:ext cx="4012474" cy="276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17F522-54C3-0C64-504D-8A1E286DC726}"/>
              </a:ext>
            </a:extLst>
          </p:cNvPr>
          <p:cNvSpPr txBox="1"/>
          <p:nvPr/>
        </p:nvSpPr>
        <p:spPr>
          <a:xfrm>
            <a:off x="341428" y="6109128"/>
            <a:ext cx="541885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100">
                <a:solidFill>
                  <a:schemeClr val="bg1"/>
                </a:solidFill>
                <a:ea typeface="Calibri"/>
                <a:cs typeface="Arial"/>
              </a:rPr>
              <a:t>Contact: </a:t>
            </a:r>
            <a:r>
              <a:rPr lang="en-US" sz="1100" b="1">
                <a:solidFill>
                  <a:schemeClr val="bg1"/>
                </a:solidFill>
                <a:ea typeface="Calibri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nextgen_secmap@sao.ga.gov</a:t>
            </a:r>
            <a:endParaRPr lang="en-US" sz="1600" b="1">
              <a:solidFill>
                <a:schemeClr val="bg1"/>
              </a:solidFill>
              <a:cs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14BB5D-06F8-D93F-E760-72DD55EF5846}"/>
              </a:ext>
            </a:extLst>
          </p:cNvPr>
          <p:cNvSpPr/>
          <p:nvPr/>
        </p:nvSpPr>
        <p:spPr>
          <a:xfrm>
            <a:off x="230570" y="6540475"/>
            <a:ext cx="3531140" cy="317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>
                <a:solidFill>
                  <a:schemeClr val="tx1"/>
                </a:solidFill>
              </a:rPr>
              <a:t>*Georgia Enterprise Technology Services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9903C3-833D-4CEA-5D36-717429AD3D32}"/>
              </a:ext>
            </a:extLst>
          </p:cNvPr>
          <p:cNvSpPr txBox="1"/>
          <p:nvPr/>
        </p:nvSpPr>
        <p:spPr>
          <a:xfrm>
            <a:off x="9244421" y="5755776"/>
            <a:ext cx="2617026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srgbClr val="000000"/>
                </a:solidFill>
                <a:latin typeface="Arial" panose="020B0604020202020204"/>
              </a:rPr>
              <a:t>Department of Education</a:t>
            </a:r>
          </a:p>
          <a:p>
            <a:pPr>
              <a:spcBef>
                <a:spcPts val="600"/>
              </a:spcBef>
              <a:defRPr/>
            </a:pPr>
            <a:r>
              <a:rPr lang="en-US" sz="1100">
                <a:solidFill>
                  <a:srgbClr val="000000"/>
                </a:solidFill>
                <a:latin typeface="Arial" panose="020B0604020202020204"/>
              </a:rPr>
              <a:t>Office of Planning and Budget</a:t>
            </a:r>
          </a:p>
          <a:p>
            <a:pPr lvl="0"/>
            <a:endParaRPr lang="en-US" sz="1100">
              <a:solidFill>
                <a:srgbClr val="000000"/>
              </a:solidFill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F4A5F7-5701-590B-FCD5-E91F5BF81388}"/>
              </a:ext>
            </a:extLst>
          </p:cNvPr>
          <p:cNvSpPr txBox="1"/>
          <p:nvPr/>
        </p:nvSpPr>
        <p:spPr>
          <a:xfrm>
            <a:off x="9114302" y="3837826"/>
            <a:ext cx="2952306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1100" dirty="0">
                <a:solidFill>
                  <a:srgbClr val="000000"/>
                </a:solidFill>
              </a:rPr>
              <a:t>Office of The Governor</a:t>
            </a:r>
          </a:p>
        </p:txBody>
      </p:sp>
    </p:spTree>
    <p:extLst>
      <p:ext uri="{BB962C8B-B14F-4D97-AF65-F5344CB8AC3E}">
        <p14:creationId xmlns:p14="http://schemas.microsoft.com/office/powerpoint/2010/main" val="13178023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98cac-b32e-49c5-b898-ca5bb4f9f130">
      <Terms xmlns="http://schemas.microsoft.com/office/infopath/2007/PartnerControls"/>
    </lcf76f155ced4ddcb4097134ff3c332f>
    <TaxCatchAll xmlns="8d5ae7cb-5eaa-45bd-87a9-9ecdfd4d7a1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0DDD70423AD44AA41EF33C7AAC081" ma:contentTypeVersion="14" ma:contentTypeDescription="Create a new document." ma:contentTypeScope="" ma:versionID="b1ed05f14f29b8175775cdbd547e36e8">
  <xsd:schema xmlns:xsd="http://www.w3.org/2001/XMLSchema" xmlns:xs="http://www.w3.org/2001/XMLSchema" xmlns:p="http://schemas.microsoft.com/office/2006/metadata/properties" xmlns:ns2="e3798cac-b32e-49c5-b898-ca5bb4f9f130" xmlns:ns3="8d5ae7cb-5eaa-45bd-87a9-9ecdfd4d7a10" targetNamespace="http://schemas.microsoft.com/office/2006/metadata/properties" ma:root="true" ma:fieldsID="3da889561c64217fbfa1e65232c3fe41" ns2:_="" ns3:_="">
    <xsd:import namespace="e3798cac-b32e-49c5-b898-ca5bb4f9f130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98cac-b32e-49c5-b898-ca5bb4f9f1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10AB8A-1BFD-416D-8A88-44A37790A8BD}">
  <ds:schemaRefs>
    <ds:schemaRef ds:uri="e3798cac-b32e-49c5-b898-ca5bb4f9f130"/>
    <ds:schemaRef ds:uri="8d5ae7cb-5eaa-45bd-87a9-9ecdfd4d7a1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B1F815F-FAED-4052-AA98-58457F8F4D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EA395B-6880-4B34-98CC-D0033B9D1F17}">
  <ds:schemaRefs>
    <ds:schemaRef ds:uri="8d5ae7cb-5eaa-45bd-87a9-9ecdfd4d7a10"/>
    <ds:schemaRef ds:uri="e3798cac-b32e-49c5-b898-ca5bb4f9f1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399</Words>
  <Application>Microsoft Macintosh PowerPoint</Application>
  <PresentationFormat>Widescreen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Brown, Alaysia</dc:creator>
  <cp:lastModifiedBy>Segars, Tahni</cp:lastModifiedBy>
  <cp:revision>16</cp:revision>
  <dcterms:created xsi:type="dcterms:W3CDTF">2025-08-01T19:58:16Z</dcterms:created>
  <dcterms:modified xsi:type="dcterms:W3CDTF">2026-06-15T18:28:02Z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0x010100F490DDD70423AD44AA41EF33C7AAC081</vt:lpwstr>
  </property>
  <property fmtid="{D5CDD505-2E9C-101B-9397-08002B2CF9AE}" pid="3" name="MediaServiceImageTags">
    <vt:lpwstr/>
  </property>
</Properties>
</file>